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82" r:id="rId5"/>
    <p:sldId id="285" r:id="rId6"/>
    <p:sldId id="283" r:id="rId7"/>
    <p:sldId id="289" r:id="rId8"/>
    <p:sldId id="290" r:id="rId9"/>
    <p:sldId id="284" r:id="rId10"/>
    <p:sldId id="291" r:id="rId11"/>
    <p:sldId id="286" r:id="rId12"/>
    <p:sldId id="287" r:id="rId13"/>
    <p:sldId id="292" r:id="rId14"/>
    <p:sldId id="297" r:id="rId15"/>
    <p:sldId id="295" r:id="rId16"/>
    <p:sldId id="298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5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DC12C-296C-4FF2-9541-7FE90D1432F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F1D9C-D5C2-4885-8F7A-B351748D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1D9C-D5C2-4885-8F7A-B351748D6A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Ana Alfaro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Alexander </a:t>
            </a:r>
            <a:r>
              <a:rPr lang="en-US" sz="2000" dirty="0" err="1">
                <a:solidFill>
                  <a:schemeClr val="accent2"/>
                </a:solidFill>
              </a:rPr>
              <a:t>sepenu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Jake </a:t>
            </a:r>
            <a:r>
              <a:rPr lang="en-US" sz="2000" dirty="0" err="1">
                <a:solidFill>
                  <a:schemeClr val="accent2"/>
                </a:solidFill>
              </a:rPr>
              <a:t>harrison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95082-BD46-45D0-8474-6BE53B2B2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3609"/>
          <a:stretch/>
        </p:blipFill>
        <p:spPr>
          <a:xfrm>
            <a:off x="0" y="-38924"/>
            <a:ext cx="8109235" cy="6896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4082765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BREWERIES AND BEERS,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60-E0FC-499F-AAC7-70AD6D45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ALCOHOL BY VOLUME AND BITTERNESS BY REGION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Scatter chart&#10;&#10;Description automatically generated">
            <a:extLst>
              <a:ext uri="{FF2B5EF4-FFF2-40B4-BE49-F238E27FC236}">
                <a16:creationId xmlns:a16="http://schemas.microsoft.com/office/drawing/2014/main" id="{7FCF56F0-7147-4424-83BA-F9D58E97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2" y="1427671"/>
            <a:ext cx="5511577" cy="504878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1FD0B1-40E0-4B8C-A6D5-05F291AB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67"/>
          <a:stretch/>
        </p:blipFill>
        <p:spPr>
          <a:xfrm>
            <a:off x="6035639" y="1427671"/>
            <a:ext cx="5511577" cy="50487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AA76-30BE-4B0F-93CC-35EFD98CC1A2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7AF3A60A-3BDB-40C9-B614-A97070C50AAE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8C666889-7522-46FC-B5A3-CC4B789093D8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2906E14E-E3E9-4C01-92EF-1F409CDC7265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6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DA02-5DE2-4F0C-9453-FAF120C6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K-nearest neighbors’ predictions for ale and ipa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9E2FF2-B4D6-4DCD-9F98-ED83CCA03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411" y="4538108"/>
            <a:ext cx="2911092" cy="1912786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6D89211-D894-4F1C-9E06-4D2C9BEC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8" y="1613107"/>
            <a:ext cx="5146875" cy="28692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C0CD693-6724-4C5C-9BAB-9801452D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44" y="1613107"/>
            <a:ext cx="4766718" cy="363178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7FF7D-B495-4AB3-A79F-9BC0A36F2AD8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150B03F0-B51B-4F5B-976B-B2502A0D69FB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EDF6B9AD-FC76-45A6-8B30-AED9615193BB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250EB57F-BAE5-47DE-AC3E-C0DD2CC73BFC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7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41B31-BEBB-43BE-A121-0353DDFF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Comparing </a:t>
            </a:r>
            <a:r>
              <a:rPr lang="en-US" sz="3300" dirty="0" err="1"/>
              <a:t>ibu</a:t>
            </a:r>
            <a:r>
              <a:rPr lang="en-US" sz="3300" dirty="0"/>
              <a:t> and abv all styles of beer in each region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7CDCD2-4E11-44EB-8604-A99196A3A7B4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D3268978-62C6-4480-A764-AFC21AD63BA5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D213C7FE-275C-4D27-99C8-1FB245DC6CD9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64DEAB0-75AE-4F2B-85D8-CDA09C56AB8D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93817DC-3431-466C-BA35-E9D55333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0" y="1757937"/>
            <a:ext cx="8213130" cy="44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1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1F-5971-44BF-AB32-0864F160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styles of beers for all regions of the us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7CF2C45D-4581-4C8B-853F-C0A7B5D9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9" r="18233"/>
          <a:stretch/>
        </p:blipFill>
        <p:spPr>
          <a:xfrm>
            <a:off x="3075007" y="1481560"/>
            <a:ext cx="6817525" cy="4971994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C21CFE-15F8-4037-875B-5F81B85F343B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52296C05-E3B9-4CC1-80A8-328CCA976E15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D713D503-FF17-4B3A-B535-451533EE1245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6F03E95B-6BB6-4FBB-B178-9FB20CA93D1D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A406A-6C79-4202-807B-2B831948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QUESTIONS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and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BD787-392D-4AC6-92C5-7CC4C0F04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r="14520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39844-EAAD-4F61-B1F0-49D1140F7C72}"/>
              </a:ext>
            </a:extLst>
          </p:cNvPr>
          <p:cNvGrpSpPr/>
          <p:nvPr/>
        </p:nvGrpSpPr>
        <p:grpSpPr>
          <a:xfrm>
            <a:off x="1059126" y="1202846"/>
            <a:ext cx="10073747" cy="5004914"/>
            <a:chOff x="1285133" y="2320446"/>
            <a:chExt cx="9195084" cy="403499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725889-090E-4951-B2FA-9C7E2A18EC99}"/>
                </a:ext>
              </a:extLst>
            </p:cNvPr>
            <p:cNvSpPr/>
            <p:nvPr/>
          </p:nvSpPr>
          <p:spPr>
            <a:xfrm>
              <a:off x="1285133" y="2324064"/>
              <a:ext cx="1789236" cy="1607856"/>
            </a:xfrm>
            <a:custGeom>
              <a:avLst/>
              <a:gdLst>
                <a:gd name="connsiteX0" fmla="*/ 0 w 1408262"/>
                <a:gd name="connsiteY0" fmla="*/ 0 h 1789236"/>
                <a:gd name="connsiteX1" fmla="*/ 704131 w 1408262"/>
                <a:gd name="connsiteY1" fmla="*/ 0 h 1789236"/>
                <a:gd name="connsiteX2" fmla="*/ 1408262 w 1408262"/>
                <a:gd name="connsiteY2" fmla="*/ 894618 h 1789236"/>
                <a:gd name="connsiteX3" fmla="*/ 704131 w 1408262"/>
                <a:gd name="connsiteY3" fmla="*/ 1789236 h 1789236"/>
                <a:gd name="connsiteX4" fmla="*/ 0 w 1408262"/>
                <a:gd name="connsiteY4" fmla="*/ 1789236 h 1789236"/>
                <a:gd name="connsiteX5" fmla="*/ 704131 w 1408262"/>
                <a:gd name="connsiteY5" fmla="*/ 894618 h 1789236"/>
                <a:gd name="connsiteX6" fmla="*/ 0 w 1408262"/>
                <a:gd name="connsiteY6" fmla="*/ 0 h 178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262" h="1789236">
                  <a:moveTo>
                    <a:pt x="1408262" y="0"/>
                  </a:moveTo>
                  <a:lnTo>
                    <a:pt x="1408262" y="894618"/>
                  </a:lnTo>
                  <a:lnTo>
                    <a:pt x="704131" y="1789236"/>
                  </a:lnTo>
                  <a:lnTo>
                    <a:pt x="0" y="894618"/>
                  </a:lnTo>
                  <a:lnTo>
                    <a:pt x="0" y="0"/>
                  </a:lnTo>
                  <a:lnTo>
                    <a:pt x="704131" y="894618"/>
                  </a:lnTo>
                  <a:lnTo>
                    <a:pt x="1408262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430" tIns="11431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Demographic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E726C7-61D1-4FD8-AAE1-66D63D50F4B1}"/>
                </a:ext>
              </a:extLst>
            </p:cNvPr>
            <p:cNvSpPr/>
            <p:nvPr/>
          </p:nvSpPr>
          <p:spPr>
            <a:xfrm>
              <a:off x="3099290" y="2320446"/>
              <a:ext cx="7380927" cy="915851"/>
            </a:xfrm>
            <a:custGeom>
              <a:avLst/>
              <a:gdLst>
                <a:gd name="connsiteX0" fmla="*/ 152645 w 915851"/>
                <a:gd name="connsiteY0" fmla="*/ 0 h 7380927"/>
                <a:gd name="connsiteX1" fmla="*/ 763206 w 915851"/>
                <a:gd name="connsiteY1" fmla="*/ 0 h 7380927"/>
                <a:gd name="connsiteX2" fmla="*/ 915851 w 915851"/>
                <a:gd name="connsiteY2" fmla="*/ 152645 h 7380927"/>
                <a:gd name="connsiteX3" fmla="*/ 915851 w 915851"/>
                <a:gd name="connsiteY3" fmla="*/ 7380927 h 7380927"/>
                <a:gd name="connsiteX4" fmla="*/ 915851 w 915851"/>
                <a:gd name="connsiteY4" fmla="*/ 7380927 h 7380927"/>
                <a:gd name="connsiteX5" fmla="*/ 0 w 915851"/>
                <a:gd name="connsiteY5" fmla="*/ 7380927 h 7380927"/>
                <a:gd name="connsiteX6" fmla="*/ 0 w 915851"/>
                <a:gd name="connsiteY6" fmla="*/ 7380927 h 7380927"/>
                <a:gd name="connsiteX7" fmla="*/ 0 w 915851"/>
                <a:gd name="connsiteY7" fmla="*/ 152645 h 7380927"/>
                <a:gd name="connsiteX8" fmla="*/ 152645 w 915851"/>
                <a:gd name="connsiteY8" fmla="*/ 0 h 73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851" h="7380927">
                  <a:moveTo>
                    <a:pt x="915851" y="1230183"/>
                  </a:moveTo>
                  <a:lnTo>
                    <a:pt x="915851" y="6150744"/>
                  </a:lnTo>
                  <a:cubicBezTo>
                    <a:pt x="915851" y="6830157"/>
                    <a:pt x="907371" y="7380923"/>
                    <a:pt x="896910" y="7380923"/>
                  </a:cubicBezTo>
                  <a:lnTo>
                    <a:pt x="0" y="7380923"/>
                  </a:lnTo>
                  <a:lnTo>
                    <a:pt x="0" y="7380923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6910" y="4"/>
                  </a:lnTo>
                  <a:cubicBezTo>
                    <a:pt x="907371" y="4"/>
                    <a:pt x="915851" y="550770"/>
                    <a:pt x="915851" y="123018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99136" tIns="62488" rIns="62488" bIns="62488" numCol="1" spcCol="1270" anchor="ctr" anchorCtr="0">
              <a:noAutofit/>
            </a:bodyPr>
            <a:lstStyle/>
            <a:p>
              <a:pPr marL="0" lvl="1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Exploring States and </a:t>
              </a:r>
              <a:r>
                <a:rPr lang="en-US" sz="2800" kern="1200" dirty="0"/>
                <a:t>Regions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29DEB1-6555-4AE5-90EC-C9EE503934C4}"/>
                </a:ext>
              </a:extLst>
            </p:cNvPr>
            <p:cNvSpPr/>
            <p:nvPr/>
          </p:nvSpPr>
          <p:spPr>
            <a:xfrm>
              <a:off x="1285133" y="3535823"/>
              <a:ext cx="1739396" cy="1607856"/>
            </a:xfrm>
            <a:custGeom>
              <a:avLst/>
              <a:gdLst>
                <a:gd name="connsiteX0" fmla="*/ 0 w 1408262"/>
                <a:gd name="connsiteY0" fmla="*/ 0 h 1739395"/>
                <a:gd name="connsiteX1" fmla="*/ 704131 w 1408262"/>
                <a:gd name="connsiteY1" fmla="*/ 0 h 1739395"/>
                <a:gd name="connsiteX2" fmla="*/ 1408262 w 1408262"/>
                <a:gd name="connsiteY2" fmla="*/ 869698 h 1739395"/>
                <a:gd name="connsiteX3" fmla="*/ 704131 w 1408262"/>
                <a:gd name="connsiteY3" fmla="*/ 1739395 h 1739395"/>
                <a:gd name="connsiteX4" fmla="*/ 0 w 1408262"/>
                <a:gd name="connsiteY4" fmla="*/ 1739395 h 1739395"/>
                <a:gd name="connsiteX5" fmla="*/ 704131 w 1408262"/>
                <a:gd name="connsiteY5" fmla="*/ 869698 h 1739395"/>
                <a:gd name="connsiteX6" fmla="*/ 0 w 1408262"/>
                <a:gd name="connsiteY6" fmla="*/ 0 h 173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262" h="1739395">
                  <a:moveTo>
                    <a:pt x="1408262" y="1"/>
                  </a:moveTo>
                  <a:lnTo>
                    <a:pt x="1408262" y="869697"/>
                  </a:lnTo>
                  <a:lnTo>
                    <a:pt x="704131" y="1739394"/>
                  </a:lnTo>
                  <a:lnTo>
                    <a:pt x="0" y="869698"/>
                  </a:lnTo>
                  <a:lnTo>
                    <a:pt x="0" y="1"/>
                  </a:lnTo>
                  <a:lnTo>
                    <a:pt x="704131" y="869698"/>
                  </a:lnTo>
                  <a:lnTo>
                    <a:pt x="1408262" y="1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431" tIns="11430" rIns="11430" bIns="1143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F9C67B-0C0F-48EB-8E22-2CFAC8416DC6}"/>
                </a:ext>
              </a:extLst>
            </p:cNvPr>
            <p:cNvSpPr/>
            <p:nvPr/>
          </p:nvSpPr>
          <p:spPr>
            <a:xfrm>
              <a:off x="3074369" y="3532205"/>
              <a:ext cx="7380928" cy="915371"/>
            </a:xfrm>
            <a:custGeom>
              <a:avLst/>
              <a:gdLst>
                <a:gd name="connsiteX0" fmla="*/ 152565 w 915370"/>
                <a:gd name="connsiteY0" fmla="*/ 0 h 7380927"/>
                <a:gd name="connsiteX1" fmla="*/ 762805 w 915370"/>
                <a:gd name="connsiteY1" fmla="*/ 0 h 7380927"/>
                <a:gd name="connsiteX2" fmla="*/ 915370 w 915370"/>
                <a:gd name="connsiteY2" fmla="*/ 152565 h 7380927"/>
                <a:gd name="connsiteX3" fmla="*/ 915370 w 915370"/>
                <a:gd name="connsiteY3" fmla="*/ 7380927 h 7380927"/>
                <a:gd name="connsiteX4" fmla="*/ 915370 w 915370"/>
                <a:gd name="connsiteY4" fmla="*/ 7380927 h 7380927"/>
                <a:gd name="connsiteX5" fmla="*/ 0 w 915370"/>
                <a:gd name="connsiteY5" fmla="*/ 7380927 h 7380927"/>
                <a:gd name="connsiteX6" fmla="*/ 0 w 915370"/>
                <a:gd name="connsiteY6" fmla="*/ 7380927 h 7380927"/>
                <a:gd name="connsiteX7" fmla="*/ 0 w 915370"/>
                <a:gd name="connsiteY7" fmla="*/ 152565 h 7380927"/>
                <a:gd name="connsiteX8" fmla="*/ 152565 w 915370"/>
                <a:gd name="connsiteY8" fmla="*/ 0 h 73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370" h="7380927">
                  <a:moveTo>
                    <a:pt x="915370" y="1230184"/>
                  </a:moveTo>
                  <a:lnTo>
                    <a:pt x="915370" y="6150743"/>
                  </a:lnTo>
                  <a:cubicBezTo>
                    <a:pt x="915370" y="6830150"/>
                    <a:pt x="906899" y="7380923"/>
                    <a:pt x="896449" y="7380923"/>
                  </a:cubicBezTo>
                  <a:lnTo>
                    <a:pt x="0" y="7380923"/>
                  </a:lnTo>
                  <a:lnTo>
                    <a:pt x="0" y="7380923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6449" y="4"/>
                  </a:lnTo>
                  <a:cubicBezTo>
                    <a:pt x="906899" y="4"/>
                    <a:pt x="915370" y="550777"/>
                    <a:pt x="915370" y="1230184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99137" tIns="62465" rIns="62465" bIns="62466" numCol="1" spcCol="1270" anchor="ctr" anchorCtr="0">
              <a:noAutofit/>
            </a:bodyPr>
            <a:lstStyle/>
            <a:p>
              <a:pPr marL="0" lvl="1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Bitterness and Alcohol Content</a:t>
              </a:r>
              <a:endParaRPr lang="en-US" sz="28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02D732-1ABA-43CC-BCE2-7130888C9A99}"/>
                </a:ext>
              </a:extLst>
            </p:cNvPr>
            <p:cNvSpPr/>
            <p:nvPr/>
          </p:nvSpPr>
          <p:spPr>
            <a:xfrm>
              <a:off x="1285133" y="4747581"/>
              <a:ext cx="1739396" cy="1607856"/>
            </a:xfrm>
            <a:custGeom>
              <a:avLst/>
              <a:gdLst>
                <a:gd name="connsiteX0" fmla="*/ 0 w 1408262"/>
                <a:gd name="connsiteY0" fmla="*/ 0 h 1739395"/>
                <a:gd name="connsiteX1" fmla="*/ 704131 w 1408262"/>
                <a:gd name="connsiteY1" fmla="*/ 0 h 1739395"/>
                <a:gd name="connsiteX2" fmla="*/ 1408262 w 1408262"/>
                <a:gd name="connsiteY2" fmla="*/ 869698 h 1739395"/>
                <a:gd name="connsiteX3" fmla="*/ 704131 w 1408262"/>
                <a:gd name="connsiteY3" fmla="*/ 1739395 h 1739395"/>
                <a:gd name="connsiteX4" fmla="*/ 0 w 1408262"/>
                <a:gd name="connsiteY4" fmla="*/ 1739395 h 1739395"/>
                <a:gd name="connsiteX5" fmla="*/ 704131 w 1408262"/>
                <a:gd name="connsiteY5" fmla="*/ 869698 h 1739395"/>
                <a:gd name="connsiteX6" fmla="*/ 0 w 1408262"/>
                <a:gd name="connsiteY6" fmla="*/ 0 h 173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262" h="1739395">
                  <a:moveTo>
                    <a:pt x="1408262" y="1"/>
                  </a:moveTo>
                  <a:lnTo>
                    <a:pt x="1408262" y="869697"/>
                  </a:lnTo>
                  <a:lnTo>
                    <a:pt x="704131" y="1739394"/>
                  </a:lnTo>
                  <a:lnTo>
                    <a:pt x="0" y="869698"/>
                  </a:lnTo>
                  <a:lnTo>
                    <a:pt x="0" y="1"/>
                  </a:lnTo>
                  <a:lnTo>
                    <a:pt x="704131" y="869698"/>
                  </a:lnTo>
                  <a:lnTo>
                    <a:pt x="1408262" y="1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431" tIns="11430" rIns="11430" bIns="1143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5CB1BB-1A95-47F1-84E6-C25DB71A5B04}"/>
                </a:ext>
              </a:extLst>
            </p:cNvPr>
            <p:cNvSpPr/>
            <p:nvPr/>
          </p:nvSpPr>
          <p:spPr>
            <a:xfrm>
              <a:off x="3074369" y="4743964"/>
              <a:ext cx="7380928" cy="915371"/>
            </a:xfrm>
            <a:custGeom>
              <a:avLst/>
              <a:gdLst>
                <a:gd name="connsiteX0" fmla="*/ 152565 w 915370"/>
                <a:gd name="connsiteY0" fmla="*/ 0 h 7380927"/>
                <a:gd name="connsiteX1" fmla="*/ 762805 w 915370"/>
                <a:gd name="connsiteY1" fmla="*/ 0 h 7380927"/>
                <a:gd name="connsiteX2" fmla="*/ 915370 w 915370"/>
                <a:gd name="connsiteY2" fmla="*/ 152565 h 7380927"/>
                <a:gd name="connsiteX3" fmla="*/ 915370 w 915370"/>
                <a:gd name="connsiteY3" fmla="*/ 7380927 h 7380927"/>
                <a:gd name="connsiteX4" fmla="*/ 915370 w 915370"/>
                <a:gd name="connsiteY4" fmla="*/ 7380927 h 7380927"/>
                <a:gd name="connsiteX5" fmla="*/ 0 w 915370"/>
                <a:gd name="connsiteY5" fmla="*/ 7380927 h 7380927"/>
                <a:gd name="connsiteX6" fmla="*/ 0 w 915370"/>
                <a:gd name="connsiteY6" fmla="*/ 7380927 h 7380927"/>
                <a:gd name="connsiteX7" fmla="*/ 0 w 915370"/>
                <a:gd name="connsiteY7" fmla="*/ 152565 h 7380927"/>
                <a:gd name="connsiteX8" fmla="*/ 152565 w 915370"/>
                <a:gd name="connsiteY8" fmla="*/ 0 h 73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370" h="7380927">
                  <a:moveTo>
                    <a:pt x="915370" y="1230184"/>
                  </a:moveTo>
                  <a:lnTo>
                    <a:pt x="915370" y="6150743"/>
                  </a:lnTo>
                  <a:cubicBezTo>
                    <a:pt x="915370" y="6830150"/>
                    <a:pt x="906899" y="7380923"/>
                    <a:pt x="896449" y="7380923"/>
                  </a:cubicBezTo>
                  <a:lnTo>
                    <a:pt x="0" y="7380923"/>
                  </a:lnTo>
                  <a:lnTo>
                    <a:pt x="0" y="7380923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6449" y="4"/>
                  </a:lnTo>
                  <a:cubicBezTo>
                    <a:pt x="906899" y="4"/>
                    <a:pt x="915370" y="550777"/>
                    <a:pt x="915370" y="1230184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99137" tIns="62465" rIns="62465" bIns="62466" numCol="1" spcCol="1270" anchor="ctr" anchorCtr="0">
              <a:noAutofit/>
            </a:bodyPr>
            <a:lstStyle/>
            <a:p>
              <a:pPr marL="0" lvl="1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dirty="0"/>
                <a:t>Data </a:t>
              </a:r>
              <a:r>
                <a:rPr lang="en-US" sz="2800" kern="1200" dirty="0"/>
                <a:t>Relationships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3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1608-75C1-4696-8B65-EBE4D7CC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Breweries by State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DB0641F-2B78-4615-991C-8DA83DDB1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2" r="19039"/>
          <a:stretch/>
        </p:blipFill>
        <p:spPr>
          <a:xfrm>
            <a:off x="3981445" y="1794249"/>
            <a:ext cx="4433105" cy="4297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17D66B-0BA0-4B11-BA29-EC27145B23BA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D33A36C-1139-4CC3-8231-F662D3B068D5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1896FE5D-31D7-4B69-BE18-F56B60BBAD31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87A4C743-7CA8-4697-BF7C-1C51879B492B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7C11133-DFC0-4DC5-828F-055096CC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58404"/>
              </p:ext>
            </p:extLst>
          </p:nvPr>
        </p:nvGraphicFramePr>
        <p:xfrm>
          <a:off x="9253592" y="2490360"/>
          <a:ext cx="1518174" cy="290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87">
                  <a:extLst>
                    <a:ext uri="{9D8B030D-6E8A-4147-A177-3AD203B41FA5}">
                      <a16:colId xmlns:a16="http://schemas.microsoft.com/office/drawing/2014/main" val="1352290663"/>
                    </a:ext>
                  </a:extLst>
                </a:gridCol>
                <a:gridCol w="759087">
                  <a:extLst>
                    <a:ext uri="{9D8B030D-6E8A-4147-A177-3AD203B41FA5}">
                      <a16:colId xmlns:a16="http://schemas.microsoft.com/office/drawing/2014/main" val="4216514023"/>
                    </a:ext>
                  </a:extLst>
                </a:gridCol>
              </a:tblGrid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10408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68182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32644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09969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4215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88536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5DD941F-AEFA-4EF9-B240-48F8153D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86284"/>
              </p:ext>
            </p:extLst>
          </p:nvPr>
        </p:nvGraphicFramePr>
        <p:xfrm>
          <a:off x="1514311" y="2490360"/>
          <a:ext cx="1628092" cy="29057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046">
                  <a:extLst>
                    <a:ext uri="{9D8B030D-6E8A-4147-A177-3AD203B41FA5}">
                      <a16:colId xmlns:a16="http://schemas.microsoft.com/office/drawing/2014/main" val="1352290663"/>
                    </a:ext>
                  </a:extLst>
                </a:gridCol>
                <a:gridCol w="814046">
                  <a:extLst>
                    <a:ext uri="{9D8B030D-6E8A-4147-A177-3AD203B41FA5}">
                      <a16:colId xmlns:a16="http://schemas.microsoft.com/office/drawing/2014/main" val="4216514023"/>
                    </a:ext>
                  </a:extLst>
                </a:gridCol>
              </a:tblGrid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10408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68182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32644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09969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94215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087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00F8D36-894D-4F57-A531-D50F11409CE8}"/>
              </a:ext>
            </a:extLst>
          </p:cNvPr>
          <p:cNvSpPr txBox="1"/>
          <p:nvPr/>
        </p:nvSpPr>
        <p:spPr>
          <a:xfrm>
            <a:off x="1971528" y="214612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3014D-1675-465A-8359-924352AE6F59}"/>
              </a:ext>
            </a:extLst>
          </p:cNvPr>
          <p:cNvSpPr txBox="1"/>
          <p:nvPr/>
        </p:nvSpPr>
        <p:spPr>
          <a:xfrm>
            <a:off x="9635235" y="2146125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21865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033B-0B87-453E-8CC9-2CB2E9B6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 descr="A picture containing ware, chain, game&#10;&#10;Description automatically generated">
            <a:extLst>
              <a:ext uri="{FF2B5EF4-FFF2-40B4-BE49-F238E27FC236}">
                <a16:creationId xmlns:a16="http://schemas.microsoft.com/office/drawing/2014/main" id="{EFF9FD99-A150-424A-8EF0-25B17D5D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8134" y="1504709"/>
            <a:ext cx="7115731" cy="4542661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1E7288-A3F9-41B3-BC32-82E906867693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011B6B6B-4775-4AA5-8B00-55CD6B5C7020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98ADB023-A7B4-4122-9629-7CE0C485CEF2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8F808ED1-2999-4FDA-9154-BAC63F5AA551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66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C46-7CB4-43EF-8587-5998B3BE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international bitterness unit of beers by region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10E461-9C3C-4F7B-9F4B-3FA58A51898C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C62F6656-9CAD-4FB3-AAF2-424BCD51345E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031A5F2-18D2-4FCC-A79A-6574C3210523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4B17D3FF-A400-485E-AD6F-F13503A9633D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238D9FA-B003-4F35-93D5-A125A110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65" y="1538333"/>
            <a:ext cx="7280869" cy="49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9E2F885-5E92-4732-833A-703288BE6166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40" name="Arrow: Pentagon 39">
              <a:extLst>
                <a:ext uri="{FF2B5EF4-FFF2-40B4-BE49-F238E27FC236}">
                  <a16:creationId xmlns:a16="http://schemas.microsoft.com/office/drawing/2014/main" id="{6FFC7007-7E8B-4B2B-8F6E-2D9AFFBE9D30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3A1265D6-0DD1-48C5-A299-5FB2D4F504CD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500CF5C0-2FDA-4055-80A6-375511B47D97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701C03B9-36DA-42F1-8AF5-24261CFA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78901"/>
              </p:ext>
            </p:extLst>
          </p:nvPr>
        </p:nvGraphicFramePr>
        <p:xfrm>
          <a:off x="255077" y="2376440"/>
          <a:ext cx="1542474" cy="283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1237">
                  <a:extLst>
                    <a:ext uri="{9D8B030D-6E8A-4147-A177-3AD203B41FA5}">
                      <a16:colId xmlns:a16="http://schemas.microsoft.com/office/drawing/2014/main" val="2040690311"/>
                    </a:ext>
                  </a:extLst>
                </a:gridCol>
                <a:gridCol w="771237">
                  <a:extLst>
                    <a:ext uri="{9D8B030D-6E8A-4147-A177-3AD203B41FA5}">
                      <a16:colId xmlns:a16="http://schemas.microsoft.com/office/drawing/2014/main" val="1628533484"/>
                    </a:ext>
                  </a:extLst>
                </a:gridCol>
              </a:tblGrid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462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733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7085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9532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617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07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3824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97550"/>
                  </a:ext>
                </a:extLst>
              </a:tr>
            </a:tbl>
          </a:graphicData>
        </a:graphic>
      </p:graphicFrame>
      <p:graphicFrame>
        <p:nvGraphicFramePr>
          <p:cNvPr id="47" name="Table 45">
            <a:extLst>
              <a:ext uri="{FF2B5EF4-FFF2-40B4-BE49-F238E27FC236}">
                <a16:creationId xmlns:a16="http://schemas.microsoft.com/office/drawing/2014/main" id="{16E1F3A5-A6A4-4726-A6D5-60E3FA59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62730"/>
              </p:ext>
            </p:extLst>
          </p:nvPr>
        </p:nvGraphicFramePr>
        <p:xfrm>
          <a:off x="10394449" y="2376440"/>
          <a:ext cx="1542474" cy="28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37">
                  <a:extLst>
                    <a:ext uri="{9D8B030D-6E8A-4147-A177-3AD203B41FA5}">
                      <a16:colId xmlns:a16="http://schemas.microsoft.com/office/drawing/2014/main" val="2040690311"/>
                    </a:ext>
                  </a:extLst>
                </a:gridCol>
                <a:gridCol w="771237">
                  <a:extLst>
                    <a:ext uri="{9D8B030D-6E8A-4147-A177-3AD203B41FA5}">
                      <a16:colId xmlns:a16="http://schemas.microsoft.com/office/drawing/2014/main" val="1628533484"/>
                    </a:ext>
                  </a:extLst>
                </a:gridCol>
              </a:tblGrid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462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733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7085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9532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617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07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3824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97550"/>
                  </a:ext>
                </a:extLst>
              </a:tr>
            </a:tbl>
          </a:graphicData>
        </a:graphic>
      </p:graphicFrame>
      <p:sp>
        <p:nvSpPr>
          <p:cNvPr id="50" name="Title 1">
            <a:extLst>
              <a:ext uri="{FF2B5EF4-FFF2-40B4-BE49-F238E27FC236}">
                <a16:creationId xmlns:a16="http://schemas.microsoft.com/office/drawing/2014/main" id="{502C78F0-07A0-4D51-B371-0D06077C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international bitterness unit of beers by state</a:t>
            </a:r>
            <a:br>
              <a:rPr lang="en-US" dirty="0"/>
            </a:b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4C-79D9-478B-BC8B-532D957CEB3D}"/>
              </a:ext>
            </a:extLst>
          </p:cNvPr>
          <p:cNvSpPr txBox="1"/>
          <p:nvPr/>
        </p:nvSpPr>
        <p:spPr>
          <a:xfrm>
            <a:off x="663589" y="2030979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7CA-09F7-4141-9880-0961B8930BE1}"/>
              </a:ext>
            </a:extLst>
          </p:cNvPr>
          <p:cNvSpPr txBox="1"/>
          <p:nvPr/>
        </p:nvSpPr>
        <p:spPr>
          <a:xfrm>
            <a:off x="10768267" y="2030978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4F2F7507-BD86-4355-9221-0BEDE067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13" y="1563744"/>
            <a:ext cx="7826574" cy="45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458C-9503-44B4-865E-2B8840BB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 of beers by region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43EB79-EB21-46E6-9093-752C1E4E41A3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BD2135AD-573B-4AFB-858C-9BA15A020B5A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8DF1D50-B891-40DC-ADA5-67A6C768DF52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F1C58357-AE00-4A6F-8AB2-1F61FF0967FC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C91CAE2-A3F3-4D40-BF64-97E89FD25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8"/>
          <a:stretch/>
        </p:blipFill>
        <p:spPr>
          <a:xfrm>
            <a:off x="2896388" y="1526705"/>
            <a:ext cx="6399224" cy="46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6629D8F-A50A-4D90-A746-A0CB15DD3BDA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B212E532-9407-462A-9BB9-DBC88A5DB4E3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7A496727-4ECA-4979-B79A-07B54099BCB5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DF72C4FF-3102-4745-A18D-C666FB655712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graphicFrame>
        <p:nvGraphicFramePr>
          <p:cNvPr id="38" name="Table 45">
            <a:extLst>
              <a:ext uri="{FF2B5EF4-FFF2-40B4-BE49-F238E27FC236}">
                <a16:creationId xmlns:a16="http://schemas.microsoft.com/office/drawing/2014/main" id="{779DDC7D-C35A-4546-8EB8-15E00F8B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98910"/>
              </p:ext>
            </p:extLst>
          </p:nvPr>
        </p:nvGraphicFramePr>
        <p:xfrm>
          <a:off x="222134" y="2554690"/>
          <a:ext cx="1542474" cy="2836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1237">
                  <a:extLst>
                    <a:ext uri="{9D8B030D-6E8A-4147-A177-3AD203B41FA5}">
                      <a16:colId xmlns:a16="http://schemas.microsoft.com/office/drawing/2014/main" val="2040690311"/>
                    </a:ext>
                  </a:extLst>
                </a:gridCol>
                <a:gridCol w="771237">
                  <a:extLst>
                    <a:ext uri="{9D8B030D-6E8A-4147-A177-3AD203B41FA5}">
                      <a16:colId xmlns:a16="http://schemas.microsoft.com/office/drawing/2014/main" val="1628533484"/>
                    </a:ext>
                  </a:extLst>
                </a:gridCol>
              </a:tblGrid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462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733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7085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9532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617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07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3824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97550"/>
                  </a:ext>
                </a:extLst>
              </a:tr>
            </a:tbl>
          </a:graphicData>
        </a:graphic>
      </p:graphicFrame>
      <p:graphicFrame>
        <p:nvGraphicFramePr>
          <p:cNvPr id="40" name="Table 45">
            <a:extLst>
              <a:ext uri="{FF2B5EF4-FFF2-40B4-BE49-F238E27FC236}">
                <a16:creationId xmlns:a16="http://schemas.microsoft.com/office/drawing/2014/main" id="{47094E13-5536-4811-83B3-52F4B1D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04926"/>
              </p:ext>
            </p:extLst>
          </p:nvPr>
        </p:nvGraphicFramePr>
        <p:xfrm>
          <a:off x="10361506" y="2554690"/>
          <a:ext cx="1542474" cy="28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37">
                  <a:extLst>
                    <a:ext uri="{9D8B030D-6E8A-4147-A177-3AD203B41FA5}">
                      <a16:colId xmlns:a16="http://schemas.microsoft.com/office/drawing/2014/main" val="2040690311"/>
                    </a:ext>
                  </a:extLst>
                </a:gridCol>
                <a:gridCol w="771237">
                  <a:extLst>
                    <a:ext uri="{9D8B030D-6E8A-4147-A177-3AD203B41FA5}">
                      <a16:colId xmlns:a16="http://schemas.microsoft.com/office/drawing/2014/main" val="1628533484"/>
                    </a:ext>
                  </a:extLst>
                </a:gridCol>
              </a:tblGrid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6462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733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7085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09532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5617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077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23824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97550"/>
                  </a:ext>
                </a:extLst>
              </a:tr>
            </a:tbl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42ACECEC-5A67-4685-9516-C06B59B3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alcohol by volume of beers by STATE</a:t>
            </a:r>
            <a:br>
              <a:rPr lang="en-US" dirty="0"/>
            </a:b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B80F2-E3B2-4FEA-BDFC-4D1BFF775830}"/>
              </a:ext>
            </a:extLst>
          </p:cNvPr>
          <p:cNvSpPr txBox="1"/>
          <p:nvPr/>
        </p:nvSpPr>
        <p:spPr>
          <a:xfrm>
            <a:off x="581192" y="2191155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F3ABF-0411-4747-9DDC-B8DE52B087DD}"/>
              </a:ext>
            </a:extLst>
          </p:cNvPr>
          <p:cNvSpPr txBox="1"/>
          <p:nvPr/>
        </p:nvSpPr>
        <p:spPr>
          <a:xfrm>
            <a:off x="10685870" y="2191154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68709C68-D487-4DDF-A481-1D49CAD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6" y="1519429"/>
            <a:ext cx="7731303" cy="4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96FA-D508-41D1-A81B-C109AF17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278299" cy="1188720"/>
          </a:xfrm>
        </p:spPr>
        <p:txBody>
          <a:bodyPr>
            <a:normAutofit/>
          </a:bodyPr>
          <a:lstStyle/>
          <a:p>
            <a:r>
              <a:rPr lang="en-US" dirty="0"/>
              <a:t>CHARACTERISTICS OF ALCOHOL VOLUME BY REGION</a:t>
            </a:r>
            <a:br>
              <a:rPr lang="en-US" dirty="0"/>
            </a:b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08D682-CD14-4995-A13C-BCC9014AB22A}"/>
              </a:ext>
            </a:extLst>
          </p:cNvPr>
          <p:cNvGrpSpPr/>
          <p:nvPr/>
        </p:nvGrpSpPr>
        <p:grpSpPr>
          <a:xfrm>
            <a:off x="0" y="6453554"/>
            <a:ext cx="12533744" cy="404446"/>
            <a:chOff x="4394447" y="3524435"/>
            <a:chExt cx="8016536" cy="381740"/>
          </a:xfrm>
        </p:grpSpPr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AF8C779-5FF9-444D-B650-9135A742A835}"/>
                </a:ext>
              </a:extLst>
            </p:cNvPr>
            <p:cNvSpPr/>
            <p:nvPr/>
          </p:nvSpPr>
          <p:spPr>
            <a:xfrm>
              <a:off x="4394447" y="3524435"/>
              <a:ext cx="2778710" cy="381740"/>
            </a:xfrm>
            <a:prstGeom prst="homePlat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Demographic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8E0C7DC-09AF-4102-BFA8-2AB1EBB0BD3C}"/>
                </a:ext>
              </a:extLst>
            </p:cNvPr>
            <p:cNvSpPr/>
            <p:nvPr/>
          </p:nvSpPr>
          <p:spPr>
            <a:xfrm>
              <a:off x="7013360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Characteristics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11638DCF-C963-4461-8418-01202C640CD0}"/>
                </a:ext>
              </a:extLst>
            </p:cNvPr>
            <p:cNvSpPr/>
            <p:nvPr/>
          </p:nvSpPr>
          <p:spPr>
            <a:xfrm>
              <a:off x="9632273" y="3524435"/>
              <a:ext cx="2778710" cy="381740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Insights</a:t>
              </a:r>
            </a:p>
          </p:txBody>
        </p:sp>
      </p:grpSp>
      <p:pic>
        <p:nvPicPr>
          <p:cNvPr id="32" name="Content Placeholder 24" descr="A picture containing ware, chain, game&#10;&#10;Description automatically generated">
            <a:extLst>
              <a:ext uri="{FF2B5EF4-FFF2-40B4-BE49-F238E27FC236}">
                <a16:creationId xmlns:a16="http://schemas.microsoft.com/office/drawing/2014/main" id="{9A7B5120-4E7B-4139-9082-EE49ED5D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23008"/>
            <a:ext cx="5954599" cy="3711170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61389AE-1AEE-4DCA-96DA-469CFDA8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7" y="1471197"/>
            <a:ext cx="5289713" cy="48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8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udweiser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FF0000"/>
      </a:accent1>
      <a:accent2>
        <a:srgbClr val="0070C0"/>
      </a:accent2>
      <a:accent3>
        <a:srgbClr val="537685"/>
      </a:accent3>
      <a:accent4>
        <a:srgbClr val="969FA7"/>
      </a:accent4>
      <a:accent5>
        <a:srgbClr val="FFFFFF"/>
      </a:accent5>
      <a:accent6>
        <a:srgbClr val="000000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251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BREWERIES AND BEERS, a data analysis</vt:lpstr>
      <vt:lpstr>PowerPoint Presentation</vt:lpstr>
      <vt:lpstr>Breweries by State  </vt:lpstr>
      <vt:lpstr>Regions </vt:lpstr>
      <vt:lpstr> international bitterness unit of beers by region </vt:lpstr>
      <vt:lpstr> international bitterness unit of beers by state </vt:lpstr>
      <vt:lpstr>alcohol by volume of beers by region </vt:lpstr>
      <vt:lpstr>alcohol by volume of beers by STATE </vt:lpstr>
      <vt:lpstr>CHARACTERISTICS OF ALCOHOL VOLUME BY REGION </vt:lpstr>
      <vt:lpstr>COMPARING ALCOHOL BY VOLUME AND BITTERNESS BY REGION </vt:lpstr>
      <vt:lpstr>K-nearest neighbors’ predictions for ale and ipa </vt:lpstr>
      <vt:lpstr>Comparing ibu and abv all styles of beer in each region  </vt:lpstr>
      <vt:lpstr>Distributions of styles of beers for all regions of the us </vt:lpstr>
      <vt:lpstr>QUESTIONS  and 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AND BEERS, a data analysis</dc:title>
  <dc:creator>Jake Harrison</dc:creator>
  <cp:lastModifiedBy>Jake Harrison</cp:lastModifiedBy>
  <cp:revision>7</cp:revision>
  <dcterms:created xsi:type="dcterms:W3CDTF">2020-10-22T22:23:47Z</dcterms:created>
  <dcterms:modified xsi:type="dcterms:W3CDTF">2020-10-23T21:36:40Z</dcterms:modified>
</cp:coreProperties>
</file>