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303" r:id="rId2"/>
    <p:sldId id="304" r:id="rId3"/>
    <p:sldId id="265" r:id="rId4"/>
    <p:sldId id="269" r:id="rId5"/>
    <p:sldId id="268" r:id="rId6"/>
    <p:sldId id="275" r:id="rId7"/>
    <p:sldId id="271" r:id="rId8"/>
    <p:sldId id="270" r:id="rId9"/>
    <p:sldId id="276" r:id="rId10"/>
    <p:sldId id="273" r:id="rId11"/>
    <p:sldId id="277" r:id="rId12"/>
    <p:sldId id="272" r:id="rId13"/>
    <p:sldId id="274" r:id="rId14"/>
    <p:sldId id="281" r:id="rId15"/>
    <p:sldId id="282" r:id="rId16"/>
    <p:sldId id="286" r:id="rId17"/>
    <p:sldId id="287" r:id="rId18"/>
    <p:sldId id="289" r:id="rId19"/>
    <p:sldId id="292" r:id="rId20"/>
    <p:sldId id="294" r:id="rId21"/>
    <p:sldId id="306" r:id="rId22"/>
    <p:sldId id="307" r:id="rId23"/>
    <p:sldId id="295" r:id="rId24"/>
    <p:sldId id="296" r:id="rId25"/>
    <p:sldId id="297" r:id="rId26"/>
    <p:sldId id="298" r:id="rId27"/>
    <p:sldId id="305" r:id="rId28"/>
    <p:sldId id="300" r:id="rId29"/>
    <p:sldId id="301" r:id="rId30"/>
    <p:sldId id="302" r:id="rId31"/>
    <p:sldId id="299" r:id="rId32"/>
    <p:sldId id="309" r:id="rId33"/>
    <p:sldId id="310" r:id="rId34"/>
    <p:sldId id="311" r:id="rId35"/>
    <p:sldId id="312" r:id="rId36"/>
    <p:sldId id="313" r:id="rId37"/>
    <p:sldId id="30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F4010-07CC-49FB-A9F5-5CD5517A0CDD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9C64A-62D8-4259-B369-A0AAA44C6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94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88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25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88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14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88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4A09-E757-49F3-88D0-A3065EB5EE2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91AEE8-F37B-4DB5-A477-D6188BAF565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4A09-E757-49F3-88D0-A3065EB5EE2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AEE8-F37B-4DB5-A477-D6188BAF56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4A09-E757-49F3-88D0-A3065EB5EE2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AEE8-F37B-4DB5-A477-D6188BAF56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4A09-E757-49F3-88D0-A3065EB5EE2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91AEE8-F37B-4DB5-A477-D6188BAF565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4A09-E757-49F3-88D0-A3065EB5EE2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91AEE8-F37B-4DB5-A477-D6188BAF565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4A09-E757-49F3-88D0-A3065EB5EE2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91AEE8-F37B-4DB5-A477-D6188BAF565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4A09-E757-49F3-88D0-A3065EB5EE2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91AEE8-F37B-4DB5-A477-D6188BAF565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4A09-E757-49F3-88D0-A3065EB5EE2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91AEE8-F37B-4DB5-A477-D6188BAF565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4A09-E757-49F3-88D0-A3065EB5EE2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91AEE8-F37B-4DB5-A477-D6188BAF56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4A09-E757-49F3-88D0-A3065EB5EE2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91AEE8-F37B-4DB5-A477-D6188BAF565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4A09-E757-49F3-88D0-A3065EB5EE2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91AEE8-F37B-4DB5-A477-D6188BAF565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38A4A09-E757-49F3-88D0-A3065EB5EE2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9591AEE8-F37B-4DB5-A477-D6188BAF565F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251396"/>
            <a:ext cx="1600200" cy="16002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81000"/>
            <a:ext cx="7543800" cy="914400"/>
          </a:xfrm>
        </p:spPr>
        <p:txBody>
          <a:bodyPr/>
          <a:lstStyle/>
          <a:p>
            <a:pPr algn="ctr"/>
            <a:r>
              <a:rPr lang="en-US" sz="7200" b="1" dirty="0" smtClean="0"/>
              <a:t>Code++ </a:t>
            </a:r>
            <a:endParaRPr lang="en-US" sz="7200" b="1" dirty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3962400" y="2057400"/>
            <a:ext cx="5181600" cy="1524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/>
              <a:t>C++ Peer Learning </a:t>
            </a:r>
            <a:r>
              <a:rPr lang="en-US" sz="4400" b="1" dirty="0" smtClean="0"/>
              <a:t>Workshop</a:t>
            </a:r>
            <a:endParaRPr lang="en-US" sz="4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66672"/>
            <a:ext cx="3554506" cy="5029200"/>
          </a:xfrm>
          <a:prstGeom prst="rect">
            <a:avLst/>
          </a:prstGeom>
        </p:spPr>
      </p:pic>
      <p:sp>
        <p:nvSpPr>
          <p:cNvPr id="8" name="Title 2"/>
          <p:cNvSpPr txBox="1">
            <a:spLocks/>
          </p:cNvSpPr>
          <p:nvPr/>
        </p:nvSpPr>
        <p:spPr>
          <a:xfrm>
            <a:off x="3956842" y="3319272"/>
            <a:ext cx="5181600" cy="1524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 smtClean="0"/>
              <a:t>By C Square Club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28647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9196" y="6400801"/>
            <a:ext cx="2057400" cy="365125"/>
          </a:xfrm>
        </p:spPr>
        <p:txBody>
          <a:bodyPr/>
          <a:lstStyle/>
          <a:p>
            <a:fld id="{D1082993-8EE4-4289-B265-8A125D7FF78D}" type="datetime1">
              <a:rPr lang="en-IN" sz="14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20-02-2025</a:t>
            </a:fld>
            <a:endParaRPr lang="en-IN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22910" y="1133293"/>
            <a:ext cx="7886700" cy="2302238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000" dirty="0"/>
              <a:t>The ability of an entity to take multiple forms</a:t>
            </a:r>
            <a:r>
              <a:rPr lang="en-US" sz="2000" dirty="0" smtClean="0"/>
              <a:t>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dirty="0" smtClean="0"/>
              <a:t>An </a:t>
            </a:r>
            <a:r>
              <a:rPr lang="en-US" sz="2000" dirty="0"/>
              <a:t>operation can behave differently in different instances</a:t>
            </a:r>
            <a:r>
              <a:rPr lang="en-US" sz="2000" dirty="0" smtClean="0"/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03183" y="3657600"/>
            <a:ext cx="3312167" cy="22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949952" y="5998062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Fig</a:t>
            </a:r>
            <a:r>
              <a:rPr lang="en-IN" dirty="0"/>
              <a:t>. 5. Polymorphism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9</a:t>
            </a:r>
          </a:p>
        </p:txBody>
      </p:sp>
      <p:sp>
        <p:nvSpPr>
          <p:cNvPr id="10" name="Title 11">
            <a:extLst>
              <a:ext uri="{FF2B5EF4-FFF2-40B4-BE49-F238E27FC236}">
                <a16:creationId xmlns="" xmlns:a16="http://schemas.microsoft.com/office/drawing/2014/main" id="{3F5CCCD8-CDEC-4141-B5A2-4B42D73EB685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Polymorphism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244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371600"/>
            <a:ext cx="830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a single function name is used to perform multiple tasks, it is known as </a:t>
            </a:r>
            <a:r>
              <a:rPr lang="en-US" b="1" dirty="0"/>
              <a:t>function overloading</a:t>
            </a:r>
            <a:r>
              <a:rPr lang="en-US" dirty="0"/>
              <a:t>.</a:t>
            </a:r>
            <a:endParaRPr lang="en-IN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496" y="304800"/>
            <a:ext cx="830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F</a:t>
            </a:r>
            <a:r>
              <a:rPr lang="en-US" sz="5400" b="1" dirty="0" smtClean="0"/>
              <a:t>unction </a:t>
            </a:r>
            <a:r>
              <a:rPr lang="en-US" sz="5400" b="1" dirty="0"/>
              <a:t>O</a:t>
            </a:r>
            <a:r>
              <a:rPr lang="en-US" sz="5400" b="1" dirty="0" smtClean="0"/>
              <a:t>verloading.</a:t>
            </a:r>
            <a:endParaRPr lang="en-IN" sz="54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3400" y="2057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HANDS-ON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980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9196" y="6400801"/>
            <a:ext cx="2057400" cy="365125"/>
          </a:xfrm>
        </p:spPr>
        <p:txBody>
          <a:bodyPr/>
          <a:lstStyle/>
          <a:p>
            <a:fld id="{B491B30F-5B43-4A10-9AD1-21BBA0CAF1E8}" type="datetime1">
              <a:rPr lang="en-IN" sz="14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20-02-2025</a:t>
            </a:fld>
            <a:endParaRPr lang="en-IN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0679" y="924288"/>
            <a:ext cx="7886700" cy="2707186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Process by which objects of one class acquire the properties of objects of another class.</a:t>
            </a: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Each derived class shares common characteristics with the class from which it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is derived.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Inheritance provides reusability and expandability. </a:t>
            </a:r>
          </a:p>
          <a:p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3810000"/>
            <a:ext cx="3344014" cy="2103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665584" y="6101916"/>
            <a:ext cx="2680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Fig. 4. Property Inheritance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en-IN" dirty="0"/>
              <a:t>8</a:t>
            </a:r>
          </a:p>
        </p:txBody>
      </p:sp>
      <p:sp>
        <p:nvSpPr>
          <p:cNvPr id="11" name="Title 11">
            <a:extLst>
              <a:ext uri="{FF2B5EF4-FFF2-40B4-BE49-F238E27FC236}">
                <a16:creationId xmlns="" xmlns:a16="http://schemas.microsoft.com/office/drawing/2014/main" id="{DABE98E8-ED15-487A-AF33-91806E4352B9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Inheritance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0150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D8959A-E274-48FD-824C-42FC29C03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7370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IN" sz="3600" dirty="0"/>
              <a:t>Difference between object oriented and procedure-oriented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3B5843A-DD22-4C0F-846E-9CD268E98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9226"/>
            <a:ext cx="7886700" cy="981075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C4390CB-5263-4801-8FAE-57C800310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DD4BF05F-0AA7-4891-A774-91A417052B38}"/>
              </a:ext>
            </a:extLst>
          </p:cNvPr>
          <p:cNvSpPr txBox="1">
            <a:spLocks/>
          </p:cNvSpPr>
          <p:nvPr/>
        </p:nvSpPr>
        <p:spPr>
          <a:xfrm>
            <a:off x="628650" y="1419225"/>
            <a:ext cx="7886700" cy="4757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  <a:p>
            <a:endParaRPr lang="en-IN" dirty="0"/>
          </a:p>
        </p:txBody>
      </p:sp>
      <p:graphicFrame>
        <p:nvGraphicFramePr>
          <p:cNvPr id="6" name="Content Placeholder 7">
            <a:extLst>
              <a:ext uri="{FF2B5EF4-FFF2-40B4-BE49-F238E27FC236}">
                <a16:creationId xmlns="" xmlns:a16="http://schemas.microsoft.com/office/drawing/2014/main" id="{77C7EAC4-3786-49FE-9C0B-027B23F685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5175918"/>
              </p:ext>
            </p:extLst>
          </p:nvPr>
        </p:nvGraphicFramePr>
        <p:xfrm>
          <a:off x="707694" y="1828800"/>
          <a:ext cx="7807656" cy="4602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038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038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15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Procedure-oriented programming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Object-oriented programming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39672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itchFamily="18" charset="0"/>
                          <a:cs typeface="Times New Roman" pitchFamily="18" charset="0"/>
                        </a:rPr>
                        <a:t>Emphasis is on doing things.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itchFamily="18" charset="0"/>
                          <a:cs typeface="Times New Roman" pitchFamily="18" charset="0"/>
                        </a:rPr>
                        <a:t>Emphasis is on data rather than procedure.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96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latin typeface="Times New Roman" pitchFamily="18" charset="0"/>
                          <a:cs typeface="Times New Roman" pitchFamily="18" charset="0"/>
                        </a:rPr>
                        <a:t>Large programs divided into smaller</a:t>
                      </a:r>
                      <a:r>
                        <a:rPr lang="en-IN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2000" dirty="0">
                          <a:latin typeface="Times New Roman" pitchFamily="18" charset="0"/>
                          <a:cs typeface="Times New Roman" pitchFamily="18" charset="0"/>
                        </a:rPr>
                        <a:t>functions.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itchFamily="18" charset="0"/>
                          <a:cs typeface="Times New Roman" pitchFamily="18" charset="0"/>
                        </a:rPr>
                        <a:t>Programs are divided into objects.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17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latin typeface="Times New Roman" pitchFamily="18" charset="0"/>
                          <a:cs typeface="Times New Roman" pitchFamily="18" charset="0"/>
                        </a:rPr>
                        <a:t>Functions can share global data.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latin typeface="Times New Roman" pitchFamily="18" charset="0"/>
                          <a:cs typeface="Times New Roman" pitchFamily="18" charset="0"/>
                        </a:rPr>
                        <a:t>Functions that operate on the data of an object are tied together in the data structure.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1554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itchFamily="18" charset="0"/>
                          <a:cs typeface="Times New Roman" pitchFamily="18" charset="0"/>
                        </a:rPr>
                        <a:t>Data move openly.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itchFamily="18" charset="0"/>
                          <a:cs typeface="Times New Roman" pitchFamily="18" charset="0"/>
                        </a:rPr>
                        <a:t>Data is hidden.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39672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itchFamily="18" charset="0"/>
                          <a:cs typeface="Times New Roman" pitchFamily="18" charset="0"/>
                        </a:rPr>
                        <a:t>Functions transform data from one form to another.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latin typeface="Times New Roman" pitchFamily="18" charset="0"/>
                          <a:cs typeface="Times New Roman" pitchFamily="18" charset="0"/>
                        </a:rPr>
                        <a:t>Objects may communicate with each other through functions.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15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latin typeface="Times New Roman" pitchFamily="18" charset="0"/>
                          <a:cs typeface="Times New Roman" pitchFamily="18" charset="0"/>
                        </a:rPr>
                        <a:t>Top-down approach in program design.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latin typeface="Times New Roman" pitchFamily="18" charset="0"/>
                          <a:cs typeface="Times New Roman" pitchFamily="18" charset="0"/>
                        </a:rPr>
                        <a:t>Bottom-up approach in program design.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9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BA732E-3EAC-4946-A9E1-71AE509DD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5800"/>
            <a:ext cx="7543800" cy="914400"/>
          </a:xfrm>
        </p:spPr>
        <p:txBody>
          <a:bodyPr/>
          <a:lstStyle/>
          <a:p>
            <a:r>
              <a:rPr lang="en-IN" sz="4000" b="1" dirty="0"/>
              <a:t>Input and output </a:t>
            </a:r>
            <a:r>
              <a:rPr lang="en-IN" sz="4000" b="1" dirty="0" smtClean="0"/>
              <a:t>stream (</a:t>
            </a:r>
            <a:r>
              <a:rPr lang="en-IN" sz="4000" b="1" dirty="0" err="1" smtClean="0"/>
              <a:t>cin</a:t>
            </a:r>
            <a:r>
              <a:rPr lang="en-IN" sz="4000" b="1" dirty="0"/>
              <a:t>, </a:t>
            </a:r>
            <a:r>
              <a:rPr lang="en-IN" sz="4000" b="1" dirty="0" err="1"/>
              <a:t>cout</a:t>
            </a:r>
            <a:r>
              <a:rPr lang="en-IN" sz="4000" b="1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4F7C9C9-7F45-48DD-89AF-F01AA908E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81200"/>
            <a:ext cx="7467600" cy="3657599"/>
          </a:xfrm>
        </p:spPr>
        <p:txBody>
          <a:bodyPr>
            <a:normAutofit lnSpcReduction="10000"/>
          </a:bodyPr>
          <a:lstStyle/>
          <a:p>
            <a:r>
              <a:rPr lang="en-IN" dirty="0"/>
              <a:t>C++ comes with libraries that provide us with many ways for performing input and output. In C++ input and output are performed in the form of a sequence of bytes or more commonly known as streams.</a:t>
            </a:r>
          </a:p>
          <a:p>
            <a:endParaRPr lang="en-IN" dirty="0"/>
          </a:p>
          <a:p>
            <a:r>
              <a:rPr lang="en-IN" dirty="0"/>
              <a:t>Input Stream: If the direction of flow of bytes is from the device(for example, Keyboard) to the main memory then this process is called input.</a:t>
            </a:r>
          </a:p>
          <a:p>
            <a:r>
              <a:rPr lang="en-IN" dirty="0"/>
              <a:t>Output Stream: If the direction of flow of bytes is opposite, i.e. from main memory to device( display screen ) then this process is called output.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D4BE016-2E56-422E-B1A6-8B51B655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4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DB9671C-F2FE-47B8-B9F3-9F72A3E7A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28475"/>
            <a:ext cx="7886700" cy="584848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600" dirty="0"/>
              <a:t>Header files available in C++ for Input/Output operations are:</a:t>
            </a:r>
          </a:p>
          <a:p>
            <a:endParaRPr lang="en-IN" sz="2600" dirty="0"/>
          </a:p>
          <a:p>
            <a:r>
              <a:rPr lang="en-IN" sz="2600" b="1" dirty="0"/>
              <a:t>iostream</a:t>
            </a:r>
            <a:r>
              <a:rPr lang="en-IN" sz="2600" dirty="0"/>
              <a:t>: iostream stands for standard input-output stream. This header file contains definitions to objects like </a:t>
            </a:r>
            <a:r>
              <a:rPr lang="en-IN" sz="2600" dirty="0" err="1"/>
              <a:t>cin</a:t>
            </a:r>
            <a:r>
              <a:rPr lang="en-IN" sz="2600" dirty="0"/>
              <a:t>, </a:t>
            </a:r>
            <a:r>
              <a:rPr lang="en-IN" sz="2600" dirty="0" err="1"/>
              <a:t>cout</a:t>
            </a:r>
            <a:r>
              <a:rPr lang="en-IN" sz="2600" dirty="0"/>
              <a:t>, </a:t>
            </a:r>
            <a:r>
              <a:rPr lang="en-IN" sz="2600" dirty="0" err="1"/>
              <a:t>cerr</a:t>
            </a:r>
            <a:r>
              <a:rPr lang="en-IN" sz="2600" dirty="0"/>
              <a:t> etc.</a:t>
            </a:r>
          </a:p>
          <a:p>
            <a:r>
              <a:rPr lang="en-IN" sz="2600" b="1" dirty="0" err="1"/>
              <a:t>iomanip</a:t>
            </a:r>
            <a:r>
              <a:rPr lang="en-IN" sz="2600" dirty="0"/>
              <a:t>: </a:t>
            </a:r>
            <a:r>
              <a:rPr lang="en-IN" sz="2600" dirty="0" err="1"/>
              <a:t>iomanip</a:t>
            </a:r>
            <a:r>
              <a:rPr lang="en-IN" sz="2600" dirty="0"/>
              <a:t> stands for input output manipulators. The methods declared in this files are used for manipulating streams. This file contains definitions of </a:t>
            </a:r>
            <a:r>
              <a:rPr lang="en-IN" sz="2600" dirty="0" err="1"/>
              <a:t>setw</a:t>
            </a:r>
            <a:r>
              <a:rPr lang="en-IN" sz="2600" dirty="0"/>
              <a:t>, </a:t>
            </a:r>
            <a:r>
              <a:rPr lang="en-IN" sz="2600" dirty="0" err="1"/>
              <a:t>setprecision</a:t>
            </a:r>
            <a:r>
              <a:rPr lang="en-IN" sz="2600" dirty="0"/>
              <a:t>, etc.</a:t>
            </a:r>
          </a:p>
          <a:p>
            <a:r>
              <a:rPr lang="en-IN" sz="2600" b="1" dirty="0" err="1"/>
              <a:t>fstream</a:t>
            </a:r>
            <a:r>
              <a:rPr lang="en-IN" sz="2600" dirty="0"/>
              <a:t>: This header file mainly describes the file stream. This header file is used to handle the data being read from a file as input or data being written into the file as output.</a:t>
            </a:r>
          </a:p>
          <a:p>
            <a:endParaRPr lang="en-IN" sz="2600" dirty="0"/>
          </a:p>
          <a:p>
            <a:r>
              <a:rPr lang="en-IN" sz="2600" dirty="0"/>
              <a:t>The two keywords </a:t>
            </a:r>
            <a:r>
              <a:rPr lang="en-IN" sz="2600" dirty="0" err="1"/>
              <a:t>cout</a:t>
            </a:r>
            <a:r>
              <a:rPr lang="en-IN" sz="2600" dirty="0"/>
              <a:t> and </a:t>
            </a:r>
            <a:r>
              <a:rPr lang="en-IN" sz="2600" dirty="0" err="1"/>
              <a:t>cin</a:t>
            </a:r>
            <a:r>
              <a:rPr lang="en-IN" sz="2600" dirty="0"/>
              <a:t> in C++ are used very often for printing outputs and taking inputs respectively. These two are the most basic methods of taking input and printing output in C++. To use </a:t>
            </a:r>
            <a:r>
              <a:rPr lang="en-IN" sz="2600" dirty="0" err="1"/>
              <a:t>cin</a:t>
            </a:r>
            <a:r>
              <a:rPr lang="en-IN" sz="2600" dirty="0"/>
              <a:t> and </a:t>
            </a:r>
            <a:r>
              <a:rPr lang="en-IN" sz="2600" dirty="0" err="1"/>
              <a:t>cout</a:t>
            </a:r>
            <a:r>
              <a:rPr lang="en-IN" sz="2600" dirty="0"/>
              <a:t> in C++ one must include the header file iostream in the program.</a:t>
            </a:r>
          </a:p>
        </p:txBody>
      </p:sp>
    </p:spTree>
    <p:extLst>
      <p:ext uri="{BB962C8B-B14F-4D97-AF65-F5344CB8AC3E}">
        <p14:creationId xmlns:p14="http://schemas.microsoft.com/office/powerpoint/2010/main" val="217931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D8959A-E274-48FD-824C-42FC29C03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685800"/>
            <a:ext cx="7543800" cy="914400"/>
          </a:xfrm>
        </p:spPr>
        <p:txBody>
          <a:bodyPr/>
          <a:lstStyle/>
          <a:p>
            <a:r>
              <a:rPr lang="en-US" b="1" dirty="0"/>
              <a:t>Namespace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3B5843A-DD22-4C0F-846E-9CD268E98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9226"/>
            <a:ext cx="7886700" cy="4937125"/>
          </a:xfrm>
        </p:spPr>
        <p:txBody>
          <a:bodyPr>
            <a:normAutofit/>
          </a:bodyPr>
          <a:lstStyle/>
          <a:p>
            <a:pPr algn="l"/>
            <a:r>
              <a:rPr lang="en-IN" b="0" i="0" dirty="0">
                <a:effectLst/>
                <a:latin typeface="DejaVuSans"/>
              </a:rPr>
              <a:t>Namespaces provide a method for preventing name conflicts in large projects.</a:t>
            </a:r>
          </a:p>
          <a:p>
            <a:pPr algn="l"/>
            <a:r>
              <a:rPr lang="en-IN" b="0" i="0" dirty="0">
                <a:effectLst/>
                <a:latin typeface="DejaVuSans"/>
              </a:rPr>
              <a:t>Symbols declared inside a namespace block are placed in a named scope that prevents them from being mistaken for identically-named symbols in other scopes.</a:t>
            </a:r>
          </a:p>
          <a:p>
            <a:pPr algn="l"/>
            <a:r>
              <a:rPr lang="en-IN" b="0" i="0" dirty="0">
                <a:effectLst/>
                <a:latin typeface="DejaVuSans"/>
              </a:rPr>
              <a:t>Multiple namespace blocks with the same name are allowed. All declarations within those blocks are declared in the named scope.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DD4BF05F-0AA7-4891-A774-91A417052B38}"/>
              </a:ext>
            </a:extLst>
          </p:cNvPr>
          <p:cNvSpPr txBox="1">
            <a:spLocks/>
          </p:cNvSpPr>
          <p:nvPr/>
        </p:nvSpPr>
        <p:spPr>
          <a:xfrm>
            <a:off x="628650" y="1419225"/>
            <a:ext cx="7886700" cy="4757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978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D8959A-E274-48FD-824C-42FC29C03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517017"/>
            <a:ext cx="7543800" cy="914400"/>
          </a:xfrm>
        </p:spPr>
        <p:txBody>
          <a:bodyPr/>
          <a:lstStyle/>
          <a:p>
            <a:r>
              <a:rPr lang="en-IN" b="1" dirty="0"/>
              <a:t>Defining a </a:t>
            </a:r>
            <a:r>
              <a:rPr lang="en-IN" b="1" dirty="0" smtClean="0"/>
              <a:t>Namespace</a:t>
            </a:r>
            <a:endParaRPr lang="en-IN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DD4BF05F-0AA7-4891-A774-91A417052B38}"/>
              </a:ext>
            </a:extLst>
          </p:cNvPr>
          <p:cNvSpPr txBox="1">
            <a:spLocks/>
          </p:cNvSpPr>
          <p:nvPr/>
        </p:nvSpPr>
        <p:spPr>
          <a:xfrm>
            <a:off x="628650" y="1419225"/>
            <a:ext cx="7886700" cy="4757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  <a:p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49D79A45-2C48-4AAD-B5F6-DE02F769B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43934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EF7EDF81-2000-4DA2-887F-DB1E3C518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5000"/>
            <a:ext cx="8077200" cy="3657599"/>
          </a:xfrm>
        </p:spPr>
        <p:txBody>
          <a:bodyPr>
            <a:normAutofit fontScale="85000" lnSpcReduction="1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namespace definition begins with the keyword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namespace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followed by the namespace name as follows −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namespace_name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// code declarations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call the namespace-enabled version of either function or variable, prepend (::) the namespace name as follows −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name::code; // code could be variable or function.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678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D64932-F688-492C-8845-AADC39137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400"/>
            <a:ext cx="7543800" cy="914400"/>
          </a:xfrm>
        </p:spPr>
        <p:txBody>
          <a:bodyPr/>
          <a:lstStyle/>
          <a:p>
            <a:r>
              <a:rPr lang="en-IN" b="1" dirty="0" smtClean="0"/>
              <a:t>The using directive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07BE2B9-AE50-42D3-89E7-8815A1F16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28800"/>
            <a:ext cx="7315200" cy="3657599"/>
          </a:xfrm>
        </p:spPr>
        <p:txBody>
          <a:bodyPr>
            <a:normAutofit/>
          </a:bodyPr>
          <a:lstStyle/>
          <a:p>
            <a:r>
              <a:rPr lang="en-IN" dirty="0"/>
              <a:t>You can also avoid prepending of namespaces with the using namespace directive. This directive tells the compiler that the subsequent code is making use of names in the specified namespace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The ‘using’ directive can also be used to refer to a particular item within a namespace. For example, if the only part of the std namespace that you intend to use is </a:t>
            </a:r>
            <a:r>
              <a:rPr lang="en-IN" dirty="0" err="1"/>
              <a:t>cout</a:t>
            </a:r>
            <a:r>
              <a:rPr lang="en-IN" dirty="0"/>
              <a:t>, you can refer to it as follows −</a:t>
            </a:r>
          </a:p>
          <a:p>
            <a:pPr marL="0" indent="0">
              <a:buNone/>
            </a:pPr>
            <a:r>
              <a:rPr lang="en-IN" dirty="0"/>
              <a:t>       using std::</a:t>
            </a:r>
            <a:r>
              <a:rPr lang="en-IN" dirty="0" err="1"/>
              <a:t>cout</a:t>
            </a:r>
            <a:r>
              <a:rPr lang="en-IN" dirty="0"/>
              <a:t>;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2FBD893-1531-4CFB-B35F-681DD723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3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D8959A-E274-48FD-824C-42FC29C03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89244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+mn-lt"/>
                <a:ea typeface="+mn-ea"/>
                <a:cs typeface="+mn-cs"/>
              </a:rPr>
              <a:t>Defining a Member function outside the class</a:t>
            </a:r>
            <a:endParaRPr lang="en-IN" sz="40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3B5843A-DD22-4C0F-846E-9CD268E98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7815"/>
            <a:ext cx="7891096" cy="5134709"/>
          </a:xfrm>
        </p:spPr>
        <p:txBody>
          <a:bodyPr>
            <a:noAutofit/>
          </a:bodyPr>
          <a:lstStyle/>
          <a:p>
            <a:pPr marL="609600" indent="-609600">
              <a:lnSpc>
                <a:spcPct val="110000"/>
              </a:lnSpc>
              <a:buNone/>
              <a:defRPr/>
            </a:pPr>
            <a:r>
              <a:rPr lang="en-US" sz="1600" dirty="0" smtClean="0"/>
              <a:t>If we </a:t>
            </a:r>
            <a:r>
              <a:rPr lang="en-US" sz="1600" dirty="0"/>
              <a:t>define the member function outside the class definition then we must declare </a:t>
            </a:r>
          </a:p>
          <a:p>
            <a:pPr marL="609600" indent="-609600">
              <a:lnSpc>
                <a:spcPct val="110000"/>
              </a:lnSpc>
              <a:buNone/>
              <a:defRPr/>
            </a:pPr>
            <a:r>
              <a:rPr lang="en-US" sz="1600" dirty="0"/>
              <a:t>the function inside class definition and then define it outside.</a:t>
            </a:r>
          </a:p>
          <a:p>
            <a:pPr marL="609600" indent="-609600">
              <a:lnSpc>
                <a:spcPct val="110000"/>
              </a:lnSpc>
              <a:buNone/>
              <a:defRPr/>
            </a:pPr>
            <a:endParaRPr lang="en-IN" sz="1600" dirty="0" smtClean="0"/>
          </a:p>
          <a:p>
            <a:pPr marL="609600" indent="-609600">
              <a:lnSpc>
                <a:spcPct val="110000"/>
              </a:lnSpc>
              <a:buNone/>
              <a:defRPr/>
            </a:pPr>
            <a:r>
              <a:rPr lang="en-IN" sz="1600" dirty="0" smtClean="0"/>
              <a:t>The </a:t>
            </a:r>
            <a:r>
              <a:rPr lang="en-IN" sz="1600" dirty="0"/>
              <a:t>definition of member function outside the class differs from normal function </a:t>
            </a:r>
          </a:p>
          <a:p>
            <a:pPr marL="609600" indent="-609600">
              <a:lnSpc>
                <a:spcPct val="110000"/>
              </a:lnSpc>
              <a:buNone/>
              <a:defRPr/>
            </a:pPr>
            <a:r>
              <a:rPr lang="en-IN" sz="1600" dirty="0" smtClean="0"/>
              <a:t>Definition</a:t>
            </a:r>
          </a:p>
          <a:p>
            <a:pPr marL="609600" indent="-609600">
              <a:lnSpc>
                <a:spcPct val="110000"/>
              </a:lnSpc>
              <a:buNone/>
              <a:defRPr/>
            </a:pPr>
            <a:endParaRPr lang="en-IN" sz="1600" b="1" dirty="0" smtClean="0"/>
          </a:p>
          <a:p>
            <a:pPr marL="609600" indent="-609600">
              <a:lnSpc>
                <a:spcPct val="110000"/>
              </a:lnSpc>
              <a:buNone/>
              <a:defRPr/>
            </a:pPr>
            <a:r>
              <a:rPr lang="en-IN" sz="2400" b="1" dirty="0"/>
              <a:t>S</a:t>
            </a:r>
            <a:r>
              <a:rPr lang="en-IN" sz="2400" b="1" dirty="0" smtClean="0"/>
              <a:t>cope </a:t>
            </a:r>
            <a:r>
              <a:rPr lang="en-IN" sz="2400" b="1" dirty="0"/>
              <a:t>resolution operator (: </a:t>
            </a:r>
            <a:r>
              <a:rPr lang="en-IN" sz="2400" b="1" dirty="0" smtClean="0"/>
              <a:t>:)</a:t>
            </a:r>
          </a:p>
          <a:p>
            <a:pPr marL="609600" indent="-609600">
              <a:lnSpc>
                <a:spcPct val="110000"/>
              </a:lnSpc>
              <a:buNone/>
              <a:defRPr/>
            </a:pPr>
            <a:endParaRPr lang="en-IN" sz="1600" dirty="0" smtClean="0"/>
          </a:p>
          <a:p>
            <a:pPr marL="609600" indent="-609600">
              <a:lnSpc>
                <a:spcPct val="110000"/>
              </a:lnSpc>
              <a:buNone/>
              <a:defRPr/>
            </a:pPr>
            <a:r>
              <a:rPr lang="en-IN" sz="1600" dirty="0" smtClean="0"/>
              <a:t>The </a:t>
            </a:r>
            <a:r>
              <a:rPr lang="en-IN" sz="1600" dirty="0"/>
              <a:t>scope resolution operator informs the compiler </a:t>
            </a:r>
            <a:r>
              <a:rPr lang="en-IN" sz="1600" dirty="0" smtClean="0"/>
              <a:t>what </a:t>
            </a:r>
            <a:r>
              <a:rPr lang="en-IN" sz="1600" dirty="0"/>
              <a:t>class the member </a:t>
            </a:r>
            <a:r>
              <a:rPr lang="en-IN" sz="1600" dirty="0" smtClean="0"/>
              <a:t>belongs</a:t>
            </a:r>
          </a:p>
          <a:p>
            <a:pPr marL="609600" indent="-609600">
              <a:lnSpc>
                <a:spcPct val="110000"/>
              </a:lnSpc>
              <a:buNone/>
              <a:defRPr/>
            </a:pPr>
            <a:r>
              <a:rPr lang="en-IN" sz="1600" dirty="0" smtClean="0"/>
              <a:t>The </a:t>
            </a:r>
            <a:r>
              <a:rPr lang="en-IN" sz="1600" dirty="0"/>
              <a:t>syntax for defining a member </a:t>
            </a:r>
            <a:r>
              <a:rPr lang="en-IN" sz="1600" dirty="0" smtClean="0"/>
              <a:t>function outside </a:t>
            </a:r>
            <a:r>
              <a:rPr lang="en-IN" sz="1600" dirty="0"/>
              <a:t>the </a:t>
            </a:r>
            <a:r>
              <a:rPr lang="en-IN" sz="1600" dirty="0" smtClean="0"/>
              <a:t>class </a:t>
            </a:r>
            <a:endParaRPr lang="en-US" sz="1600" dirty="0"/>
          </a:p>
          <a:p>
            <a:pPr marL="609600" indent="-609600">
              <a:lnSpc>
                <a:spcPct val="110000"/>
              </a:lnSpc>
              <a:buNone/>
              <a:defRPr/>
            </a:pPr>
            <a:r>
              <a:rPr lang="en-IN" sz="1600" dirty="0"/>
              <a:t> </a:t>
            </a:r>
            <a:endParaRPr lang="en-US" sz="1600" dirty="0"/>
          </a:p>
          <a:p>
            <a:pPr marL="609600" indent="-609600">
              <a:lnSpc>
                <a:spcPct val="110000"/>
              </a:lnSpc>
              <a:buNone/>
              <a:defRPr/>
            </a:pPr>
            <a:r>
              <a:rPr lang="en-IN" sz="1600" dirty="0"/>
              <a:t> </a:t>
            </a:r>
            <a:r>
              <a:rPr lang="en-IN" sz="1600" dirty="0" err="1"/>
              <a:t>return_type</a:t>
            </a:r>
            <a:r>
              <a:rPr lang="en-IN" sz="1600" dirty="0"/>
              <a:t> </a:t>
            </a:r>
            <a:r>
              <a:rPr lang="en-IN" sz="1600" dirty="0" smtClean="0"/>
              <a:t>       </a:t>
            </a:r>
            <a:r>
              <a:rPr lang="en-IN" sz="1600" dirty="0" err="1" smtClean="0"/>
              <a:t>class_name</a:t>
            </a:r>
            <a:r>
              <a:rPr lang="en-IN" sz="1600" dirty="0" smtClean="0"/>
              <a:t>      ::      </a:t>
            </a:r>
            <a:r>
              <a:rPr lang="en-IN" sz="1600" dirty="0" err="1"/>
              <a:t>function_name</a:t>
            </a:r>
            <a:r>
              <a:rPr lang="en-IN" sz="1600" dirty="0"/>
              <a:t> (</a:t>
            </a:r>
            <a:r>
              <a:rPr lang="en-IN" sz="1600" dirty="0" err="1"/>
              <a:t>parameter_list</a:t>
            </a:r>
            <a:r>
              <a:rPr lang="en-IN" sz="1600" dirty="0"/>
              <a:t>) </a:t>
            </a:r>
          </a:p>
          <a:p>
            <a:pPr marL="609600" indent="-609600">
              <a:lnSpc>
                <a:spcPct val="110000"/>
              </a:lnSpc>
              <a:buNone/>
              <a:defRPr/>
            </a:pPr>
            <a:r>
              <a:rPr lang="en-IN" sz="1600" dirty="0"/>
              <a:t>{</a:t>
            </a:r>
            <a:endParaRPr lang="en-US" sz="1600" dirty="0"/>
          </a:p>
          <a:p>
            <a:pPr marL="609600" indent="-609600">
              <a:lnSpc>
                <a:spcPct val="110000"/>
              </a:lnSpc>
              <a:buNone/>
              <a:defRPr/>
            </a:pPr>
            <a:r>
              <a:rPr lang="en-IN" sz="1600" dirty="0"/>
              <a:t>  // body of the member function</a:t>
            </a:r>
            <a:endParaRPr lang="en-US" sz="1600" dirty="0"/>
          </a:p>
          <a:p>
            <a:pPr marL="609600" indent="-609600">
              <a:lnSpc>
                <a:spcPct val="110000"/>
              </a:lnSpc>
              <a:buNone/>
              <a:defRPr/>
            </a:pPr>
            <a:r>
              <a:rPr lang="en-IN" sz="1600" dirty="0"/>
              <a:t>}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C4390CB-5263-4801-8FAE-57C800310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DD4BF05F-0AA7-4891-A774-91A417052B38}"/>
              </a:ext>
            </a:extLst>
          </p:cNvPr>
          <p:cNvSpPr txBox="1">
            <a:spLocks/>
          </p:cNvSpPr>
          <p:nvPr/>
        </p:nvSpPr>
        <p:spPr>
          <a:xfrm>
            <a:off x="457200" y="1383323"/>
            <a:ext cx="7891096" cy="4383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359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81000"/>
            <a:ext cx="7543800" cy="914400"/>
          </a:xfrm>
        </p:spPr>
        <p:txBody>
          <a:bodyPr/>
          <a:lstStyle/>
          <a:p>
            <a:pPr algn="ctr"/>
            <a:r>
              <a:rPr lang="en-US" sz="7200" b="1" dirty="0" err="1" smtClean="0"/>
              <a:t>Cout</a:t>
            </a:r>
            <a:r>
              <a:rPr lang="en-US" sz="7200" b="1" dirty="0" smtClean="0"/>
              <a:t>&lt;&lt;“Hello”;</a:t>
            </a:r>
            <a:endParaRPr lang="en-US" sz="7200" b="1" dirty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3886200" y="1447800"/>
            <a:ext cx="5181600" cy="1524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 smtClean="0"/>
              <a:t>Himanshu Gupta</a:t>
            </a:r>
            <a:endParaRPr lang="en-US" sz="4400" b="1" dirty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3886200" y="3657600"/>
            <a:ext cx="5181600" cy="1524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 smtClean="0"/>
              <a:t>2</a:t>
            </a:r>
            <a:r>
              <a:rPr lang="en-US" sz="3200" b="1" baseline="30000" dirty="0" smtClean="0"/>
              <a:t>nd</a:t>
            </a:r>
            <a:r>
              <a:rPr lang="en-US" sz="3200" b="1" dirty="0" smtClean="0"/>
              <a:t> Year CSE</a:t>
            </a:r>
          </a:p>
          <a:p>
            <a:pPr algn="ctr"/>
            <a:r>
              <a:rPr lang="en-US" sz="3200" b="1" dirty="0" smtClean="0"/>
              <a:t>Joint Secretary</a:t>
            </a:r>
          </a:p>
          <a:p>
            <a:pPr algn="ctr"/>
            <a:r>
              <a:rPr lang="en-US" sz="3200" b="1" dirty="0" smtClean="0"/>
              <a:t>@C Square Club</a:t>
            </a:r>
          </a:p>
          <a:p>
            <a:pPr algn="ctr"/>
            <a:endParaRPr lang="en-US"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0"/>
            <a:ext cx="3486797" cy="3276600"/>
          </a:xfrm>
          <a:prstGeom prst="rect">
            <a:avLst/>
          </a:prstGeom>
        </p:spPr>
      </p:pic>
      <p:sp>
        <p:nvSpPr>
          <p:cNvPr id="7" name="Title 2"/>
          <p:cNvSpPr txBox="1">
            <a:spLocks/>
          </p:cNvSpPr>
          <p:nvPr/>
        </p:nvSpPr>
        <p:spPr>
          <a:xfrm>
            <a:off x="3810000" y="3886200"/>
            <a:ext cx="5181600" cy="1524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b="1" dirty="0" smtClean="0"/>
              <a:t>LinkedIn - </a:t>
            </a:r>
            <a:r>
              <a:rPr lang="en-US" sz="2000" b="1" dirty="0" err="1" smtClean="0"/>
              <a:t>GeekyHim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9798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447800"/>
            <a:ext cx="7924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dirty="0" smtClean="0"/>
              <a:t>Private</a:t>
            </a:r>
            <a:endParaRPr lang="en-US" dirty="0"/>
          </a:p>
          <a:p>
            <a:pPr lvl="1" algn="just"/>
            <a:r>
              <a:rPr lang="en-US" dirty="0"/>
              <a:t>A member data can only be accessed by the member functions and friends of this class.</a:t>
            </a:r>
          </a:p>
          <a:p>
            <a:pPr lvl="1" algn="just"/>
            <a:r>
              <a:rPr lang="en-US" dirty="0"/>
              <a:t>The member functions </a:t>
            </a:r>
            <a:r>
              <a:rPr lang="en-US" dirty="0" smtClean="0"/>
              <a:t>of </a:t>
            </a:r>
            <a:r>
              <a:rPr lang="en-US" dirty="0"/>
              <a:t>this class can always read or write private data members.</a:t>
            </a:r>
          </a:p>
          <a:p>
            <a:pPr lvl="1" algn="just"/>
            <a:r>
              <a:rPr lang="en-US" dirty="0"/>
              <a:t>Private data members is not accessible to  the outside world.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Public</a:t>
            </a:r>
            <a:endParaRPr lang="en-US" dirty="0"/>
          </a:p>
          <a:p>
            <a:pPr lvl="1" algn="just"/>
            <a:r>
              <a:rPr lang="en-US" dirty="0"/>
              <a:t>Can be accessed by any function in the outside world</a:t>
            </a:r>
            <a:r>
              <a:rPr lang="en-US" dirty="0" smtClean="0"/>
              <a:t>.</a:t>
            </a:r>
          </a:p>
          <a:p>
            <a:pPr lvl="1" algn="just"/>
            <a:endParaRPr lang="en-US" dirty="0" smtClean="0"/>
          </a:p>
          <a:p>
            <a:pPr algn="just">
              <a:buNone/>
            </a:pPr>
            <a:r>
              <a:rPr lang="en-US" dirty="0" smtClean="0"/>
              <a:t>Protected</a:t>
            </a:r>
            <a:endParaRPr lang="en-US" dirty="0"/>
          </a:p>
          <a:p>
            <a:pPr lvl="1" algn="just"/>
            <a:r>
              <a:rPr lang="en-US" dirty="0"/>
              <a:t>Members can only be accessed by member functions  and friends of this class.</a:t>
            </a:r>
          </a:p>
          <a:p>
            <a:pPr lvl="1" algn="just"/>
            <a:r>
              <a:rPr lang="en-US" dirty="0"/>
              <a:t>Not accessible to the outside world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85800" y="457200"/>
            <a:ext cx="7924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4000" b="1" dirty="0" smtClean="0"/>
              <a:t>ACCESS MODIFIERS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60151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457200"/>
            <a:ext cx="7924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4000" b="1" dirty="0" smtClean="0"/>
              <a:t>ACCESS MODIFIERS</a:t>
            </a:r>
            <a:endParaRPr lang="en-IN" sz="40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" y="1676400"/>
            <a:ext cx="9002713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022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457200"/>
            <a:ext cx="7924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4000" b="1" dirty="0" smtClean="0"/>
              <a:t>ACCESS MODIFIERS</a:t>
            </a:r>
            <a:endParaRPr lang="en-IN" sz="40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" y="2057400"/>
            <a:ext cx="9021763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198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2667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524000"/>
            <a:ext cx="8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Inline Functions in C++</a:t>
            </a:r>
          </a:p>
          <a:p>
            <a:r>
              <a:rPr lang="en-US" dirty="0"/>
              <a:t>An </a:t>
            </a:r>
            <a:r>
              <a:rPr lang="en-US" b="1" dirty="0"/>
              <a:t>inline function</a:t>
            </a:r>
            <a:r>
              <a:rPr lang="en-US" dirty="0"/>
              <a:t> is a function that is expanded at the point of its call, rather than executing a separate function call. It is a request to the compiler (not a command), which replaces the function call with the actual function code to reduce function call overhead.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3776" y="45720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INLINE FUNCTIONS</a:t>
            </a:r>
            <a:endParaRPr lang="en-US" sz="4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706" y="3200400"/>
            <a:ext cx="5487988" cy="3306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770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2667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758785"/>
            <a:ext cx="80010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Advantages of Inline Functions</a:t>
            </a:r>
            <a:r>
              <a:rPr lang="en-US" sz="2800" b="1" dirty="0" smtClean="0"/>
              <a:t>:</a:t>
            </a:r>
          </a:p>
          <a:p>
            <a:endParaRPr lang="en-US" b="1" dirty="0"/>
          </a:p>
          <a:p>
            <a:r>
              <a:rPr lang="en-US" b="1" dirty="0"/>
              <a:t>Reduces Function Call Overhead:</a:t>
            </a:r>
            <a:r>
              <a:rPr lang="en-US" dirty="0"/>
              <a:t> Since the function code is substituted at the call location, there is no need for function stack operations.</a:t>
            </a:r>
          </a:p>
          <a:p>
            <a:r>
              <a:rPr lang="en-US" b="1" dirty="0"/>
              <a:t>Increases Execution Speed:</a:t>
            </a:r>
            <a:r>
              <a:rPr lang="en-US" dirty="0"/>
              <a:t> Eliminates the overhead of function calls, making execution faster.</a:t>
            </a:r>
          </a:p>
          <a:p>
            <a:r>
              <a:rPr lang="en-US" b="1" dirty="0"/>
              <a:t>Better Optimization:</a:t>
            </a:r>
            <a:r>
              <a:rPr lang="en-US" dirty="0"/>
              <a:t> The compiler can optimize the function code better due to direct code substitution.</a:t>
            </a:r>
          </a:p>
          <a:p>
            <a:r>
              <a:rPr lang="en-US" b="1" dirty="0"/>
              <a:t>Helps in Small Functions:</a:t>
            </a:r>
            <a:r>
              <a:rPr lang="en-US" dirty="0"/>
              <a:t> Ideal for small, frequently used functions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sz="2800" b="1" dirty="0"/>
              <a:t>Limitations of Inline Functions: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compiler may ignore the inline request if the function is too complex (e.g., contains loops, static variables, or recursion).</a:t>
            </a:r>
          </a:p>
          <a:p>
            <a:r>
              <a:rPr lang="en-US" dirty="0"/>
              <a:t>Increases the size of the binary executable (code bloating) if overused.</a:t>
            </a:r>
          </a:p>
        </p:txBody>
      </p:sp>
    </p:spTree>
    <p:extLst>
      <p:ext uri="{BB962C8B-B14F-4D97-AF65-F5344CB8AC3E}">
        <p14:creationId xmlns:p14="http://schemas.microsoft.com/office/powerpoint/2010/main" val="200021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2667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990600"/>
            <a:ext cx="8001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When NOT to Use Inline Functions</a:t>
            </a:r>
            <a:r>
              <a:rPr lang="en-US" sz="3600" b="1" dirty="0" smtClean="0"/>
              <a:t>:</a:t>
            </a:r>
            <a:endParaRPr lang="en-US" sz="2800" b="1" dirty="0"/>
          </a:p>
          <a:p>
            <a:pPr algn="ctr"/>
            <a:endParaRPr lang="en-US" sz="2800" b="1" dirty="0" smtClean="0"/>
          </a:p>
          <a:p>
            <a:pPr algn="ctr"/>
            <a:endParaRPr lang="en-US" sz="2800" b="1" dirty="0" smtClean="0"/>
          </a:p>
          <a:p>
            <a:endParaRPr lang="en-US" b="1" dirty="0"/>
          </a:p>
          <a:p>
            <a:r>
              <a:rPr lang="en-US" b="1" dirty="0"/>
              <a:t>If the function is large</a:t>
            </a:r>
            <a:r>
              <a:rPr lang="en-US" dirty="0"/>
              <a:t>, using inline will increase code size (code bloating).</a:t>
            </a:r>
          </a:p>
          <a:p>
            <a:r>
              <a:rPr lang="en-US" b="1" dirty="0"/>
              <a:t>If the function contains loops, static variables, or recursion,</a:t>
            </a:r>
            <a:r>
              <a:rPr lang="en-US" dirty="0"/>
              <a:t> the compiler will ignore the inline request.</a:t>
            </a:r>
          </a:p>
          <a:p>
            <a:r>
              <a:rPr lang="en-US" b="1" dirty="0"/>
              <a:t>If the function is rarely called</a:t>
            </a:r>
            <a:r>
              <a:rPr lang="en-US" dirty="0"/>
              <a:t>, making it inline has no real advantage.</a:t>
            </a:r>
          </a:p>
          <a:p>
            <a:r>
              <a:rPr lang="en-US" b="1" dirty="0"/>
              <a:t>Conclusion:</a:t>
            </a:r>
          </a:p>
          <a:p>
            <a:r>
              <a:rPr lang="en-US" b="1" dirty="0"/>
              <a:t>Use inline functions for small, frequently used functions</a:t>
            </a:r>
            <a:r>
              <a:rPr lang="en-US" dirty="0"/>
              <a:t> to improve efficiency.</a:t>
            </a:r>
          </a:p>
          <a:p>
            <a:r>
              <a:rPr lang="en-US" b="1" dirty="0"/>
              <a:t>Avoid using inline functions for complex functions</a:t>
            </a:r>
            <a:r>
              <a:rPr lang="en-US" dirty="0"/>
              <a:t> as they may increase binary size and reduce maintainability.</a:t>
            </a:r>
          </a:p>
        </p:txBody>
      </p:sp>
    </p:spTree>
    <p:extLst>
      <p:ext uri="{BB962C8B-B14F-4D97-AF65-F5344CB8AC3E}">
        <p14:creationId xmlns:p14="http://schemas.microsoft.com/office/powerpoint/2010/main" val="78168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7408" y="762000"/>
            <a:ext cx="8001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Pointer </a:t>
            </a:r>
            <a:r>
              <a:rPr lang="en-US" sz="4400" b="1" dirty="0" smtClean="0"/>
              <a:t>in </a:t>
            </a:r>
            <a:r>
              <a:rPr lang="en-US" sz="4400" b="1" dirty="0"/>
              <a:t>C++</a:t>
            </a:r>
          </a:p>
          <a:p>
            <a:endParaRPr lang="en-US" b="1" dirty="0" smtClean="0"/>
          </a:p>
          <a:p>
            <a:r>
              <a:rPr lang="en-US" sz="2400" b="1" dirty="0" smtClean="0"/>
              <a:t>What </a:t>
            </a:r>
            <a:r>
              <a:rPr lang="en-US" sz="2400" b="1" dirty="0"/>
              <a:t>is a Pointer</a:t>
            </a:r>
            <a:r>
              <a:rPr lang="en-US" sz="2400" b="1" dirty="0" smtClean="0"/>
              <a:t>?</a:t>
            </a:r>
            <a:endParaRPr lang="en-US" sz="2400" b="1" dirty="0"/>
          </a:p>
          <a:p>
            <a:r>
              <a:rPr lang="en-US" dirty="0"/>
              <a:t>A </a:t>
            </a:r>
            <a:r>
              <a:rPr lang="en-US" b="1" dirty="0"/>
              <a:t>pointer</a:t>
            </a:r>
            <a:r>
              <a:rPr lang="en-US" dirty="0"/>
              <a:t> is a special type of variable that stores the </a:t>
            </a:r>
            <a:r>
              <a:rPr lang="en-US" b="1" dirty="0"/>
              <a:t>memory address</a:t>
            </a:r>
            <a:r>
              <a:rPr lang="en-US" dirty="0"/>
              <a:t> of another variable instead of storing a direct value. Pointers are one of the most powerful features in C++ as they enable direct memory manipulation.</a:t>
            </a:r>
          </a:p>
          <a:p>
            <a:endParaRPr lang="en-US" b="1" dirty="0" smtClean="0"/>
          </a:p>
          <a:p>
            <a:r>
              <a:rPr lang="en-US" sz="2400" b="1" dirty="0" smtClean="0"/>
              <a:t>Why </a:t>
            </a:r>
            <a:r>
              <a:rPr lang="en-US" sz="2400" b="1" dirty="0"/>
              <a:t>Use Pointers?</a:t>
            </a:r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Efficient </a:t>
            </a:r>
            <a:r>
              <a:rPr lang="en-US" b="1" dirty="0"/>
              <a:t>Memory Management</a:t>
            </a:r>
            <a:r>
              <a:rPr lang="en-US" dirty="0"/>
              <a:t>: Helps in dynamic memory allocation.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Function Argument Passing (Pass by Reference)</a:t>
            </a:r>
            <a:r>
              <a:rPr lang="en-US" dirty="0"/>
              <a:t>: Allows functions to modify actual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Data </a:t>
            </a:r>
            <a:r>
              <a:rPr lang="en-US" b="1" dirty="0"/>
              <a:t>Structures Implementation</a:t>
            </a:r>
            <a:r>
              <a:rPr lang="en-US" dirty="0"/>
              <a:t>: Used in linked lists, trees, graphs, and dynamic arrays.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Optimized </a:t>
            </a:r>
            <a:r>
              <a:rPr lang="en-US" b="1" dirty="0"/>
              <a:t>Performance</a:t>
            </a:r>
            <a:r>
              <a:rPr lang="en-US" dirty="0"/>
              <a:t>: Reduces memory consumption and speeds up operations.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74" y="685800"/>
            <a:ext cx="7907337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589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7408" y="762000"/>
            <a:ext cx="800100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What is a Constructor</a:t>
            </a:r>
            <a:r>
              <a:rPr lang="en-US" sz="3200" b="1" dirty="0" smtClean="0"/>
              <a:t>?</a:t>
            </a:r>
            <a:endParaRPr lang="en-US" b="1" dirty="0" smtClean="0"/>
          </a:p>
          <a:p>
            <a:endParaRPr lang="en-US" b="1" dirty="0"/>
          </a:p>
          <a:p>
            <a:r>
              <a:rPr lang="en-US" dirty="0"/>
              <a:t>A </a:t>
            </a:r>
            <a:r>
              <a:rPr lang="en-US" b="1" dirty="0"/>
              <a:t>constructor</a:t>
            </a:r>
            <a:r>
              <a:rPr lang="en-US" dirty="0"/>
              <a:t> is a special member function in C++ that is automatically called when an object of a class is created. It is used to </a:t>
            </a:r>
            <a:r>
              <a:rPr lang="en-US" b="1" dirty="0"/>
              <a:t>initialize objects</a:t>
            </a:r>
            <a:r>
              <a:rPr lang="en-US" dirty="0"/>
              <a:t>.</a:t>
            </a:r>
          </a:p>
          <a:p>
            <a:endParaRPr lang="en-US" b="1" dirty="0" smtClean="0"/>
          </a:p>
          <a:p>
            <a:r>
              <a:rPr lang="en-US" b="1" dirty="0" smtClean="0"/>
              <a:t>Key </a:t>
            </a:r>
            <a:r>
              <a:rPr lang="en-US" b="1" dirty="0"/>
              <a:t>Characteristics of Constructors:</a:t>
            </a:r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Same </a:t>
            </a:r>
            <a:r>
              <a:rPr lang="en-US" b="1" dirty="0"/>
              <a:t>Name as Class</a:t>
            </a:r>
            <a:r>
              <a:rPr lang="en-US" dirty="0"/>
              <a:t> – A constructor must have the same name as the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No </a:t>
            </a:r>
            <a:r>
              <a:rPr lang="en-US" b="1" dirty="0"/>
              <a:t>Return Type</a:t>
            </a:r>
            <a:r>
              <a:rPr lang="en-US" dirty="0"/>
              <a:t> – Constructors do not have a return type (not even void).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Automatically </a:t>
            </a:r>
            <a:r>
              <a:rPr lang="en-US" b="1" dirty="0"/>
              <a:t>Called</a:t>
            </a:r>
            <a:r>
              <a:rPr lang="en-US" dirty="0"/>
              <a:t> – They are invoked automatically when an object is instantiated.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Can </a:t>
            </a:r>
            <a:r>
              <a:rPr lang="en-US" b="1" dirty="0"/>
              <a:t>Be Overloaded</a:t>
            </a:r>
            <a:r>
              <a:rPr lang="en-US" dirty="0"/>
              <a:t> – Multiple constructors can exist in the same class (Constructor Overloading).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Can </a:t>
            </a:r>
            <a:r>
              <a:rPr lang="en-US" b="1" dirty="0"/>
              <a:t>Be Parameterized</a:t>
            </a:r>
            <a:r>
              <a:rPr lang="en-US" dirty="0"/>
              <a:t> – Constructors can take arguments to initialize an object.</a:t>
            </a:r>
          </a:p>
        </p:txBody>
      </p:sp>
    </p:spTree>
    <p:extLst>
      <p:ext uri="{BB962C8B-B14F-4D97-AF65-F5344CB8AC3E}">
        <p14:creationId xmlns:p14="http://schemas.microsoft.com/office/powerpoint/2010/main" val="83320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7408" y="762000"/>
            <a:ext cx="80010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Types of </a:t>
            </a:r>
            <a:r>
              <a:rPr lang="en-US" sz="3200" b="1" dirty="0" smtClean="0"/>
              <a:t>Constructors</a:t>
            </a:r>
          </a:p>
          <a:p>
            <a:endParaRPr lang="en-US" b="1" dirty="0"/>
          </a:p>
          <a:p>
            <a:r>
              <a:rPr lang="en-US" b="1" dirty="0"/>
              <a:t>1. Default Constructor (No Parameters)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default constructor</a:t>
            </a:r>
            <a:r>
              <a:rPr lang="en-US" dirty="0"/>
              <a:t> is a constructor that takes no parameters and initializes an object with default </a:t>
            </a:r>
            <a:r>
              <a:rPr lang="en-US" dirty="0" smtClean="0"/>
              <a:t>values.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2</a:t>
            </a:r>
            <a:r>
              <a:rPr lang="en-US" b="1" dirty="0"/>
              <a:t>. Parameterized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b="1" dirty="0"/>
              <a:t>parameterized constructor</a:t>
            </a:r>
            <a:r>
              <a:rPr lang="en-US" dirty="0"/>
              <a:t> allows passing values to initialize an object.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3. Copy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copy constructor</a:t>
            </a:r>
            <a:r>
              <a:rPr lang="en-US" dirty="0"/>
              <a:t> creates a new object as a copy of an existing object.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D8959A-E274-48FD-824C-42FC29C03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Introduction to C++ Programming 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3B5843A-DD22-4C0F-846E-9CD268E98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7886700" cy="5091406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prime purpose of C++ programming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object orientation to the C programming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core of the pure object-oriented programming is to create an object, in code, that has certain properties and methods. While designing C++ modules, we try to see whole world in the form of objects.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3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7408" y="457200"/>
            <a:ext cx="8001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What is a Destructor?</a:t>
            </a:r>
            <a:endParaRPr lang="en-US" b="1" dirty="0"/>
          </a:p>
          <a:p>
            <a:r>
              <a:rPr lang="en-US" dirty="0"/>
              <a:t>A </a:t>
            </a:r>
            <a:r>
              <a:rPr lang="en-US" b="1" dirty="0"/>
              <a:t>destructor</a:t>
            </a:r>
            <a:r>
              <a:rPr lang="en-US" dirty="0"/>
              <a:t> is a special member function in C++ that is automatically called when an object goes out of scope or is explicitly deleted. It is used to </a:t>
            </a:r>
            <a:r>
              <a:rPr lang="en-US" b="1" dirty="0"/>
              <a:t>release resources</a:t>
            </a:r>
            <a:r>
              <a:rPr lang="en-US" dirty="0"/>
              <a:t> (such as memory, files, or database connections) that were allocated during the object's lifetime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sz="2000" b="1" u="sng" dirty="0" smtClean="0"/>
              <a:t>Key Characteristics of a Destructor:</a:t>
            </a:r>
            <a:endParaRPr lang="en-US" sz="2000" b="1" u="sng" dirty="0"/>
          </a:p>
          <a:p>
            <a:endParaRPr lang="en-US" b="1" dirty="0" smtClean="0"/>
          </a:p>
          <a:p>
            <a:r>
              <a:rPr lang="en-US" b="1" dirty="0" smtClean="0"/>
              <a:t>Same </a:t>
            </a:r>
            <a:r>
              <a:rPr lang="en-US" b="1" dirty="0"/>
              <a:t>Name as Class, Prefixed with </a:t>
            </a:r>
            <a:r>
              <a:rPr lang="en-US" b="1" dirty="0" smtClean="0"/>
              <a:t>~</a:t>
            </a:r>
            <a:endParaRPr lang="en-US" dirty="0"/>
          </a:p>
          <a:p>
            <a:r>
              <a:rPr lang="en-US" b="1" dirty="0"/>
              <a:t>No Parameters and No Return </a:t>
            </a:r>
            <a:r>
              <a:rPr lang="en-US" b="1" dirty="0" smtClean="0"/>
              <a:t>Type</a:t>
            </a:r>
            <a:endParaRPr lang="en-US" dirty="0"/>
          </a:p>
          <a:p>
            <a:r>
              <a:rPr lang="en-US" b="1" dirty="0"/>
              <a:t>Automatically Invoked</a:t>
            </a:r>
            <a:endParaRPr lang="en-US" dirty="0"/>
          </a:p>
          <a:p>
            <a:r>
              <a:rPr lang="en-US" b="1" dirty="0" smtClean="0"/>
              <a:t>One </a:t>
            </a:r>
            <a:r>
              <a:rPr lang="en-US" b="1" dirty="0"/>
              <a:t>Destructor per Class</a:t>
            </a:r>
            <a:endParaRPr lang="en-US" dirty="0"/>
          </a:p>
          <a:p>
            <a:endParaRPr lang="en-US" dirty="0" smtClean="0"/>
          </a:p>
          <a:p>
            <a:endParaRPr lang="en-US" b="1" dirty="0"/>
          </a:p>
          <a:p>
            <a:r>
              <a:rPr lang="en-US" b="1" dirty="0"/>
              <a:t>Destructors are useful for releasing memory and closing resources.</a:t>
            </a:r>
            <a:endParaRPr lang="en-US" dirty="0"/>
          </a:p>
          <a:p>
            <a:r>
              <a:rPr lang="en-US" b="1" dirty="0"/>
              <a:t>They prevent memory leaks in programs that use dynamic memory allocation.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Each </a:t>
            </a:r>
            <a:r>
              <a:rPr lang="en-US" b="1" dirty="0"/>
              <a:t>object calls its destructor automatically at the end of its lifecycle.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49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568404"/>
            <a:ext cx="6324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/>
              <a:t>INHERITENCE</a:t>
            </a:r>
            <a:endParaRPr lang="en-US" sz="6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2900" y="195072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Inheritance is a fundamental concept in Object-Oriented Programming (OOP) that allows a new class (child/derived class) to inherit properties and behaviors (variables and functions) from an existing class (parent/base class</a:t>
            </a:r>
            <a:r>
              <a:rPr lang="en-US" sz="2400" dirty="0" smtClean="0"/>
              <a:t>).</a:t>
            </a:r>
          </a:p>
          <a:p>
            <a:endParaRPr lang="en-US" sz="2400" dirty="0"/>
          </a:p>
          <a:p>
            <a:endParaRPr lang="en-US" sz="3200" b="1" dirty="0" smtClean="0"/>
          </a:p>
          <a:p>
            <a:r>
              <a:rPr lang="en-US" sz="3200" b="1" dirty="0" smtClean="0"/>
              <a:t>Why </a:t>
            </a:r>
            <a:r>
              <a:rPr lang="en-US" sz="3200" b="1" dirty="0"/>
              <a:t>use Inheritance?</a:t>
            </a:r>
          </a:p>
          <a:p>
            <a:r>
              <a:rPr lang="en-US" sz="2400" dirty="0"/>
              <a:t>Promotes code reusability.</a:t>
            </a:r>
          </a:p>
          <a:p>
            <a:r>
              <a:rPr lang="en-US" sz="2400" dirty="0"/>
              <a:t>Establishes a hierarchical relationship between classes.</a:t>
            </a:r>
          </a:p>
          <a:p>
            <a:r>
              <a:rPr lang="en-US" sz="2400" dirty="0"/>
              <a:t>Enhances extensibility (easy to add new features).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297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" y="1600200"/>
            <a:ext cx="7154863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00" y="304800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Single Level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03463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0" y="1595438"/>
            <a:ext cx="7250113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66800" y="304800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Multiple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65529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8" y="1509713"/>
            <a:ext cx="7412037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66800" y="304800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Multi Level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91617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1557338"/>
            <a:ext cx="7345363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00" y="358914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Hierarchical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3760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88" y="1514475"/>
            <a:ext cx="7335837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66800" y="304800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Hybrid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56188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Lightb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Lightbox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439" y="2438400"/>
            <a:ext cx="9288463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47800" y="568404"/>
            <a:ext cx="6324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Impact by Access Modifiers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92830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1219200"/>
            <a:ext cx="7886700" cy="5133702"/>
          </a:xfrm>
        </p:spPr>
        <p:txBody>
          <a:bodyPr>
            <a:normAutofit lnSpcReduction="10000"/>
          </a:bodyPr>
          <a:lstStyle/>
          <a:p>
            <a:pPr marL="18288" indent="0">
              <a:buNone/>
            </a:pPr>
            <a:endParaRPr lang="en-US" sz="2000" b="1" dirty="0"/>
          </a:p>
          <a:p>
            <a:r>
              <a:rPr lang="en-US" sz="2000" dirty="0"/>
              <a:t>A </a:t>
            </a:r>
            <a:r>
              <a:rPr lang="en-US" sz="2000" b="1" dirty="0"/>
              <a:t>class</a:t>
            </a:r>
            <a:r>
              <a:rPr lang="en-US" sz="2000" dirty="0"/>
              <a:t> is a </a:t>
            </a:r>
            <a:r>
              <a:rPr lang="en-US" sz="2000" b="1" dirty="0"/>
              <a:t>user-defined data type</a:t>
            </a:r>
            <a:r>
              <a:rPr lang="en-US" sz="2000" dirty="0"/>
              <a:t> that encapsulates </a:t>
            </a:r>
            <a:r>
              <a:rPr lang="en-US" sz="2000" b="1" dirty="0"/>
              <a:t>data and functions</a:t>
            </a:r>
            <a:r>
              <a:rPr lang="en-US" sz="2000" dirty="0"/>
              <a:t> into a single unit.</a:t>
            </a:r>
          </a:p>
          <a:p>
            <a:r>
              <a:rPr lang="en-US" sz="2000" dirty="0"/>
              <a:t>Once a class is defined, we can create </a:t>
            </a:r>
            <a:r>
              <a:rPr lang="en-US" sz="2000" b="1" dirty="0"/>
              <a:t>multiple objects</a:t>
            </a:r>
            <a:r>
              <a:rPr lang="en-US" sz="2000" dirty="0"/>
              <a:t> from it.</a:t>
            </a:r>
          </a:p>
          <a:p>
            <a:r>
              <a:rPr lang="en-US" sz="2000" dirty="0"/>
              <a:t>A </a:t>
            </a:r>
            <a:r>
              <a:rPr lang="en-US" sz="2000" b="1" dirty="0"/>
              <a:t>class acts as a blueprint</a:t>
            </a:r>
            <a:r>
              <a:rPr lang="en-US" sz="2000" dirty="0"/>
              <a:t> for creating objects of the same type.</a:t>
            </a:r>
          </a:p>
          <a:p>
            <a:r>
              <a:rPr lang="en-US" sz="2000" dirty="0"/>
              <a:t>The syntax for creating an object in C++ is </a:t>
            </a:r>
            <a:r>
              <a:rPr lang="en-US" sz="2000" b="1" dirty="0"/>
              <a:t>similar</a:t>
            </a:r>
            <a:r>
              <a:rPr lang="en-US" sz="2000" dirty="0"/>
              <a:t> to defining a variable in C.</a:t>
            </a:r>
          </a:p>
          <a:p>
            <a:r>
              <a:rPr lang="en-US" sz="2000" b="1" dirty="0"/>
              <a:t>Example:</a:t>
            </a:r>
          </a:p>
          <a:p>
            <a:r>
              <a:rPr lang="en-US" sz="2000" dirty="0"/>
              <a:t>If fruit is a defined class, then the following statement:</a:t>
            </a:r>
          </a:p>
          <a:p>
            <a:pPr marL="18288" indent="0">
              <a:buNone/>
            </a:pPr>
            <a:endParaRPr lang="en-US" sz="2000" dirty="0" smtClean="0"/>
          </a:p>
          <a:p>
            <a:pPr marL="18288" indent="0">
              <a:buNone/>
            </a:pPr>
            <a:endParaRPr lang="en-US" sz="2000" dirty="0"/>
          </a:p>
          <a:p>
            <a:pPr marL="18288" indent="0">
              <a:buNone/>
            </a:pPr>
            <a:endParaRPr lang="en-US" sz="2000" dirty="0" smtClean="0"/>
          </a:p>
          <a:p>
            <a:pPr marL="18288" indent="0">
              <a:buNone/>
            </a:pPr>
            <a:endParaRPr lang="en-US" sz="2000" dirty="0"/>
          </a:p>
          <a:p>
            <a:pPr marL="18288" indent="0">
              <a:buNone/>
            </a:pPr>
            <a:endParaRPr lang="en-US" sz="2000" dirty="0"/>
          </a:p>
          <a:p>
            <a:r>
              <a:rPr lang="en-US" sz="2000" dirty="0"/>
              <a:t>creates an </a:t>
            </a:r>
            <a:r>
              <a:rPr lang="en-US" sz="2000" b="1" dirty="0"/>
              <a:t>object</a:t>
            </a:r>
            <a:r>
              <a:rPr lang="en-US" sz="2000" dirty="0"/>
              <a:t> mango that belongs to the class fruit.</a:t>
            </a:r>
          </a:p>
        </p:txBody>
      </p:sp>
      <p:sp>
        <p:nvSpPr>
          <p:cNvPr id="8" name="Title 11">
            <a:extLst>
              <a:ext uri="{FF2B5EF4-FFF2-40B4-BE49-F238E27FC236}">
                <a16:creationId xmlns="" xmlns:a16="http://schemas.microsoft.com/office/drawing/2014/main" id="{A50494E0-51CB-42E0-BA3F-A96D476BB8FA}"/>
              </a:ext>
            </a:extLst>
          </p:cNvPr>
          <p:cNvSpPr txBox="1">
            <a:spLocks/>
          </p:cNvSpPr>
          <p:nvPr/>
        </p:nvSpPr>
        <p:spPr>
          <a:xfrm>
            <a:off x="533400" y="3048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Understanding Classes in C++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419600"/>
            <a:ext cx="8974137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348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52450" y="1828800"/>
            <a:ext cx="7886700" cy="1727472"/>
          </a:xfrm>
        </p:spPr>
        <p:txBody>
          <a:bodyPr>
            <a:normAutofit/>
          </a:bodyPr>
          <a:lstStyle/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Object is a instance of class.</a:t>
            </a: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Represent a person, a place, a bank account, a table of data or any item the program has to handle.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9743" y="3167514"/>
            <a:ext cx="4181994" cy="3045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D7857B21-7E8E-4FAD-90FB-185643E1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7543800" cy="914400"/>
          </a:xfrm>
        </p:spPr>
        <p:txBody>
          <a:bodyPr/>
          <a:lstStyle/>
          <a:p>
            <a:pPr algn="ctr"/>
            <a:r>
              <a:rPr lang="en-IN" b="1" dirty="0" smtClean="0"/>
              <a:t>Object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3067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66800" y="1981200"/>
            <a:ext cx="6096000" cy="365759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Data Hiding</a:t>
            </a:r>
          </a:p>
          <a:p>
            <a:r>
              <a:rPr lang="en-US" sz="3200" dirty="0" smtClean="0"/>
              <a:t>Abstraction</a:t>
            </a:r>
          </a:p>
          <a:p>
            <a:r>
              <a:rPr lang="en-US" sz="3200" dirty="0" smtClean="0"/>
              <a:t>Encapsulation</a:t>
            </a:r>
          </a:p>
          <a:p>
            <a:r>
              <a:rPr lang="en-US" sz="3200" dirty="0" smtClean="0"/>
              <a:t>Polymorphism</a:t>
            </a:r>
          </a:p>
          <a:p>
            <a:pPr lvl="1"/>
            <a:r>
              <a:rPr lang="en-US" sz="2800" dirty="0" smtClean="0"/>
              <a:t>Inheritance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533400"/>
            <a:ext cx="7543800" cy="914400"/>
          </a:xfrm>
        </p:spPr>
        <p:txBody>
          <a:bodyPr/>
          <a:lstStyle/>
          <a:p>
            <a:r>
              <a:rPr lang="en-US" dirty="0" smtClean="0"/>
              <a:t>4 Basic Pillar of 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39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393234"/>
            <a:ext cx="7886700" cy="4351338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400" dirty="0"/>
              <a:t>The process of restricting direct access to data within a program, ensuring </a:t>
            </a:r>
            <a:r>
              <a:rPr lang="en-US" sz="2400" b="1" dirty="0"/>
              <a:t>data or information hiding</a:t>
            </a:r>
            <a:r>
              <a:rPr lang="en-US" sz="2400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 smtClean="0"/>
              <a:t>Attributes</a:t>
            </a:r>
            <a:r>
              <a:rPr lang="en-US" sz="2400" dirty="0" smtClean="0"/>
              <a:t> </a:t>
            </a:r>
            <a:r>
              <a:rPr lang="en-US" sz="2400" dirty="0"/>
              <a:t>refer to </a:t>
            </a:r>
            <a:r>
              <a:rPr lang="en-US" sz="2400" b="1" dirty="0"/>
              <a:t>data members</a:t>
            </a:r>
            <a:r>
              <a:rPr lang="en-US" sz="2400" dirty="0"/>
              <a:t> as they store information</a:t>
            </a:r>
            <a:r>
              <a:rPr lang="en-US" sz="2400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 smtClean="0"/>
              <a:t>Functions</a:t>
            </a:r>
            <a:r>
              <a:rPr lang="en-US" sz="2400" dirty="0" smtClean="0"/>
              <a:t> </a:t>
            </a:r>
            <a:r>
              <a:rPr lang="en-US" sz="2400" dirty="0"/>
              <a:t>are known as </a:t>
            </a:r>
            <a:r>
              <a:rPr lang="en-US" sz="2400" b="1" dirty="0"/>
              <a:t>member functions</a:t>
            </a:r>
            <a:r>
              <a:rPr lang="en-US" sz="2400" dirty="0"/>
              <a:t> as they operate on the data members.</a:t>
            </a:r>
            <a:endParaRPr lang="en-IN" dirty="0"/>
          </a:p>
        </p:txBody>
      </p:sp>
      <p:sp>
        <p:nvSpPr>
          <p:cNvPr id="11" name="Title 11">
            <a:extLst>
              <a:ext uri="{FF2B5EF4-FFF2-40B4-BE49-F238E27FC236}">
                <a16:creationId xmlns="" xmlns:a16="http://schemas.microsoft.com/office/drawing/2014/main" id="{EA08CFE7-0156-4D05-B54E-64B604E2BE20}"/>
              </a:ext>
            </a:extLst>
          </p:cNvPr>
          <p:cNvSpPr txBox="1">
            <a:spLocks/>
          </p:cNvSpPr>
          <p:nvPr/>
        </p:nvSpPr>
        <p:spPr>
          <a:xfrm>
            <a:off x="304800" y="365126"/>
            <a:ext cx="8915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Data Hiding / Information </a:t>
            </a:r>
            <a:r>
              <a:rPr lang="en-US" sz="4000" b="1" dirty="0"/>
              <a:t>Hiding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93952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143000"/>
            <a:ext cx="7886700" cy="4351338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000" b="1" dirty="0"/>
              <a:t>Encapsulation:</a:t>
            </a:r>
            <a:r>
              <a:rPr lang="en-US" sz="2000" dirty="0"/>
              <a:t> The process of bundling data and functions into a single </a:t>
            </a:r>
            <a:r>
              <a:rPr lang="en-US" sz="2000" dirty="0" smtClean="0"/>
              <a:t>unit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dirty="0" smtClean="0"/>
              <a:t>The </a:t>
            </a:r>
            <a:r>
              <a:rPr lang="en-US" sz="2000" dirty="0"/>
              <a:t>data remains inaccessible to the outside world</a:t>
            </a:r>
            <a:r>
              <a:rPr lang="en-US" sz="2000" dirty="0" smtClean="0"/>
              <a:t>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dirty="0" smtClean="0"/>
              <a:t>Only </a:t>
            </a:r>
            <a:r>
              <a:rPr lang="en-US" sz="2000" dirty="0"/>
              <a:t>functions within the class can access and manipulate the data</a:t>
            </a:r>
            <a:r>
              <a:rPr lang="en-US" sz="2000" dirty="0" smtClean="0"/>
              <a:t>.</a:t>
            </a:r>
            <a:endParaRPr lang="en-IN" dirty="0"/>
          </a:p>
        </p:txBody>
      </p:sp>
      <p:pic>
        <p:nvPicPr>
          <p:cNvPr id="32770" name="Picture 2" descr="Image result for data abstraction and encapsulation examp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01608" y="4191000"/>
            <a:ext cx="3159869" cy="1419518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5654470" y="5968418"/>
            <a:ext cx="2254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Fig.2. Encapsulation</a:t>
            </a:r>
          </a:p>
        </p:txBody>
      </p:sp>
      <p:sp>
        <p:nvSpPr>
          <p:cNvPr id="11" name="Title 11">
            <a:extLst>
              <a:ext uri="{FF2B5EF4-FFF2-40B4-BE49-F238E27FC236}">
                <a16:creationId xmlns="" xmlns:a16="http://schemas.microsoft.com/office/drawing/2014/main" id="{B419DF33-7BD0-4921-B3F9-31FE27E64F2D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Encapsulation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338000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752600"/>
            <a:ext cx="6096000" cy="3657599"/>
          </a:xfrm>
        </p:spPr>
        <p:txBody>
          <a:bodyPr/>
          <a:lstStyle/>
          <a:p>
            <a:r>
              <a:rPr lang="en-US" sz="2400" dirty="0"/>
              <a:t>The concept of showcasing essential features while hiding the underlying implementation details.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533400"/>
            <a:ext cx="7543800" cy="914400"/>
          </a:xfrm>
        </p:spPr>
        <p:txBody>
          <a:bodyPr/>
          <a:lstStyle/>
          <a:p>
            <a:r>
              <a:rPr lang="en-US" sz="5400" b="1" dirty="0"/>
              <a:t>Abstraction</a:t>
            </a:r>
            <a:r>
              <a:rPr lang="en-US" sz="5400" b="1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59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276</TotalTime>
  <Words>1837</Words>
  <Application>Microsoft Office PowerPoint</Application>
  <PresentationFormat>On-screen Show (4:3)</PresentationFormat>
  <Paragraphs>233</Paragraphs>
  <Slides>37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Elemental</vt:lpstr>
      <vt:lpstr>Code++ </vt:lpstr>
      <vt:lpstr>Cout&lt;&lt;“Hello”;</vt:lpstr>
      <vt:lpstr>Introduction to C++ Programming </vt:lpstr>
      <vt:lpstr>PowerPoint Presentation</vt:lpstr>
      <vt:lpstr>Object</vt:lpstr>
      <vt:lpstr>4 Basic Pillar of OOPs</vt:lpstr>
      <vt:lpstr>PowerPoint Presentation</vt:lpstr>
      <vt:lpstr>PowerPoint Presentation</vt:lpstr>
      <vt:lpstr>Abstraction:</vt:lpstr>
      <vt:lpstr>PowerPoint Presentation</vt:lpstr>
      <vt:lpstr>PowerPoint Presentation</vt:lpstr>
      <vt:lpstr>PowerPoint Presentation</vt:lpstr>
      <vt:lpstr>Difference between object oriented and procedure-oriented programming</vt:lpstr>
      <vt:lpstr>Input and output stream (cin, cout)</vt:lpstr>
      <vt:lpstr>PowerPoint Presentation</vt:lpstr>
      <vt:lpstr>Namespace</vt:lpstr>
      <vt:lpstr>Defining a Namespace</vt:lpstr>
      <vt:lpstr>The using directive</vt:lpstr>
      <vt:lpstr>Defining a Member function outside the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 Gupta</dc:creator>
  <cp:lastModifiedBy>Himanshu Gupta</cp:lastModifiedBy>
  <cp:revision>26</cp:revision>
  <dcterms:created xsi:type="dcterms:W3CDTF">2025-01-22T08:11:49Z</dcterms:created>
  <dcterms:modified xsi:type="dcterms:W3CDTF">2025-02-20T16:53:52Z</dcterms:modified>
</cp:coreProperties>
</file>