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64" r:id="rId5"/>
    <p:sldId id="259" r:id="rId6"/>
    <p:sldId id="267" r:id="rId7"/>
    <p:sldId id="260" r:id="rId8"/>
    <p:sldId id="268" r:id="rId9"/>
    <p:sldId id="261" r:id="rId10"/>
    <p:sldId id="269" r:id="rId11"/>
    <p:sldId id="262" r:id="rId12"/>
    <p:sldId id="270" r:id="rId13"/>
    <p:sldId id="263" r:id="rId14"/>
    <p:sldId id="271" r:id="rId15"/>
    <p:sldId id="266" r:id="rId16"/>
    <p:sldId id="272" r:id="rId17"/>
    <p:sldId id="273"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DC2735-77E8-49B4-8340-0B737A03063B}" type="datetimeFigureOut">
              <a:rPr lang="en-US" smtClean="0"/>
              <a:t>12/11/2016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372842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DC2735-77E8-49B4-8340-0B737A03063B}"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347154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C2735-77E8-49B4-8340-0B737A03063B}"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1961965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C2735-77E8-49B4-8340-0B737A03063B}"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838402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C2735-77E8-49B4-8340-0B737A03063B}"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2471918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C2735-77E8-49B4-8340-0B737A03063B}"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484532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C2735-77E8-49B4-8340-0B737A03063B}"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965425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C2735-77E8-49B4-8340-0B737A03063B}"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3792554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C2735-77E8-49B4-8340-0B737A03063B}"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380688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C2735-77E8-49B4-8340-0B737A03063B}"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2362532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C2735-77E8-49B4-8340-0B737A03063B}"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1327758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DC2735-77E8-49B4-8340-0B737A03063B}"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11913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DC2735-77E8-49B4-8340-0B737A03063B}" type="datetimeFigureOut">
              <a:rPr lang="en-US" smtClean="0"/>
              <a:t>12/11/2016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1350746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DC2735-77E8-49B4-8340-0B737A03063B}" type="datetimeFigureOut">
              <a:rPr lang="en-US" smtClean="0"/>
              <a:t>12/11/2016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219405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C2735-77E8-49B4-8340-0B737A03063B}" type="datetimeFigureOut">
              <a:rPr lang="en-US" smtClean="0"/>
              <a:t>12/11/2016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283253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DC2735-77E8-49B4-8340-0B737A03063B}"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157964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DC2735-77E8-49B4-8340-0B737A03063B}"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1849447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DC2735-77E8-49B4-8340-0B737A03063B}" type="datetimeFigureOut">
              <a:rPr lang="en-US" smtClean="0"/>
              <a:t>12/11/2016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7B8A39-D335-4002-A8D9-8DF807CD63B6}" type="slidenum">
              <a:rPr lang="en-US" smtClean="0"/>
              <a:t>‹#›</a:t>
            </a:fld>
            <a:endParaRPr lang="en-US"/>
          </a:p>
        </p:txBody>
      </p:sp>
    </p:spTree>
    <p:extLst>
      <p:ext uri="{BB962C8B-B14F-4D97-AF65-F5344CB8AC3E}">
        <p14:creationId xmlns:p14="http://schemas.microsoft.com/office/powerpoint/2010/main" val="231249595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foodbanking.org/hunger-food-banking/about-hunger/global-hunger" TargetMode="External"/><Relationship Id="rId2" Type="http://schemas.openxmlformats.org/officeDocument/2006/relationships/hyperlink" Target="http://foodtechconnect.com/2015/10/09/10-startups-reducing-food-waste-one-byte-at-a-tim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801" y="1615199"/>
            <a:ext cx="8574622" cy="2616199"/>
          </a:xfrm>
        </p:spPr>
        <p:txBody>
          <a:bodyPr/>
          <a:lstStyle/>
          <a:p>
            <a:r>
              <a:rPr lang="en-US" dirty="0"/>
              <a:t>Food Wastage Management</a:t>
            </a:r>
          </a:p>
        </p:txBody>
      </p:sp>
    </p:spTree>
    <p:extLst>
      <p:ext uri="{BB962C8B-B14F-4D97-AF65-F5344CB8AC3E}">
        <p14:creationId xmlns:p14="http://schemas.microsoft.com/office/powerpoint/2010/main" val="2227108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784" y="148046"/>
            <a:ext cx="8825871" cy="6383383"/>
          </a:xfrm>
          <a:prstGeom prst="rect">
            <a:avLst/>
          </a:prstGeom>
        </p:spPr>
      </p:pic>
    </p:spTree>
    <p:extLst>
      <p:ext uri="{BB962C8B-B14F-4D97-AF65-F5344CB8AC3E}">
        <p14:creationId xmlns:p14="http://schemas.microsoft.com/office/powerpoint/2010/main" val="141723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12074"/>
          </a:xfrm>
        </p:spPr>
        <p:txBody>
          <a:bodyPr/>
          <a:lstStyle/>
          <a:p>
            <a:r>
              <a:rPr lang="en-US" dirty="0"/>
              <a:t>Use Case</a:t>
            </a:r>
          </a:p>
        </p:txBody>
      </p:sp>
      <p:sp>
        <p:nvSpPr>
          <p:cNvPr id="3" name="Content Placeholder 2"/>
          <p:cNvSpPr>
            <a:spLocks noGrp="1"/>
          </p:cNvSpPr>
          <p:nvPr>
            <p:ph idx="1"/>
          </p:nvPr>
        </p:nvSpPr>
        <p:spPr>
          <a:xfrm>
            <a:off x="1580104" y="2238103"/>
            <a:ext cx="10018713" cy="3727269"/>
          </a:xfrm>
        </p:spPr>
        <p:txBody>
          <a:bodyPr>
            <a:normAutofit/>
          </a:bodyPr>
          <a:lstStyle/>
          <a:p>
            <a:pPr marL="0" indent="0">
              <a:buNone/>
            </a:pPr>
            <a:r>
              <a:rPr lang="en-US" b="1" dirty="0"/>
              <a:t>Use Case 4 : Food distribution</a:t>
            </a:r>
          </a:p>
          <a:p>
            <a:r>
              <a:rPr lang="en-US" dirty="0"/>
              <a:t>Any NGO employee(worker) can distribute food to people from the collection.</a:t>
            </a:r>
          </a:p>
          <a:p>
            <a:r>
              <a:rPr lang="en-US" dirty="0"/>
              <a:t>The employee can view the inventory, as well as the time before which the particular food item would perish</a:t>
            </a:r>
          </a:p>
          <a:p>
            <a:r>
              <a:rPr lang="en-US" dirty="0"/>
              <a:t>This way, maximum wastage can be avoided</a:t>
            </a:r>
          </a:p>
          <a:p>
            <a:r>
              <a:rPr lang="en-US" dirty="0"/>
              <a:t>The number of people fed are then updated after a particular distribution</a:t>
            </a:r>
          </a:p>
          <a:p>
            <a:endParaRPr lang="en-US" dirty="0"/>
          </a:p>
        </p:txBody>
      </p:sp>
    </p:spTree>
    <p:extLst>
      <p:ext uri="{BB962C8B-B14F-4D97-AF65-F5344CB8AC3E}">
        <p14:creationId xmlns:p14="http://schemas.microsoft.com/office/powerpoint/2010/main" val="209785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033" y="104503"/>
            <a:ext cx="8898213" cy="6409508"/>
          </a:xfrm>
          <a:prstGeom prst="rect">
            <a:avLst/>
          </a:prstGeom>
        </p:spPr>
      </p:pic>
    </p:spTree>
    <p:extLst>
      <p:ext uri="{BB962C8B-B14F-4D97-AF65-F5344CB8AC3E}">
        <p14:creationId xmlns:p14="http://schemas.microsoft.com/office/powerpoint/2010/main" val="4049183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63880"/>
            <a:ext cx="10018713" cy="603069"/>
          </a:xfrm>
        </p:spPr>
        <p:txBody>
          <a:bodyPr>
            <a:normAutofit fontScale="90000"/>
          </a:bodyPr>
          <a:lstStyle/>
          <a:p>
            <a:r>
              <a:rPr lang="en-US" dirty="0"/>
              <a:t>Use Case</a:t>
            </a:r>
          </a:p>
        </p:txBody>
      </p:sp>
      <p:sp>
        <p:nvSpPr>
          <p:cNvPr id="3" name="Content Placeholder 2"/>
          <p:cNvSpPr>
            <a:spLocks noGrp="1"/>
          </p:cNvSpPr>
          <p:nvPr>
            <p:ph idx="1"/>
          </p:nvPr>
        </p:nvSpPr>
        <p:spPr>
          <a:xfrm>
            <a:off x="1606230" y="2185852"/>
            <a:ext cx="10018713" cy="3927566"/>
          </a:xfrm>
        </p:spPr>
        <p:txBody>
          <a:bodyPr>
            <a:normAutofit/>
          </a:bodyPr>
          <a:lstStyle/>
          <a:p>
            <a:pPr marL="0" indent="0">
              <a:buNone/>
            </a:pPr>
            <a:r>
              <a:rPr lang="en-US" b="1" dirty="0"/>
              <a:t>Use Case 5 : Perishable time update</a:t>
            </a:r>
          </a:p>
          <a:p>
            <a:r>
              <a:rPr lang="en-US" dirty="0"/>
              <a:t>Whenever the application runs, it browses through all the requests raised and updates the perishable time on a particular food item</a:t>
            </a:r>
          </a:p>
          <a:p>
            <a:r>
              <a:rPr lang="en-US" dirty="0"/>
              <a:t>Whenever a food item in an NGO’s inventory is perished(i.e., time to perish becomes 0), then item moves from the inventory to the wastage inventory</a:t>
            </a:r>
          </a:p>
          <a:p>
            <a:r>
              <a:rPr lang="en-US" dirty="0"/>
              <a:t>The wastage inventory helps keep track of the wastage in a particular NGO</a:t>
            </a:r>
          </a:p>
          <a:p>
            <a:r>
              <a:rPr lang="en-US" dirty="0"/>
              <a:t>This can help in redirecting some requests to other NGOs who generally would face shortage of food</a:t>
            </a:r>
          </a:p>
          <a:p>
            <a:endParaRPr lang="en-US" dirty="0"/>
          </a:p>
          <a:p>
            <a:endParaRPr lang="en-US" dirty="0"/>
          </a:p>
        </p:txBody>
      </p:sp>
    </p:spTree>
    <p:extLst>
      <p:ext uri="{BB962C8B-B14F-4D97-AF65-F5344CB8AC3E}">
        <p14:creationId xmlns:p14="http://schemas.microsoft.com/office/powerpoint/2010/main" val="2110883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148" y="121747"/>
            <a:ext cx="9024943" cy="6488059"/>
          </a:xfrm>
          <a:prstGeom prst="rect">
            <a:avLst/>
          </a:prstGeom>
        </p:spPr>
      </p:pic>
    </p:spTree>
    <p:extLst>
      <p:ext uri="{BB962C8B-B14F-4D97-AF65-F5344CB8AC3E}">
        <p14:creationId xmlns:p14="http://schemas.microsoft.com/office/powerpoint/2010/main" val="233810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64326"/>
          </a:xfrm>
        </p:spPr>
        <p:txBody>
          <a:bodyPr/>
          <a:lstStyle/>
          <a:p>
            <a:r>
              <a:rPr lang="en-US" dirty="0"/>
              <a:t>Use Case</a:t>
            </a:r>
          </a:p>
        </p:txBody>
      </p:sp>
      <p:sp>
        <p:nvSpPr>
          <p:cNvPr id="3" name="Content Placeholder 2"/>
          <p:cNvSpPr>
            <a:spLocks noGrp="1"/>
          </p:cNvSpPr>
          <p:nvPr>
            <p:ph idx="1"/>
          </p:nvPr>
        </p:nvSpPr>
        <p:spPr>
          <a:xfrm>
            <a:off x="1597521" y="2124891"/>
            <a:ext cx="10018713" cy="4032069"/>
          </a:xfrm>
        </p:spPr>
        <p:txBody>
          <a:bodyPr>
            <a:normAutofit lnSpcReduction="10000"/>
          </a:bodyPr>
          <a:lstStyle/>
          <a:p>
            <a:pPr marL="0" indent="0">
              <a:buNone/>
            </a:pPr>
            <a:r>
              <a:rPr lang="en-US" b="1" dirty="0"/>
              <a:t>Use Case 6 : Mayor</a:t>
            </a:r>
          </a:p>
          <a:p>
            <a:r>
              <a:rPr lang="en-US" dirty="0"/>
              <a:t>A Mayor can view the interactions between the various enterprises within their network</a:t>
            </a:r>
          </a:p>
          <a:p>
            <a:r>
              <a:rPr lang="en-US" dirty="0"/>
              <a:t>This would help them understand restaurants which donate their leftovers and help avoid wastages</a:t>
            </a:r>
          </a:p>
          <a:p>
            <a:r>
              <a:rPr lang="en-US" dirty="0"/>
              <a:t>In terms of NGO, help understand which NGO is helping feed people</a:t>
            </a:r>
          </a:p>
          <a:p>
            <a:r>
              <a:rPr lang="en-US" dirty="0"/>
              <a:t>Mayor can also check the expenses incurred by the NGOs in helping avoid wastages. This might help the Mayor allocate some funds to the NGO(future scope)</a:t>
            </a:r>
          </a:p>
          <a:p>
            <a:endParaRPr lang="en-US" dirty="0"/>
          </a:p>
        </p:txBody>
      </p:sp>
    </p:spTree>
    <p:extLst>
      <p:ext uri="{BB962C8B-B14F-4D97-AF65-F5344CB8AC3E}">
        <p14:creationId xmlns:p14="http://schemas.microsoft.com/office/powerpoint/2010/main" val="133885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215" y="134709"/>
            <a:ext cx="9077471" cy="6396720"/>
          </a:xfrm>
          <a:prstGeom prst="rect">
            <a:avLst/>
          </a:prstGeom>
        </p:spPr>
      </p:pic>
    </p:spTree>
    <p:extLst>
      <p:ext uri="{BB962C8B-B14F-4D97-AF65-F5344CB8AC3E}">
        <p14:creationId xmlns:p14="http://schemas.microsoft.com/office/powerpoint/2010/main" val="2030602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481" y="0"/>
            <a:ext cx="6297380" cy="6858000"/>
          </a:xfrm>
          <a:prstGeom prst="rect">
            <a:avLst/>
          </a:prstGeom>
        </p:spPr>
      </p:pic>
      <p:sp>
        <p:nvSpPr>
          <p:cNvPr id="5" name="TextBox 4"/>
          <p:cNvSpPr txBox="1"/>
          <p:nvPr/>
        </p:nvSpPr>
        <p:spPr>
          <a:xfrm>
            <a:off x="1898471" y="470263"/>
            <a:ext cx="2403564" cy="954107"/>
          </a:xfrm>
          <a:prstGeom prst="rect">
            <a:avLst/>
          </a:prstGeom>
          <a:noFill/>
        </p:spPr>
        <p:txBody>
          <a:bodyPr wrap="square" rtlCol="0">
            <a:spAutoFit/>
          </a:bodyPr>
          <a:lstStyle/>
          <a:p>
            <a:r>
              <a:rPr lang="en-US" sz="2800" dirty="0"/>
              <a:t>Architecture Diagram</a:t>
            </a:r>
          </a:p>
        </p:txBody>
      </p:sp>
    </p:spTree>
    <p:extLst>
      <p:ext uri="{BB962C8B-B14F-4D97-AF65-F5344CB8AC3E}">
        <p14:creationId xmlns:p14="http://schemas.microsoft.com/office/powerpoint/2010/main" val="3595732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698863"/>
          </a:xfrm>
        </p:spPr>
        <p:txBody>
          <a:bodyPr>
            <a:normAutofit fontScale="90000"/>
          </a:bodyPr>
          <a:lstStyle/>
          <a:p>
            <a:r>
              <a:rPr lang="en-US" dirty="0"/>
              <a:t>Future Scope</a:t>
            </a:r>
          </a:p>
        </p:txBody>
      </p:sp>
      <p:sp>
        <p:nvSpPr>
          <p:cNvPr id="3" name="Content Placeholder 2"/>
          <p:cNvSpPr>
            <a:spLocks noGrp="1"/>
          </p:cNvSpPr>
          <p:nvPr>
            <p:ph idx="1"/>
          </p:nvPr>
        </p:nvSpPr>
        <p:spPr>
          <a:xfrm>
            <a:off x="1597522" y="1820093"/>
            <a:ext cx="10018713" cy="3997234"/>
          </a:xfrm>
        </p:spPr>
        <p:txBody>
          <a:bodyPr>
            <a:normAutofit/>
          </a:bodyPr>
          <a:lstStyle/>
          <a:p>
            <a:r>
              <a:rPr lang="en-US" dirty="0"/>
              <a:t>Instead of just restaurants/cafés we can also have people register themselves in the application to donate leftovers from parties/weddings</a:t>
            </a:r>
          </a:p>
          <a:p>
            <a:r>
              <a:rPr lang="en-US" dirty="0"/>
              <a:t>Mayor can allocate funds to NGOs</a:t>
            </a:r>
          </a:p>
          <a:p>
            <a:r>
              <a:rPr lang="en-US" dirty="0"/>
              <a:t>Ability to add non-perishable food. This can then be sent across to other network in case of any disasters resulting in shortage of food</a:t>
            </a:r>
          </a:p>
          <a:p>
            <a:r>
              <a:rPr lang="en-US" dirty="0"/>
              <a:t>An ability of 1-1 tie-up between restaurant, NGO, and Logistics for pickups everyday</a:t>
            </a:r>
          </a:p>
        </p:txBody>
      </p:sp>
    </p:spTree>
    <p:extLst>
      <p:ext uri="{BB962C8B-B14F-4D97-AF65-F5344CB8AC3E}">
        <p14:creationId xmlns:p14="http://schemas.microsoft.com/office/powerpoint/2010/main" val="20316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724989"/>
          </a:xfrm>
        </p:spPr>
        <p:txBody>
          <a:bodyPr/>
          <a:lstStyle/>
          <a:p>
            <a:r>
              <a:rPr lang="en-US" dirty="0"/>
              <a:t>Problem Statement</a:t>
            </a:r>
          </a:p>
        </p:txBody>
      </p:sp>
      <p:sp>
        <p:nvSpPr>
          <p:cNvPr id="3" name="Content Placeholder 2"/>
          <p:cNvSpPr>
            <a:spLocks noGrp="1"/>
          </p:cNvSpPr>
          <p:nvPr>
            <p:ph idx="1"/>
          </p:nvPr>
        </p:nvSpPr>
        <p:spPr>
          <a:xfrm>
            <a:off x="1562687" y="1593669"/>
            <a:ext cx="10018713" cy="4380411"/>
          </a:xfrm>
        </p:spPr>
        <p:txBody>
          <a:bodyPr>
            <a:normAutofit fontScale="85000" lnSpcReduction="20000"/>
          </a:bodyPr>
          <a:lstStyle/>
          <a:p>
            <a:r>
              <a:rPr lang="en-US" dirty="0"/>
              <a:t>Food wastage is a massive problem and one of the most overlooked thing in today’s world</a:t>
            </a:r>
          </a:p>
          <a:p>
            <a:r>
              <a:rPr lang="en-US" dirty="0"/>
              <a:t>One third of all food produced in the world goes to waste</a:t>
            </a:r>
          </a:p>
          <a:p>
            <a:r>
              <a:rPr lang="en-US" dirty="0"/>
              <a:t>Some restaurants/cafés have a policy to not serve food from previous day, despite being perfectly edible. This is all thrown away as “waste”, at the end of day.</a:t>
            </a:r>
          </a:p>
          <a:p>
            <a:r>
              <a:rPr lang="en-US" dirty="0"/>
              <a:t>Roughly $400B in food ends up in landfills every year resulting in 3.3 billion metric tons of greenhouse gases annually which has multiple effects on the world. (ref: </a:t>
            </a:r>
            <a:r>
              <a:rPr lang="en-US" u="sng" dirty="0">
                <a:hlinkClick r:id="rId2"/>
              </a:rPr>
              <a:t>http://foodtechconnect.com/2015/10/09/10-startups-reducing-food-waste-one-byte-at-a-time/</a:t>
            </a:r>
            <a:r>
              <a:rPr lang="en-US" dirty="0"/>
              <a:t>)</a:t>
            </a:r>
          </a:p>
          <a:p>
            <a:r>
              <a:rPr lang="en-US" dirty="0"/>
              <a:t>At the same time, worldwide nearly 800 million people do not have enough to eat. That means one in nine people are suffering from hunger. Hunger and malnutrition are the number one risk to health worldwide. (ref: </a:t>
            </a:r>
            <a:r>
              <a:rPr lang="en-US" u="sng" dirty="0">
                <a:hlinkClick r:id="rId3"/>
              </a:rPr>
              <a:t>https://www.foodbanking.org/hunger-food-banking/about-hunger/global-hunger</a:t>
            </a:r>
            <a:r>
              <a:rPr lang="en-US" dirty="0"/>
              <a:t>)</a:t>
            </a:r>
          </a:p>
          <a:p>
            <a:r>
              <a:rPr lang="en-US" dirty="0"/>
              <a:t>Our application provides a way to bridge the gap between the wastage and deficit, by letting restaurants donate this food to NGOs, who in turn can feed the needy</a:t>
            </a:r>
          </a:p>
        </p:txBody>
      </p:sp>
    </p:spTree>
    <p:extLst>
      <p:ext uri="{BB962C8B-B14F-4D97-AF65-F5344CB8AC3E}">
        <p14:creationId xmlns:p14="http://schemas.microsoft.com/office/powerpoint/2010/main" val="1506120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33252"/>
            <a:ext cx="10018713" cy="707571"/>
          </a:xfrm>
        </p:spPr>
        <p:txBody>
          <a:bodyPr/>
          <a:lstStyle/>
          <a:p>
            <a:r>
              <a:rPr lang="en-US" dirty="0"/>
              <a:t>Approach</a:t>
            </a:r>
          </a:p>
        </p:txBody>
      </p:sp>
      <p:sp>
        <p:nvSpPr>
          <p:cNvPr id="3" name="Content Placeholder 2"/>
          <p:cNvSpPr>
            <a:spLocks noGrp="1"/>
          </p:cNvSpPr>
          <p:nvPr>
            <p:ph idx="1"/>
          </p:nvPr>
        </p:nvSpPr>
        <p:spPr>
          <a:xfrm>
            <a:off x="1553978" y="1306287"/>
            <a:ext cx="10018713" cy="4702628"/>
          </a:xfrm>
        </p:spPr>
        <p:txBody>
          <a:bodyPr>
            <a:normAutofit fontScale="70000" lnSpcReduction="20000"/>
          </a:bodyPr>
          <a:lstStyle/>
          <a:p>
            <a:r>
              <a:rPr lang="en-US" dirty="0"/>
              <a:t>We have designed a system to curb the wastage by managing the flow of food going waste by redirecting it from the restaurants to the needy people</a:t>
            </a:r>
          </a:p>
          <a:p>
            <a:r>
              <a:rPr lang="en-US" dirty="0"/>
              <a:t>For this we have different organizations like Restaurants, NGOs, Logistics who working in unison to achieve this goal</a:t>
            </a:r>
          </a:p>
          <a:p>
            <a:r>
              <a:rPr lang="en-US" dirty="0"/>
              <a:t>Restaurants raise requests for food collection, which are passed onto all NGOs within the network</a:t>
            </a:r>
          </a:p>
          <a:p>
            <a:r>
              <a:rPr lang="en-US" dirty="0"/>
              <a:t>These requests must however contain food which are not going to be perished immediately(show be consumable at least 4 hours)</a:t>
            </a:r>
          </a:p>
          <a:p>
            <a:r>
              <a:rPr lang="en-US" dirty="0"/>
              <a:t>Based upon the feasibility of the request, any NGO can pick-up the request and assign it to any logistics partner within the network</a:t>
            </a:r>
          </a:p>
          <a:p>
            <a:r>
              <a:rPr lang="en-US" dirty="0"/>
              <a:t>These logistics organizations then complete the pick-up from the requested restaurant, and deliver it to the requested NGO</a:t>
            </a:r>
          </a:p>
          <a:p>
            <a:r>
              <a:rPr lang="en-US" dirty="0"/>
              <a:t>NGOs can also raise a request with other NGOs within the network for an inventory shortage, and subsequently any NGO can then redirect restaurant requests to the particular NGO facing shortages</a:t>
            </a:r>
          </a:p>
          <a:p>
            <a:r>
              <a:rPr lang="en-US" dirty="0"/>
              <a:t>Logistics charges the requesting NGO for the deliveries, sending them invoices which are then paid for by the NGO</a:t>
            </a:r>
          </a:p>
          <a:p>
            <a:r>
              <a:rPr lang="en-US" dirty="0"/>
              <a:t>A Mayor can view  all the activities within the different Enterprises in their network (Like amount of food wastage avoided by restaurants, people fed by NGO, expenses incurred by them in doing so, etc.)</a:t>
            </a:r>
          </a:p>
        </p:txBody>
      </p:sp>
    </p:spTree>
    <p:extLst>
      <p:ext uri="{BB962C8B-B14F-4D97-AF65-F5344CB8AC3E}">
        <p14:creationId xmlns:p14="http://schemas.microsoft.com/office/powerpoint/2010/main" val="95793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76" y="2279470"/>
            <a:ext cx="2007826" cy="1149530"/>
          </a:xfrm>
        </p:spPr>
        <p:txBody>
          <a:bodyPr>
            <a:normAutofit fontScale="90000"/>
          </a:bodyPr>
          <a:lstStyle/>
          <a:p>
            <a:r>
              <a:rPr lang="en-US" dirty="0">
                <a:solidFill>
                  <a:srgbClr val="FFFF00"/>
                </a:solidFill>
                <a:effectLst>
                  <a:outerShdw blurRad="38100" dist="38100" dir="2700000" algn="tl">
                    <a:srgbClr val="000000">
                      <a:alpha val="43137"/>
                    </a:srgbClr>
                  </a:outerShdw>
                </a:effectLst>
              </a:rPr>
              <a:t>Object Model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917" y="0"/>
            <a:ext cx="10443238" cy="6858000"/>
          </a:xfrm>
          <a:prstGeom prst="rect">
            <a:avLst/>
          </a:prstGeom>
        </p:spPr>
      </p:pic>
    </p:spTree>
    <p:extLst>
      <p:ext uri="{BB962C8B-B14F-4D97-AF65-F5344CB8AC3E}">
        <p14:creationId xmlns:p14="http://schemas.microsoft.com/office/powerpoint/2010/main" val="379183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63285"/>
            <a:ext cx="10018713" cy="585651"/>
          </a:xfrm>
        </p:spPr>
        <p:txBody>
          <a:bodyPr>
            <a:normAutofit fontScale="90000"/>
          </a:bodyPr>
          <a:lstStyle/>
          <a:p>
            <a:r>
              <a:rPr lang="en-US" dirty="0"/>
              <a:t>Use Case</a:t>
            </a:r>
          </a:p>
        </p:txBody>
      </p:sp>
      <p:sp>
        <p:nvSpPr>
          <p:cNvPr id="3" name="Content Placeholder 2"/>
          <p:cNvSpPr>
            <a:spLocks noGrp="1"/>
          </p:cNvSpPr>
          <p:nvPr>
            <p:ph idx="1"/>
          </p:nvPr>
        </p:nvSpPr>
        <p:spPr>
          <a:xfrm>
            <a:off x="1545270" y="1140822"/>
            <a:ext cx="10185176" cy="5225144"/>
          </a:xfrm>
        </p:spPr>
        <p:txBody>
          <a:bodyPr>
            <a:normAutofit fontScale="85000" lnSpcReduction="20000"/>
          </a:bodyPr>
          <a:lstStyle/>
          <a:p>
            <a:pPr marL="0" indent="0">
              <a:buNone/>
            </a:pPr>
            <a:r>
              <a:rPr lang="en-US" b="1" dirty="0"/>
              <a:t>Use Case 1 : Collection Request</a:t>
            </a:r>
          </a:p>
          <a:p>
            <a:r>
              <a:rPr lang="en-US" dirty="0"/>
              <a:t>A restaurant/café worker creates a collection request for excess food, which is then sent across to all the NGOs within the network</a:t>
            </a:r>
          </a:p>
          <a:p>
            <a:r>
              <a:rPr lang="en-US" dirty="0"/>
              <a:t>An NGO manager can view all the request raised by restaurants for pick-up and assign it to an employee in their enterprise, who will then proceed with the collection of the delivery and updating the inventory </a:t>
            </a:r>
          </a:p>
          <a:p>
            <a:r>
              <a:rPr lang="en-US" dirty="0"/>
              <a:t>If the NGO manager feels they have sufficient food in the inventory and sees a shortage request from other NGO, they can directly assign it to the NGO for further processing</a:t>
            </a:r>
          </a:p>
          <a:p>
            <a:r>
              <a:rPr lang="en-US" dirty="0"/>
              <a:t>After either of the 2 cases, the request is then forwarded to logistics manager’s queue</a:t>
            </a:r>
          </a:p>
          <a:p>
            <a:r>
              <a:rPr lang="en-US" dirty="0"/>
              <a:t>Any logistics manager can pickup the request and assign it to one of their employee</a:t>
            </a:r>
          </a:p>
          <a:p>
            <a:r>
              <a:rPr lang="en-US" dirty="0"/>
              <a:t>The said employee then picks up the package from the requested restaurant and delivers it to the NGO</a:t>
            </a:r>
          </a:p>
          <a:p>
            <a:r>
              <a:rPr lang="en-US" dirty="0"/>
              <a:t>A delivery cost is assigned to the on delivery completion</a:t>
            </a:r>
          </a:p>
          <a:p>
            <a:r>
              <a:rPr lang="en-US" dirty="0"/>
              <a:t>The NGO worker collecting this request then updates the enterprises’ inventory with the food delivered</a:t>
            </a:r>
          </a:p>
          <a:p>
            <a:endParaRPr lang="en-US" dirty="0"/>
          </a:p>
        </p:txBody>
      </p:sp>
    </p:spTree>
    <p:extLst>
      <p:ext uri="{BB962C8B-B14F-4D97-AF65-F5344CB8AC3E}">
        <p14:creationId xmlns:p14="http://schemas.microsoft.com/office/powerpoint/2010/main" val="85963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337" y="78377"/>
            <a:ext cx="9006639" cy="6519008"/>
          </a:xfrm>
          <a:prstGeom prst="rect">
            <a:avLst/>
          </a:prstGeom>
        </p:spPr>
      </p:pic>
    </p:spTree>
    <p:extLst>
      <p:ext uri="{BB962C8B-B14F-4D97-AF65-F5344CB8AC3E}">
        <p14:creationId xmlns:p14="http://schemas.microsoft.com/office/powerpoint/2010/main" val="1028969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082040"/>
          </a:xfrm>
        </p:spPr>
        <p:txBody>
          <a:bodyPr/>
          <a:lstStyle/>
          <a:p>
            <a:r>
              <a:rPr lang="en-US" dirty="0"/>
              <a:t>Use Case</a:t>
            </a:r>
          </a:p>
        </p:txBody>
      </p:sp>
      <p:sp>
        <p:nvSpPr>
          <p:cNvPr id="4" name="Content Placeholder 2"/>
          <p:cNvSpPr>
            <a:spLocks noGrp="1"/>
          </p:cNvSpPr>
          <p:nvPr>
            <p:ph idx="1"/>
          </p:nvPr>
        </p:nvSpPr>
        <p:spPr>
          <a:xfrm>
            <a:off x="1806527" y="2029097"/>
            <a:ext cx="10018713" cy="3701143"/>
          </a:xfrm>
        </p:spPr>
        <p:txBody>
          <a:bodyPr>
            <a:normAutofit/>
          </a:bodyPr>
          <a:lstStyle/>
          <a:p>
            <a:pPr marL="0" indent="0">
              <a:buNone/>
            </a:pPr>
            <a:r>
              <a:rPr lang="en-US" b="1" dirty="0"/>
              <a:t>Use Case 2 : Invoice Request</a:t>
            </a:r>
          </a:p>
          <a:p>
            <a:r>
              <a:rPr lang="en-US" dirty="0"/>
              <a:t>After a successful delivery, a delivery cost is provided against it</a:t>
            </a:r>
          </a:p>
          <a:p>
            <a:r>
              <a:rPr lang="en-US" dirty="0"/>
              <a:t>A Logistics manager can then generate an invoice for all successful deliveries made by their enterprise, to a particular NGO</a:t>
            </a:r>
          </a:p>
          <a:p>
            <a:r>
              <a:rPr lang="en-US" dirty="0"/>
              <a:t>This request is then forwarded to the respective NGO’s manager who would then be responsible for the payment of the same</a:t>
            </a:r>
          </a:p>
        </p:txBody>
      </p:sp>
    </p:spTree>
    <p:extLst>
      <p:ext uri="{BB962C8B-B14F-4D97-AF65-F5344CB8AC3E}">
        <p14:creationId xmlns:p14="http://schemas.microsoft.com/office/powerpoint/2010/main" val="179683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638" y="130629"/>
            <a:ext cx="9073007" cy="6518729"/>
          </a:xfrm>
          <a:prstGeom prst="rect">
            <a:avLst/>
          </a:prstGeom>
        </p:spPr>
      </p:pic>
    </p:spTree>
    <p:extLst>
      <p:ext uri="{BB962C8B-B14F-4D97-AF65-F5344CB8AC3E}">
        <p14:creationId xmlns:p14="http://schemas.microsoft.com/office/powerpoint/2010/main" val="368880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846217"/>
            <a:ext cx="10018713" cy="3944983"/>
          </a:xfrm>
        </p:spPr>
        <p:txBody>
          <a:bodyPr>
            <a:normAutofit fontScale="92500" lnSpcReduction="10000"/>
          </a:bodyPr>
          <a:lstStyle/>
          <a:p>
            <a:pPr marL="0" indent="0">
              <a:buNone/>
            </a:pPr>
            <a:r>
              <a:rPr lang="en-US" b="1" dirty="0"/>
              <a:t>Use Case 3 : Shortage Request</a:t>
            </a:r>
          </a:p>
          <a:p>
            <a:r>
              <a:rPr lang="en-US" dirty="0"/>
              <a:t>An NGO manager while viewing the enterprises’ inventory can raise a shortage request</a:t>
            </a:r>
          </a:p>
          <a:p>
            <a:r>
              <a:rPr lang="en-US" dirty="0"/>
              <a:t>The manager also mentions an employee who would then follow-up on the request</a:t>
            </a:r>
          </a:p>
          <a:p>
            <a:r>
              <a:rPr lang="en-US" dirty="0"/>
              <a:t>This request is then forwarded to all other NGO managers within the network</a:t>
            </a:r>
          </a:p>
          <a:p>
            <a:r>
              <a:rPr lang="en-US" dirty="0"/>
              <a:t>An NGO manager can then redirect a particular collection request to an NGO facing a shortage</a:t>
            </a:r>
          </a:p>
          <a:p>
            <a:r>
              <a:rPr lang="en-US" dirty="0"/>
              <a:t>The logistics and collection then proceeds like a usual collection request</a:t>
            </a:r>
          </a:p>
          <a:p>
            <a:r>
              <a:rPr lang="en-US" dirty="0"/>
              <a:t>This collection request is linked to the original shortage request</a:t>
            </a:r>
          </a:p>
        </p:txBody>
      </p:sp>
      <p:sp>
        <p:nvSpPr>
          <p:cNvPr id="6" name="Title 5"/>
          <p:cNvSpPr>
            <a:spLocks noGrp="1"/>
          </p:cNvSpPr>
          <p:nvPr>
            <p:ph type="title"/>
          </p:nvPr>
        </p:nvSpPr>
        <p:spPr>
          <a:xfrm>
            <a:off x="1484311" y="685801"/>
            <a:ext cx="10018713" cy="873034"/>
          </a:xfrm>
        </p:spPr>
        <p:txBody>
          <a:bodyPr/>
          <a:lstStyle/>
          <a:p>
            <a:r>
              <a:rPr lang="en-US" dirty="0"/>
              <a:t>Use Case</a:t>
            </a:r>
          </a:p>
        </p:txBody>
      </p:sp>
    </p:spTree>
    <p:extLst>
      <p:ext uri="{BB962C8B-B14F-4D97-AF65-F5344CB8AC3E}">
        <p14:creationId xmlns:p14="http://schemas.microsoft.com/office/powerpoint/2010/main" val="1214459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454</TotalTime>
  <Words>1016</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Corbel</vt:lpstr>
      <vt:lpstr>Parallax</vt:lpstr>
      <vt:lpstr>Food Wastage Management</vt:lpstr>
      <vt:lpstr>Problem Statement</vt:lpstr>
      <vt:lpstr>Approach</vt:lpstr>
      <vt:lpstr>Object Model</vt:lpstr>
      <vt:lpstr>Use Case</vt:lpstr>
      <vt:lpstr>PowerPoint Presentation</vt:lpstr>
      <vt:lpstr>Use Case</vt:lpstr>
      <vt:lpstr>PowerPoint Presentation</vt:lpstr>
      <vt:lpstr>Use Case</vt:lpstr>
      <vt:lpstr>PowerPoint Presentation</vt:lpstr>
      <vt:lpstr>Use Case</vt:lpstr>
      <vt:lpstr>PowerPoint Presentation</vt:lpstr>
      <vt:lpstr>Use Case</vt:lpstr>
      <vt:lpstr>PowerPoint Presentation</vt:lpstr>
      <vt:lpstr>Use Case</vt:lpstr>
      <vt:lpstr>PowerPoint Presentation</vt:lpstr>
      <vt:lpstr>PowerPoint Presentation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Wastage Management</dc:title>
  <dc:creator>Mitesh Puthran</dc:creator>
  <cp:lastModifiedBy>Mitesh Puthran</cp:lastModifiedBy>
  <cp:revision>44</cp:revision>
  <dcterms:created xsi:type="dcterms:W3CDTF">2016-12-10T23:54:37Z</dcterms:created>
  <dcterms:modified xsi:type="dcterms:W3CDTF">2016-12-12T03:02:27Z</dcterms:modified>
</cp:coreProperties>
</file>