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0"/>
  </p:notesMasterIdLst>
  <p:sldIdLst>
    <p:sldId id="256" r:id="rId2"/>
    <p:sldId id="295" r:id="rId3"/>
    <p:sldId id="299" r:id="rId4"/>
    <p:sldId id="298" r:id="rId5"/>
    <p:sldId id="300" r:id="rId6"/>
    <p:sldId id="301" r:id="rId7"/>
    <p:sldId id="303" r:id="rId8"/>
    <p:sldId id="257" r:id="rId9"/>
    <p:sldId id="258" r:id="rId10"/>
    <p:sldId id="304" r:id="rId11"/>
    <p:sldId id="305" r:id="rId12"/>
    <p:sldId id="306" r:id="rId13"/>
    <p:sldId id="307" r:id="rId14"/>
    <p:sldId id="308" r:id="rId15"/>
    <p:sldId id="272" r:id="rId16"/>
    <p:sldId id="273" r:id="rId17"/>
    <p:sldId id="296"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5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E6E9-200A-4F45-A3C4-FC1DC85DB328}" type="datetimeFigureOut">
              <a:rPr lang="en-US" smtClean="0"/>
              <a:t>9/3/2023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421DB-0FC9-4657-8FF6-CDB3855165E0}" type="slidenum">
              <a:rPr lang="en-US" smtClean="0"/>
              <a:t>‹#›</a:t>
            </a:fld>
            <a:endParaRPr lang="en-US"/>
          </a:p>
        </p:txBody>
      </p:sp>
    </p:spTree>
    <p:extLst>
      <p:ext uri="{BB962C8B-B14F-4D97-AF65-F5344CB8AC3E}">
        <p14:creationId xmlns:p14="http://schemas.microsoft.com/office/powerpoint/2010/main" val="369640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75169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420316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038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427750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023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15739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06444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79334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68514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03/09/2023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88548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51884F-B219-4CFD-A48C-22C1FEB9A11A}" type="datetimeFigureOut">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9088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51884F-B219-4CFD-A48C-22C1FEB9A11A}" type="datetimeFigureOut">
              <a:rPr lang="en-GB" smtClean="0"/>
              <a:t>03/09/2023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98506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51884F-B219-4CFD-A48C-22C1FEB9A11A}" type="datetimeFigureOut">
              <a:rPr lang="en-GB" smtClean="0"/>
              <a:t>03/09/2023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41305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1884F-B219-4CFD-A48C-22C1FEB9A11A}" type="datetimeFigureOut">
              <a:rPr lang="en-GB" smtClean="0"/>
              <a:t>03/09/2023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01904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94265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03/09/2023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19588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51884F-B219-4CFD-A48C-22C1FEB9A11A}" type="datetimeFigureOut">
              <a:rPr lang="en-GB" smtClean="0"/>
              <a:t>03/09/2023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E6ECD1-D785-4FF9-BD2F-4D1D02E733BF}" type="slidenum">
              <a:rPr lang="en-GB" smtClean="0"/>
              <a:t>‹#›</a:t>
            </a:fld>
            <a:endParaRPr lang="en-GB"/>
          </a:p>
        </p:txBody>
      </p:sp>
    </p:spTree>
    <p:extLst>
      <p:ext uri="{BB962C8B-B14F-4D97-AF65-F5344CB8AC3E}">
        <p14:creationId xmlns:p14="http://schemas.microsoft.com/office/powerpoint/2010/main" val="24666871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D63452D-FBFA-4989-A8C7-63B04814BED7}"/>
              </a:ext>
            </a:extLst>
          </p:cNvPr>
          <p:cNvSpPr txBox="1"/>
          <p:nvPr/>
        </p:nvSpPr>
        <p:spPr>
          <a:xfrm>
            <a:off x="802323" y="2038085"/>
            <a:ext cx="7093526" cy="523220"/>
          </a:xfrm>
          <a:prstGeom prst="rect">
            <a:avLst/>
          </a:prstGeom>
          <a:noFill/>
        </p:spPr>
        <p:txBody>
          <a:bodyPr wrap="square" rtlCol="0">
            <a:spAutoFit/>
          </a:bodyPr>
          <a:lstStyle/>
          <a:p>
            <a:r>
              <a:rPr lang="en-US" sz="2800" b="1" dirty="0"/>
              <a:t>The Machine Learning Landscape</a:t>
            </a:r>
            <a:endParaRPr lang="en-GB" sz="2800" b="1" dirty="0"/>
          </a:p>
        </p:txBody>
      </p:sp>
      <p:sp>
        <p:nvSpPr>
          <p:cNvPr id="5" name="TextBox 4">
            <a:extLst>
              <a:ext uri="{FF2B5EF4-FFF2-40B4-BE49-F238E27FC236}">
                <a16:creationId xmlns="" xmlns:a16="http://schemas.microsoft.com/office/drawing/2014/main" id="{4DDC9E11-C8D2-422E-811D-968CD67A4FF3}"/>
              </a:ext>
            </a:extLst>
          </p:cNvPr>
          <p:cNvSpPr txBox="1"/>
          <p:nvPr/>
        </p:nvSpPr>
        <p:spPr>
          <a:xfrm>
            <a:off x="802323" y="3110489"/>
            <a:ext cx="4298420" cy="1292662"/>
          </a:xfrm>
          <a:prstGeom prst="rect">
            <a:avLst/>
          </a:prstGeom>
          <a:noFill/>
        </p:spPr>
        <p:txBody>
          <a:bodyPr wrap="square" rtlCol="0">
            <a:spAutoFit/>
          </a:bodyPr>
          <a:lstStyle/>
          <a:p>
            <a:r>
              <a:rPr lang="en-US" b="1" smtClean="0">
                <a:latin typeface="Candara" panose="020E0502030303020204" pitchFamily="34" charset="0"/>
              </a:rPr>
              <a:t>Md</a:t>
            </a:r>
            <a:r>
              <a:rPr lang="en-US" b="1" dirty="0">
                <a:latin typeface="Candara" panose="020E0502030303020204" pitchFamily="34" charset="0"/>
              </a:rPr>
              <a:t>. Abu Naser </a:t>
            </a:r>
            <a:r>
              <a:rPr lang="en-US" b="1" dirty="0" err="1">
                <a:latin typeface="Candara" panose="020E0502030303020204" pitchFamily="34" charset="0"/>
              </a:rPr>
              <a:t>Mojumder</a:t>
            </a:r>
            <a:endParaRPr lang="en-US" b="1" dirty="0">
              <a:latin typeface="Candara" panose="020E0502030303020204" pitchFamily="34" charset="0"/>
            </a:endParaRPr>
          </a:p>
          <a:p>
            <a:r>
              <a:rPr lang="en-US" sz="1400" b="1" dirty="0">
                <a:latin typeface="Candara Light" panose="020E0502030303020204" pitchFamily="34" charset="0"/>
              </a:rPr>
              <a:t>Assistant Professor</a:t>
            </a:r>
          </a:p>
          <a:p>
            <a:r>
              <a:rPr lang="en-US" sz="1400" b="1" dirty="0">
                <a:latin typeface="Candara Light" panose="020E0502030303020204" pitchFamily="34" charset="0"/>
              </a:rPr>
              <a:t>Computer Science and Engineering</a:t>
            </a:r>
          </a:p>
          <a:p>
            <a:r>
              <a:rPr lang="en-US" sz="1400" b="1" dirty="0">
                <a:latin typeface="Candara Light" panose="020E0502030303020204" pitchFamily="34" charset="0"/>
              </a:rPr>
              <a:t>Sylhet Engineering College</a:t>
            </a:r>
          </a:p>
          <a:p>
            <a:endParaRPr lang="en-GB" b="1" dirty="0">
              <a:latin typeface="Candara Light" panose="020E0502030303020204" pitchFamily="34" charset="0"/>
            </a:endParaRPr>
          </a:p>
        </p:txBody>
      </p:sp>
      <p:sp>
        <p:nvSpPr>
          <p:cNvPr id="6" name="TextBox 5">
            <a:extLst>
              <a:ext uri="{FF2B5EF4-FFF2-40B4-BE49-F238E27FC236}">
                <a16:creationId xmlns="" xmlns:a16="http://schemas.microsoft.com/office/drawing/2014/main" id="{D23A85AD-8C2F-4F0F-95F2-A482475446EB}"/>
              </a:ext>
            </a:extLst>
          </p:cNvPr>
          <p:cNvSpPr txBox="1"/>
          <p:nvPr/>
        </p:nvSpPr>
        <p:spPr>
          <a:xfrm>
            <a:off x="802323" y="1668753"/>
            <a:ext cx="3094182" cy="369332"/>
          </a:xfrm>
          <a:prstGeom prst="rect">
            <a:avLst/>
          </a:prstGeom>
          <a:noFill/>
        </p:spPr>
        <p:txBody>
          <a:bodyPr wrap="square" rtlCol="0">
            <a:spAutoFit/>
          </a:bodyPr>
          <a:lstStyle/>
          <a:p>
            <a:r>
              <a:rPr lang="en-US" dirty="0"/>
              <a:t>Chapter One</a:t>
            </a:r>
            <a:endParaRPr lang="en-GB" dirty="0"/>
          </a:p>
        </p:txBody>
      </p:sp>
      <p:pic>
        <p:nvPicPr>
          <p:cNvPr id="2050" name="Picture 2" descr="Hands-On Machine Learning with Scikit-Learn, Keras, and TensorFlow:  Concepts, Tools, and Techniques to Build Intelligent…">
            <a:extLst>
              <a:ext uri="{FF2B5EF4-FFF2-40B4-BE49-F238E27FC236}">
                <a16:creationId xmlns="" xmlns:a16="http://schemas.microsoft.com/office/drawing/2014/main" id="{B21BB3F0-5F4E-4EAD-BA26-1E80078257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9381" y="1853419"/>
            <a:ext cx="2392935" cy="314018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67651EA1-E1E1-432F-B24C-1FE3FEE0E83A}"/>
              </a:ext>
            </a:extLst>
          </p:cNvPr>
          <p:cNvSpPr txBox="1"/>
          <p:nvPr/>
        </p:nvSpPr>
        <p:spPr>
          <a:xfrm>
            <a:off x="7055252" y="5177211"/>
            <a:ext cx="2169680" cy="369332"/>
          </a:xfrm>
          <a:prstGeom prst="rect">
            <a:avLst/>
          </a:prstGeom>
          <a:noFill/>
        </p:spPr>
        <p:txBody>
          <a:bodyPr wrap="square" rtlCol="0">
            <a:spAutoFit/>
          </a:bodyPr>
          <a:lstStyle/>
          <a:p>
            <a:r>
              <a:rPr lang="en-US" dirty="0"/>
              <a:t>Reference Book</a:t>
            </a:r>
            <a:endParaRPr lang="en-GB" dirty="0"/>
          </a:p>
        </p:txBody>
      </p:sp>
      <p:cxnSp>
        <p:nvCxnSpPr>
          <p:cNvPr id="3" name="Straight Connector 2"/>
          <p:cNvCxnSpPr/>
          <p:nvPr/>
        </p:nvCxnSpPr>
        <p:spPr>
          <a:xfrm>
            <a:off x="880280" y="2872854"/>
            <a:ext cx="5575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061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195657" y="2182058"/>
            <a:ext cx="5633796" cy="49750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u="sng" dirty="0"/>
              <a:t>Non representative Training Data</a:t>
            </a:r>
          </a:p>
        </p:txBody>
      </p:sp>
      <p:sp>
        <p:nvSpPr>
          <p:cNvPr id="3" name="TextBox 2">
            <a:extLst>
              <a:ext uri="{FF2B5EF4-FFF2-40B4-BE49-F238E27FC236}">
                <a16:creationId xmlns="" xmlns:a16="http://schemas.microsoft.com/office/drawing/2014/main" id="{E5675C91-C079-4A4D-A227-CA306F665400}"/>
              </a:ext>
            </a:extLst>
          </p:cNvPr>
          <p:cNvSpPr txBox="1"/>
          <p:nvPr/>
        </p:nvSpPr>
        <p:spPr>
          <a:xfrm>
            <a:off x="1438335" y="2808844"/>
            <a:ext cx="7423725"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In order to generalize well, it is crucial that your training data be representative of the new cases you want to generalize to. </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This is often harder than it sounds: if the sample is too small, you will have sampling noise (i.e., </a:t>
            </a:r>
            <a:r>
              <a:rPr lang="en-US" sz="2000" dirty="0" smtClean="0">
                <a:latin typeface="Calibri" panose="020F0502020204030204" pitchFamily="34" charset="0"/>
                <a:cs typeface="Calibri" panose="020F0502020204030204" pitchFamily="34" charset="0"/>
              </a:rPr>
              <a:t>no representative </a:t>
            </a:r>
            <a:r>
              <a:rPr lang="en-US" sz="2000" dirty="0">
                <a:latin typeface="Calibri" panose="020F0502020204030204" pitchFamily="34" charset="0"/>
                <a:cs typeface="Calibri" panose="020F0502020204030204" pitchFamily="34" charset="0"/>
              </a:rPr>
              <a:t>data as a result of chance), but even very large samples can be </a:t>
            </a:r>
            <a:r>
              <a:rPr lang="en-US" sz="2000" dirty="0" smtClean="0">
                <a:latin typeface="Calibri" panose="020F0502020204030204" pitchFamily="34" charset="0"/>
                <a:cs typeface="Calibri" panose="020F0502020204030204" pitchFamily="34" charset="0"/>
              </a:rPr>
              <a:t>no representative </a:t>
            </a:r>
            <a:r>
              <a:rPr lang="en-US" sz="2000" dirty="0">
                <a:latin typeface="Calibri" panose="020F0502020204030204" pitchFamily="34" charset="0"/>
                <a:cs typeface="Calibri" panose="020F0502020204030204" pitchFamily="34" charset="0"/>
              </a:rPr>
              <a:t>if the sampling method is wrong. This is called sampling bias. </a:t>
            </a: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130274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86878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4028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195657" y="2182058"/>
            <a:ext cx="5633796" cy="49750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u="sng" dirty="0"/>
              <a:t>Poor Quality Data</a:t>
            </a:r>
          </a:p>
        </p:txBody>
      </p:sp>
      <p:sp>
        <p:nvSpPr>
          <p:cNvPr id="3" name="TextBox 2">
            <a:extLst>
              <a:ext uri="{FF2B5EF4-FFF2-40B4-BE49-F238E27FC236}">
                <a16:creationId xmlns="" xmlns:a16="http://schemas.microsoft.com/office/drawing/2014/main" id="{E5675C91-C079-4A4D-A227-CA306F665400}"/>
              </a:ext>
            </a:extLst>
          </p:cNvPr>
          <p:cNvSpPr txBox="1"/>
          <p:nvPr/>
        </p:nvSpPr>
        <p:spPr>
          <a:xfrm>
            <a:off x="1438335" y="2808844"/>
            <a:ext cx="7423725"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Obviously, if your training data is full of errors, outliers, and noise (e.g., due to poor-quality measurements), it will make it harder for the system to detect the underlying patterns, so your system is less likely to perform well.</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So, you need good quality data as well.</a:t>
            </a: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130274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86878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195657" y="1973166"/>
            <a:ext cx="5633796" cy="49750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u="sng" dirty="0"/>
              <a:t>Irrelevant Features</a:t>
            </a:r>
          </a:p>
        </p:txBody>
      </p:sp>
      <p:sp>
        <p:nvSpPr>
          <p:cNvPr id="3" name="TextBox 2">
            <a:extLst>
              <a:ext uri="{FF2B5EF4-FFF2-40B4-BE49-F238E27FC236}">
                <a16:creationId xmlns="" xmlns:a16="http://schemas.microsoft.com/office/drawing/2014/main" id="{E5675C91-C079-4A4D-A227-CA306F665400}"/>
              </a:ext>
            </a:extLst>
          </p:cNvPr>
          <p:cNvSpPr txBox="1"/>
          <p:nvPr/>
        </p:nvSpPr>
        <p:spPr>
          <a:xfrm>
            <a:off x="1438335" y="2679427"/>
            <a:ext cx="7423725"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Your system will only be capable of learning if the training data contains </a:t>
            </a:r>
            <a:r>
              <a:rPr lang="en-US" sz="2000" b="1" dirty="0">
                <a:latin typeface="Calibri" panose="020F0502020204030204" pitchFamily="34" charset="0"/>
                <a:cs typeface="Calibri" panose="020F0502020204030204" pitchFamily="34" charset="0"/>
              </a:rPr>
              <a:t>enough relevant features and not too many irrelevant ones. </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A critical part of the success of a Machine Learning project is coming up with a good set of features to train on. This process, called feature engineering, involves the following steps</a:t>
            </a:r>
            <a:r>
              <a:rPr lang="en-US" sz="2000" dirty="0" smtClean="0">
                <a:latin typeface="Calibri" panose="020F0502020204030204" pitchFamily="34" charset="0"/>
                <a:cs typeface="Calibri" panose="020F0502020204030204" pitchFamily="34" charset="0"/>
              </a:rPr>
              <a:t>:</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b="1" dirty="0">
                <a:latin typeface="Calibri" panose="020F0502020204030204" pitchFamily="34" charset="0"/>
                <a:cs typeface="Calibri" panose="020F0502020204030204" pitchFamily="34" charset="0"/>
              </a:rPr>
              <a:t>Feature selection </a:t>
            </a:r>
            <a:r>
              <a:rPr lang="en-US" sz="2000" dirty="0">
                <a:latin typeface="Calibri" panose="020F0502020204030204" pitchFamily="34" charset="0"/>
                <a:cs typeface="Calibri" panose="020F0502020204030204" pitchFamily="34" charset="0"/>
              </a:rPr>
              <a:t>(selecting the most useful features to train on among existing features) </a:t>
            </a:r>
          </a:p>
          <a:p>
            <a:pPr marL="800100" lvl="1" indent="-342900">
              <a:buFont typeface="Arial" panose="020B0604020202020204" pitchFamily="34" charset="0"/>
              <a:buChar char="•"/>
            </a:pPr>
            <a:r>
              <a:rPr lang="en-US" sz="2000" b="1" dirty="0">
                <a:latin typeface="Calibri" panose="020F0502020204030204" pitchFamily="34" charset="0"/>
                <a:cs typeface="Calibri" panose="020F0502020204030204" pitchFamily="34" charset="0"/>
              </a:rPr>
              <a:t>Feature extraction</a:t>
            </a:r>
            <a:r>
              <a:rPr lang="en-US" sz="2000" dirty="0">
                <a:latin typeface="Calibri" panose="020F0502020204030204" pitchFamily="34" charset="0"/>
                <a:cs typeface="Calibri" panose="020F0502020204030204" pitchFamily="34" charset="0"/>
              </a:rPr>
              <a:t> (combining existing features to produce a more useful one)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Creating new features by gathering new data</a:t>
            </a: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130274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86878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12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195657" y="1456560"/>
            <a:ext cx="5633796" cy="49750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u="sng" dirty="0"/>
              <a:t>Overfitting The Training Data</a:t>
            </a:r>
          </a:p>
        </p:txBody>
      </p:sp>
      <p:sp>
        <p:nvSpPr>
          <p:cNvPr id="3" name="TextBox 2">
            <a:extLst>
              <a:ext uri="{FF2B5EF4-FFF2-40B4-BE49-F238E27FC236}">
                <a16:creationId xmlns="" xmlns:a16="http://schemas.microsoft.com/office/drawing/2014/main" id="{E5675C91-C079-4A4D-A227-CA306F665400}"/>
              </a:ext>
            </a:extLst>
          </p:cNvPr>
          <p:cNvSpPr txBox="1"/>
          <p:nvPr/>
        </p:nvSpPr>
        <p:spPr>
          <a:xfrm>
            <a:off x="1461195" y="2077447"/>
            <a:ext cx="7979985" cy="4401205"/>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latin typeface="Calibri" panose="020F0502020204030204" pitchFamily="34" charset="0"/>
                <a:cs typeface="Calibri" panose="020F0502020204030204" pitchFamily="34" charset="0"/>
              </a:rPr>
              <a:t>Overgeneralizing</a:t>
            </a:r>
            <a:r>
              <a:rPr lang="en-US" sz="2000" dirty="0">
                <a:latin typeface="Calibri" panose="020F0502020204030204" pitchFamily="34" charset="0"/>
                <a:cs typeface="Calibri" panose="020F0502020204030204" pitchFamily="34" charset="0"/>
              </a:rPr>
              <a:t> is something that we humans do all too often, and unfortunately machines can fall into the same trap if we are not careful</a:t>
            </a:r>
            <a:r>
              <a:rPr lang="en-US" sz="2000" dirty="0" smtClean="0">
                <a:latin typeface="Calibri" panose="020F0502020204030204" pitchFamily="34" charset="0"/>
                <a:cs typeface="Calibri" panose="020F0502020204030204" pitchFamily="34" charset="0"/>
              </a:rPr>
              <a:t>.</a:t>
            </a:r>
          </a:p>
          <a:p>
            <a:pPr marL="342900" indent="-342900">
              <a:buFont typeface="Wingdings" panose="05000000000000000000" pitchFamily="2" charset="2"/>
              <a:buChar char="§"/>
            </a:pPr>
            <a:endParaRPr lang="en-US" sz="8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In Machine Learning this is called </a:t>
            </a:r>
            <a:r>
              <a:rPr lang="en-US" sz="2000" dirty="0">
                <a:solidFill>
                  <a:srgbClr val="FF0000"/>
                </a:solidFill>
                <a:latin typeface="Calibri" panose="020F0502020204030204" pitchFamily="34" charset="0"/>
                <a:cs typeface="Calibri" panose="020F0502020204030204" pitchFamily="34" charset="0"/>
              </a:rPr>
              <a:t>overfitting</a:t>
            </a:r>
            <a:r>
              <a:rPr lang="en-US" sz="2000" b="1" dirty="0">
                <a:latin typeface="Calibri" panose="020F0502020204030204" pitchFamily="34" charset="0"/>
                <a:cs typeface="Calibri" panose="020F0502020204030204" pitchFamily="34" charset="0"/>
              </a:rPr>
              <a:t>: it means that the model performs well on the training data, but it does not generalize well</a:t>
            </a:r>
            <a:r>
              <a:rPr lang="en-US" sz="2000" b="1" dirty="0" smtClean="0">
                <a:latin typeface="Calibri" panose="020F0502020204030204" pitchFamily="34" charset="0"/>
                <a:cs typeface="Calibri" panose="020F0502020204030204" pitchFamily="34" charset="0"/>
              </a:rPr>
              <a:t>.</a:t>
            </a:r>
          </a:p>
          <a:p>
            <a:pPr marL="342900" indent="-342900">
              <a:buFont typeface="Wingdings" panose="05000000000000000000" pitchFamily="2" charset="2"/>
              <a:buChar char="§"/>
            </a:pPr>
            <a:endParaRPr lang="en-US" sz="80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Overfitting happens when the model is too complex relative to the amount and noisiness of the training data. </a:t>
            </a:r>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8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solidFill>
                  <a:schemeClr val="accent2">
                    <a:lumMod val="75000"/>
                  </a:schemeClr>
                </a:solidFill>
                <a:latin typeface="Calibri" panose="020F0502020204030204" pitchFamily="34" charset="0"/>
                <a:cs typeface="Calibri" panose="020F0502020204030204" pitchFamily="34" charset="0"/>
              </a:rPr>
              <a:t>Constraining a model to make it simpler and reduce the risk of overfitting is called regularization</a:t>
            </a:r>
            <a:r>
              <a:rPr lang="en-US" sz="20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buFont typeface="Wingdings" panose="05000000000000000000" pitchFamily="2" charset="2"/>
              <a:buChar char="§"/>
            </a:pPr>
            <a:endParaRPr lang="en-US" sz="8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solidFill>
                  <a:schemeClr val="accent3">
                    <a:lumMod val="50000"/>
                  </a:schemeClr>
                </a:solidFill>
                <a:latin typeface="Calibri" panose="020F0502020204030204" pitchFamily="34" charset="0"/>
                <a:cs typeface="Calibri" panose="020F0502020204030204" pitchFamily="34" charset="0"/>
              </a:rPr>
              <a:t>The amount of regularization to apply during learning can be controlled by a </a:t>
            </a:r>
            <a:r>
              <a:rPr lang="en-US" sz="2000" dirty="0" smtClean="0">
                <a:solidFill>
                  <a:schemeClr val="accent3">
                    <a:lumMod val="50000"/>
                  </a:schemeClr>
                </a:solidFill>
                <a:latin typeface="Calibri" panose="020F0502020204030204" pitchFamily="34" charset="0"/>
                <a:cs typeface="Calibri" panose="020F0502020204030204" pitchFamily="34" charset="0"/>
              </a:rPr>
              <a:t>hyper parameter. </a:t>
            </a:r>
          </a:p>
          <a:p>
            <a:pPr marL="342900" indent="-342900">
              <a:buFont typeface="Wingdings" panose="05000000000000000000" pitchFamily="2" charset="2"/>
              <a:buChar char="§"/>
            </a:pPr>
            <a:endParaRPr lang="en-US" sz="800" dirty="0">
              <a:solidFill>
                <a:schemeClr val="accent3">
                  <a:lumMod val="50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solidFill>
                  <a:srgbClr val="7030A0"/>
                </a:solidFill>
                <a:latin typeface="Calibri" panose="020F0502020204030204" pitchFamily="34" charset="0"/>
                <a:cs typeface="Calibri" panose="020F0502020204030204" pitchFamily="34" charset="0"/>
              </a:rPr>
              <a:t>A </a:t>
            </a:r>
            <a:r>
              <a:rPr lang="en-US" sz="2000" dirty="0" smtClean="0">
                <a:solidFill>
                  <a:srgbClr val="7030A0"/>
                </a:solidFill>
                <a:latin typeface="Calibri" panose="020F0502020204030204" pitchFamily="34" charset="0"/>
                <a:cs typeface="Calibri" panose="020F0502020204030204" pitchFamily="34" charset="0"/>
              </a:rPr>
              <a:t>hyper parameter </a:t>
            </a:r>
            <a:r>
              <a:rPr lang="en-US" sz="2000" dirty="0">
                <a:solidFill>
                  <a:srgbClr val="7030A0"/>
                </a:solidFill>
                <a:latin typeface="Calibri" panose="020F0502020204030204" pitchFamily="34" charset="0"/>
                <a:cs typeface="Calibri" panose="020F0502020204030204" pitchFamily="34" charset="0"/>
              </a:rPr>
              <a:t>is a parameter of a learning algorithm (not of the model).</a:t>
            </a: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66266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22870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096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195657" y="1456560"/>
            <a:ext cx="5633796" cy="49750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u="sng" dirty="0" err="1"/>
              <a:t>Underfitting</a:t>
            </a:r>
            <a:r>
              <a:rPr lang="en-US" sz="2000" u="sng" dirty="0"/>
              <a:t> the Training Data</a:t>
            </a:r>
          </a:p>
        </p:txBody>
      </p:sp>
      <p:sp>
        <p:nvSpPr>
          <p:cNvPr id="3" name="TextBox 2">
            <a:extLst>
              <a:ext uri="{FF2B5EF4-FFF2-40B4-BE49-F238E27FC236}">
                <a16:creationId xmlns="" xmlns:a16="http://schemas.microsoft.com/office/drawing/2014/main" id="{E5675C91-C079-4A4D-A227-CA306F665400}"/>
              </a:ext>
            </a:extLst>
          </p:cNvPr>
          <p:cNvSpPr txBox="1"/>
          <p:nvPr/>
        </p:nvSpPr>
        <p:spPr>
          <a:xfrm>
            <a:off x="1461195" y="2077447"/>
            <a:ext cx="7979985"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dirty="0" err="1">
                <a:latin typeface="Calibri" panose="020F0502020204030204" pitchFamily="34" charset="0"/>
                <a:cs typeface="Calibri" panose="020F0502020204030204" pitchFamily="34" charset="0"/>
              </a:rPr>
              <a:t>Underfitting</a:t>
            </a:r>
            <a:r>
              <a:rPr lang="en-US" sz="2000" dirty="0">
                <a:latin typeface="Calibri" panose="020F0502020204030204" pitchFamily="34" charset="0"/>
                <a:cs typeface="Calibri" panose="020F0502020204030204" pitchFamily="34" charset="0"/>
              </a:rPr>
              <a:t> is the opposite of overfitting: it occurs when your model is too simple to learn the underlying structure of the data. </a:t>
            </a:r>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Here are the main options for fixing this problem: </a:t>
            </a:r>
          </a:p>
          <a:p>
            <a:pPr marL="800100" lvl="1" indent="-342900">
              <a:buFont typeface="Courier New" panose="02070309020205020404" pitchFamily="49" charset="0"/>
              <a:buChar char="o"/>
            </a:pPr>
            <a:r>
              <a:rPr lang="en-US" sz="2000" dirty="0">
                <a:latin typeface="Calibri" panose="020F0502020204030204" pitchFamily="34" charset="0"/>
                <a:cs typeface="Calibri" panose="020F0502020204030204" pitchFamily="34" charset="0"/>
              </a:rPr>
              <a:t>Select a more powerful model, with more parameters.</a:t>
            </a:r>
          </a:p>
          <a:p>
            <a:pPr marL="800100" lvl="1" indent="-342900">
              <a:buFont typeface="Courier New" panose="02070309020205020404" pitchFamily="49" charset="0"/>
              <a:buChar char="o"/>
            </a:pPr>
            <a:r>
              <a:rPr lang="en-US" sz="2000" dirty="0">
                <a:latin typeface="Calibri" panose="020F0502020204030204" pitchFamily="34" charset="0"/>
                <a:cs typeface="Calibri" panose="020F0502020204030204" pitchFamily="34" charset="0"/>
              </a:rPr>
              <a:t>Feed better features to the learning algorithm (feature engineering). </a:t>
            </a:r>
          </a:p>
          <a:p>
            <a:pPr marL="800100" lvl="1" indent="-342900">
              <a:buFont typeface="Courier New" panose="02070309020205020404" pitchFamily="49" charset="0"/>
              <a:buChar char="o"/>
            </a:pPr>
            <a:r>
              <a:rPr lang="en-US" sz="2000" dirty="0">
                <a:latin typeface="Calibri" panose="020F0502020204030204" pitchFamily="34" charset="0"/>
                <a:cs typeface="Calibri" panose="020F0502020204030204" pitchFamily="34" charset="0"/>
              </a:rPr>
              <a:t>Reduce the constraints on the model.</a:t>
            </a: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66266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22870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5261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Overfitting vs Best Fitting vs Underfitting</a:t>
            </a:r>
            <a:endParaRPr lang="en-GB" sz="2400" b="1" dirty="0">
              <a:latin typeface="+mj-lt"/>
            </a:endParaRPr>
          </a:p>
        </p:txBody>
      </p:sp>
      <p:pic>
        <p:nvPicPr>
          <p:cNvPr id="3074" name="Picture 2" descr="Model Fit: Underfitting vs. Overfitting - Amazo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095" y="2080577"/>
            <a:ext cx="8650645" cy="261334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102284" y="155636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7801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034475" y="493335"/>
            <a:ext cx="11610108" cy="586892"/>
          </a:xfrm>
          <a:prstGeom prst="rect">
            <a:avLst/>
          </a:prstGeom>
          <a:noFill/>
        </p:spPr>
        <p:txBody>
          <a:bodyPr wrap="square" rtlCol="0">
            <a:spAutoFit/>
          </a:bodyPr>
          <a:lstStyle/>
          <a:p>
            <a:pPr>
              <a:lnSpc>
                <a:spcPct val="150000"/>
              </a:lnSpc>
            </a:pPr>
            <a:r>
              <a:rPr lang="en-US" sz="2400" b="1" dirty="0">
                <a:latin typeface="+mj-lt"/>
              </a:rPr>
              <a:t>How to know a model is good or bad?(Testing and Validation)</a:t>
            </a:r>
            <a:endParaRPr lang="en-GB" sz="2400" b="1" dirty="0">
              <a:latin typeface="+mj-lt"/>
            </a:endParaRPr>
          </a:p>
        </p:txBody>
      </p:sp>
      <p:sp>
        <p:nvSpPr>
          <p:cNvPr id="3" name="TextBox 2">
            <a:extLst>
              <a:ext uri="{FF2B5EF4-FFF2-40B4-BE49-F238E27FC236}">
                <a16:creationId xmlns="" xmlns:a16="http://schemas.microsoft.com/office/drawing/2014/main" id="{E5675C91-C079-4A4D-A227-CA306F665400}"/>
              </a:ext>
            </a:extLst>
          </p:cNvPr>
          <p:cNvSpPr txBox="1"/>
          <p:nvPr/>
        </p:nvSpPr>
        <p:spPr>
          <a:xfrm>
            <a:off x="1034475" y="1437244"/>
            <a:ext cx="8719125" cy="4862870"/>
          </a:xfrm>
          <a:prstGeom prst="rect">
            <a:avLst/>
          </a:prstGeom>
          <a:noFill/>
        </p:spPr>
        <p:txBody>
          <a:bodyPr wrap="square" rtlCol="0">
            <a:spAutoFit/>
          </a:bodyPr>
          <a:lstStyle/>
          <a:p>
            <a:pPr marL="285750" indent="-285750">
              <a:spcBef>
                <a:spcPts val="600"/>
              </a:spcBef>
              <a:buFont typeface="Courier New" panose="02070309020205020404" pitchFamily="49" charset="0"/>
              <a:buChar char="o"/>
            </a:pPr>
            <a:r>
              <a:rPr lang="en-US" sz="2000" dirty="0">
                <a:latin typeface="Calibri" panose="020F0502020204030204" pitchFamily="34" charset="0"/>
                <a:cs typeface="Calibri" panose="020F0502020204030204" pitchFamily="34" charset="0"/>
              </a:rPr>
              <a:t>The only way to know how well a model will generalize to new cases is to actually try it out on new cases. </a:t>
            </a:r>
          </a:p>
          <a:p>
            <a:pPr marL="285750" indent="-285750">
              <a:spcBef>
                <a:spcPts val="600"/>
              </a:spcBef>
              <a:buFont typeface="Courier New" panose="02070309020205020404" pitchFamily="49" charset="0"/>
              <a:buChar char="o"/>
            </a:pPr>
            <a:r>
              <a:rPr lang="en-US" sz="2000" dirty="0">
                <a:latin typeface="Calibri" panose="020F0502020204030204" pitchFamily="34" charset="0"/>
                <a:cs typeface="Calibri" panose="020F0502020204030204" pitchFamily="34" charset="0"/>
              </a:rPr>
              <a:t>A good option is to split your data into two sets</a:t>
            </a:r>
            <a:r>
              <a:rPr lang="en-US" sz="2000" b="1" dirty="0">
                <a:latin typeface="Calibri" panose="020F0502020204030204" pitchFamily="34" charset="0"/>
                <a:cs typeface="Calibri" panose="020F0502020204030204" pitchFamily="34" charset="0"/>
              </a:rPr>
              <a:t>:</a:t>
            </a:r>
            <a:r>
              <a:rPr lang="en-US" sz="2000" b="1" dirty="0">
                <a:solidFill>
                  <a:schemeClr val="accent4"/>
                </a:solidFill>
                <a:latin typeface="Calibri" panose="020F0502020204030204" pitchFamily="34" charset="0"/>
                <a:cs typeface="Calibri" panose="020F0502020204030204" pitchFamily="34" charset="0"/>
              </a:rPr>
              <a:t> the training set and the test set</a:t>
            </a:r>
            <a:r>
              <a:rPr lang="en-US" sz="2000" dirty="0">
                <a:latin typeface="Calibri" panose="020F0502020204030204" pitchFamily="34" charset="0"/>
                <a:cs typeface="Calibri" panose="020F0502020204030204" pitchFamily="34" charset="0"/>
              </a:rPr>
              <a:t>. </a:t>
            </a:r>
          </a:p>
          <a:p>
            <a:pPr marL="285750" indent="-285750">
              <a:spcBef>
                <a:spcPts val="600"/>
              </a:spcBef>
              <a:buFont typeface="Courier New" panose="02070309020205020404" pitchFamily="49" charset="0"/>
              <a:buChar char="o"/>
            </a:pPr>
            <a:r>
              <a:rPr lang="en-US" sz="2000" b="1" dirty="0">
                <a:solidFill>
                  <a:schemeClr val="accent3"/>
                </a:solidFill>
                <a:latin typeface="Calibri" panose="020F0502020204030204" pitchFamily="34" charset="0"/>
                <a:cs typeface="Calibri" panose="020F0502020204030204" pitchFamily="34" charset="0"/>
              </a:rPr>
              <a:t>You train your model using the training set</a:t>
            </a:r>
            <a:r>
              <a:rPr lang="en-US" sz="2000" dirty="0">
                <a:latin typeface="Calibri" panose="020F0502020204030204" pitchFamily="34" charset="0"/>
                <a:cs typeface="Calibri" panose="020F0502020204030204" pitchFamily="34" charset="0"/>
              </a:rPr>
              <a:t>, and </a:t>
            </a:r>
            <a:r>
              <a:rPr lang="en-US" sz="2000" b="1" dirty="0">
                <a:solidFill>
                  <a:schemeClr val="accent6">
                    <a:lumMod val="75000"/>
                  </a:schemeClr>
                </a:solidFill>
                <a:latin typeface="Calibri" panose="020F0502020204030204" pitchFamily="34" charset="0"/>
                <a:cs typeface="Calibri" panose="020F0502020204030204" pitchFamily="34" charset="0"/>
              </a:rPr>
              <a:t>you test it using the test set</a:t>
            </a:r>
            <a:r>
              <a:rPr lang="en-US" sz="2000" dirty="0">
                <a:latin typeface="Calibri" panose="020F0502020204030204" pitchFamily="34" charset="0"/>
                <a:cs typeface="Calibri" panose="020F0502020204030204" pitchFamily="34" charset="0"/>
              </a:rPr>
              <a:t>. </a:t>
            </a:r>
          </a:p>
          <a:p>
            <a:pPr marL="285750" indent="-285750">
              <a:spcBef>
                <a:spcPts val="600"/>
              </a:spcBef>
              <a:buFont typeface="Courier New" panose="02070309020205020404" pitchFamily="49" charset="0"/>
              <a:buChar char="o"/>
            </a:pPr>
            <a:r>
              <a:rPr lang="en-US" sz="2000" dirty="0">
                <a:latin typeface="Calibri" panose="020F0502020204030204" pitchFamily="34" charset="0"/>
                <a:cs typeface="Calibri" panose="020F0502020204030204" pitchFamily="34" charset="0"/>
              </a:rPr>
              <a:t>The error rate on new cases is called the </a:t>
            </a:r>
            <a:r>
              <a:rPr lang="en-US" sz="2000" b="1" dirty="0">
                <a:latin typeface="Calibri" panose="020F0502020204030204" pitchFamily="34" charset="0"/>
                <a:cs typeface="Calibri" panose="020F0502020204030204" pitchFamily="34" charset="0"/>
              </a:rPr>
              <a:t>generalization error</a:t>
            </a:r>
            <a:r>
              <a:rPr lang="en-US" sz="2000" dirty="0">
                <a:latin typeface="Calibri" panose="020F0502020204030204" pitchFamily="34" charset="0"/>
                <a:cs typeface="Calibri" panose="020F0502020204030204" pitchFamily="34" charset="0"/>
              </a:rPr>
              <a:t> (or out-of-sample error), and by evaluating your model on the test set, you get an estimate of this error. </a:t>
            </a:r>
          </a:p>
          <a:p>
            <a:pPr marL="285750" indent="-285750">
              <a:spcBef>
                <a:spcPts val="600"/>
              </a:spcBef>
              <a:buFont typeface="Courier New" panose="02070309020205020404" pitchFamily="49" charset="0"/>
              <a:buChar char="o"/>
            </a:pPr>
            <a:r>
              <a:rPr lang="en-US" sz="2000" dirty="0">
                <a:latin typeface="Calibri" panose="020F0502020204030204" pitchFamily="34" charset="0"/>
                <a:cs typeface="Calibri" panose="020F0502020204030204" pitchFamily="34" charset="0"/>
              </a:rPr>
              <a:t>This value tells you how well your model will perform on instances it has never seen before. </a:t>
            </a:r>
          </a:p>
          <a:p>
            <a:pPr marL="285750" indent="-285750">
              <a:spcBef>
                <a:spcPts val="600"/>
              </a:spcBef>
              <a:buFont typeface="Courier New" panose="02070309020205020404" pitchFamily="49" charset="0"/>
              <a:buChar char="o"/>
            </a:pPr>
            <a:r>
              <a:rPr lang="en-US" sz="2000" dirty="0">
                <a:latin typeface="Calibri" panose="020F0502020204030204" pitchFamily="34" charset="0"/>
                <a:cs typeface="Calibri" panose="020F0502020204030204" pitchFamily="34" charset="0"/>
              </a:rPr>
              <a:t>If the training error is low (i.e., your model makes few mistakes on the training set) but the generalization error is high, it means that your model is overfitting the training data. </a:t>
            </a:r>
          </a:p>
          <a:p>
            <a:pPr marL="285750" indent="-285750">
              <a:spcBef>
                <a:spcPts val="600"/>
              </a:spcBef>
              <a:buFont typeface="Courier New" panose="02070309020205020404" pitchFamily="49" charset="0"/>
              <a:buChar char="o"/>
            </a:pPr>
            <a:r>
              <a:rPr lang="en-US" sz="2000" dirty="0">
                <a:latin typeface="Calibri" panose="020F0502020204030204" pitchFamily="34" charset="0"/>
                <a:cs typeface="Calibri" panose="020F0502020204030204" pitchFamily="34" charset="0"/>
              </a:rPr>
              <a:t>Then you might need regularization. </a:t>
            </a:r>
          </a:p>
        </p:txBody>
      </p:sp>
      <p:cxnSp>
        <p:nvCxnSpPr>
          <p:cNvPr id="4" name="Straight Connector 3"/>
          <p:cNvCxnSpPr/>
          <p:nvPr/>
        </p:nvCxnSpPr>
        <p:spPr>
          <a:xfrm>
            <a:off x="1178484" y="120584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7205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11848EC-DBA0-8995-F739-31962B4AF032}"/>
              </a:ext>
            </a:extLst>
          </p:cNvPr>
          <p:cNvSpPr txBox="1"/>
          <p:nvPr/>
        </p:nvSpPr>
        <p:spPr>
          <a:xfrm>
            <a:off x="1050877" y="1009935"/>
            <a:ext cx="4894997" cy="461665"/>
          </a:xfrm>
          <a:prstGeom prst="rect">
            <a:avLst/>
          </a:prstGeom>
          <a:noFill/>
        </p:spPr>
        <p:txBody>
          <a:bodyPr wrap="square" rtlCol="0">
            <a:spAutoFit/>
          </a:bodyPr>
          <a:lstStyle/>
          <a:p>
            <a:r>
              <a:rPr lang="en-US" sz="2400" b="1" dirty="0" smtClean="0"/>
              <a:t>Scope of Machine Learning</a:t>
            </a:r>
            <a:endParaRPr lang="en-US" sz="2400" b="1" dirty="0"/>
          </a:p>
        </p:txBody>
      </p:sp>
      <p:sp>
        <p:nvSpPr>
          <p:cNvPr id="6" name="TextBox 5">
            <a:extLst>
              <a:ext uri="{FF2B5EF4-FFF2-40B4-BE49-F238E27FC236}">
                <a16:creationId xmlns="" xmlns:a16="http://schemas.microsoft.com/office/drawing/2014/main" id="{BC494FA5-D895-C0E0-3704-AE908ACA2E12}"/>
              </a:ext>
            </a:extLst>
          </p:cNvPr>
          <p:cNvSpPr txBox="1"/>
          <p:nvPr/>
        </p:nvSpPr>
        <p:spPr>
          <a:xfrm>
            <a:off x="1050876" y="2003862"/>
            <a:ext cx="8372903" cy="3139321"/>
          </a:xfrm>
          <a:prstGeom prst="rect">
            <a:avLst/>
          </a:prstGeom>
          <a:noFill/>
        </p:spPr>
        <p:txBody>
          <a:bodyPr wrap="square">
            <a:spAutoFit/>
          </a:bodyPr>
          <a:lstStyle/>
          <a:p>
            <a:pPr marL="285750" indent="-285750">
              <a:buFont typeface="Courier New" panose="02070309020205020404" pitchFamily="49" charset="0"/>
              <a:buChar char="o"/>
            </a:pPr>
            <a:r>
              <a:rPr lang="en-US" b="1" dirty="0" smtClean="0"/>
              <a:t>Pattern </a:t>
            </a:r>
            <a:r>
              <a:rPr lang="en-US" b="1" dirty="0"/>
              <a:t>recognition: </a:t>
            </a:r>
            <a:r>
              <a:rPr lang="en-US" dirty="0"/>
              <a:t>Machine learning helps computers identify patterns and relationships in data</a:t>
            </a:r>
            <a:r>
              <a:rPr lang="en-US" dirty="0" smtClean="0"/>
              <a:t>.</a:t>
            </a:r>
          </a:p>
          <a:p>
            <a:endParaRPr lang="en-US" dirty="0"/>
          </a:p>
          <a:p>
            <a:pPr marL="285750" indent="-285750">
              <a:buFont typeface="Courier New" panose="02070309020205020404" pitchFamily="49" charset="0"/>
              <a:buChar char="o"/>
            </a:pPr>
            <a:r>
              <a:rPr lang="en-US" b="1" dirty="0"/>
              <a:t>Prediction and forecasting:</a:t>
            </a:r>
            <a:r>
              <a:rPr lang="en-US" dirty="0"/>
              <a:t> It enables computers to make predictions and forecasts based on historical data</a:t>
            </a:r>
            <a:r>
              <a:rPr lang="en-US" dirty="0" smtClean="0"/>
              <a:t>.</a:t>
            </a:r>
          </a:p>
          <a:p>
            <a:endParaRPr lang="en-US" dirty="0"/>
          </a:p>
          <a:p>
            <a:pPr marL="285750" indent="-285750">
              <a:buFont typeface="Courier New" panose="02070309020205020404" pitchFamily="49" charset="0"/>
              <a:buChar char="o"/>
            </a:pPr>
            <a:r>
              <a:rPr lang="en-US" b="1" dirty="0"/>
              <a:t>Automation and optimization: </a:t>
            </a:r>
            <a:r>
              <a:rPr lang="en-US" dirty="0"/>
              <a:t>Machine learning automates tasks and optimizes processes</a:t>
            </a:r>
            <a:r>
              <a:rPr lang="en-US" dirty="0" smtClean="0"/>
              <a:t>.</a:t>
            </a:r>
          </a:p>
          <a:p>
            <a:endParaRPr lang="en-US" dirty="0"/>
          </a:p>
          <a:p>
            <a:pPr marL="285750" indent="-285750">
              <a:buFont typeface="Courier New" panose="02070309020205020404" pitchFamily="49" charset="0"/>
              <a:buChar char="o"/>
            </a:pPr>
            <a:r>
              <a:rPr lang="en-US" b="1" dirty="0"/>
              <a:t>Personalization and recommendation: </a:t>
            </a:r>
            <a:r>
              <a:rPr lang="en-US" dirty="0"/>
              <a:t>It provides personalized recommendations based on user behavior</a:t>
            </a:r>
            <a:r>
              <a:rPr lang="en-US" dirty="0" smtClean="0"/>
              <a:t>.</a:t>
            </a:r>
            <a:endParaRPr lang="en-US" dirty="0"/>
          </a:p>
        </p:txBody>
      </p:sp>
      <p:cxnSp>
        <p:nvCxnSpPr>
          <p:cNvPr id="5" name="Straight Connector 4"/>
          <p:cNvCxnSpPr/>
          <p:nvPr/>
        </p:nvCxnSpPr>
        <p:spPr>
          <a:xfrm>
            <a:off x="1132764" y="1644556"/>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052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11848EC-DBA0-8995-F739-31962B4AF032}"/>
              </a:ext>
            </a:extLst>
          </p:cNvPr>
          <p:cNvSpPr txBox="1"/>
          <p:nvPr/>
        </p:nvSpPr>
        <p:spPr>
          <a:xfrm>
            <a:off x="1050877" y="1016759"/>
            <a:ext cx="4894997" cy="461665"/>
          </a:xfrm>
          <a:prstGeom prst="rect">
            <a:avLst/>
          </a:prstGeom>
          <a:noFill/>
        </p:spPr>
        <p:txBody>
          <a:bodyPr wrap="square" rtlCol="0">
            <a:spAutoFit/>
          </a:bodyPr>
          <a:lstStyle/>
          <a:p>
            <a:r>
              <a:rPr lang="en-US" sz="2400" b="1" dirty="0" smtClean="0"/>
              <a:t>Scope of Machine Learning</a:t>
            </a:r>
            <a:endParaRPr lang="en-US" sz="2400" b="1" dirty="0"/>
          </a:p>
        </p:txBody>
      </p:sp>
      <p:sp>
        <p:nvSpPr>
          <p:cNvPr id="6" name="TextBox 5">
            <a:extLst>
              <a:ext uri="{FF2B5EF4-FFF2-40B4-BE49-F238E27FC236}">
                <a16:creationId xmlns="" xmlns:a16="http://schemas.microsoft.com/office/drawing/2014/main" id="{BC494FA5-D895-C0E0-3704-AE908ACA2E12}"/>
              </a:ext>
            </a:extLst>
          </p:cNvPr>
          <p:cNvSpPr txBox="1"/>
          <p:nvPr/>
        </p:nvSpPr>
        <p:spPr>
          <a:xfrm>
            <a:off x="962168" y="1962919"/>
            <a:ext cx="8584442" cy="3139321"/>
          </a:xfrm>
          <a:prstGeom prst="rect">
            <a:avLst/>
          </a:prstGeom>
          <a:noFill/>
        </p:spPr>
        <p:txBody>
          <a:bodyPr wrap="square">
            <a:spAutoFit/>
          </a:bodyPr>
          <a:lstStyle/>
          <a:p>
            <a:pPr marL="285750" indent="-285750">
              <a:buFont typeface="Courier New" panose="02070309020205020404" pitchFamily="49" charset="0"/>
              <a:buChar char="o"/>
            </a:pPr>
            <a:r>
              <a:rPr lang="en-US" b="1" dirty="0"/>
              <a:t>Anomaly detection:</a:t>
            </a:r>
            <a:r>
              <a:rPr lang="en-US" dirty="0"/>
              <a:t> Machine learning identifies unusual patterns or behaviors in data</a:t>
            </a:r>
            <a:r>
              <a:rPr lang="en-US" dirty="0" smtClean="0"/>
              <a:t>.</a:t>
            </a:r>
          </a:p>
          <a:p>
            <a:endParaRPr lang="en-US" dirty="0"/>
          </a:p>
          <a:p>
            <a:pPr marL="285750" indent="-285750">
              <a:buFont typeface="Courier New" panose="02070309020205020404" pitchFamily="49" charset="0"/>
              <a:buChar char="o"/>
            </a:pPr>
            <a:r>
              <a:rPr lang="en-US" b="1" dirty="0"/>
              <a:t>Natural language processing:</a:t>
            </a:r>
            <a:r>
              <a:rPr lang="en-US" dirty="0"/>
              <a:t> It enables computers to understand and interpret human language</a:t>
            </a:r>
            <a:r>
              <a:rPr lang="en-US" dirty="0" smtClean="0"/>
              <a:t>.</a:t>
            </a:r>
          </a:p>
          <a:p>
            <a:endParaRPr lang="en-US" dirty="0"/>
          </a:p>
          <a:p>
            <a:pPr marL="285750" indent="-285750">
              <a:buFont typeface="Courier New" panose="02070309020205020404" pitchFamily="49" charset="0"/>
              <a:buChar char="o"/>
            </a:pPr>
            <a:r>
              <a:rPr lang="en-US" b="1" dirty="0"/>
              <a:t>Medical diagnosis and healthcare:</a:t>
            </a:r>
            <a:r>
              <a:rPr lang="en-US" dirty="0"/>
              <a:t> Machine learning aids in disease diagnosis and treatment planning</a:t>
            </a:r>
            <a:r>
              <a:rPr lang="en-US" dirty="0" smtClean="0"/>
              <a:t>.</a:t>
            </a:r>
          </a:p>
          <a:p>
            <a:endParaRPr lang="en-US" dirty="0"/>
          </a:p>
          <a:p>
            <a:pPr marL="285750" indent="-285750">
              <a:buFont typeface="Courier New" panose="02070309020205020404" pitchFamily="49" charset="0"/>
              <a:buChar char="o"/>
            </a:pPr>
            <a:r>
              <a:rPr lang="en-US" b="1" dirty="0"/>
              <a:t>Simplifies complex tasks: </a:t>
            </a:r>
            <a:r>
              <a:rPr lang="en-US" dirty="0"/>
              <a:t>It helps computers solve complex problems and make intelligent decisions.</a:t>
            </a:r>
          </a:p>
        </p:txBody>
      </p:sp>
      <p:cxnSp>
        <p:nvCxnSpPr>
          <p:cNvPr id="5" name="Straight Connector 4"/>
          <p:cNvCxnSpPr/>
          <p:nvPr/>
        </p:nvCxnSpPr>
        <p:spPr>
          <a:xfrm>
            <a:off x="1132764" y="1644556"/>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617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11848EC-DBA0-8995-F739-31962B4AF032}"/>
              </a:ext>
            </a:extLst>
          </p:cNvPr>
          <p:cNvSpPr txBox="1"/>
          <p:nvPr/>
        </p:nvSpPr>
        <p:spPr>
          <a:xfrm>
            <a:off x="1050876" y="1351129"/>
            <a:ext cx="4894997" cy="461665"/>
          </a:xfrm>
          <a:prstGeom prst="rect">
            <a:avLst/>
          </a:prstGeom>
          <a:noFill/>
        </p:spPr>
        <p:txBody>
          <a:bodyPr wrap="square" rtlCol="0">
            <a:spAutoFit/>
          </a:bodyPr>
          <a:lstStyle/>
          <a:p>
            <a:r>
              <a:rPr lang="en-US" sz="2400" b="1" dirty="0"/>
              <a:t>Machine Learning Definition</a:t>
            </a:r>
          </a:p>
        </p:txBody>
      </p:sp>
      <p:sp>
        <p:nvSpPr>
          <p:cNvPr id="6" name="TextBox 5">
            <a:extLst>
              <a:ext uri="{FF2B5EF4-FFF2-40B4-BE49-F238E27FC236}">
                <a16:creationId xmlns="" xmlns:a16="http://schemas.microsoft.com/office/drawing/2014/main" id="{BC494FA5-D895-C0E0-3704-AE908ACA2E12}"/>
              </a:ext>
            </a:extLst>
          </p:cNvPr>
          <p:cNvSpPr txBox="1"/>
          <p:nvPr/>
        </p:nvSpPr>
        <p:spPr>
          <a:xfrm>
            <a:off x="1050876" y="2113045"/>
            <a:ext cx="7178724" cy="3139321"/>
          </a:xfrm>
          <a:prstGeom prst="rect">
            <a:avLst/>
          </a:prstGeom>
          <a:noFill/>
        </p:spPr>
        <p:txBody>
          <a:bodyPr wrap="square">
            <a:spAutoFit/>
          </a:bodyPr>
          <a:lstStyle/>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Machine Learning is the science (and art) of programming computers so they can learn from data. </a:t>
            </a:r>
          </a:p>
          <a:p>
            <a:pPr marL="285750" indent="-285750">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Here is a slightly more general definition: [Machine Learning is the] field of study that gives computers the ability to learn without being explicitly programmed. —Arthur Samuel, 1959 </a:t>
            </a:r>
          </a:p>
          <a:p>
            <a:pPr marL="285750" indent="-285750">
              <a:buFont typeface="Courier New" panose="02070309020205020404" pitchFamily="49" charset="0"/>
              <a:buChar char="o"/>
            </a:pPr>
            <a:endParaRPr lang="en-US"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And a more engineering-oriented one: A computer program is said to learn from experience E with respect to some task T and some performance measure P, if its performance on T, as measured by P, improves with experience E. —Tom Mitchell, 1997 </a:t>
            </a:r>
          </a:p>
        </p:txBody>
      </p:sp>
      <p:cxnSp>
        <p:nvCxnSpPr>
          <p:cNvPr id="5" name="Straight Connector 4"/>
          <p:cNvCxnSpPr/>
          <p:nvPr/>
        </p:nvCxnSpPr>
        <p:spPr>
          <a:xfrm>
            <a:off x="1105468" y="1924335"/>
            <a:ext cx="70285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66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3447" y="4578825"/>
            <a:ext cx="2386888" cy="369332"/>
          </a:xfrm>
          <a:prstGeom prst="rect">
            <a:avLst/>
          </a:prstGeom>
          <a:noFill/>
        </p:spPr>
        <p:txBody>
          <a:bodyPr wrap="square" rtlCol="0">
            <a:spAutoFit/>
          </a:bodyPr>
          <a:lstStyle/>
          <a:p>
            <a:r>
              <a:rPr lang="en-US" dirty="0" smtClean="0"/>
              <a:t>Traditional Approach</a:t>
            </a:r>
            <a:endParaRPr lang="en-US" dirty="0"/>
          </a:p>
        </p:txBody>
      </p:sp>
      <p:sp>
        <p:nvSpPr>
          <p:cNvPr id="7" name="TextBox 6"/>
          <p:cNvSpPr txBox="1"/>
          <p:nvPr/>
        </p:nvSpPr>
        <p:spPr>
          <a:xfrm>
            <a:off x="5868600" y="4578825"/>
            <a:ext cx="3021508" cy="369332"/>
          </a:xfrm>
          <a:prstGeom prst="rect">
            <a:avLst/>
          </a:prstGeom>
          <a:noFill/>
        </p:spPr>
        <p:txBody>
          <a:bodyPr wrap="square" rtlCol="0">
            <a:spAutoFit/>
          </a:bodyPr>
          <a:lstStyle/>
          <a:p>
            <a:r>
              <a:rPr lang="en-US" dirty="0" smtClean="0"/>
              <a:t>Machine Learning Approach</a:t>
            </a:r>
            <a:endParaRPr lang="en-US" dirty="0"/>
          </a:p>
        </p:txBody>
      </p:sp>
      <p:sp>
        <p:nvSpPr>
          <p:cNvPr id="9" name="TextBox 8">
            <a:extLst>
              <a:ext uri="{FF2B5EF4-FFF2-40B4-BE49-F238E27FC236}">
                <a16:creationId xmlns="" xmlns:a16="http://schemas.microsoft.com/office/drawing/2014/main" id="{D11848EC-DBA0-8995-F739-31962B4AF032}"/>
              </a:ext>
            </a:extLst>
          </p:cNvPr>
          <p:cNvSpPr txBox="1"/>
          <p:nvPr/>
        </p:nvSpPr>
        <p:spPr>
          <a:xfrm>
            <a:off x="1050877" y="1009935"/>
            <a:ext cx="4894997" cy="461665"/>
          </a:xfrm>
          <a:prstGeom prst="rect">
            <a:avLst/>
          </a:prstGeom>
          <a:noFill/>
        </p:spPr>
        <p:txBody>
          <a:bodyPr wrap="square" rtlCol="0">
            <a:spAutoFit/>
          </a:bodyPr>
          <a:lstStyle/>
          <a:p>
            <a:r>
              <a:rPr lang="en-US" sz="2400" b="1" dirty="0" smtClean="0"/>
              <a:t>Why Machine Learning</a:t>
            </a:r>
            <a:endParaRPr lang="en-US" sz="2400" b="1" dirty="0"/>
          </a:p>
        </p:txBody>
      </p:sp>
      <p:cxnSp>
        <p:nvCxnSpPr>
          <p:cNvPr id="10" name="Straight Connector 9"/>
          <p:cNvCxnSpPr/>
          <p:nvPr/>
        </p:nvCxnSpPr>
        <p:spPr>
          <a:xfrm>
            <a:off x="1132764" y="1644556"/>
            <a:ext cx="7888406"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traditional machine learning for Sale,Up To OFF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500" y="2232672"/>
            <a:ext cx="3456782" cy="1990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Machine Learning — cmpt310summer2019 documen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4203" y="2078278"/>
            <a:ext cx="3770302" cy="229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924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2764" y="1489853"/>
            <a:ext cx="8338896" cy="2308324"/>
          </a:xfrm>
          <a:prstGeom prst="rect">
            <a:avLst/>
          </a:prstGeom>
          <a:noFill/>
        </p:spPr>
        <p:txBody>
          <a:bodyPr wrap="square" rtlCol="0">
            <a:spAutoFit/>
          </a:bodyPr>
          <a:lstStyle/>
          <a:p>
            <a:r>
              <a:rPr lang="en-US" dirty="0" smtClean="0"/>
              <a:t>Machine learning can be used to detect spam mail in inbox. First we need a dataset which contains text in the mail and type of the mail (whether it is spam or ham). Then we train a machine learning model with the data and the model then can predict a new email whether it is spam or ham.</a:t>
            </a:r>
          </a:p>
          <a:p>
            <a:endParaRPr lang="en-US" dirty="0" smtClean="0"/>
          </a:p>
          <a:p>
            <a:r>
              <a:rPr lang="en-US" dirty="0" smtClean="0"/>
              <a:t>In traditional condition based approaches we cannot determine for which condition the mail is spam but machine learning algorithm can classify them efficiently.</a:t>
            </a:r>
            <a:endParaRPr lang="en-US" dirty="0"/>
          </a:p>
        </p:txBody>
      </p:sp>
      <p:sp>
        <p:nvSpPr>
          <p:cNvPr id="9" name="TextBox 8">
            <a:extLst>
              <a:ext uri="{FF2B5EF4-FFF2-40B4-BE49-F238E27FC236}">
                <a16:creationId xmlns="" xmlns:a16="http://schemas.microsoft.com/office/drawing/2014/main" id="{D11848EC-DBA0-8995-F739-31962B4AF032}"/>
              </a:ext>
            </a:extLst>
          </p:cNvPr>
          <p:cNvSpPr txBox="1"/>
          <p:nvPr/>
        </p:nvSpPr>
        <p:spPr>
          <a:xfrm>
            <a:off x="1050877" y="773715"/>
            <a:ext cx="4894997" cy="461665"/>
          </a:xfrm>
          <a:prstGeom prst="rect">
            <a:avLst/>
          </a:prstGeom>
          <a:noFill/>
        </p:spPr>
        <p:txBody>
          <a:bodyPr wrap="square" rtlCol="0">
            <a:spAutoFit/>
          </a:bodyPr>
          <a:lstStyle/>
          <a:p>
            <a:r>
              <a:rPr lang="en-US" sz="2400" b="1" dirty="0" smtClean="0"/>
              <a:t>An Example of Machine Learning</a:t>
            </a:r>
            <a:endParaRPr lang="en-US" sz="2400" b="1" dirty="0"/>
          </a:p>
        </p:txBody>
      </p:sp>
      <p:cxnSp>
        <p:nvCxnSpPr>
          <p:cNvPr id="10" name="Straight Connector 9"/>
          <p:cNvCxnSpPr/>
          <p:nvPr/>
        </p:nvCxnSpPr>
        <p:spPr>
          <a:xfrm>
            <a:off x="1132764" y="1362616"/>
            <a:ext cx="7888406"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https://miro.medium.com/v2/resize:fit:749/0*j1wMZQ2je5P5DH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304" y="3870165"/>
            <a:ext cx="6150256" cy="246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4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2764" y="1489853"/>
            <a:ext cx="8338896" cy="2169825"/>
          </a:xfrm>
          <a:prstGeom prst="rect">
            <a:avLst/>
          </a:prstGeom>
          <a:noFill/>
        </p:spPr>
        <p:txBody>
          <a:bodyPr wrap="square" rtlCol="0">
            <a:spAutoFit/>
          </a:bodyPr>
          <a:lstStyle/>
          <a:p>
            <a:pPr>
              <a:lnSpc>
                <a:spcPct val="150000"/>
              </a:lnSpc>
            </a:pPr>
            <a:r>
              <a:rPr lang="en-US" dirty="0" smtClean="0"/>
              <a:t>Answer is : The data! </a:t>
            </a:r>
          </a:p>
          <a:p>
            <a:pPr>
              <a:lnSpc>
                <a:spcPct val="150000"/>
              </a:lnSpc>
            </a:pPr>
            <a:endParaRPr lang="en-US" dirty="0"/>
          </a:p>
          <a:p>
            <a:pPr>
              <a:lnSpc>
                <a:spcPct val="150000"/>
              </a:lnSpc>
            </a:pPr>
            <a:r>
              <a:rPr lang="en-US" dirty="0" smtClean="0"/>
              <a:t>Condition based system does not uses the historical data for new situation. On the other hand, machine learning models must be trained with lots of historical data so that it can deal a new situation with best outcome possible.</a:t>
            </a:r>
            <a:endParaRPr lang="en-US" dirty="0"/>
          </a:p>
        </p:txBody>
      </p:sp>
      <p:sp>
        <p:nvSpPr>
          <p:cNvPr id="9" name="TextBox 8">
            <a:extLst>
              <a:ext uri="{FF2B5EF4-FFF2-40B4-BE49-F238E27FC236}">
                <a16:creationId xmlns="" xmlns:a16="http://schemas.microsoft.com/office/drawing/2014/main" id="{D11848EC-DBA0-8995-F739-31962B4AF032}"/>
              </a:ext>
            </a:extLst>
          </p:cNvPr>
          <p:cNvSpPr txBox="1"/>
          <p:nvPr/>
        </p:nvSpPr>
        <p:spPr>
          <a:xfrm>
            <a:off x="1050877" y="773715"/>
            <a:ext cx="5388023" cy="461665"/>
          </a:xfrm>
          <a:prstGeom prst="rect">
            <a:avLst/>
          </a:prstGeom>
          <a:noFill/>
        </p:spPr>
        <p:txBody>
          <a:bodyPr wrap="square" rtlCol="0">
            <a:spAutoFit/>
          </a:bodyPr>
          <a:lstStyle/>
          <a:p>
            <a:r>
              <a:rPr lang="en-US" sz="2400" b="1" dirty="0" smtClean="0"/>
              <a:t>What makes the difference then?</a:t>
            </a:r>
            <a:endParaRPr lang="en-US" sz="2400" b="1" dirty="0"/>
          </a:p>
        </p:txBody>
      </p:sp>
      <p:cxnSp>
        <p:nvCxnSpPr>
          <p:cNvPr id="10" name="Straight Connector 9"/>
          <p:cNvCxnSpPr/>
          <p:nvPr/>
        </p:nvCxnSpPr>
        <p:spPr>
          <a:xfrm>
            <a:off x="1132764" y="1362616"/>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298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2764" y="1489853"/>
            <a:ext cx="8026476" cy="5493812"/>
          </a:xfrm>
          <a:prstGeom prst="rect">
            <a:avLst/>
          </a:prstGeom>
          <a:noFill/>
        </p:spPr>
        <p:txBody>
          <a:bodyPr wrap="square" rtlCol="0">
            <a:spAutoFit/>
          </a:bodyPr>
          <a:lstStyle/>
          <a:p>
            <a:r>
              <a:rPr lang="en-US" dirty="0" smtClean="0"/>
              <a:t>Machine </a:t>
            </a:r>
            <a:r>
              <a:rPr lang="en-US" dirty="0"/>
              <a:t>learning can be classified into three types</a:t>
            </a:r>
            <a:r>
              <a:rPr lang="en-US" dirty="0" smtClean="0"/>
              <a:t>:</a:t>
            </a:r>
          </a:p>
          <a:p>
            <a:endParaRPr lang="en-US" dirty="0"/>
          </a:p>
          <a:p>
            <a:pPr>
              <a:lnSpc>
                <a:spcPct val="200000"/>
              </a:lnSpc>
            </a:pPr>
            <a:r>
              <a:rPr lang="en-US" b="1" dirty="0" smtClean="0"/>
              <a:t>1. Supervised learning</a:t>
            </a:r>
            <a:endParaRPr lang="en-US" dirty="0"/>
          </a:p>
          <a:p>
            <a:pPr>
              <a:lnSpc>
                <a:spcPct val="200000"/>
              </a:lnSpc>
            </a:pPr>
            <a:r>
              <a:rPr lang="en-US" b="1" dirty="0" smtClean="0"/>
              <a:t>2. Unsupervised learning</a:t>
            </a:r>
            <a:endParaRPr lang="en-US" dirty="0"/>
          </a:p>
          <a:p>
            <a:pPr>
              <a:lnSpc>
                <a:spcPct val="200000"/>
              </a:lnSpc>
            </a:pPr>
            <a:r>
              <a:rPr lang="en-US" b="1" dirty="0" smtClean="0"/>
              <a:t>3. Reinforcement learning</a:t>
            </a:r>
          </a:p>
          <a:p>
            <a:pPr>
              <a:lnSpc>
                <a:spcPct val="200000"/>
              </a:lnSpc>
            </a:pPr>
            <a:endParaRPr lang="en-US" b="1" dirty="0"/>
          </a:p>
          <a:p>
            <a:pPr>
              <a:lnSpc>
                <a:spcPct val="150000"/>
              </a:lnSpc>
            </a:pPr>
            <a:r>
              <a:rPr lang="en-US" b="1" dirty="0"/>
              <a:t>1. Supervised learning</a:t>
            </a:r>
            <a:r>
              <a:rPr lang="en-US" dirty="0"/>
              <a:t>: Supervised learning is a type of machine learning method in which we provide sample labeled data to the machine learning system in order to train it, and on that basis, it predicts the output</a:t>
            </a:r>
            <a:r>
              <a:rPr lang="en-US" dirty="0" smtClean="0"/>
              <a:t>. </a:t>
            </a:r>
            <a:r>
              <a:rPr lang="en-US" dirty="0"/>
              <a:t>The goal of supervised learning is to map input data with the output data. </a:t>
            </a:r>
            <a:r>
              <a:rPr lang="en-US" dirty="0" smtClean="0"/>
              <a:t>Example </a:t>
            </a:r>
            <a:r>
              <a:rPr lang="en-US" dirty="0"/>
              <a:t>is </a:t>
            </a:r>
            <a:r>
              <a:rPr lang="en-US" b="1" dirty="0"/>
              <a:t>Spam Filtering.</a:t>
            </a:r>
          </a:p>
          <a:p>
            <a:pPr>
              <a:lnSpc>
                <a:spcPct val="200000"/>
              </a:lnSpc>
            </a:pPr>
            <a:endParaRPr lang="en-US" b="1" dirty="0" smtClean="0"/>
          </a:p>
        </p:txBody>
      </p:sp>
      <p:sp>
        <p:nvSpPr>
          <p:cNvPr id="9" name="TextBox 8">
            <a:extLst>
              <a:ext uri="{FF2B5EF4-FFF2-40B4-BE49-F238E27FC236}">
                <a16:creationId xmlns="" xmlns:a16="http://schemas.microsoft.com/office/drawing/2014/main" id="{D11848EC-DBA0-8995-F739-31962B4AF032}"/>
              </a:ext>
            </a:extLst>
          </p:cNvPr>
          <p:cNvSpPr txBox="1"/>
          <p:nvPr/>
        </p:nvSpPr>
        <p:spPr>
          <a:xfrm>
            <a:off x="1050877" y="773715"/>
            <a:ext cx="5388023" cy="461665"/>
          </a:xfrm>
          <a:prstGeom prst="rect">
            <a:avLst/>
          </a:prstGeom>
          <a:noFill/>
        </p:spPr>
        <p:txBody>
          <a:bodyPr wrap="square" rtlCol="0">
            <a:spAutoFit/>
          </a:bodyPr>
          <a:lstStyle/>
          <a:p>
            <a:r>
              <a:rPr lang="en-US" sz="2400" b="1" dirty="0" smtClean="0"/>
              <a:t>Classification of Machine Learning.</a:t>
            </a:r>
            <a:endParaRPr lang="en-US" sz="2400" b="1" dirty="0"/>
          </a:p>
        </p:txBody>
      </p:sp>
      <p:cxnSp>
        <p:nvCxnSpPr>
          <p:cNvPr id="10" name="Straight Connector 9"/>
          <p:cNvCxnSpPr/>
          <p:nvPr/>
        </p:nvCxnSpPr>
        <p:spPr>
          <a:xfrm>
            <a:off x="1132764" y="1362616"/>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729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32764" y="1489853"/>
            <a:ext cx="8338896" cy="4662815"/>
          </a:xfrm>
          <a:prstGeom prst="rect">
            <a:avLst/>
          </a:prstGeom>
          <a:noFill/>
        </p:spPr>
        <p:txBody>
          <a:bodyPr wrap="square" rtlCol="0">
            <a:spAutoFit/>
          </a:bodyPr>
          <a:lstStyle/>
          <a:p>
            <a:pPr>
              <a:lnSpc>
                <a:spcPct val="150000"/>
              </a:lnSpc>
            </a:pPr>
            <a:r>
              <a:rPr lang="en-US" b="1" dirty="0" smtClean="0"/>
              <a:t>2. Unsupervised learning: </a:t>
            </a:r>
            <a:r>
              <a:rPr lang="en-US" dirty="0"/>
              <a:t>Unsupervised learning is a learning method in which a machine learns without any </a:t>
            </a:r>
            <a:r>
              <a:rPr lang="en-US" dirty="0" smtClean="0"/>
              <a:t>supervision. The training data </a:t>
            </a:r>
            <a:r>
              <a:rPr lang="en-US" dirty="0"/>
              <a:t>is provided to the machine </a:t>
            </a:r>
            <a:r>
              <a:rPr lang="en-US" dirty="0" smtClean="0"/>
              <a:t>that </a:t>
            </a:r>
            <a:r>
              <a:rPr lang="en-US" dirty="0"/>
              <a:t>has not been labeled, classified, or categorized, and the algorithm needs to act on that data without any supervision. The goal of unsupervised learning is to restructure the input data into new features or a group of objects with similar patterns</a:t>
            </a:r>
            <a:r>
              <a:rPr lang="en-US" dirty="0" smtClean="0"/>
              <a:t>. Example : </a:t>
            </a:r>
            <a:r>
              <a:rPr lang="en-US" b="1" dirty="0" smtClean="0"/>
              <a:t>Clustering and Grouping</a:t>
            </a:r>
          </a:p>
          <a:p>
            <a:pPr>
              <a:lnSpc>
                <a:spcPct val="150000"/>
              </a:lnSpc>
            </a:pPr>
            <a:endParaRPr lang="en-US" dirty="0"/>
          </a:p>
          <a:p>
            <a:pPr>
              <a:lnSpc>
                <a:spcPct val="150000"/>
              </a:lnSpc>
            </a:pPr>
            <a:r>
              <a:rPr lang="en-US" b="1" dirty="0" smtClean="0"/>
              <a:t>3. Reinforcement learning: </a:t>
            </a:r>
            <a:r>
              <a:rPr lang="en-US" dirty="0"/>
              <a:t>Reinforcement learning is a feedback-based learning method, in which a learning agent gets a reward for each right action and gets a penalty for each wrong action. The agent learns automatically with these feedbacks and improves its performance</a:t>
            </a:r>
            <a:r>
              <a:rPr lang="en-US" dirty="0" smtClean="0"/>
              <a:t>. Example: </a:t>
            </a:r>
            <a:r>
              <a:rPr lang="en-US" b="1" dirty="0" smtClean="0"/>
              <a:t>AI Agents, Robots</a:t>
            </a:r>
          </a:p>
        </p:txBody>
      </p:sp>
      <p:sp>
        <p:nvSpPr>
          <p:cNvPr id="9" name="TextBox 8">
            <a:extLst>
              <a:ext uri="{FF2B5EF4-FFF2-40B4-BE49-F238E27FC236}">
                <a16:creationId xmlns="" xmlns:a16="http://schemas.microsoft.com/office/drawing/2014/main" id="{D11848EC-DBA0-8995-F739-31962B4AF032}"/>
              </a:ext>
            </a:extLst>
          </p:cNvPr>
          <p:cNvSpPr txBox="1"/>
          <p:nvPr/>
        </p:nvSpPr>
        <p:spPr>
          <a:xfrm>
            <a:off x="1050877" y="773715"/>
            <a:ext cx="5388023" cy="461665"/>
          </a:xfrm>
          <a:prstGeom prst="rect">
            <a:avLst/>
          </a:prstGeom>
          <a:noFill/>
        </p:spPr>
        <p:txBody>
          <a:bodyPr wrap="square" rtlCol="0">
            <a:spAutoFit/>
          </a:bodyPr>
          <a:lstStyle/>
          <a:p>
            <a:r>
              <a:rPr lang="en-US" sz="2400" b="1" dirty="0" smtClean="0"/>
              <a:t>Classification of Machine Learning.</a:t>
            </a:r>
            <a:endParaRPr lang="en-US" sz="2400" b="1" dirty="0"/>
          </a:p>
        </p:txBody>
      </p:sp>
      <p:cxnSp>
        <p:nvCxnSpPr>
          <p:cNvPr id="10" name="Straight Connector 9"/>
          <p:cNvCxnSpPr/>
          <p:nvPr/>
        </p:nvCxnSpPr>
        <p:spPr>
          <a:xfrm>
            <a:off x="1132764" y="1362616"/>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105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106000"/>
              </a:schemeClr>
            </a:gs>
            <a:gs pos="100000">
              <a:schemeClr val="bg1">
                <a:shade val="80000"/>
                <a:lumMod val="108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E42AE4-3B73-4298-B242-AA42B2C6DEC7}"/>
              </a:ext>
            </a:extLst>
          </p:cNvPr>
          <p:cNvSpPr txBox="1"/>
          <p:nvPr/>
        </p:nvSpPr>
        <p:spPr>
          <a:xfrm>
            <a:off x="1664628" y="2792453"/>
            <a:ext cx="5105399" cy="286232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sz="2000" dirty="0">
                <a:latin typeface="Calibri" panose="020F0502020204030204" pitchFamily="34" charset="0"/>
                <a:cs typeface="Calibri" panose="020F0502020204030204" pitchFamily="34" charset="0"/>
              </a:rPr>
              <a:t>Insufficient Quantity of Training Data</a:t>
            </a:r>
          </a:p>
          <a:p>
            <a:pPr marL="285750" indent="-285750">
              <a:lnSpc>
                <a:spcPct val="150000"/>
              </a:lnSpc>
              <a:buFont typeface="Courier New" panose="02070309020205020404" pitchFamily="49" charset="0"/>
              <a:buChar char="o"/>
            </a:pPr>
            <a:r>
              <a:rPr lang="en-US" sz="2000" dirty="0">
                <a:latin typeface="Calibri" panose="020F0502020204030204" pitchFamily="34" charset="0"/>
                <a:cs typeface="Calibri" panose="020F0502020204030204" pitchFamily="34" charset="0"/>
              </a:rPr>
              <a:t>Non-representative Training Data</a:t>
            </a:r>
          </a:p>
          <a:p>
            <a:pPr marL="285750" indent="-285750">
              <a:lnSpc>
                <a:spcPct val="150000"/>
              </a:lnSpc>
              <a:buFont typeface="Courier New" panose="02070309020205020404" pitchFamily="49" charset="0"/>
              <a:buChar char="o"/>
            </a:pPr>
            <a:r>
              <a:rPr lang="en-US" sz="2000" dirty="0">
                <a:latin typeface="Calibri" panose="020F0502020204030204" pitchFamily="34" charset="0"/>
                <a:cs typeface="Calibri" panose="020F0502020204030204" pitchFamily="34" charset="0"/>
              </a:rPr>
              <a:t>Poor Quality Data</a:t>
            </a:r>
          </a:p>
          <a:p>
            <a:pPr marL="285750" indent="-285750">
              <a:lnSpc>
                <a:spcPct val="150000"/>
              </a:lnSpc>
              <a:buFont typeface="Courier New" panose="02070309020205020404" pitchFamily="49" charset="0"/>
              <a:buChar char="o"/>
            </a:pPr>
            <a:r>
              <a:rPr lang="en-US" sz="2000" dirty="0">
                <a:latin typeface="Calibri" panose="020F0502020204030204" pitchFamily="34" charset="0"/>
                <a:cs typeface="Calibri" panose="020F0502020204030204" pitchFamily="34" charset="0"/>
              </a:rPr>
              <a:t>Irrelevant Features</a:t>
            </a:r>
          </a:p>
          <a:p>
            <a:pPr marL="285750" indent="-285750">
              <a:lnSpc>
                <a:spcPct val="150000"/>
              </a:lnSpc>
              <a:buFont typeface="Courier New" panose="02070309020205020404" pitchFamily="49" charset="0"/>
              <a:buChar char="o"/>
            </a:pPr>
            <a:r>
              <a:rPr lang="en-US" sz="2000" dirty="0">
                <a:latin typeface="Calibri" panose="020F0502020204030204" pitchFamily="34" charset="0"/>
                <a:cs typeface="Calibri" panose="020F0502020204030204" pitchFamily="34" charset="0"/>
              </a:rPr>
              <a:t>Overfitting the Training Data</a:t>
            </a:r>
          </a:p>
          <a:p>
            <a:pPr marL="285750" indent="-285750">
              <a:lnSpc>
                <a:spcPct val="150000"/>
              </a:lnSpc>
              <a:buFont typeface="Courier New" panose="02070309020205020404" pitchFamily="49" charset="0"/>
              <a:buChar char="o"/>
            </a:pPr>
            <a:r>
              <a:rPr lang="en-US" sz="2000" dirty="0">
                <a:latin typeface="Calibri" panose="020F0502020204030204" pitchFamily="34" charset="0"/>
                <a:cs typeface="Calibri" panose="020F0502020204030204" pitchFamily="34" charset="0"/>
              </a:rPr>
              <a:t>Underfitting the Training Data </a:t>
            </a:r>
            <a:endParaRPr lang="en-GB"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130274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891649"/>
            <a:ext cx="788840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95657" y="2018886"/>
            <a:ext cx="8108363" cy="646331"/>
          </a:xfrm>
          <a:prstGeom prst="rect">
            <a:avLst/>
          </a:prstGeom>
        </p:spPr>
        <p:txBody>
          <a:bodyPr wrap="square">
            <a:spAutoFit/>
          </a:bodyPr>
          <a:lstStyle/>
          <a:p>
            <a:r>
              <a:rPr lang="en-US" dirty="0" smtClean="0"/>
              <a:t>As Machine learning algorithms heavily depends on data the main challenges to develop a machine learning model could be:</a:t>
            </a:r>
            <a:endParaRPr lang="en-US" dirty="0"/>
          </a:p>
        </p:txBody>
      </p:sp>
    </p:spTree>
    <p:extLst>
      <p:ext uri="{BB962C8B-B14F-4D97-AF65-F5344CB8AC3E}">
        <p14:creationId xmlns:p14="http://schemas.microsoft.com/office/powerpoint/2010/main" val="2766194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39564F-2FC5-409E-9BC4-B061FBD31FA4}"/>
              </a:ext>
            </a:extLst>
          </p:cNvPr>
          <p:cNvSpPr txBox="1"/>
          <p:nvPr/>
        </p:nvSpPr>
        <p:spPr>
          <a:xfrm>
            <a:off x="1195657" y="2182058"/>
            <a:ext cx="5633796" cy="49750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u="sng" dirty="0"/>
              <a:t>Insufficient Quantity of Training Data</a:t>
            </a:r>
            <a:endParaRPr lang="en-GB" sz="2000" u="sng" dirty="0"/>
          </a:p>
        </p:txBody>
      </p:sp>
      <p:sp>
        <p:nvSpPr>
          <p:cNvPr id="3" name="TextBox 2">
            <a:extLst>
              <a:ext uri="{FF2B5EF4-FFF2-40B4-BE49-F238E27FC236}">
                <a16:creationId xmlns="" xmlns:a16="http://schemas.microsoft.com/office/drawing/2014/main" id="{E5675C91-C079-4A4D-A227-CA306F665400}"/>
              </a:ext>
            </a:extLst>
          </p:cNvPr>
          <p:cNvSpPr txBox="1"/>
          <p:nvPr/>
        </p:nvSpPr>
        <p:spPr>
          <a:xfrm>
            <a:off x="1438335" y="2808844"/>
            <a:ext cx="7423725"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Machine Learning takes a lot of data for most Machine Learning algorithms to work properly. Even for very simple problems you typically need thousands of examples, and for complex problems such as image or speech recognition you may need millions of examples. </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So, getting sufficient Training Data is a big challenge. </a:t>
            </a:r>
          </a:p>
        </p:txBody>
      </p:sp>
      <p:sp>
        <p:nvSpPr>
          <p:cNvPr id="4" name="TextBox 3">
            <a:extLst>
              <a:ext uri="{FF2B5EF4-FFF2-40B4-BE49-F238E27FC236}">
                <a16:creationId xmlns="" xmlns:a16="http://schemas.microsoft.com/office/drawing/2014/main" id="{D11848EC-DBA0-8995-F739-31962B4AF032}"/>
              </a:ext>
            </a:extLst>
          </p:cNvPr>
          <p:cNvSpPr txBox="1"/>
          <p:nvPr/>
        </p:nvSpPr>
        <p:spPr>
          <a:xfrm>
            <a:off x="1195657" y="1302748"/>
            <a:ext cx="6043343" cy="461665"/>
          </a:xfrm>
          <a:prstGeom prst="rect">
            <a:avLst/>
          </a:prstGeom>
          <a:noFill/>
        </p:spPr>
        <p:txBody>
          <a:bodyPr wrap="square" rtlCol="0">
            <a:spAutoFit/>
          </a:bodyPr>
          <a:lstStyle/>
          <a:p>
            <a:r>
              <a:rPr lang="en-US" sz="2400" b="1" dirty="0"/>
              <a:t>Main Challenges of Machine Learning </a:t>
            </a:r>
            <a:endParaRPr lang="en-GB" sz="2400" b="1" dirty="0"/>
          </a:p>
        </p:txBody>
      </p:sp>
      <p:cxnSp>
        <p:nvCxnSpPr>
          <p:cNvPr id="5" name="Straight Connector 4"/>
          <p:cNvCxnSpPr/>
          <p:nvPr/>
        </p:nvCxnSpPr>
        <p:spPr>
          <a:xfrm>
            <a:off x="1300404" y="1868789"/>
            <a:ext cx="78884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398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1934</TotalTime>
  <Words>1365</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Candara</vt:lpstr>
      <vt:lpstr>Candara Light</vt:lpstr>
      <vt:lpstr>Courier New</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 Ahmed</dc:creator>
  <cp:lastModifiedBy>Microsoft account</cp:lastModifiedBy>
  <cp:revision>97</cp:revision>
  <dcterms:created xsi:type="dcterms:W3CDTF">2021-09-28T10:21:08Z</dcterms:created>
  <dcterms:modified xsi:type="dcterms:W3CDTF">2023-09-03T16:42:08Z</dcterms:modified>
</cp:coreProperties>
</file>