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74" r:id="rId3"/>
    <p:sldId id="275" r:id="rId4"/>
    <p:sldId id="276" r:id="rId5"/>
    <p:sldId id="278" r:id="rId6"/>
    <p:sldId id="279" r:id="rId7"/>
    <p:sldId id="280" r:id="rId8"/>
    <p:sldId id="281" r:id="rId9"/>
    <p:sldId id="293" r:id="rId10"/>
    <p:sldId id="294" r:id="rId11"/>
    <p:sldId id="295" r:id="rId12"/>
    <p:sldId id="296" r:id="rId13"/>
    <p:sldId id="297" r:id="rId14"/>
    <p:sldId id="298" r:id="rId15"/>
    <p:sldId id="29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1" autoAdjust="0"/>
    <p:restoredTop sz="94660"/>
  </p:normalViewPr>
  <p:slideViewPr>
    <p:cSldViewPr snapToGrid="0">
      <p:cViewPr varScale="1">
        <p:scale>
          <a:sx n="106" d="100"/>
          <a:sy n="106" d="100"/>
        </p:scale>
        <p:origin x="7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096281513132611E-2"/>
          <c:y val="4.9177455428090718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xmlns:c16r2="http://schemas.microsoft.com/office/drawing/2015/06/chart">
            <c:ext xmlns:c16="http://schemas.microsoft.com/office/drawing/2014/chart" uri="{C3380CC4-5D6E-409C-BE32-E72D297353CC}">
              <c16:uniqueId val="{00000000-472C-4385-B785-3F8D88CE34F4}"/>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xmlns:c16r2="http://schemas.microsoft.com/office/drawing/2015/06/chart">
            <c:ext xmlns:c16="http://schemas.microsoft.com/office/drawing/2014/chart" uri="{C3380CC4-5D6E-409C-BE32-E72D297353CC}">
              <c16:uniqueId val="{00000001-472C-4385-B785-3F8D88CE34F4}"/>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xmlns:c16r2="http://schemas.microsoft.com/office/drawing/2015/06/chart">
            <c:ext xmlns:c16="http://schemas.microsoft.com/office/drawing/2014/chart" uri="{C3380CC4-5D6E-409C-BE32-E72D297353CC}">
              <c16:uniqueId val="{00000002-472C-4385-B785-3F8D88CE34F4}"/>
            </c:ext>
          </c:extLst>
        </c:ser>
        <c:dLbls>
          <c:showLegendKey val="0"/>
          <c:showVal val="0"/>
          <c:showCatName val="0"/>
          <c:showSerName val="0"/>
          <c:showPercent val="0"/>
          <c:showBubbleSize val="0"/>
        </c:dLbls>
        <c:marker val="1"/>
        <c:smooth val="0"/>
        <c:axId val="-955037264"/>
        <c:axId val="-955038896"/>
      </c:lineChart>
      <c:catAx>
        <c:axId val="-955037264"/>
        <c:scaling>
          <c:orientation val="minMax"/>
        </c:scaling>
        <c:delete val="1"/>
        <c:axPos val="b"/>
        <c:numFmt formatCode="General" sourceLinked="1"/>
        <c:majorTickMark val="none"/>
        <c:minorTickMark val="none"/>
        <c:tickLblPos val="nextTo"/>
        <c:crossAx val="-955038896"/>
        <c:crosses val="autoZero"/>
        <c:auto val="1"/>
        <c:lblAlgn val="ctr"/>
        <c:lblOffset val="100"/>
        <c:noMultiLvlLbl val="0"/>
      </c:catAx>
      <c:valAx>
        <c:axId val="-9550388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550372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92597693046487E-2"/>
          <c:y val="1.7827955783453597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xmlns:c16r2="http://schemas.microsoft.com/office/drawing/2015/06/chart">
            <c:ext xmlns:c16="http://schemas.microsoft.com/office/drawing/2014/chart" uri="{C3380CC4-5D6E-409C-BE32-E72D297353CC}">
              <c16:uniqueId val="{00000000-472C-4385-B785-3F8D88CE34F4}"/>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xmlns:c16r2="http://schemas.microsoft.com/office/drawing/2015/06/chart">
            <c:ext xmlns:c16="http://schemas.microsoft.com/office/drawing/2014/chart" uri="{C3380CC4-5D6E-409C-BE32-E72D297353CC}">
              <c16:uniqueId val="{00000001-472C-4385-B785-3F8D88CE34F4}"/>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xmlns:c16r2="http://schemas.microsoft.com/office/drawing/2015/06/chart">
            <c:ext xmlns:c16="http://schemas.microsoft.com/office/drawing/2014/chart" uri="{C3380CC4-5D6E-409C-BE32-E72D297353CC}">
              <c16:uniqueId val="{00000002-472C-4385-B785-3F8D88CE34F4}"/>
            </c:ext>
          </c:extLst>
        </c:ser>
        <c:dLbls>
          <c:showLegendKey val="0"/>
          <c:showVal val="0"/>
          <c:showCatName val="0"/>
          <c:showSerName val="0"/>
          <c:showPercent val="0"/>
          <c:showBubbleSize val="0"/>
        </c:dLbls>
        <c:marker val="1"/>
        <c:smooth val="0"/>
        <c:axId val="-955037808"/>
        <c:axId val="-824930384"/>
      </c:lineChart>
      <c:catAx>
        <c:axId val="-955037808"/>
        <c:scaling>
          <c:orientation val="minMax"/>
        </c:scaling>
        <c:delete val="1"/>
        <c:axPos val="b"/>
        <c:numFmt formatCode="General" sourceLinked="1"/>
        <c:majorTickMark val="none"/>
        <c:minorTickMark val="none"/>
        <c:tickLblPos val="nextTo"/>
        <c:crossAx val="-824930384"/>
        <c:crosses val="autoZero"/>
        <c:auto val="1"/>
        <c:lblAlgn val="ctr"/>
        <c:lblOffset val="100"/>
        <c:noMultiLvlLbl val="0"/>
      </c:catAx>
      <c:valAx>
        <c:axId val="-8249303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5503780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E6E9-200A-4F45-A3C4-FC1DC85DB328}"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21DB-0FC9-4657-8FF6-CDB3855165E0}" type="slidenum">
              <a:rPr lang="en-US" smtClean="0"/>
              <a:t>‹#›</a:t>
            </a:fld>
            <a:endParaRPr lang="en-US"/>
          </a:p>
        </p:txBody>
      </p:sp>
    </p:spTree>
    <p:extLst>
      <p:ext uri="{BB962C8B-B14F-4D97-AF65-F5344CB8AC3E}">
        <p14:creationId xmlns:p14="http://schemas.microsoft.com/office/powerpoint/2010/main" val="369640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71892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95006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78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2762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299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524690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417761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86967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8556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14/09/2023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6745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51884F-B219-4CFD-A48C-22C1FEB9A11A}" type="datetimeFigureOut">
              <a:rPr lang="en-GB" smtClean="0"/>
              <a:t>14/09/2023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51270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51884F-B219-4CFD-A48C-22C1FEB9A11A}" type="datetimeFigureOut">
              <a:rPr lang="en-GB" smtClean="0"/>
              <a:t>14/09/2023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43989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51884F-B219-4CFD-A48C-22C1FEB9A11A}" type="datetimeFigureOut">
              <a:rPr lang="en-GB" smtClean="0"/>
              <a:t>14/09/2023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50669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1884F-B219-4CFD-A48C-22C1FEB9A11A}" type="datetimeFigureOut">
              <a:rPr lang="en-GB" smtClean="0"/>
              <a:t>14/09/2023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82882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14/09/2023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77816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14/09/2023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85636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51884F-B219-4CFD-A48C-22C1FEB9A11A}" type="datetimeFigureOut">
              <a:rPr lang="en-GB" smtClean="0"/>
              <a:t>14/09/2023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E6ECD1-D785-4FF9-BD2F-4D1D02E733BF}" type="slidenum">
              <a:rPr lang="en-GB" smtClean="0"/>
              <a:t>‹#›</a:t>
            </a:fld>
            <a:endParaRPr lang="en-GB"/>
          </a:p>
        </p:txBody>
      </p:sp>
    </p:spTree>
    <p:extLst>
      <p:ext uri="{BB962C8B-B14F-4D97-AF65-F5344CB8AC3E}">
        <p14:creationId xmlns:p14="http://schemas.microsoft.com/office/powerpoint/2010/main" val="6760172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63452D-FBFA-4989-A8C7-63B04814BED7}"/>
              </a:ext>
            </a:extLst>
          </p:cNvPr>
          <p:cNvSpPr txBox="1"/>
          <p:nvPr/>
        </p:nvSpPr>
        <p:spPr>
          <a:xfrm>
            <a:off x="1634837" y="1910254"/>
            <a:ext cx="7093526" cy="1077218"/>
          </a:xfrm>
          <a:prstGeom prst="rect">
            <a:avLst/>
          </a:prstGeom>
          <a:noFill/>
        </p:spPr>
        <p:txBody>
          <a:bodyPr wrap="square" rtlCol="0">
            <a:spAutoFit/>
          </a:bodyPr>
          <a:lstStyle/>
          <a:p>
            <a:pPr algn="ctr"/>
            <a:r>
              <a:rPr lang="en-US" sz="3200" b="1" dirty="0" smtClean="0"/>
              <a:t>End to End Machine Learning Project</a:t>
            </a:r>
            <a:endParaRPr lang="en-GB" sz="3200" b="1" dirty="0"/>
          </a:p>
        </p:txBody>
      </p:sp>
      <p:sp>
        <p:nvSpPr>
          <p:cNvPr id="5" name="TextBox 4">
            <a:extLst>
              <a:ext uri="{FF2B5EF4-FFF2-40B4-BE49-F238E27FC236}">
                <a16:creationId xmlns:a16="http://schemas.microsoft.com/office/drawing/2014/main" xmlns="" id="{4DDC9E11-C8D2-422E-811D-968CD67A4FF3}"/>
              </a:ext>
            </a:extLst>
          </p:cNvPr>
          <p:cNvSpPr txBox="1"/>
          <p:nvPr/>
        </p:nvSpPr>
        <p:spPr>
          <a:xfrm>
            <a:off x="1838726" y="2931792"/>
            <a:ext cx="6685748" cy="2092881"/>
          </a:xfrm>
          <a:prstGeom prst="rect">
            <a:avLst/>
          </a:prstGeom>
          <a:noFill/>
        </p:spPr>
        <p:txBody>
          <a:bodyPr wrap="square" rtlCol="0">
            <a:spAutoFit/>
          </a:bodyPr>
          <a:lstStyle/>
          <a:p>
            <a:pPr algn="ctr"/>
            <a:endParaRPr lang="en-US" sz="2400" b="1" dirty="0" smtClean="0">
              <a:latin typeface="HP Simplified" panose="020B0604020204020204" pitchFamily="34" charset="0"/>
            </a:endParaRPr>
          </a:p>
          <a:p>
            <a:pPr algn="ctr"/>
            <a:r>
              <a:rPr lang="en-US" sz="2400" b="1" dirty="0" smtClean="0">
                <a:latin typeface="Candara" panose="020E0502030303020204" pitchFamily="34" charset="0"/>
              </a:rPr>
              <a:t>Md. Abu </a:t>
            </a:r>
            <a:r>
              <a:rPr lang="en-US" sz="2400" b="1" dirty="0" err="1" smtClean="0">
                <a:latin typeface="Candara" panose="020E0502030303020204" pitchFamily="34" charset="0"/>
              </a:rPr>
              <a:t>Naser</a:t>
            </a:r>
            <a:r>
              <a:rPr lang="en-US" sz="2400" b="1" dirty="0" smtClean="0">
                <a:latin typeface="Candara" panose="020E0502030303020204" pitchFamily="34" charset="0"/>
              </a:rPr>
              <a:t> </a:t>
            </a:r>
            <a:r>
              <a:rPr lang="en-US" sz="2400" b="1" dirty="0" err="1" smtClean="0">
                <a:latin typeface="Candara" panose="020E0502030303020204" pitchFamily="34" charset="0"/>
              </a:rPr>
              <a:t>Mojumder</a:t>
            </a:r>
            <a:endParaRPr lang="en-US" sz="2400" b="1" dirty="0" smtClean="0">
              <a:latin typeface="Candara" panose="020E0502030303020204" pitchFamily="34" charset="0"/>
            </a:endParaRPr>
          </a:p>
          <a:p>
            <a:pPr algn="ctr"/>
            <a:r>
              <a:rPr lang="en-US" b="1" dirty="0" smtClean="0">
                <a:latin typeface="Candara Light" panose="020E0502030303020204" pitchFamily="34" charset="0"/>
              </a:rPr>
              <a:t>Assistant Professor</a:t>
            </a:r>
          </a:p>
          <a:p>
            <a:pPr algn="ctr"/>
            <a:r>
              <a:rPr lang="en-US" b="1" dirty="0" smtClean="0">
                <a:latin typeface="Candara Light" panose="020E0502030303020204" pitchFamily="34" charset="0"/>
              </a:rPr>
              <a:t>Computer </a:t>
            </a:r>
            <a:r>
              <a:rPr lang="en-US" b="1" dirty="0">
                <a:latin typeface="Candara Light" panose="020E0502030303020204" pitchFamily="34" charset="0"/>
              </a:rPr>
              <a:t>Science and Engineering</a:t>
            </a:r>
          </a:p>
          <a:p>
            <a:pPr algn="ctr"/>
            <a:r>
              <a:rPr lang="en-US" b="1" dirty="0">
                <a:latin typeface="Candara Light" panose="020E0502030303020204" pitchFamily="34" charset="0"/>
              </a:rPr>
              <a:t>Sylhet Engineering College</a:t>
            </a:r>
          </a:p>
          <a:p>
            <a:pPr algn="ctr"/>
            <a:endParaRPr lang="en-GB" sz="2400" b="1" dirty="0">
              <a:latin typeface="Candara Light" panose="020E0502030303020204" pitchFamily="34" charset="0"/>
            </a:endParaRPr>
          </a:p>
        </p:txBody>
      </p:sp>
      <p:sp>
        <p:nvSpPr>
          <p:cNvPr id="6" name="TextBox 5">
            <a:extLst>
              <a:ext uri="{FF2B5EF4-FFF2-40B4-BE49-F238E27FC236}">
                <a16:creationId xmlns:a16="http://schemas.microsoft.com/office/drawing/2014/main" xmlns="" id="{D23A85AD-8C2F-4F0F-95F2-A482475446EB}"/>
              </a:ext>
            </a:extLst>
          </p:cNvPr>
          <p:cNvSpPr txBox="1"/>
          <p:nvPr/>
        </p:nvSpPr>
        <p:spPr>
          <a:xfrm>
            <a:off x="3634509" y="1404122"/>
            <a:ext cx="3094182" cy="369332"/>
          </a:xfrm>
          <a:prstGeom prst="rect">
            <a:avLst/>
          </a:prstGeom>
          <a:noFill/>
        </p:spPr>
        <p:txBody>
          <a:bodyPr wrap="square" rtlCol="0">
            <a:spAutoFit/>
          </a:bodyPr>
          <a:lstStyle/>
          <a:p>
            <a:pPr algn="ctr"/>
            <a:r>
              <a:rPr lang="en-US" dirty="0"/>
              <a:t>Chapter </a:t>
            </a:r>
            <a:r>
              <a:rPr lang="en-US" dirty="0" smtClean="0"/>
              <a:t>Two</a:t>
            </a:r>
            <a:endParaRPr lang="en-GB" dirty="0"/>
          </a:p>
        </p:txBody>
      </p:sp>
    </p:spTree>
    <p:extLst>
      <p:ext uri="{BB962C8B-B14F-4D97-AF65-F5344CB8AC3E}">
        <p14:creationId xmlns:p14="http://schemas.microsoft.com/office/powerpoint/2010/main" val="4009061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Exercise</a:t>
            </a:r>
          </a:p>
        </p:txBody>
      </p:sp>
      <p:sp>
        <p:nvSpPr>
          <p:cNvPr id="2" name="TextBox 1">
            <a:extLst>
              <a:ext uri="{FF2B5EF4-FFF2-40B4-BE49-F238E27FC236}">
                <a16:creationId xmlns:a16="http://schemas.microsoft.com/office/drawing/2014/main" xmlns="" id="{2CF74331-55AA-457C-BF53-90A8E7EFE2B7}"/>
              </a:ext>
            </a:extLst>
          </p:cNvPr>
          <p:cNvSpPr txBox="1"/>
          <p:nvPr/>
        </p:nvSpPr>
        <p:spPr>
          <a:xfrm>
            <a:off x="1175658" y="1393373"/>
            <a:ext cx="936171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0" name="Picture 2" descr="Simple guide to confusion matrix terminology">
            <a:extLst>
              <a:ext uri="{FF2B5EF4-FFF2-40B4-BE49-F238E27FC236}">
                <a16:creationId xmlns:a16="http://schemas.microsoft.com/office/drawing/2014/main" xmlns="" id="{5FE6996A-D53C-450F-AE11-722B65E9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909" y="1916438"/>
            <a:ext cx="2696292" cy="142498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9CF9044F-EAFF-49B7-B1E7-109E8D0620F0}"/>
              </a:ext>
            </a:extLst>
          </p:cNvPr>
          <p:cNvSpPr txBox="1"/>
          <p:nvPr/>
        </p:nvSpPr>
        <p:spPr>
          <a:xfrm>
            <a:off x="1132116" y="3857875"/>
            <a:ext cx="9361713"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2" name="Picture 4" descr="Confusion matrix example for a 3-class problem | Download Table">
            <a:extLst>
              <a:ext uri="{FF2B5EF4-FFF2-40B4-BE49-F238E27FC236}">
                <a16:creationId xmlns:a16="http://schemas.microsoft.com/office/drawing/2014/main" xmlns="" id="{1E47D9B5-8251-4973-8479-0D3410AD7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90"/>
          <a:stretch/>
        </p:blipFill>
        <p:spPr bwMode="auto">
          <a:xfrm>
            <a:off x="3185775" y="4380940"/>
            <a:ext cx="4958208" cy="99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44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Mean Squared </a:t>
            </a:r>
            <a:r>
              <a:rPr lang="en-US" sz="2400" b="1" dirty="0" smtClean="0">
                <a:latin typeface="+mj-lt"/>
              </a:rPr>
              <a:t>Error (MSE)</a:t>
            </a:r>
            <a:endParaRPr lang="en-US" sz="2400" b="1" dirty="0">
              <a:latin typeface="+mj-lt"/>
            </a:endParaRPr>
          </a:p>
        </p:txBody>
      </p:sp>
      <p:sp>
        <p:nvSpPr>
          <p:cNvPr id="2" name="TextBox 1">
            <a:extLst>
              <a:ext uri="{FF2B5EF4-FFF2-40B4-BE49-F238E27FC236}">
                <a16:creationId xmlns:a16="http://schemas.microsoft.com/office/drawing/2014/main" xmlns="" id="{2CF74331-55AA-457C-BF53-90A8E7EFE2B7}"/>
              </a:ext>
            </a:extLst>
          </p:cNvPr>
          <p:cNvSpPr txBox="1"/>
          <p:nvPr/>
        </p:nvSpPr>
        <p:spPr>
          <a:xfrm>
            <a:off x="1175659" y="1393373"/>
            <a:ext cx="8544342" cy="36933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Mean Squared Error, or MSE for short, is a popular error metric for regression problems.</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MSE is calculated as the mean or average of the squared differences between predicted and expected target values in a dataset.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Where      is </a:t>
            </a: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i’th</a:t>
            </a:r>
            <a:r>
              <a:rPr lang="en-US" dirty="0">
                <a:latin typeface="Calibri" panose="020F0502020204030204" pitchFamily="34" charset="0"/>
                <a:cs typeface="Calibri" panose="020F0502020204030204" pitchFamily="34" charset="0"/>
              </a:rPr>
              <a:t> expected value in the dataset </a:t>
            </a:r>
            <a:r>
              <a:rPr lang="en-US" dirty="0" smtClean="0">
                <a:latin typeface="Calibri" panose="020F0502020204030204" pitchFamily="34" charset="0"/>
                <a:cs typeface="Calibri" panose="020F0502020204030204" pitchFamily="34" charset="0"/>
              </a:rPr>
              <a:t>and       is </a:t>
            </a: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i’th</a:t>
            </a:r>
            <a:r>
              <a:rPr lang="en-US" dirty="0">
                <a:latin typeface="Calibri" panose="020F0502020204030204" pitchFamily="34" charset="0"/>
                <a:cs typeface="Calibri" panose="020F0502020204030204" pitchFamily="34" charset="0"/>
              </a:rPr>
              <a:t> predicted value. </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difference between these two values is squared, which has the effect of removing the sign, resulting in a positive error value.</a:t>
            </a:r>
            <a:endParaRPr lang="en-GB"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883588" y="3103232"/>
            <a:ext cx="2744140" cy="759301"/>
          </a:xfrm>
          <a:prstGeom prst="rect">
            <a:avLst/>
          </a:prstGeom>
        </p:spPr>
      </p:pic>
      <p:pic>
        <p:nvPicPr>
          <p:cNvPr id="7" name="Picture 6"/>
          <p:cNvPicPr>
            <a:picLocks noChangeAspect="1"/>
          </p:cNvPicPr>
          <p:nvPr/>
        </p:nvPicPr>
        <p:blipFill>
          <a:blip r:embed="rId3"/>
          <a:stretch>
            <a:fillRect/>
          </a:stretch>
        </p:blipFill>
        <p:spPr>
          <a:xfrm>
            <a:off x="1906594" y="4205378"/>
            <a:ext cx="257211" cy="304843"/>
          </a:xfrm>
          <a:prstGeom prst="rect">
            <a:avLst/>
          </a:prstGeom>
        </p:spPr>
      </p:pic>
      <p:pic>
        <p:nvPicPr>
          <p:cNvPr id="9" name="Picture 8"/>
          <p:cNvPicPr>
            <a:picLocks noChangeAspect="1"/>
          </p:cNvPicPr>
          <p:nvPr/>
        </p:nvPicPr>
        <p:blipFill>
          <a:blip r:embed="rId4"/>
          <a:stretch>
            <a:fillRect/>
          </a:stretch>
        </p:blipFill>
        <p:spPr>
          <a:xfrm>
            <a:off x="6293831" y="4131902"/>
            <a:ext cx="266737" cy="362001"/>
          </a:xfrm>
          <a:prstGeom prst="rect">
            <a:avLst/>
          </a:prstGeom>
        </p:spPr>
      </p:pic>
    </p:spTree>
    <p:extLst>
      <p:ext uri="{BB962C8B-B14F-4D97-AF65-F5344CB8AC3E}">
        <p14:creationId xmlns:p14="http://schemas.microsoft.com/office/powerpoint/2010/main" val="2756927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Mean Squared </a:t>
            </a:r>
            <a:r>
              <a:rPr lang="en-US" sz="2400" b="1" dirty="0" smtClean="0">
                <a:latin typeface="+mj-lt"/>
              </a:rPr>
              <a:t>Error (MSE) </a:t>
            </a:r>
            <a:r>
              <a:rPr lang="en-US" sz="2400" b="1" dirty="0" err="1" smtClean="0">
                <a:latin typeface="+mj-lt"/>
              </a:rPr>
              <a:t>contd</a:t>
            </a:r>
            <a:r>
              <a:rPr lang="en-US" sz="2400" b="1" dirty="0" smtClean="0">
                <a:latin typeface="+mj-lt"/>
              </a:rPr>
              <a:t>…</a:t>
            </a:r>
            <a:endParaRPr lang="en-US" sz="2400" b="1" dirty="0">
              <a:latin typeface="+mj-lt"/>
            </a:endParaRPr>
          </a:p>
        </p:txBody>
      </p:sp>
      <p:pic>
        <p:nvPicPr>
          <p:cNvPr id="2050" name="Picture 2" descr="https://www.statisticshowto.com/wp-content/uploads/2013/11/mean-squared-error-MSE.png"/>
          <p:cNvPicPr>
            <a:picLocks noChangeAspect="1" noChangeArrowheads="1"/>
          </p:cNvPicPr>
          <p:nvPr/>
        </p:nvPicPr>
        <p:blipFill rotWithShape="1">
          <a:blip r:embed="rId2">
            <a:extLst>
              <a:ext uri="{28A0092B-C50C-407E-A947-70E740481C1C}">
                <a14:useLocalDpi xmlns:a14="http://schemas.microsoft.com/office/drawing/2010/main" val="0"/>
              </a:ext>
            </a:extLst>
          </a:blip>
          <a:srcRect b="13124"/>
          <a:stretch/>
        </p:blipFill>
        <p:spPr bwMode="auto">
          <a:xfrm>
            <a:off x="2862749" y="3541031"/>
            <a:ext cx="4502195" cy="1246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2800" y="1900800"/>
            <a:ext cx="7560000" cy="1477328"/>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Example: </a:t>
            </a:r>
            <a:r>
              <a:rPr lang="en-US" dirty="0" smtClean="0">
                <a:latin typeface="Calibri" panose="020F0502020204030204" pitchFamily="34" charset="0"/>
                <a:cs typeface="Calibri" panose="020F0502020204030204" pitchFamily="34" charset="0"/>
              </a:rPr>
              <a:t>Given Height and Weight of some people (X, Y) : </a:t>
            </a:r>
            <a:r>
              <a:rPr lang="en-US" dirty="0">
                <a:latin typeface="Calibri" panose="020F0502020204030204" pitchFamily="34" charset="0"/>
                <a:cs typeface="Calibri" panose="020F0502020204030204" pitchFamily="34" charset="0"/>
              </a:rPr>
              <a:t>(43,41), (44,45), (45,49), (46,47), (47,44</a:t>
            </a:r>
            <a:r>
              <a:rPr lang="en-US" dirty="0" smtClean="0">
                <a:latin typeface="Calibri" panose="020F0502020204030204" pitchFamily="34" charset="0"/>
                <a:cs typeface="Calibri" panose="020F0502020204030204" pitchFamily="34" charset="0"/>
              </a:rPr>
              <a:t>). Our model predicted the Weights as 43.6, 44.4, 45.2, 46, 46.8. Calculate the MSE from it.</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Solution: </a:t>
            </a:r>
            <a:r>
              <a:rPr lang="en-US" dirty="0" smtClean="0">
                <a:latin typeface="Calibri" panose="020F0502020204030204" pitchFamily="34" charset="0"/>
                <a:cs typeface="Calibri" panose="020F0502020204030204" pitchFamily="34" charset="0"/>
              </a:rPr>
              <a:t>From given data we can prepare the table.</a:t>
            </a:r>
            <a:endParaRPr lang="en-US" b="1" dirty="0">
              <a:latin typeface="Calibri" panose="020F0502020204030204" pitchFamily="34" charset="0"/>
              <a:cs typeface="Calibri" panose="020F0502020204030204" pitchFamily="34" charset="0"/>
            </a:endParaRPr>
          </a:p>
        </p:txBody>
      </p:sp>
      <p:sp>
        <p:nvSpPr>
          <p:cNvPr id="4" name="Rectangle 3"/>
          <p:cNvSpPr/>
          <p:nvPr/>
        </p:nvSpPr>
        <p:spPr>
          <a:xfrm>
            <a:off x="1432800" y="5011200"/>
            <a:ext cx="7560000" cy="1200329"/>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Add </a:t>
            </a:r>
            <a:r>
              <a:rPr lang="en-US" dirty="0">
                <a:latin typeface="Calibri" panose="020F0502020204030204" pitchFamily="34" charset="0"/>
                <a:cs typeface="Calibri" panose="020F0502020204030204" pitchFamily="34" charset="0"/>
              </a:rPr>
              <a:t>all of the squared errors up: 6.76 + 0.36 + 14.44 + 1 + 7.84 = 30.4.</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Find </a:t>
            </a:r>
            <a:r>
              <a:rPr lang="en-US" dirty="0">
                <a:latin typeface="Calibri" panose="020F0502020204030204" pitchFamily="34" charset="0"/>
                <a:cs typeface="Calibri" panose="020F0502020204030204" pitchFamily="34" charset="0"/>
              </a:rPr>
              <a:t>the mean squared </a:t>
            </a:r>
            <a:r>
              <a:rPr lang="en-US" dirty="0" smtClean="0">
                <a:latin typeface="Calibri" panose="020F0502020204030204" pitchFamily="34" charset="0"/>
                <a:cs typeface="Calibri" panose="020F0502020204030204" pitchFamily="34" charset="0"/>
              </a:rPr>
              <a:t>error 	: 30.4 </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5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MSE </a:t>
            </a: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6.08</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044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Root Mean Square Error (RMSE)</a:t>
            </a:r>
          </a:p>
        </p:txBody>
      </p:sp>
      <p:sp>
        <p:nvSpPr>
          <p:cNvPr id="2" name="TextBox 1">
            <a:extLst>
              <a:ext uri="{FF2B5EF4-FFF2-40B4-BE49-F238E27FC236}">
                <a16:creationId xmlns:a16="http://schemas.microsoft.com/office/drawing/2014/main" xmlns="" id="{2CF74331-55AA-457C-BF53-90A8E7EFE2B7}"/>
              </a:ext>
            </a:extLst>
          </p:cNvPr>
          <p:cNvSpPr txBox="1"/>
          <p:nvPr/>
        </p:nvSpPr>
        <p:spPr>
          <a:xfrm>
            <a:off x="1175659" y="1393373"/>
            <a:ext cx="8544342" cy="1477328"/>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One way to assess how well a regression model fits a dataset is to calculate the root mean square error, which is a metric that tells us the average distance between the predicted values from the model and the actual values in the dataset.</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The lower the RMSE, the better a given model is able to “fit” a dataset.</a:t>
            </a:r>
            <a:endParaRPr lang="en-US" dirty="0">
              <a:latin typeface="Calibri" panose="020F0502020204030204" pitchFamily="34" charset="0"/>
              <a:cs typeface="Calibri" panose="020F0502020204030204" pitchFamily="34" charset="0"/>
            </a:endParaRPr>
          </a:p>
        </p:txBody>
      </p:sp>
      <p:grpSp>
        <p:nvGrpSpPr>
          <p:cNvPr id="8" name="Group 7"/>
          <p:cNvGrpSpPr/>
          <p:nvPr/>
        </p:nvGrpSpPr>
        <p:grpSpPr>
          <a:xfrm>
            <a:off x="2599253" y="3010349"/>
            <a:ext cx="4924748" cy="3478297"/>
            <a:chOff x="2599253" y="2751149"/>
            <a:chExt cx="4924748" cy="3478297"/>
          </a:xfrm>
        </p:grpSpPr>
        <p:pic>
          <p:nvPicPr>
            <p:cNvPr id="3" name="Picture 2"/>
            <p:cNvPicPr>
              <a:picLocks noChangeAspect="1"/>
            </p:cNvPicPr>
            <p:nvPr/>
          </p:nvPicPr>
          <p:blipFill>
            <a:blip r:embed="rId2"/>
            <a:stretch>
              <a:fillRect/>
            </a:stretch>
          </p:blipFill>
          <p:spPr>
            <a:xfrm>
              <a:off x="2605253" y="2751149"/>
              <a:ext cx="4918748" cy="3478297"/>
            </a:xfrm>
            <a:prstGeom prst="rect">
              <a:avLst/>
            </a:prstGeom>
          </p:spPr>
        </p:pic>
        <p:sp>
          <p:nvSpPr>
            <p:cNvPr id="4" name="TextBox 3"/>
            <p:cNvSpPr txBox="1"/>
            <p:nvPr/>
          </p:nvSpPr>
          <p:spPr>
            <a:xfrm>
              <a:off x="2677253" y="3426676"/>
              <a:ext cx="1167547" cy="523220"/>
            </a:xfrm>
            <a:prstGeom prst="rect">
              <a:avLst/>
            </a:prstGeom>
            <a:solidFill>
              <a:schemeClr val="bg1"/>
            </a:solidFill>
          </p:spPr>
          <p:txBody>
            <a:bodyPr wrap="square" rtlCol="0">
              <a:spAutoFit/>
            </a:bodyPr>
            <a:lstStyle/>
            <a:p>
              <a:r>
                <a:rPr lang="en-US" sz="2800" dirty="0" smtClean="0">
                  <a:latin typeface="Bahnschrift SemiBold" panose="020B0502040204020203" pitchFamily="34" charset="0"/>
                </a:rPr>
                <a:t>RMSE</a:t>
              </a:r>
              <a:endParaRPr lang="en-US" sz="2800" dirty="0">
                <a:latin typeface="Bahnschrift SemiBold" panose="020B0502040204020203" pitchFamily="34" charset="0"/>
              </a:endParaRPr>
            </a:p>
          </p:txBody>
        </p:sp>
        <p:sp>
          <p:nvSpPr>
            <p:cNvPr id="10" name="TextBox 9"/>
            <p:cNvSpPr txBox="1"/>
            <p:nvPr/>
          </p:nvSpPr>
          <p:spPr>
            <a:xfrm>
              <a:off x="2599253" y="4362441"/>
              <a:ext cx="871147" cy="400110"/>
            </a:xfrm>
            <a:prstGeom prst="rect">
              <a:avLst/>
            </a:prstGeom>
            <a:solidFill>
              <a:schemeClr val="bg1"/>
            </a:solidFill>
          </p:spPr>
          <p:txBody>
            <a:bodyPr wrap="square" rtlCol="0">
              <a:spAutoFit/>
            </a:bodyPr>
            <a:lstStyle/>
            <a:p>
              <a:r>
                <a:rPr lang="en-US" sz="2000" dirty="0" smtClean="0">
                  <a:latin typeface="Bahnschrift SemiBold" panose="020B0502040204020203" pitchFamily="34" charset="0"/>
                </a:rPr>
                <a:t>RMSE</a:t>
              </a:r>
              <a:endParaRPr lang="en-US" sz="2000" dirty="0">
                <a:latin typeface="Bahnschrift SemiBold" panose="020B0502040204020203" pitchFamily="34" charset="0"/>
              </a:endParaRPr>
            </a:p>
          </p:txBody>
        </p:sp>
      </p:grpSp>
    </p:spTree>
    <p:extLst>
      <p:ext uri="{BB962C8B-B14F-4D97-AF65-F5344CB8AC3E}">
        <p14:creationId xmlns:p14="http://schemas.microsoft.com/office/powerpoint/2010/main" val="3179514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7642012" cy="461665"/>
          </a:xfrm>
          <a:prstGeom prst="rect">
            <a:avLst/>
          </a:prstGeom>
          <a:noFill/>
        </p:spPr>
        <p:txBody>
          <a:bodyPr wrap="square" rtlCol="0">
            <a:spAutoFit/>
          </a:bodyPr>
          <a:lstStyle/>
          <a:p>
            <a:pPr>
              <a:spcBef>
                <a:spcPts val="600"/>
              </a:spcBef>
            </a:pPr>
            <a:r>
              <a:rPr lang="en-US" sz="2400" b="1" dirty="0"/>
              <a:t>Root Mean Square Error (</a:t>
            </a:r>
            <a:r>
              <a:rPr lang="en-US" sz="2400" b="1" dirty="0" smtClean="0"/>
              <a:t>RMSE) </a:t>
            </a:r>
            <a:r>
              <a:rPr lang="en-US" sz="2400" b="1" dirty="0" err="1" smtClean="0">
                <a:latin typeface="+mj-lt"/>
              </a:rPr>
              <a:t>contd</a:t>
            </a:r>
            <a:r>
              <a:rPr lang="en-US" sz="2400" b="1" dirty="0" smtClean="0">
                <a:latin typeface="+mj-lt"/>
              </a:rPr>
              <a:t>…</a:t>
            </a:r>
            <a:endParaRPr lang="en-US" sz="2400" b="1" dirty="0">
              <a:latin typeface="+mj-lt"/>
            </a:endParaRPr>
          </a:p>
        </p:txBody>
      </p:sp>
      <p:sp>
        <p:nvSpPr>
          <p:cNvPr id="3" name="TextBox 2"/>
          <p:cNvSpPr txBox="1"/>
          <p:nvPr/>
        </p:nvSpPr>
        <p:spPr>
          <a:xfrm>
            <a:off x="1432800" y="1584000"/>
            <a:ext cx="3571200" cy="923330"/>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Example: </a:t>
            </a:r>
            <a:r>
              <a:rPr lang="en-US" dirty="0" smtClean="0">
                <a:latin typeface="Calibri" panose="020F0502020204030204" pitchFamily="34" charset="0"/>
                <a:cs typeface="Calibri" panose="020F0502020204030204" pitchFamily="34" charset="0"/>
              </a:rPr>
              <a:t>Predicted </a:t>
            </a:r>
            <a:r>
              <a:rPr lang="en-US" dirty="0">
                <a:latin typeface="Calibri" panose="020F0502020204030204" pitchFamily="34" charset="0"/>
                <a:cs typeface="Calibri" panose="020F0502020204030204" pitchFamily="34" charset="0"/>
              </a:rPr>
              <a:t>exam score </a:t>
            </a:r>
            <a:r>
              <a:rPr lang="en-US" dirty="0" smtClean="0">
                <a:latin typeface="Calibri" panose="020F0502020204030204" pitchFamily="34" charset="0"/>
                <a:cs typeface="Calibri" panose="020F0502020204030204" pitchFamily="34" charset="0"/>
              </a:rPr>
              <a:t>of some students, </a:t>
            </a:r>
            <a:r>
              <a:rPr lang="en-US" dirty="0">
                <a:latin typeface="Calibri" panose="020F0502020204030204" pitchFamily="34" charset="0"/>
                <a:cs typeface="Calibri" panose="020F0502020204030204" pitchFamily="34" charset="0"/>
              </a:rPr>
              <a:t>based on how many hours they studied:</a:t>
            </a:r>
          </a:p>
        </p:txBody>
      </p:sp>
      <p:pic>
        <p:nvPicPr>
          <p:cNvPr id="3074" name="Picture 2" descr="https://www.statology.org/wp-content/uploads/2021/05/rmse_interpr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775" y="2570517"/>
            <a:ext cx="2710025" cy="36904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statology.org/wp-content/uploads/2021/05/rmse_interpret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00" y="2570516"/>
            <a:ext cx="3813670" cy="37438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06257" y="1595975"/>
            <a:ext cx="4735343" cy="923330"/>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Solution: </a:t>
            </a:r>
            <a:r>
              <a:rPr lang="en-US" dirty="0" smtClean="0">
                <a:latin typeface="Calibri" panose="020F0502020204030204" pitchFamily="34" charset="0"/>
                <a:cs typeface="Calibri" panose="020F0502020204030204" pitchFamily="34" charset="0"/>
              </a:rPr>
              <a:t>Calculate difference and square it to get squared difference and calculate the mean of it then square root of which gives RMSE</a:t>
            </a:r>
            <a:endParaRPr lang="en-US" dirty="0"/>
          </a:p>
        </p:txBody>
      </p:sp>
    </p:spTree>
    <p:extLst>
      <p:ext uri="{BB962C8B-B14F-4D97-AF65-F5344CB8AC3E}">
        <p14:creationId xmlns:p14="http://schemas.microsoft.com/office/powerpoint/2010/main" val="1132481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smtClean="0">
                <a:latin typeface="+mj-lt"/>
              </a:rPr>
              <a:t>Mean Absolute Error (MAE)</a:t>
            </a:r>
            <a:endParaRPr lang="en-US" sz="2400" b="1" dirty="0">
              <a:latin typeface="+mj-lt"/>
            </a:endParaRPr>
          </a:p>
        </p:txBody>
      </p:sp>
      <p:sp>
        <p:nvSpPr>
          <p:cNvPr id="2" name="TextBox 1">
            <a:extLst>
              <a:ext uri="{FF2B5EF4-FFF2-40B4-BE49-F238E27FC236}">
                <a16:creationId xmlns:a16="http://schemas.microsoft.com/office/drawing/2014/main" xmlns="" id="{2CF74331-55AA-457C-BF53-90A8E7EFE2B7}"/>
              </a:ext>
            </a:extLst>
          </p:cNvPr>
          <p:cNvSpPr txBox="1"/>
          <p:nvPr/>
        </p:nvSpPr>
        <p:spPr>
          <a:xfrm>
            <a:off x="1175659" y="1393373"/>
            <a:ext cx="8544342"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Mean Absolute Error (MAE) is a measure of the average size of the mistakes in a collection of predictions, without taking their direction into account. It is measured as the average absolute difference between the predicted values and the actual values and is used to assess the effectiveness of a regression model.</a:t>
            </a:r>
          </a:p>
        </p:txBody>
      </p:sp>
      <p:pic>
        <p:nvPicPr>
          <p:cNvPr id="5" name="Picture 4"/>
          <p:cNvPicPr>
            <a:picLocks noChangeAspect="1"/>
          </p:cNvPicPr>
          <p:nvPr/>
        </p:nvPicPr>
        <p:blipFill>
          <a:blip r:embed="rId2"/>
          <a:stretch>
            <a:fillRect/>
          </a:stretch>
        </p:blipFill>
        <p:spPr>
          <a:xfrm>
            <a:off x="3001119" y="2826254"/>
            <a:ext cx="4893422" cy="3099346"/>
          </a:xfrm>
          <a:prstGeom prst="rect">
            <a:avLst/>
          </a:prstGeom>
        </p:spPr>
      </p:pic>
    </p:spTree>
    <p:extLst>
      <p:ext uri="{BB962C8B-B14F-4D97-AF65-F5344CB8AC3E}">
        <p14:creationId xmlns:p14="http://schemas.microsoft.com/office/powerpoint/2010/main" val="23175460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Model’s Performance Measure Techniques</a:t>
            </a:r>
            <a:endParaRPr lang="en-GB" sz="2400" b="1" dirty="0">
              <a:latin typeface="+mj-lt"/>
            </a:endParaRPr>
          </a:p>
        </p:txBody>
      </p:sp>
      <p:sp>
        <p:nvSpPr>
          <p:cNvPr id="4" name="Rectangle 3"/>
          <p:cNvSpPr/>
          <p:nvPr/>
        </p:nvSpPr>
        <p:spPr>
          <a:xfrm>
            <a:off x="1396567" y="2573846"/>
            <a:ext cx="3305033"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Confusion Matrix</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Accuracy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Precision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Recall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F1 Score</a:t>
            </a:r>
            <a:endParaRPr lang="en-US" sz="2000" dirty="0">
              <a:latin typeface="Calibri" panose="020F0502020204030204" pitchFamily="34" charset="0"/>
              <a:cs typeface="Calibri" panose="020F0502020204030204" pitchFamily="34" charset="0"/>
            </a:endParaRPr>
          </a:p>
        </p:txBody>
      </p:sp>
      <p:sp>
        <p:nvSpPr>
          <p:cNvPr id="6" name="Rectangle 5"/>
          <p:cNvSpPr/>
          <p:nvPr/>
        </p:nvSpPr>
        <p:spPr>
          <a:xfrm>
            <a:off x="1396567" y="2067714"/>
            <a:ext cx="2049985" cy="400110"/>
          </a:xfrm>
          <a:prstGeom prst="rect">
            <a:avLst/>
          </a:prstGeom>
        </p:spPr>
        <p:txBody>
          <a:bodyPr wrap="none">
            <a:spAutoFit/>
          </a:bodyPr>
          <a:lstStyle/>
          <a:p>
            <a:r>
              <a:rPr lang="en-US" sz="2000" b="1" dirty="0" smtClean="0">
                <a:latin typeface="Calibri" panose="020F0502020204030204" pitchFamily="34" charset="0"/>
                <a:cs typeface="Calibri" panose="020F0502020204030204" pitchFamily="34" charset="0"/>
              </a:rPr>
              <a:t>For Classification:</a:t>
            </a:r>
            <a:endParaRPr lang="en-US" sz="2000" b="1" dirty="0"/>
          </a:p>
        </p:txBody>
      </p:sp>
      <p:sp>
        <p:nvSpPr>
          <p:cNvPr id="7" name="Rectangle 6"/>
          <p:cNvSpPr/>
          <p:nvPr/>
        </p:nvSpPr>
        <p:spPr>
          <a:xfrm>
            <a:off x="4868167" y="2564092"/>
            <a:ext cx="4095833" cy="1323439"/>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Mean Squared Error (MSE</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Root </a:t>
            </a:r>
            <a:r>
              <a:rPr lang="en-US" sz="2000" dirty="0">
                <a:latin typeface="Calibri" panose="020F0502020204030204" pitchFamily="34" charset="0"/>
                <a:cs typeface="Calibri" panose="020F0502020204030204" pitchFamily="34" charset="0"/>
              </a:rPr>
              <a:t>Mean Square Error (RMSE</a:t>
            </a:r>
            <a:r>
              <a:rPr lang="en-US" sz="20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Mean Absolute </a:t>
            </a:r>
            <a:r>
              <a:rPr lang="en-US" sz="2000" dirty="0" smtClean="0">
                <a:latin typeface="Calibri" panose="020F0502020204030204" pitchFamily="34" charset="0"/>
                <a:cs typeface="Calibri" panose="020F0502020204030204" pitchFamily="34" charset="0"/>
              </a:rPr>
              <a:t>Error (MAE)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8" name="Rectangle 7"/>
          <p:cNvSpPr/>
          <p:nvPr/>
        </p:nvSpPr>
        <p:spPr>
          <a:xfrm>
            <a:off x="4868167" y="2057960"/>
            <a:ext cx="1809919" cy="400110"/>
          </a:xfrm>
          <a:prstGeom prst="rect">
            <a:avLst/>
          </a:prstGeom>
        </p:spPr>
        <p:txBody>
          <a:bodyPr wrap="none">
            <a:spAutoFit/>
          </a:bodyPr>
          <a:lstStyle/>
          <a:p>
            <a:r>
              <a:rPr lang="en-US" sz="2000" b="1" dirty="0" smtClean="0">
                <a:latin typeface="Calibri" panose="020F0502020204030204" pitchFamily="34" charset="0"/>
                <a:cs typeface="Calibri" panose="020F0502020204030204" pitchFamily="34" charset="0"/>
              </a:rPr>
              <a:t>For Regression:</a:t>
            </a:r>
            <a:endParaRPr lang="en-US" sz="2000" b="1" dirty="0"/>
          </a:p>
        </p:txBody>
      </p:sp>
    </p:spTree>
    <p:extLst>
      <p:ext uri="{BB962C8B-B14F-4D97-AF65-F5344CB8AC3E}">
        <p14:creationId xmlns:p14="http://schemas.microsoft.com/office/powerpoint/2010/main" val="16665740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488508"/>
            <a:ext cx="5449452" cy="1261884"/>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Consider a classification model used to generate the result(see figure):</a:t>
            </a:r>
          </a:p>
          <a:p>
            <a:pPr marL="74295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The blue points are labelled positive.</a:t>
            </a:r>
          </a:p>
          <a:p>
            <a:pPr marL="74295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The red points are labelled negative.</a:t>
            </a:r>
          </a:p>
        </p:txBody>
      </p:sp>
      <p:pic>
        <p:nvPicPr>
          <p:cNvPr id="1026" name="Picture 2" descr="Confusion Matrix">
            <a:extLst>
              <a:ext uri="{FF2B5EF4-FFF2-40B4-BE49-F238E27FC236}">
                <a16:creationId xmlns:a16="http://schemas.microsoft.com/office/drawing/2014/main" xmlns="" id="{D98682DE-2F80-4C93-A360-E15015D72E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099" y="3623825"/>
            <a:ext cx="2337390" cy="1628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xmlns="" id="{4D13D30C-FE53-4C92-B104-C194DBABF9F1}"/>
              </a:ext>
            </a:extLst>
          </p:cNvPr>
          <p:cNvSpPr txBox="1"/>
          <p:nvPr/>
        </p:nvSpPr>
        <p:spPr>
          <a:xfrm>
            <a:off x="968664" y="2925716"/>
            <a:ext cx="5717309"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Confusion Matrix Template:</a:t>
            </a:r>
            <a:endParaRPr lang="en-GB" sz="1400" b="1" dirty="0">
              <a:latin typeface="Calibri" panose="020F0502020204030204" pitchFamily="34" charset="0"/>
              <a:cs typeface="Calibri" panose="020F0502020204030204" pitchFamily="34" charset="0"/>
            </a:endParaRPr>
          </a:p>
        </p:txBody>
      </p:sp>
      <p:grpSp>
        <p:nvGrpSpPr>
          <p:cNvPr id="5" name="Group 4"/>
          <p:cNvGrpSpPr/>
          <p:nvPr/>
        </p:nvGrpSpPr>
        <p:grpSpPr>
          <a:xfrm>
            <a:off x="5545610" y="2404297"/>
            <a:ext cx="3659805" cy="3649496"/>
            <a:chOff x="5545610" y="2404297"/>
            <a:chExt cx="3659805" cy="3649496"/>
          </a:xfrm>
        </p:grpSpPr>
        <p:grpSp>
          <p:nvGrpSpPr>
            <p:cNvPr id="4" name="Group 3">
              <a:extLst>
                <a:ext uri="{FF2B5EF4-FFF2-40B4-BE49-F238E27FC236}">
                  <a16:creationId xmlns:a16="http://schemas.microsoft.com/office/drawing/2014/main" xmlns="" id="{EADD225D-627D-4D41-A396-2FB956F3A462}"/>
                </a:ext>
              </a:extLst>
            </p:cNvPr>
            <p:cNvGrpSpPr/>
            <p:nvPr/>
          </p:nvGrpSpPr>
          <p:grpSpPr>
            <a:xfrm>
              <a:off x="5545610" y="2404297"/>
              <a:ext cx="3659805" cy="2835771"/>
              <a:chOff x="6862619" y="1415507"/>
              <a:chExt cx="4221018" cy="3098981"/>
            </a:xfrm>
          </p:grpSpPr>
          <p:graphicFrame>
            <p:nvGraphicFramePr>
              <p:cNvPr id="6" name="Chart 5">
                <a:extLst>
                  <a:ext uri="{FF2B5EF4-FFF2-40B4-BE49-F238E27FC236}">
                    <a16:creationId xmlns:a16="http://schemas.microsoft.com/office/drawing/2014/main" xmlns="" id="{22614F07-AB4E-44BF-A9E5-4D6B4DE5AA69}"/>
                  </a:ext>
                </a:extLst>
              </p:cNvPr>
              <p:cNvGraphicFramePr/>
              <p:nvPr>
                <p:extLst>
                  <p:ext uri="{D42A27DB-BD31-4B8C-83A1-F6EECF244321}">
                    <p14:modId xmlns:p14="http://schemas.microsoft.com/office/powerpoint/2010/main" val="2752672700"/>
                  </p:ext>
                </p:extLst>
              </p:nvPr>
            </p:nvGraphicFramePr>
            <p:xfrm>
              <a:off x="6862619" y="1415507"/>
              <a:ext cx="4221018" cy="3098981"/>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xmlns="" id="{87013DA0-CBD6-4963-A069-74CCCE313558}"/>
                  </a:ext>
                </a:extLst>
              </p:cNvPr>
              <p:cNvSpPr/>
              <p:nvPr/>
            </p:nvSpPr>
            <p:spPr>
              <a:xfrm>
                <a:off x="7712363" y="283022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xmlns="" id="{D19C3946-163D-4726-83C3-D65FCDEE0BB1}"/>
                  </a:ext>
                </a:extLst>
              </p:cNvPr>
              <p:cNvSpPr/>
              <p:nvPr/>
            </p:nvSpPr>
            <p:spPr>
              <a:xfrm>
                <a:off x="8603672" y="2461130"/>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xmlns="" id="{E525DE95-7A70-46C8-A3F6-403DE87F7E4D}"/>
                  </a:ext>
                </a:extLst>
              </p:cNvPr>
              <p:cNvSpPr/>
              <p:nvPr/>
            </p:nvSpPr>
            <p:spPr>
              <a:xfrm>
                <a:off x="8065654" y="24230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xmlns="" id="{D8292288-22E3-4B02-A914-D665006E10CA}"/>
                  </a:ext>
                </a:extLst>
              </p:cNvPr>
              <p:cNvSpPr/>
              <p:nvPr/>
            </p:nvSpPr>
            <p:spPr>
              <a:xfrm>
                <a:off x="8973128" y="24657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xmlns="" id="{4C092591-F8CF-40D5-8F43-9973D609F21D}"/>
                  </a:ext>
                </a:extLst>
              </p:cNvPr>
              <p:cNvSpPr/>
              <p:nvPr/>
            </p:nvSpPr>
            <p:spPr>
              <a:xfrm>
                <a:off x="9139383" y="214087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xmlns="" id="{969454DC-DDD4-4916-9D1E-D0872AC282BC}"/>
                  </a:ext>
                </a:extLst>
              </p:cNvPr>
              <p:cNvSpPr/>
              <p:nvPr/>
            </p:nvSpPr>
            <p:spPr>
              <a:xfrm>
                <a:off x="9351818" y="2845312"/>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43C677C9-4DED-48B4-B520-EC263EFCBC56}"/>
                  </a:ext>
                </a:extLst>
              </p:cNvPr>
              <p:cNvSpPr/>
              <p:nvPr/>
            </p:nvSpPr>
            <p:spPr>
              <a:xfrm>
                <a:off x="9758217" y="19824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xmlns="" id="{BD7C499A-C642-4153-A005-94F5EE203233}"/>
                  </a:ext>
                </a:extLst>
              </p:cNvPr>
              <p:cNvSpPr/>
              <p:nvPr/>
            </p:nvSpPr>
            <p:spPr>
              <a:xfrm>
                <a:off x="8230428"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xmlns="" id="{950E4279-49B5-4A93-B7E7-AA7C360971CB}"/>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xmlns="" id="{771DF182-8205-408C-8E27-3900CDF2A7BB}"/>
                  </a:ext>
                </a:extLst>
              </p:cNvPr>
              <p:cNvSpPr/>
              <p:nvPr/>
            </p:nvSpPr>
            <p:spPr>
              <a:xfrm>
                <a:off x="8806873" y="3447292"/>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xmlns="" id="{EA5818B7-5E8F-4677-856A-6B500B10CF34}"/>
                  </a:ext>
                </a:extLst>
              </p:cNvPr>
              <p:cNvSpPr/>
              <p:nvPr/>
            </p:nvSpPr>
            <p:spPr>
              <a:xfrm>
                <a:off x="8959274" y="299647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xmlns="" id="{85075389-0A6A-41CF-A221-F04663BC594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xmlns="" id="{67BFFB2A-DD87-4FD5-96C8-83E820008AA0}"/>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xmlns="" id="{72C58B8A-9542-4B89-92E6-3CA2ECE37637}"/>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xmlns="" id="{BD7C499A-C642-4153-A005-94F5EE203233}"/>
                  </a:ext>
                </a:extLst>
              </p:cNvPr>
              <p:cNvSpPr/>
              <p:nvPr/>
            </p:nvSpPr>
            <p:spPr>
              <a:xfrm>
                <a:off x="8230427" y="275841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xmlns="" id="{950E4279-49B5-4A93-B7E7-AA7C360971CB}"/>
                  </a:ext>
                </a:extLst>
              </p:cNvPr>
              <p:cNvSpPr/>
              <p:nvPr/>
            </p:nvSpPr>
            <p:spPr>
              <a:xfrm>
                <a:off x="9439562" y="2223365"/>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xmlns="" id="{85075389-0A6A-41CF-A221-F04663BC594E}"/>
                  </a:ext>
                </a:extLst>
              </p:cNvPr>
              <p:cNvSpPr/>
              <p:nvPr/>
            </p:nvSpPr>
            <p:spPr>
              <a:xfrm>
                <a:off x="9758217" y="262871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xmlns="" id="{67BFFB2A-DD87-4FD5-96C8-83E820008AA0}"/>
                  </a:ext>
                </a:extLst>
              </p:cNvPr>
              <p:cNvSpPr/>
              <p:nvPr/>
            </p:nvSpPr>
            <p:spPr>
              <a:xfrm>
                <a:off x="9855199" y="299660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xmlns="" id="{72C58B8A-9542-4B89-92E6-3CA2ECE37637}"/>
                  </a:ext>
                </a:extLst>
              </p:cNvPr>
              <p:cNvSpPr/>
              <p:nvPr/>
            </p:nvSpPr>
            <p:spPr>
              <a:xfrm>
                <a:off x="10220034" y="2112601"/>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Oval 24">
              <a:extLst>
                <a:ext uri="{FF2B5EF4-FFF2-40B4-BE49-F238E27FC236}">
                  <a16:creationId xmlns:a16="http://schemas.microsoft.com/office/drawing/2014/main" xmlns="" id="{34CA2CA6-BCD8-445B-B19F-521BE1F10FDD}"/>
                </a:ext>
              </a:extLst>
            </p:cNvPr>
            <p:cNvSpPr/>
            <p:nvPr/>
          </p:nvSpPr>
          <p:spPr>
            <a:xfrm>
              <a:off x="6403966" y="579275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xmlns="" id="{D5CD911C-2CD6-4B23-BAE3-5E2C7998D5AB}"/>
                </a:ext>
              </a:extLst>
            </p:cNvPr>
            <p:cNvSpPr txBox="1"/>
            <p:nvPr/>
          </p:nvSpPr>
          <p:spPr>
            <a:xfrm>
              <a:off x="6588693" y="5715239"/>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38" name="Oval 37">
              <a:extLst>
                <a:ext uri="{FF2B5EF4-FFF2-40B4-BE49-F238E27FC236}">
                  <a16:creationId xmlns:a16="http://schemas.microsoft.com/office/drawing/2014/main" xmlns="" id="{98C01251-23CB-4E83-96C8-963EE5851127}"/>
                </a:ext>
              </a:extLst>
            </p:cNvPr>
            <p:cNvSpPr/>
            <p:nvPr/>
          </p:nvSpPr>
          <p:spPr>
            <a:xfrm>
              <a:off x="6403965" y="54776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xmlns="" id="{1490A8B2-C841-4D12-8A85-E75AED1FBF76}"/>
                </a:ext>
              </a:extLst>
            </p:cNvPr>
            <p:cNvSpPr txBox="1"/>
            <p:nvPr/>
          </p:nvSpPr>
          <p:spPr>
            <a:xfrm>
              <a:off x="6585791" y="5383747"/>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grpSp>
    </p:spTree>
    <p:extLst>
      <p:ext uri="{BB962C8B-B14F-4D97-AF65-F5344CB8AC3E}">
        <p14:creationId xmlns:p14="http://schemas.microsoft.com/office/powerpoint/2010/main" val="125759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Matrix(cont..)</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9651998"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Making the Confusion Matrix:</a:t>
            </a:r>
          </a:p>
        </p:txBody>
      </p:sp>
      <p:sp>
        <p:nvSpPr>
          <p:cNvPr id="39" name="TextBox 38">
            <a:extLst>
              <a:ext uri="{FF2B5EF4-FFF2-40B4-BE49-F238E27FC236}">
                <a16:creationId xmlns:a16="http://schemas.microsoft.com/office/drawing/2014/main" xmlns="" id="{3E0D6DB4-D7B2-4864-9D03-D1E15BDE8488}"/>
              </a:ext>
            </a:extLst>
          </p:cNvPr>
          <p:cNvSpPr txBox="1"/>
          <p:nvPr/>
        </p:nvSpPr>
        <p:spPr>
          <a:xfrm>
            <a:off x="1071420" y="2027219"/>
            <a:ext cx="5828144" cy="1200329"/>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True Positive:	  </a:t>
            </a:r>
            <a:r>
              <a:rPr lang="en-US" b="1" dirty="0">
                <a:solidFill>
                  <a:srgbClr val="0070C0"/>
                </a:solidFill>
                <a:latin typeface="Calibri" panose="020F0502020204030204" pitchFamily="34" charset="0"/>
                <a:cs typeface="Calibri" panose="020F0502020204030204" pitchFamily="34" charset="0"/>
              </a:rPr>
              <a:t>6 blue above line</a:t>
            </a:r>
            <a:r>
              <a:rPr lang="en-US" dirty="0">
                <a:latin typeface="Calibri" panose="020F0502020204030204" pitchFamily="34" charset="0"/>
                <a:cs typeface="Calibri" panose="020F0502020204030204" pitchFamily="34" charset="0"/>
              </a:rPr>
              <a:t>.   (TP)</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True Negative: </a:t>
            </a:r>
            <a:r>
              <a:rPr lang="en-US" b="1" dirty="0">
                <a:solidFill>
                  <a:srgbClr val="C00000"/>
                </a:solidFill>
                <a:latin typeface="Calibri" panose="020F0502020204030204" pitchFamily="34" charset="0"/>
                <a:cs typeface="Calibri" panose="020F0502020204030204" pitchFamily="34" charset="0"/>
              </a:rPr>
              <a:t>5 red below line</a:t>
            </a:r>
            <a:r>
              <a:rPr lang="en-US" dirty="0">
                <a:solidFill>
                  <a:srgbClr val="C00000"/>
                </a:solidFill>
                <a:latin typeface="Calibri" panose="020F0502020204030204" pitchFamily="34" charset="0"/>
                <a:cs typeface="Calibri" panose="020F0502020204030204" pitchFamily="34" charset="0"/>
              </a:rPr>
              <a:t>.    (TN)</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False Positive: </a:t>
            </a:r>
            <a:r>
              <a:rPr lang="en-US" b="1" dirty="0">
                <a:solidFill>
                  <a:srgbClr val="C00000"/>
                </a:solidFill>
                <a:latin typeface="Calibri" panose="020F0502020204030204" pitchFamily="34" charset="0"/>
                <a:cs typeface="Calibri" panose="020F0502020204030204" pitchFamily="34" charset="0"/>
              </a:rPr>
              <a:t>2 red above line     </a:t>
            </a:r>
            <a:r>
              <a:rPr lang="en-US" dirty="0">
                <a:solidFill>
                  <a:srgbClr val="C00000"/>
                </a:solidFill>
                <a:latin typeface="Calibri" panose="020F0502020204030204" pitchFamily="34" charset="0"/>
                <a:cs typeface="Calibri" panose="020F0502020204030204" pitchFamily="34" charset="0"/>
              </a:rPr>
              <a:t>(FP)</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False Negative:  </a:t>
            </a:r>
            <a:r>
              <a:rPr lang="en-US" b="1" dirty="0">
                <a:solidFill>
                  <a:srgbClr val="0070C0"/>
                </a:solidFill>
                <a:latin typeface="Calibri" panose="020F0502020204030204" pitchFamily="34" charset="0"/>
                <a:cs typeface="Calibri" panose="020F0502020204030204" pitchFamily="34" charset="0"/>
              </a:rPr>
              <a:t>1 blue below line.   (FN)</a:t>
            </a:r>
            <a:endParaRPr lang="en-GB" dirty="0">
              <a:latin typeface="Calibri" panose="020F0502020204030204" pitchFamily="34" charset="0"/>
              <a:cs typeface="Calibri" panose="020F0502020204030204" pitchFamily="34" charset="0"/>
            </a:endParaRPr>
          </a:p>
        </p:txBody>
      </p:sp>
      <p:graphicFrame>
        <p:nvGraphicFramePr>
          <p:cNvPr id="40" name="Table 40">
            <a:extLst>
              <a:ext uri="{FF2B5EF4-FFF2-40B4-BE49-F238E27FC236}">
                <a16:creationId xmlns:a16="http://schemas.microsoft.com/office/drawing/2014/main" xmlns="" id="{4C2097F0-FB86-4101-9172-0242C0608B00}"/>
              </a:ext>
            </a:extLst>
          </p:cNvPr>
          <p:cNvGraphicFramePr>
            <a:graphicFrameLocks noGrp="1"/>
          </p:cNvGraphicFramePr>
          <p:nvPr>
            <p:extLst>
              <p:ext uri="{D42A27DB-BD31-4B8C-83A1-F6EECF244321}">
                <p14:modId xmlns:p14="http://schemas.microsoft.com/office/powerpoint/2010/main" val="1118066008"/>
              </p:ext>
            </p:extLst>
          </p:nvPr>
        </p:nvGraphicFramePr>
        <p:xfrm>
          <a:off x="1126837" y="3503272"/>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xmlns="" val="2774437030"/>
                    </a:ext>
                  </a:extLst>
                </a:gridCol>
                <a:gridCol w="1577879">
                  <a:extLst>
                    <a:ext uri="{9D8B030D-6E8A-4147-A177-3AD203B41FA5}">
                      <a16:colId xmlns:a16="http://schemas.microsoft.com/office/drawing/2014/main" xmlns="" val="2060742505"/>
                    </a:ext>
                  </a:extLst>
                </a:gridCol>
                <a:gridCol w="1577879">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
        <p:nvSpPr>
          <p:cNvPr id="41" name="TextBox 40">
            <a:extLst>
              <a:ext uri="{FF2B5EF4-FFF2-40B4-BE49-F238E27FC236}">
                <a16:creationId xmlns:a16="http://schemas.microsoft.com/office/drawing/2014/main" xmlns="" id="{0EDD6652-4B66-47EF-A1EE-6391BEE07A9B}"/>
              </a:ext>
            </a:extLst>
          </p:cNvPr>
          <p:cNvSpPr txBox="1"/>
          <p:nvPr/>
        </p:nvSpPr>
        <p:spPr>
          <a:xfrm>
            <a:off x="1071419" y="4950691"/>
            <a:ext cx="7587669"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Total Predictions : 					</a:t>
            </a:r>
            <a:r>
              <a:rPr lang="en-US" sz="1600" b="1" dirty="0">
                <a:latin typeface="Calibri" panose="020F0502020204030204" pitchFamily="34" charset="0"/>
                <a:cs typeface="Calibri" panose="020F0502020204030204" pitchFamily="34" charset="0"/>
              </a:rPr>
              <a:t>14</a:t>
            </a:r>
          </a:p>
          <a:p>
            <a:r>
              <a:rPr lang="en-US" sz="1600" dirty="0">
                <a:latin typeface="Calibri" panose="020F0502020204030204" pitchFamily="34" charset="0"/>
                <a:cs typeface="Calibri" panose="020F0502020204030204" pitchFamily="34" charset="0"/>
              </a:rPr>
              <a:t>Total Right Predictions</a:t>
            </a:r>
            <a:r>
              <a:rPr lang="en-US" sz="1600" dirty="0">
                <a:latin typeface="Calibri" panose="020F0502020204030204" pitchFamily="34" charset="0"/>
                <a:cs typeface="Calibri" panose="020F0502020204030204" pitchFamily="34" charset="0"/>
                <a:sym typeface="Wingdings" panose="05000000000000000000" pitchFamily="2" charset="2"/>
              </a:rPr>
              <a:t>: (TP+TN)</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6+5 = 11</a:t>
            </a:r>
          </a:p>
          <a:p>
            <a:r>
              <a:rPr lang="en-US" sz="1600" dirty="0">
                <a:latin typeface="Calibri" panose="020F0502020204030204" pitchFamily="34" charset="0"/>
                <a:cs typeface="Calibri" panose="020F0502020204030204" pitchFamily="34" charset="0"/>
              </a:rPr>
              <a:t>Total Wrong Predictions: (FP+FN)		</a:t>
            </a:r>
            <a:r>
              <a:rPr lang="en-US" sz="1600" b="1" dirty="0">
                <a:latin typeface="Calibri" panose="020F0502020204030204" pitchFamily="34" charset="0"/>
                <a:cs typeface="Calibri" panose="020F0502020204030204" pitchFamily="34" charset="0"/>
              </a:rPr>
              <a:t>2+1 = 3</a:t>
            </a:r>
            <a:endParaRPr lang="en-GB" sz="1600" b="1" dirty="0">
              <a:latin typeface="Calibri" panose="020F0502020204030204" pitchFamily="34" charset="0"/>
              <a:cs typeface="Calibri" panose="020F0502020204030204" pitchFamily="34" charset="0"/>
            </a:endParaRPr>
          </a:p>
        </p:txBody>
      </p:sp>
      <p:grpSp>
        <p:nvGrpSpPr>
          <p:cNvPr id="46" name="Group 45"/>
          <p:cNvGrpSpPr/>
          <p:nvPr/>
        </p:nvGrpSpPr>
        <p:grpSpPr>
          <a:xfrm>
            <a:off x="6085610" y="1777897"/>
            <a:ext cx="3659805" cy="3649496"/>
            <a:chOff x="5545610" y="2404297"/>
            <a:chExt cx="3659805" cy="3649496"/>
          </a:xfrm>
        </p:grpSpPr>
        <p:grpSp>
          <p:nvGrpSpPr>
            <p:cNvPr id="47" name="Group 46">
              <a:extLst>
                <a:ext uri="{FF2B5EF4-FFF2-40B4-BE49-F238E27FC236}">
                  <a16:creationId xmlns:a16="http://schemas.microsoft.com/office/drawing/2014/main" xmlns="" id="{EADD225D-627D-4D41-A396-2FB956F3A462}"/>
                </a:ext>
              </a:extLst>
            </p:cNvPr>
            <p:cNvGrpSpPr/>
            <p:nvPr/>
          </p:nvGrpSpPr>
          <p:grpSpPr>
            <a:xfrm>
              <a:off x="5545610" y="2404297"/>
              <a:ext cx="3659805" cy="2835771"/>
              <a:chOff x="6862619" y="1415508"/>
              <a:chExt cx="4221018" cy="3098981"/>
            </a:xfrm>
          </p:grpSpPr>
          <p:graphicFrame>
            <p:nvGraphicFramePr>
              <p:cNvPr id="52" name="Chart 51">
                <a:extLst>
                  <a:ext uri="{FF2B5EF4-FFF2-40B4-BE49-F238E27FC236}">
                    <a16:creationId xmlns:a16="http://schemas.microsoft.com/office/drawing/2014/main" xmlns="" id="{22614F07-AB4E-44BF-A9E5-4D6B4DE5AA69}"/>
                  </a:ext>
                </a:extLst>
              </p:cNvPr>
              <p:cNvGraphicFramePr/>
              <p:nvPr>
                <p:extLst>
                  <p:ext uri="{D42A27DB-BD31-4B8C-83A1-F6EECF244321}">
                    <p14:modId xmlns:p14="http://schemas.microsoft.com/office/powerpoint/2010/main" val="3944426723"/>
                  </p:ext>
                </p:extLst>
              </p:nvPr>
            </p:nvGraphicFramePr>
            <p:xfrm>
              <a:off x="6862619" y="1415508"/>
              <a:ext cx="4221018" cy="3098981"/>
            </p:xfrm>
            <a:graphic>
              <a:graphicData uri="http://schemas.openxmlformats.org/drawingml/2006/chart">
                <c:chart xmlns:c="http://schemas.openxmlformats.org/drawingml/2006/chart" xmlns:r="http://schemas.openxmlformats.org/officeDocument/2006/relationships" r:id="rId2"/>
              </a:graphicData>
            </a:graphic>
          </p:graphicFrame>
          <p:sp>
            <p:nvSpPr>
              <p:cNvPr id="53" name="Oval 52">
                <a:extLst>
                  <a:ext uri="{FF2B5EF4-FFF2-40B4-BE49-F238E27FC236}">
                    <a16:creationId xmlns:a16="http://schemas.microsoft.com/office/drawing/2014/main" xmlns="" id="{87013DA0-CBD6-4963-A069-74CCCE313558}"/>
                  </a:ext>
                </a:extLst>
              </p:cNvPr>
              <p:cNvSpPr/>
              <p:nvPr/>
            </p:nvSpPr>
            <p:spPr>
              <a:xfrm>
                <a:off x="7712363" y="283022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xmlns="" id="{D19C3946-163D-4726-83C3-D65FCDEE0BB1}"/>
                  </a:ext>
                </a:extLst>
              </p:cNvPr>
              <p:cNvSpPr/>
              <p:nvPr/>
            </p:nvSpPr>
            <p:spPr>
              <a:xfrm>
                <a:off x="8603672" y="2461130"/>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xmlns="" id="{E525DE95-7A70-46C8-A3F6-403DE87F7E4D}"/>
                  </a:ext>
                </a:extLst>
              </p:cNvPr>
              <p:cNvSpPr/>
              <p:nvPr/>
            </p:nvSpPr>
            <p:spPr>
              <a:xfrm>
                <a:off x="8065654" y="24230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xmlns="" id="{D8292288-22E3-4B02-A914-D665006E10CA}"/>
                  </a:ext>
                </a:extLst>
              </p:cNvPr>
              <p:cNvSpPr/>
              <p:nvPr/>
            </p:nvSpPr>
            <p:spPr>
              <a:xfrm>
                <a:off x="8973128" y="24657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xmlns="" id="{4C092591-F8CF-40D5-8F43-9973D609F21D}"/>
                  </a:ext>
                </a:extLst>
              </p:cNvPr>
              <p:cNvSpPr/>
              <p:nvPr/>
            </p:nvSpPr>
            <p:spPr>
              <a:xfrm>
                <a:off x="9139383" y="214087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xmlns="" id="{969454DC-DDD4-4916-9D1E-D0872AC282BC}"/>
                  </a:ext>
                </a:extLst>
              </p:cNvPr>
              <p:cNvSpPr/>
              <p:nvPr/>
            </p:nvSpPr>
            <p:spPr>
              <a:xfrm>
                <a:off x="9351818" y="2845312"/>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xmlns="" id="{43C677C9-4DED-48B4-B520-EC263EFCBC56}"/>
                  </a:ext>
                </a:extLst>
              </p:cNvPr>
              <p:cNvSpPr/>
              <p:nvPr/>
            </p:nvSpPr>
            <p:spPr>
              <a:xfrm>
                <a:off x="9758217" y="19824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xmlns="" id="{BD7C499A-C642-4153-A005-94F5EE203233}"/>
                  </a:ext>
                </a:extLst>
              </p:cNvPr>
              <p:cNvSpPr/>
              <p:nvPr/>
            </p:nvSpPr>
            <p:spPr>
              <a:xfrm>
                <a:off x="8230428"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xmlns="" id="{950E4279-49B5-4A93-B7E7-AA7C360971CB}"/>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xmlns="" id="{771DF182-8205-408C-8E27-3900CDF2A7BB}"/>
                  </a:ext>
                </a:extLst>
              </p:cNvPr>
              <p:cNvSpPr/>
              <p:nvPr/>
            </p:nvSpPr>
            <p:spPr>
              <a:xfrm>
                <a:off x="8806873" y="3447292"/>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xmlns="" id="{EA5818B7-5E8F-4677-856A-6B500B10CF34}"/>
                  </a:ext>
                </a:extLst>
              </p:cNvPr>
              <p:cNvSpPr/>
              <p:nvPr/>
            </p:nvSpPr>
            <p:spPr>
              <a:xfrm>
                <a:off x="8959274" y="299647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xmlns="" id="{85075389-0A6A-41CF-A221-F04663BC594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xmlns="" id="{67BFFB2A-DD87-4FD5-96C8-83E820008AA0}"/>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xmlns="" id="{72C58B8A-9542-4B89-92E6-3CA2ECE37637}"/>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xmlns="" id="{BD7C499A-C642-4153-A005-94F5EE203233}"/>
                  </a:ext>
                </a:extLst>
              </p:cNvPr>
              <p:cNvSpPr/>
              <p:nvPr/>
            </p:nvSpPr>
            <p:spPr>
              <a:xfrm>
                <a:off x="8230427" y="275841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xmlns="" id="{950E4279-49B5-4A93-B7E7-AA7C360971CB}"/>
                  </a:ext>
                </a:extLst>
              </p:cNvPr>
              <p:cNvSpPr/>
              <p:nvPr/>
            </p:nvSpPr>
            <p:spPr>
              <a:xfrm>
                <a:off x="9439562" y="2223365"/>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xmlns="" id="{85075389-0A6A-41CF-A221-F04663BC594E}"/>
                  </a:ext>
                </a:extLst>
              </p:cNvPr>
              <p:cNvSpPr/>
              <p:nvPr/>
            </p:nvSpPr>
            <p:spPr>
              <a:xfrm>
                <a:off x="9758217" y="262871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xmlns="" id="{67BFFB2A-DD87-4FD5-96C8-83E820008AA0}"/>
                  </a:ext>
                </a:extLst>
              </p:cNvPr>
              <p:cNvSpPr/>
              <p:nvPr/>
            </p:nvSpPr>
            <p:spPr>
              <a:xfrm>
                <a:off x="9855199" y="299660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xmlns="" id="{72C58B8A-9542-4B89-92E6-3CA2ECE37637}"/>
                  </a:ext>
                </a:extLst>
              </p:cNvPr>
              <p:cNvSpPr/>
              <p:nvPr/>
            </p:nvSpPr>
            <p:spPr>
              <a:xfrm>
                <a:off x="10220034" y="2112601"/>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8" name="Oval 47">
              <a:extLst>
                <a:ext uri="{FF2B5EF4-FFF2-40B4-BE49-F238E27FC236}">
                  <a16:creationId xmlns:a16="http://schemas.microsoft.com/office/drawing/2014/main" xmlns="" id="{34CA2CA6-BCD8-445B-B19F-521BE1F10FDD}"/>
                </a:ext>
              </a:extLst>
            </p:cNvPr>
            <p:cNvSpPr/>
            <p:nvPr/>
          </p:nvSpPr>
          <p:spPr>
            <a:xfrm>
              <a:off x="6403966" y="579275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xmlns="" id="{D5CD911C-2CD6-4B23-BAE3-5E2C7998D5AB}"/>
                </a:ext>
              </a:extLst>
            </p:cNvPr>
            <p:cNvSpPr txBox="1"/>
            <p:nvPr/>
          </p:nvSpPr>
          <p:spPr>
            <a:xfrm>
              <a:off x="6588693" y="5715239"/>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50" name="Oval 49">
              <a:extLst>
                <a:ext uri="{FF2B5EF4-FFF2-40B4-BE49-F238E27FC236}">
                  <a16:creationId xmlns:a16="http://schemas.microsoft.com/office/drawing/2014/main" xmlns="" id="{98C01251-23CB-4E83-96C8-963EE5851127}"/>
                </a:ext>
              </a:extLst>
            </p:cNvPr>
            <p:cNvSpPr/>
            <p:nvPr/>
          </p:nvSpPr>
          <p:spPr>
            <a:xfrm>
              <a:off x="6403965" y="54776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xmlns="" id="{1490A8B2-C841-4D12-8A85-E75AED1FBF76}"/>
                </a:ext>
              </a:extLst>
            </p:cNvPr>
            <p:cNvSpPr txBox="1"/>
            <p:nvPr/>
          </p:nvSpPr>
          <p:spPr>
            <a:xfrm>
              <a:off x="6585791" y="5383747"/>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grpSp>
    </p:spTree>
    <p:extLst>
      <p:ext uri="{BB962C8B-B14F-4D97-AF65-F5344CB8AC3E}">
        <p14:creationId xmlns:p14="http://schemas.microsoft.com/office/powerpoint/2010/main" val="1056419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623360"/>
            <a:ext cx="11610108" cy="586892"/>
          </a:xfrm>
          <a:prstGeom prst="rect">
            <a:avLst/>
          </a:prstGeom>
          <a:noFill/>
        </p:spPr>
        <p:txBody>
          <a:bodyPr wrap="square" rtlCol="0">
            <a:spAutoFit/>
          </a:bodyPr>
          <a:lstStyle/>
          <a:p>
            <a:pPr>
              <a:lnSpc>
                <a:spcPct val="150000"/>
              </a:lnSpc>
            </a:pPr>
            <a:r>
              <a:rPr lang="en-US" sz="2400" b="1" dirty="0">
                <a:latin typeface="+mj-lt"/>
              </a:rPr>
              <a:t>Accuracy</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296597"/>
            <a:ext cx="9651998"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Accuracy is one of </a:t>
            </a:r>
            <a:r>
              <a:rPr lang="en-US" sz="2000" dirty="0" smtClean="0">
                <a:latin typeface="Calibri" panose="020F0502020204030204" pitchFamily="34" charset="0"/>
                <a:cs typeface="Calibri" panose="020F0502020204030204" pitchFamily="34" charset="0"/>
              </a:rPr>
              <a:t>the ways </a:t>
            </a:r>
            <a:r>
              <a:rPr lang="en-US" sz="2000" dirty="0">
                <a:latin typeface="Calibri" panose="020F0502020204030204" pitchFamily="34" charset="0"/>
                <a:cs typeface="Calibri" panose="020F0502020204030204" pitchFamily="34" charset="0"/>
              </a:rPr>
              <a:t>to measure how good a model is.</a:t>
            </a:r>
          </a:p>
        </p:txBody>
      </p:sp>
      <p:sp>
        <p:nvSpPr>
          <p:cNvPr id="4" name="TextBox 3">
            <a:extLst>
              <a:ext uri="{FF2B5EF4-FFF2-40B4-BE49-F238E27FC236}">
                <a16:creationId xmlns:a16="http://schemas.microsoft.com/office/drawing/2014/main" xmlns="" id="{4D697D5F-980B-4BC1-9DB6-56691766B5AE}"/>
              </a:ext>
            </a:extLst>
          </p:cNvPr>
          <p:cNvSpPr txBox="1"/>
          <p:nvPr/>
        </p:nvSpPr>
        <p:spPr>
          <a:xfrm>
            <a:off x="1034474" y="1880331"/>
            <a:ext cx="6797963"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Lets calculate the accuracy of the previous example from Confusion Matrix:</a:t>
            </a:r>
            <a:endParaRPr lang="en-GB" sz="1600"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xmlns="" id="{86F1566C-3441-44AC-9F8A-A7747DE51AEC}"/>
                  </a:ext>
                </a:extLst>
              </p:cNvPr>
              <p:cNvSpPr txBox="1"/>
              <p:nvPr/>
            </p:nvSpPr>
            <p:spPr>
              <a:xfrm>
                <a:off x="-129306" y="2280109"/>
                <a:ext cx="6688506" cy="4155753"/>
              </a:xfrm>
              <a:prstGeom prst="rect">
                <a:avLst/>
              </a:prstGeom>
              <a:noFill/>
            </p:spPr>
            <p:txBody>
              <a:bodyPr wrap="square" lIns="0" tIns="0" rIns="0" bIns="0" rtlCol="0">
                <a:spAutoFit/>
              </a:bodyPr>
              <a:lstStyle/>
              <a:p>
                <a:pPr/>
                <a:endParaRPr lang="en-US" sz="16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𝐴𝑐𝑐𝑢𝑟𝑎𝑐𝑦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𝐶𝑜𝑟𝑟𝑒𝑐𝑡</m:t>
                          </m:r>
                          <m:r>
                            <a:rPr lang="en-US" sz="1600" b="0" i="1" smtClean="0">
                              <a:latin typeface="Cambria Math" panose="02040503050406030204" pitchFamily="18" charset="0"/>
                            </a:rPr>
                            <m:t> </m:t>
                          </m:r>
                          <m:r>
                            <a:rPr lang="en-US" sz="1600" b="0" i="1" smtClean="0">
                              <a:latin typeface="Cambria Math" panose="02040503050406030204" pitchFamily="18" charset="0"/>
                            </a:rPr>
                            <m:t>𝑃𝑟𝑒𝑑𝑖𝑐𝑡𝑖𝑜𝑛𝑠</m:t>
                          </m:r>
                        </m:num>
                        <m:den>
                          <m:r>
                            <a:rPr lang="en-US" sz="1600" b="0" i="1" smtClean="0">
                              <a:latin typeface="Cambria Math" panose="02040503050406030204" pitchFamily="18" charset="0"/>
                            </a:rPr>
                            <m:t>𝑇𝑜𝑡𝑎𝑙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𝑃𝑟𝑒𝑑𝑖𝑐𝑡𝑖𝑜𝑛𝑠</m:t>
                          </m:r>
                          <m:r>
                            <a:rPr lang="en-US" sz="1600" b="0" i="1" smtClean="0">
                              <a:latin typeface="Cambria Math" panose="02040503050406030204" pitchFamily="18" charset="0"/>
                            </a:rPr>
                            <m:t> </m:t>
                          </m:r>
                        </m:den>
                      </m:f>
                    </m:oMath>
                  </m:oMathPara>
                </a14:m>
                <a:endParaRPr lang="en-US" b="0" i="1" dirty="0" smtClean="0">
                  <a:latin typeface="Cambria Math" panose="02040503050406030204" pitchFamily="18" charset="0"/>
                </a:endParaRPr>
              </a:p>
              <a:p>
                <a:pPr/>
                <a:endParaRPr lang="en-US" b="0" i="1" dirty="0">
                  <a:latin typeface="Cambria Math" panose="02040503050406030204" pitchFamily="18" charset="0"/>
                </a:endParaRPr>
              </a:p>
              <a:p>
                <a:pPr/>
                <a:r>
                  <a:rPr lang="en-US" sz="1600" b="0" dirty="0" smtClean="0"/>
                  <a:t>  						</a:t>
                </a:r>
                <a14:m>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r>
                          <a:rPr lang="en-US" sz="1600" b="0" i="1" smtClean="0">
                            <a:latin typeface="Cambria Math" panose="02040503050406030204" pitchFamily="18" charset="0"/>
                          </a:rPr>
                          <m:t>+</m:t>
                        </m:r>
                        <m:r>
                          <a:rPr lang="en-US" sz="1600" b="0" i="1" smtClean="0">
                            <a:latin typeface="Cambria Math" panose="02040503050406030204" pitchFamily="18" charset="0"/>
                          </a:rPr>
                          <m:t>𝐹𝑃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r>
                      <a:rPr lang="en-US" sz="1600"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p>
              <a:p>
                <a:r>
                  <a:rPr lang="en-US" dirty="0"/>
                  <a:t>                                </a:t>
                </a:r>
                <a:r>
                  <a:rPr lang="en-US" dirty="0" smtClean="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6+5</m:t>
                        </m:r>
                      </m:num>
                      <m:den>
                        <m:r>
                          <a:rPr lang="en-US" sz="2000" b="0" i="1" smtClean="0">
                            <a:latin typeface="Cambria Math" panose="02040503050406030204" pitchFamily="18" charset="0"/>
                          </a:rPr>
                          <m:t>6+5+2+1</m:t>
                        </m:r>
                      </m:den>
                    </m:f>
                  </m:oMath>
                </a14:m>
                <a:endParaRPr lang="en-US" b="0" i="1" dirty="0">
                  <a:latin typeface="Cambria Math" panose="02040503050406030204" pitchFamily="18" charset="0"/>
                </a:endParaRPr>
              </a:p>
              <a:p>
                <a:r>
                  <a:rPr lang="en-US" b="0" dirty="0"/>
                  <a:t>					</a:t>
                </a:r>
                <a:r>
                  <a:rPr lang="en-US" b="0" dirty="0" smtClean="0"/>
                  <a:t>													</a:t>
                </a:r>
                <a:r>
                  <a:rPr lang="en-US" dirty="0"/>
                  <a:t> </a:t>
                </a:r>
                <a:r>
                  <a:rPr lang="en-US" dirty="0" smtClean="0"/>
                  <a:t>     		</a:t>
                </a:r>
                <a:r>
                  <a:rPr lang="en-US" sz="2400" i="1" dirty="0" smtClean="0"/>
                  <a:t>=</a:t>
                </a:r>
                <a:r>
                  <a:rPr lang="en-US" i="1" dirty="0" smtClean="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14</m:t>
                        </m:r>
                      </m:den>
                    </m:f>
                  </m:oMath>
                </a14:m>
                <a:endParaRPr lang="en-US" i="1" dirty="0">
                  <a:latin typeface="Cambria Math" panose="02040503050406030204" pitchFamily="18" charset="0"/>
                </a:endParaRPr>
              </a:p>
              <a:p>
                <a:endParaRPr lang="en-US" i="1" dirty="0">
                  <a:latin typeface="Cambria Math" panose="02040503050406030204" pitchFamily="18" charset="0"/>
                </a:endParaRPr>
              </a:p>
              <a:p>
                <a:r>
                  <a:rPr lang="en-US" b="0" dirty="0"/>
                  <a:t>                                 </a:t>
                </a:r>
                <a:r>
                  <a:rPr lang="en-US" b="0" dirty="0" smtClean="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𝟕𝟖𝟔</m:t>
                    </m:r>
                    <m:r>
                      <a:rPr lang="en-US" b="1" i="1" smtClean="0">
                        <a:latin typeface="Cambria Math" panose="02040503050406030204" pitchFamily="18" charset="0"/>
                      </a:rPr>
                      <m:t> ∗ </m:t>
                    </m:r>
                    <m:r>
                      <a:rPr lang="en-US" b="1" i="1" smtClean="0">
                        <a:latin typeface="Cambria Math" panose="02040503050406030204" pitchFamily="18" charset="0"/>
                      </a:rPr>
                      <m:t>𝟏𝟎𝟎</m:t>
                    </m:r>
                    <m:r>
                      <a:rPr lang="en-US" b="1" i="1" smtClean="0">
                        <a:latin typeface="Cambria Math" panose="02040503050406030204" pitchFamily="18" charset="0"/>
                      </a:rPr>
                      <m:t>%</m:t>
                    </m:r>
                  </m:oMath>
                </a14:m>
                <a:endParaRPr lang="en-US" b="1" i="1" dirty="0" smtClean="0">
                  <a:latin typeface="Cambria Math" panose="02040503050406030204" pitchFamily="18" charset="0"/>
                </a:endParaRPr>
              </a:p>
              <a:p>
                <a:endParaRPr lang="en-US" b="1" i="1" dirty="0">
                  <a:latin typeface="Cambria Math" panose="02040503050406030204" pitchFamily="18" charset="0"/>
                </a:endParaRPr>
              </a:p>
              <a:p>
                <a:r>
                  <a:rPr lang="en-US" b="1" dirty="0"/>
                  <a:t>                        </a:t>
                </a:r>
                <a:r>
                  <a:rPr lang="en-US" b="1" dirty="0" smtClean="0"/>
                  <a:t> Accuracy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𝟕𝟖</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oMath>
                </a14:m>
                <a:endParaRPr lang="en-US" b="1" i="1" dirty="0"/>
              </a:p>
              <a:p>
                <a:r>
                  <a:rPr lang="en-GB" i="1" dirty="0"/>
                  <a:t>  </a:t>
                </a:r>
              </a:p>
            </p:txBody>
          </p:sp>
        </mc:Choice>
        <mc:Fallback>
          <p:sp>
            <p:nvSpPr>
              <p:cNvPr id="8" name="TextBox 7">
                <a:extLst>
                  <a:ext uri="{FF2B5EF4-FFF2-40B4-BE49-F238E27FC236}">
                    <a16:creationId xmlns:a16="http://schemas.microsoft.com/office/drawing/2014/main" xmlns:a14="http://schemas.microsoft.com/office/drawing/2010/main" xmlns="" id="{86F1566C-3441-44AC-9F8A-A7747DE51AEC}"/>
                  </a:ext>
                </a:extLst>
              </p:cNvPr>
              <p:cNvSpPr txBox="1">
                <a:spLocks noRot="1" noChangeAspect="1" noMove="1" noResize="1" noEditPoints="1" noAdjustHandles="1" noChangeArrowheads="1" noChangeShapeType="1" noTextEdit="1"/>
              </p:cNvSpPr>
              <p:nvPr/>
            </p:nvSpPr>
            <p:spPr>
              <a:xfrm>
                <a:off x="-129306" y="2280109"/>
                <a:ext cx="6688506" cy="4155753"/>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9" name="Table 40">
            <a:extLst>
              <a:ext uri="{FF2B5EF4-FFF2-40B4-BE49-F238E27FC236}">
                <a16:creationId xmlns:a16="http://schemas.microsoft.com/office/drawing/2014/main" xmlns="" id="{14067557-A80C-473C-9C25-124767A18D0E}"/>
              </a:ext>
            </a:extLst>
          </p:cNvPr>
          <p:cNvGraphicFramePr>
            <a:graphicFrameLocks noGrp="1"/>
          </p:cNvGraphicFramePr>
          <p:nvPr>
            <p:extLst>
              <p:ext uri="{D42A27DB-BD31-4B8C-83A1-F6EECF244321}">
                <p14:modId xmlns:p14="http://schemas.microsoft.com/office/powerpoint/2010/main" val="3701455649"/>
              </p:ext>
            </p:extLst>
          </p:nvPr>
        </p:nvGraphicFramePr>
        <p:xfrm>
          <a:off x="5915357" y="3255973"/>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xmlns="" val="2774437030"/>
                    </a:ext>
                  </a:extLst>
                </a:gridCol>
                <a:gridCol w="1245090">
                  <a:extLst>
                    <a:ext uri="{9D8B030D-6E8A-4147-A177-3AD203B41FA5}">
                      <a16:colId xmlns:a16="http://schemas.microsoft.com/office/drawing/2014/main" xmlns="" val="2060742505"/>
                    </a:ext>
                  </a:extLst>
                </a:gridCol>
                <a:gridCol w="1245090">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
        <p:nvSpPr>
          <p:cNvPr id="5" name="Rectangle 4"/>
          <p:cNvSpPr/>
          <p:nvPr/>
        </p:nvSpPr>
        <p:spPr>
          <a:xfrm>
            <a:off x="6888974" y="4574292"/>
            <a:ext cx="1886927" cy="369332"/>
          </a:xfrm>
          <a:prstGeom prst="rect">
            <a:avLst/>
          </a:prstGeom>
        </p:spPr>
        <p:txBody>
          <a:bodyPr wrap="none">
            <a:spAutoFit/>
          </a:bodyPr>
          <a:lstStyle/>
          <a:p>
            <a:r>
              <a:rPr lang="en-US" b="1" dirty="0" smtClean="0">
                <a:latin typeface="Calibri" panose="020F0502020204030204" pitchFamily="34" charset="0"/>
                <a:cs typeface="Calibri" panose="020F0502020204030204" pitchFamily="34" charset="0"/>
              </a:rPr>
              <a:t>Confusion Matrix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860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Precision</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415507"/>
            <a:ext cx="8311125" cy="98488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Precision is defined as the proportion of data that was predicted positive to the data was actually positive. </a:t>
            </a:r>
          </a:p>
          <a:p>
            <a:r>
              <a:rPr lang="en-US" dirty="0">
                <a:latin typeface="Calibri" panose="020F0502020204030204" pitchFamily="34" charset="0"/>
                <a:cs typeface="Calibri" panose="020F0502020204030204" pitchFamily="34" charset="0"/>
              </a:rPr>
              <a:t>It says how good your model can classify True Positive compared to False positive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xmlns="" id="{19176F3E-BF44-475A-94B8-9A27696AE282}"/>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6+2</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=0.75</m:t>
                    </m:r>
                  </m:oMath>
                </a14:m>
                <a:r>
                  <a:rPr lang="en-US" i="1" dirty="0">
                    <a:latin typeface="Cambria Math" panose="02040503050406030204" pitchFamily="18" charset="0"/>
                  </a:rPr>
                  <a:t> </a:t>
                </a:r>
                <a:r>
                  <a:rPr lang="en-US" i="1" dirty="0" smtClean="0">
                    <a:latin typeface="Cambria Math" panose="02040503050406030204" pitchFamily="18" charset="0"/>
                  </a:rPr>
                  <a:t>* 100%</a:t>
                </a:r>
                <a:endParaRPr lang="en-US" i="1" dirty="0">
                  <a:latin typeface="Cambria Math" panose="02040503050406030204" pitchFamily="18" charset="0"/>
                </a:endParaRPr>
              </a:p>
              <a:p>
                <a:r>
                  <a:rPr lang="en-US" b="0" i="1" dirty="0">
                    <a:latin typeface="Cambria Math" panose="02040503050406030204" pitchFamily="18" charset="0"/>
                  </a:rPr>
                  <a:t>			</a:t>
                </a:r>
                <a:r>
                  <a:rPr lang="en-US" dirty="0">
                    <a:latin typeface="Cambria Math" panose="02040503050406030204" pitchFamily="18" charset="0"/>
                  </a:rPr>
                  <a:t>= 75%</a:t>
                </a:r>
                <a:endParaRPr lang="en-US" b="0" i="1" dirty="0">
                  <a:latin typeface="Cambria Math" panose="02040503050406030204" pitchFamily="18" charset="0"/>
                </a:endParaRPr>
              </a:p>
            </p:txBody>
          </p:sp>
        </mc:Choice>
        <mc:Fallback>
          <p:sp>
            <p:nvSpPr>
              <p:cNvPr id="5" name="TextBox 4">
                <a:extLst>
                  <a:ext uri="{FF2B5EF4-FFF2-40B4-BE49-F238E27FC236}">
                    <a16:creationId xmlns:a16="http://schemas.microsoft.com/office/drawing/2014/main" xmlns:a14="http://schemas.microsoft.com/office/drawing/2010/main" xmlns="" id="{19176F3E-BF44-475A-94B8-9A27696AE282}"/>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rotWithShape="0">
                <a:blip r:embed="rId2"/>
                <a:stretch>
                  <a:fillRect b="-4101"/>
                </a:stretch>
              </a:blipFill>
            </p:spPr>
            <p:txBody>
              <a:bodyPr/>
              <a:lstStyle/>
              <a:p>
                <a:r>
                  <a:rPr lang="en-US">
                    <a:noFill/>
                  </a:rPr>
                  <a:t> </a:t>
                </a:r>
              </a:p>
            </p:txBody>
          </p:sp>
        </mc:Fallback>
      </mc:AlternateContent>
      <p:graphicFrame>
        <p:nvGraphicFramePr>
          <p:cNvPr id="7" name="Table 40">
            <a:extLst>
              <a:ext uri="{FF2B5EF4-FFF2-40B4-BE49-F238E27FC236}">
                <a16:creationId xmlns:a16="http://schemas.microsoft.com/office/drawing/2014/main" xmlns="" id="{14067557-A80C-473C-9C25-124767A18D0E}"/>
              </a:ext>
            </a:extLst>
          </p:cNvPr>
          <p:cNvGraphicFramePr>
            <a:graphicFrameLocks noGrp="1"/>
          </p:cNvGraphicFramePr>
          <p:nvPr>
            <p:extLst>
              <p:ext uri="{D42A27DB-BD31-4B8C-83A1-F6EECF244321}">
                <p14:modId xmlns:p14="http://schemas.microsoft.com/office/powerpoint/2010/main" val="129982457"/>
              </p:ext>
            </p:extLst>
          </p:nvPr>
        </p:nvGraphicFramePr>
        <p:xfrm>
          <a:off x="5610330" y="3945482"/>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xmlns="" val="2774437030"/>
                    </a:ext>
                  </a:extLst>
                </a:gridCol>
                <a:gridCol w="1245090">
                  <a:extLst>
                    <a:ext uri="{9D8B030D-6E8A-4147-A177-3AD203B41FA5}">
                      <a16:colId xmlns:a16="http://schemas.microsoft.com/office/drawing/2014/main" xmlns="" val="2060742505"/>
                    </a:ext>
                  </a:extLst>
                </a:gridCol>
                <a:gridCol w="1245090">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
        <p:nvSpPr>
          <p:cNvPr id="8" name="Rectangle 7"/>
          <p:cNvSpPr/>
          <p:nvPr/>
        </p:nvSpPr>
        <p:spPr>
          <a:xfrm>
            <a:off x="6583947" y="5263801"/>
            <a:ext cx="1886927" cy="369332"/>
          </a:xfrm>
          <a:prstGeom prst="rect">
            <a:avLst/>
          </a:prstGeom>
        </p:spPr>
        <p:txBody>
          <a:bodyPr wrap="none">
            <a:spAutoFit/>
          </a:bodyPr>
          <a:lstStyle/>
          <a:p>
            <a:r>
              <a:rPr lang="en-US" b="1" dirty="0" smtClean="0">
                <a:latin typeface="Calibri" panose="020F0502020204030204" pitchFamily="34" charset="0"/>
                <a:cs typeface="Calibri" panose="020F0502020204030204" pitchFamily="34" charset="0"/>
              </a:rPr>
              <a:t>Confusion Matrix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434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127240" y="684497"/>
            <a:ext cx="11610108" cy="586892"/>
          </a:xfrm>
          <a:prstGeom prst="rect">
            <a:avLst/>
          </a:prstGeom>
          <a:noFill/>
        </p:spPr>
        <p:txBody>
          <a:bodyPr wrap="square" rtlCol="0">
            <a:spAutoFit/>
          </a:bodyPr>
          <a:lstStyle/>
          <a:p>
            <a:pPr>
              <a:lnSpc>
                <a:spcPct val="150000"/>
              </a:lnSpc>
            </a:pPr>
            <a:r>
              <a:rPr lang="en-US" sz="2400" b="1" dirty="0">
                <a:latin typeface="+mj-lt"/>
              </a:rPr>
              <a:t>Recall</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127240" y="1310113"/>
            <a:ext cx="7779160" cy="1477328"/>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a:spcBef>
                <a:spcPts val="600"/>
              </a:spcBef>
            </a:pPr>
            <a:r>
              <a:rPr lang="en-US" dirty="0">
                <a:latin typeface="Calibri" panose="020F0502020204030204" pitchFamily="34" charset="0"/>
                <a:cs typeface="Calibri" panose="020F0502020204030204" pitchFamily="34" charset="0"/>
              </a:rPr>
              <a:t>Recall is defined as the proportion of data that was predicted positive to the total positive(TP+FN). Recall attempt to answer the following question-</a:t>
            </a:r>
          </a:p>
          <a:p>
            <a:pPr lvl="0" defTabSz="914400" eaLnBrk="0" fontAlgn="base" hangingPunct="0">
              <a:spcBef>
                <a:spcPct val="0"/>
              </a:spcBef>
              <a:spcAft>
                <a:spcPct val="0"/>
              </a:spcAft>
            </a:pPr>
            <a:endParaRPr lang="en-US" b="1" dirty="0" smtClean="0">
              <a:solidFill>
                <a:srgbClr val="FF0000"/>
              </a:solidFill>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b="1" dirty="0" smtClean="0">
                <a:solidFill>
                  <a:srgbClr val="FF0000"/>
                </a:solidFill>
                <a:latin typeface="Calibri" panose="020F0502020204030204" pitchFamily="34" charset="0"/>
                <a:cs typeface="Calibri" panose="020F0502020204030204" pitchFamily="34" charset="0"/>
              </a:rPr>
              <a:t>What </a:t>
            </a:r>
            <a:r>
              <a:rPr lang="en-US" b="1" dirty="0">
                <a:solidFill>
                  <a:srgbClr val="FF0000"/>
                </a:solidFill>
                <a:latin typeface="Calibri" panose="020F0502020204030204" pitchFamily="34" charset="0"/>
                <a:cs typeface="Calibri" panose="020F0502020204030204" pitchFamily="34" charset="0"/>
              </a:rPr>
              <a:t>proportion of actual positives was identified correctly?</a:t>
            </a:r>
          </a:p>
          <a:p>
            <a:pPr lvl="0" defTabSz="914400" eaLnBrk="0" fontAlgn="base" hangingPunct="0">
              <a:spcBef>
                <a:spcPct val="0"/>
              </a:spcBef>
              <a:spcAft>
                <a:spcPct val="0"/>
              </a:spcAft>
            </a:pP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xmlns="" id="{5BB321EF-22B8-4242-B5E1-9C5AD2E97337}"/>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𝑁𝑒𝑔𝑎𝑖𝑣𝑒𝑠</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6+1</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 857</m:t>
                    </m:r>
                    <m:r>
                      <a:rPr lang="en-US" b="0" i="1" smtClean="0">
                        <a:latin typeface="Cambria Math" panose="02040503050406030204" pitchFamily="18" charset="0"/>
                      </a:rPr>
                      <m:t> ∗100%</m:t>
                    </m:r>
                  </m:oMath>
                </a14:m>
                <a:r>
                  <a:rPr lang="en-US" i="1" dirty="0">
                    <a:latin typeface="Cambria Math" panose="02040503050406030204" pitchFamily="18" charset="0"/>
                  </a:rPr>
                  <a:t> </a:t>
                </a:r>
              </a:p>
              <a:p>
                <a:r>
                  <a:rPr lang="en-US" b="0" i="1" dirty="0">
                    <a:latin typeface="Cambria Math" panose="02040503050406030204" pitchFamily="18" charset="0"/>
                  </a:rPr>
                  <a:t>			</a:t>
                </a:r>
                <a:r>
                  <a:rPr lang="en-US" dirty="0">
                    <a:latin typeface="Cambria Math" panose="02040503050406030204" pitchFamily="18" charset="0"/>
                  </a:rPr>
                  <a:t>= 85.7%</a:t>
                </a:r>
                <a:endParaRPr lang="en-US" b="0" i="1" dirty="0">
                  <a:latin typeface="Cambria Math" panose="02040503050406030204" pitchFamily="18" charset="0"/>
                </a:endParaRPr>
              </a:p>
            </p:txBody>
          </p:sp>
        </mc:Choice>
        <mc:Fallback>
          <p:sp>
            <p:nvSpPr>
              <p:cNvPr id="5" name="TextBox 4">
                <a:extLst>
                  <a:ext uri="{FF2B5EF4-FFF2-40B4-BE49-F238E27FC236}">
                    <a16:creationId xmlns:a16="http://schemas.microsoft.com/office/drawing/2014/main" xmlns:a14="http://schemas.microsoft.com/office/drawing/2010/main" xmlns="" id="{5BB321EF-22B8-4242-B5E1-9C5AD2E97337}"/>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rotWithShape="0">
                <a:blip r:embed="rId2"/>
                <a:stretch>
                  <a:fillRect b="-4101"/>
                </a:stretch>
              </a:blipFill>
            </p:spPr>
            <p:txBody>
              <a:bodyPr/>
              <a:lstStyle/>
              <a:p>
                <a:r>
                  <a:rPr lang="en-US">
                    <a:noFill/>
                  </a:rPr>
                  <a:t> </a:t>
                </a:r>
              </a:p>
            </p:txBody>
          </p:sp>
        </mc:Fallback>
      </mc:AlternateContent>
      <p:graphicFrame>
        <p:nvGraphicFramePr>
          <p:cNvPr id="6" name="Table 40">
            <a:extLst>
              <a:ext uri="{FF2B5EF4-FFF2-40B4-BE49-F238E27FC236}">
                <a16:creationId xmlns:a16="http://schemas.microsoft.com/office/drawing/2014/main" xmlns="" id="{14067557-A80C-473C-9C25-124767A18D0E}"/>
              </a:ext>
            </a:extLst>
          </p:cNvPr>
          <p:cNvGraphicFramePr>
            <a:graphicFrameLocks noGrp="1"/>
          </p:cNvGraphicFramePr>
          <p:nvPr>
            <p:extLst>
              <p:ext uri="{D42A27DB-BD31-4B8C-83A1-F6EECF244321}">
                <p14:modId xmlns:p14="http://schemas.microsoft.com/office/powerpoint/2010/main" val="3397620127"/>
              </p:ext>
            </p:extLst>
          </p:nvPr>
        </p:nvGraphicFramePr>
        <p:xfrm>
          <a:off x="5677757" y="4047973"/>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xmlns="" val="2774437030"/>
                    </a:ext>
                  </a:extLst>
                </a:gridCol>
                <a:gridCol w="1245090">
                  <a:extLst>
                    <a:ext uri="{9D8B030D-6E8A-4147-A177-3AD203B41FA5}">
                      <a16:colId xmlns:a16="http://schemas.microsoft.com/office/drawing/2014/main" xmlns="" val="2060742505"/>
                    </a:ext>
                  </a:extLst>
                </a:gridCol>
                <a:gridCol w="1245090">
                  <a:extLst>
                    <a:ext uri="{9D8B030D-6E8A-4147-A177-3AD203B41FA5}">
                      <a16:colId xmlns:a16="http://schemas.microsoft.com/office/drawing/2014/main" xmlns=""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xmlns=""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xmlns=""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xmlns="" val="2475666858"/>
                  </a:ext>
                </a:extLst>
              </a:tr>
            </a:tbl>
          </a:graphicData>
        </a:graphic>
      </p:graphicFrame>
      <p:sp>
        <p:nvSpPr>
          <p:cNvPr id="7" name="Rectangle 6"/>
          <p:cNvSpPr/>
          <p:nvPr/>
        </p:nvSpPr>
        <p:spPr>
          <a:xfrm>
            <a:off x="6651374" y="5366292"/>
            <a:ext cx="1886927" cy="369332"/>
          </a:xfrm>
          <a:prstGeom prst="rect">
            <a:avLst/>
          </a:prstGeom>
        </p:spPr>
        <p:txBody>
          <a:bodyPr wrap="none">
            <a:spAutoFit/>
          </a:bodyPr>
          <a:lstStyle/>
          <a:p>
            <a:r>
              <a:rPr lang="en-US" b="1" dirty="0" smtClean="0">
                <a:latin typeface="Calibri" panose="020F0502020204030204" pitchFamily="34" charset="0"/>
                <a:cs typeface="Calibri" panose="020F0502020204030204" pitchFamily="34" charset="0"/>
              </a:rPr>
              <a:t>Confusion Matrix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02687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F1 Score</a:t>
            </a:r>
            <a:endParaRPr lang="en-GB" sz="2400" b="1" dirty="0">
              <a:latin typeface="+mj-lt"/>
            </a:endParaRPr>
          </a:p>
        </p:txBody>
      </p:sp>
      <p:sp>
        <p:nvSpPr>
          <p:cNvPr id="3" name="TextBox 2">
            <a:extLst>
              <a:ext uri="{FF2B5EF4-FFF2-40B4-BE49-F238E27FC236}">
                <a16:creationId xmlns:a16="http://schemas.microsoft.com/office/drawing/2014/main" xmlns="" id="{E5675C91-C079-4A4D-A227-CA306F665400}"/>
              </a:ext>
            </a:extLst>
          </p:cNvPr>
          <p:cNvSpPr txBox="1"/>
          <p:nvPr/>
        </p:nvSpPr>
        <p:spPr>
          <a:xfrm>
            <a:off x="1034475" y="1650604"/>
            <a:ext cx="8368725" cy="646331"/>
          </a:xfrm>
          <a:prstGeom prst="rect">
            <a:avLst/>
          </a:prstGeom>
          <a:noFill/>
        </p:spPr>
        <p:txBody>
          <a:bodyPr wrap="square" rtlCol="0">
            <a:spAutoFit/>
          </a:bodyPr>
          <a:lstStyle/>
          <a:p>
            <a:pPr>
              <a:spcBef>
                <a:spcPts val="600"/>
              </a:spcBef>
            </a:pPr>
            <a:r>
              <a:rPr lang="en-US" dirty="0">
                <a:latin typeface="Calibri" panose="020F0502020204030204" pitchFamily="34" charset="0"/>
                <a:cs typeface="Calibri" panose="020F0502020204030204" pitchFamily="34" charset="0"/>
              </a:rPr>
              <a:t>F1 score is combining both the Precision and Recall into a single metric for simplicity. It is the harmonic mean of the model’s precision and recall.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A68C2869-47DC-44CC-8149-993B6EEEC360}"/>
                  </a:ext>
                </a:extLst>
              </p:cNvPr>
              <p:cNvSpPr txBox="1"/>
              <p:nvPr/>
            </p:nvSpPr>
            <p:spPr>
              <a:xfrm>
                <a:off x="771239" y="2826165"/>
                <a:ext cx="6322290" cy="200638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1 </m:t>
                      </m:r>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r>
                            <a:rPr lang="en-US" b="0" i="1" smtClean="0">
                              <a:latin typeface="Cambria Math" panose="02040503050406030204" pitchFamily="18" charset="0"/>
                            </a:rPr>
                            <m:t>)</m:t>
                          </m:r>
                        </m:num>
                        <m:den>
                          <m:r>
                            <a:rPr lang="en-US" b="0" i="1" smtClean="0">
                              <a:latin typeface="Cambria Math" panose="02040503050406030204" pitchFamily="18" charset="0"/>
                            </a:rPr>
                            <m:t>𝑝𝑟𝑒𝑐𝑖𝑠𝑜𝑛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US" b="0" i="1" dirty="0">
                  <a:latin typeface="Cambria Math" panose="02040503050406030204" pitchFamily="18" charset="0"/>
                </a:endParaRPr>
              </a:p>
              <a:p>
                <a:pPr>
                  <a:lnSpc>
                    <a:spcPct val="150000"/>
                  </a:lnSpc>
                </a:pPr>
                <a:r>
                  <a:rPr lang="en-US" b="0" dirty="0"/>
                  <a:t>			</a:t>
                </a:r>
                <a14:m>
                  <m:oMath xmlns:m="http://schemas.openxmlformats.org/officeDocument/2006/math">
                    <m:r>
                      <a:rPr lang="en-US" sz="2000" b="0" i="0" smtClean="0">
                        <a:latin typeface="Cambria Math" panose="02040503050406030204" pitchFamily="18" charset="0"/>
                      </a:rPr>
                      <m:t>                 </m:t>
                    </m:r>
                    <m:r>
                      <a:rPr lang="en-US" sz="2000">
                        <a:latin typeface="Cambria Math" panose="02040503050406030204" pitchFamily="18" charset="0"/>
                      </a:rPr>
                      <m:t>	</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0.75</m:t>
                            </m:r>
                          </m:e>
                        </m:d>
                        <m:r>
                          <a:rPr lang="en-US" sz="2000" b="0" i="1" smtClean="0">
                            <a:latin typeface="Cambria Math" panose="02040503050406030204" pitchFamily="18" charset="0"/>
                          </a:rPr>
                          <m:t>(0.857)</m:t>
                        </m:r>
                      </m:num>
                      <m:den>
                        <m:r>
                          <a:rPr lang="en-US" sz="2000" b="0" i="1" smtClean="0">
                            <a:latin typeface="Cambria Math" panose="02040503050406030204" pitchFamily="18" charset="0"/>
                          </a:rPr>
                          <m:t>0.75+0.857</m:t>
                        </m:r>
                      </m:den>
                    </m:f>
                    <m:r>
                      <a:rPr lang="en-US" sz="2000" b="0" i="1" smtClean="0">
                        <a:latin typeface="Cambria Math" panose="02040503050406030204" pitchFamily="18" charset="0"/>
                      </a:rPr>
                      <m:t> </m:t>
                    </m:r>
                  </m:oMath>
                </a14:m>
                <a:endParaRPr lang="en-US" b="0" i="1" dirty="0">
                  <a:latin typeface="Cambria Math" panose="02040503050406030204" pitchFamily="18" charset="0"/>
                </a:endParaRPr>
              </a:p>
              <a:p>
                <a:pPr>
                  <a:lnSpc>
                    <a:spcPct val="150000"/>
                  </a:lnSpc>
                </a:pPr>
                <a:r>
                  <a:rPr lang="en-US" dirty="0"/>
                  <a:t>					 </a:t>
                </a:r>
                <a14:m>
                  <m:oMath xmlns:m="http://schemas.openxmlformats.org/officeDocument/2006/math">
                    <m:r>
                      <a:rPr lang="en-US" b="0" i="1" smtClean="0">
                        <a:latin typeface="Cambria Math" panose="02040503050406030204" pitchFamily="18" charset="0"/>
                      </a:rPr>
                      <m:t>=0.799</m:t>
                    </m:r>
                  </m:oMath>
                </a14:m>
                <a:r>
                  <a:rPr lang="en-US" i="1" dirty="0">
                    <a:latin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A68C2869-47DC-44CC-8149-993B6EEEC360}"/>
                  </a:ext>
                </a:extLst>
              </p:cNvPr>
              <p:cNvSpPr txBox="1">
                <a:spLocks noRot="1" noChangeAspect="1" noMove="1" noResize="1" noEditPoints="1" noAdjustHandles="1" noChangeArrowheads="1" noChangeShapeType="1" noTextEdit="1"/>
              </p:cNvSpPr>
              <p:nvPr/>
            </p:nvSpPr>
            <p:spPr>
              <a:xfrm>
                <a:off x="771239" y="2826165"/>
                <a:ext cx="6322290" cy="2006383"/>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5">
            <a:extLst>
              <a:ext uri="{FF2B5EF4-FFF2-40B4-BE49-F238E27FC236}">
                <a16:creationId xmlns:a16="http://schemas.microsoft.com/office/drawing/2014/main" xmlns="" id="{36C97341-D532-43E9-8617-38B185942DC9}"/>
              </a:ext>
            </a:extLst>
          </p:cNvPr>
          <p:cNvGraphicFramePr>
            <a:graphicFrameLocks noGrp="1"/>
          </p:cNvGraphicFramePr>
          <p:nvPr>
            <p:extLst>
              <p:ext uri="{D42A27DB-BD31-4B8C-83A1-F6EECF244321}">
                <p14:modId xmlns:p14="http://schemas.microsoft.com/office/powerpoint/2010/main" val="2024705998"/>
              </p:ext>
            </p:extLst>
          </p:nvPr>
        </p:nvGraphicFramePr>
        <p:xfrm>
          <a:off x="6839529" y="3491536"/>
          <a:ext cx="2143346" cy="675640"/>
        </p:xfrm>
        <a:graphic>
          <a:graphicData uri="http://schemas.openxmlformats.org/drawingml/2006/table">
            <a:tbl>
              <a:tblPr firstRow="1" bandRow="1">
                <a:tableStyleId>{073A0DAA-6AF3-43AB-8588-CEC1D06C72B9}</a:tableStyleId>
              </a:tblPr>
              <a:tblGrid>
                <a:gridCol w="1071673">
                  <a:extLst>
                    <a:ext uri="{9D8B030D-6E8A-4147-A177-3AD203B41FA5}">
                      <a16:colId xmlns:a16="http://schemas.microsoft.com/office/drawing/2014/main" xmlns="" val="2297616727"/>
                    </a:ext>
                  </a:extLst>
                </a:gridCol>
                <a:gridCol w="1071673">
                  <a:extLst>
                    <a:ext uri="{9D8B030D-6E8A-4147-A177-3AD203B41FA5}">
                      <a16:colId xmlns:a16="http://schemas.microsoft.com/office/drawing/2014/main" xmlns="" val="3733045854"/>
                    </a:ext>
                  </a:extLst>
                </a:gridCol>
              </a:tblGrid>
              <a:tr h="370840">
                <a:tc>
                  <a:txBody>
                    <a:bodyPr/>
                    <a:lstStyle/>
                    <a:p>
                      <a:pPr algn="ctr"/>
                      <a:r>
                        <a:rPr lang="en-US" sz="1400" dirty="0"/>
                        <a:t>Precision</a:t>
                      </a:r>
                      <a:endParaRPr lang="en-GB" sz="1400" dirty="0"/>
                    </a:p>
                  </a:txBody>
                  <a:tcPr anchor="ctr"/>
                </a:tc>
                <a:tc>
                  <a:txBody>
                    <a:bodyPr/>
                    <a:lstStyle/>
                    <a:p>
                      <a:pPr algn="ctr"/>
                      <a:r>
                        <a:rPr lang="en-US" sz="1400" dirty="0"/>
                        <a:t>Recall</a:t>
                      </a:r>
                      <a:endParaRPr lang="en-GB" sz="1400" dirty="0"/>
                    </a:p>
                  </a:txBody>
                  <a:tcPr anchor="ctr"/>
                </a:tc>
                <a:extLst>
                  <a:ext uri="{0D108BD9-81ED-4DB2-BD59-A6C34878D82A}">
                    <a16:rowId xmlns:a16="http://schemas.microsoft.com/office/drawing/2014/main" xmlns="" val="1936903258"/>
                  </a:ext>
                </a:extLst>
              </a:tr>
              <a:tr h="224018">
                <a:tc>
                  <a:txBody>
                    <a:bodyPr/>
                    <a:lstStyle/>
                    <a:p>
                      <a:pPr algn="ctr"/>
                      <a:r>
                        <a:rPr lang="en-US" sz="1400" dirty="0"/>
                        <a:t>0.75</a:t>
                      </a:r>
                      <a:endParaRPr lang="en-GB" sz="1400" dirty="0"/>
                    </a:p>
                  </a:txBody>
                  <a:tcPr anchor="ctr"/>
                </a:tc>
                <a:tc>
                  <a:txBody>
                    <a:bodyPr/>
                    <a:lstStyle/>
                    <a:p>
                      <a:pPr algn="ctr"/>
                      <a:r>
                        <a:rPr lang="en-US" sz="1400" dirty="0"/>
                        <a:t>0.857</a:t>
                      </a:r>
                      <a:endParaRPr lang="en-GB" sz="1400" dirty="0"/>
                    </a:p>
                  </a:txBody>
                  <a:tcPr anchor="ctr"/>
                </a:tc>
                <a:extLst>
                  <a:ext uri="{0D108BD9-81ED-4DB2-BD59-A6C34878D82A}">
                    <a16:rowId xmlns:a16="http://schemas.microsoft.com/office/drawing/2014/main" xmlns="" val="387006959"/>
                  </a:ext>
                </a:extLst>
              </a:tr>
            </a:tbl>
          </a:graphicData>
        </a:graphic>
      </p:graphicFrame>
      <p:sp>
        <p:nvSpPr>
          <p:cNvPr id="6" name="TextBox 5">
            <a:extLst>
              <a:ext uri="{FF2B5EF4-FFF2-40B4-BE49-F238E27FC236}">
                <a16:creationId xmlns:a16="http://schemas.microsoft.com/office/drawing/2014/main" xmlns="" id="{77E974BF-7868-415D-A7FB-C4998B6C271B}"/>
              </a:ext>
            </a:extLst>
          </p:cNvPr>
          <p:cNvSpPr txBox="1"/>
          <p:nvPr/>
        </p:nvSpPr>
        <p:spPr>
          <a:xfrm>
            <a:off x="6717129" y="4330585"/>
            <a:ext cx="238814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From Previous example</a:t>
            </a:r>
            <a:endParaRPr lang="en-GB"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87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Exercise</a:t>
            </a:r>
          </a:p>
        </p:txBody>
      </p:sp>
      <p:sp>
        <p:nvSpPr>
          <p:cNvPr id="2" name="TextBox 1">
            <a:extLst>
              <a:ext uri="{FF2B5EF4-FFF2-40B4-BE49-F238E27FC236}">
                <a16:creationId xmlns:a16="http://schemas.microsoft.com/office/drawing/2014/main" xmlns="" id="{2CF74331-55AA-457C-BF53-90A8E7EFE2B7}"/>
              </a:ext>
            </a:extLst>
          </p:cNvPr>
          <p:cNvSpPr txBox="1"/>
          <p:nvPr/>
        </p:nvSpPr>
        <p:spPr>
          <a:xfrm>
            <a:off x="1175658" y="1393373"/>
            <a:ext cx="936171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0" name="Picture 2" descr="Simple guide to confusion matrix terminology">
            <a:extLst>
              <a:ext uri="{FF2B5EF4-FFF2-40B4-BE49-F238E27FC236}">
                <a16:creationId xmlns:a16="http://schemas.microsoft.com/office/drawing/2014/main" xmlns="" id="{5FE6996A-D53C-450F-AE11-722B65E9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909" y="1916438"/>
            <a:ext cx="2696292" cy="142498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9CF9044F-EAFF-49B7-B1E7-109E8D0620F0}"/>
              </a:ext>
            </a:extLst>
          </p:cNvPr>
          <p:cNvSpPr txBox="1"/>
          <p:nvPr/>
        </p:nvSpPr>
        <p:spPr>
          <a:xfrm>
            <a:off x="1132116" y="3857875"/>
            <a:ext cx="9361713"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2" name="Picture 4" descr="Confusion matrix example for a 3-class problem | Download Table">
            <a:extLst>
              <a:ext uri="{FF2B5EF4-FFF2-40B4-BE49-F238E27FC236}">
                <a16:creationId xmlns:a16="http://schemas.microsoft.com/office/drawing/2014/main" xmlns="" id="{1E47D9B5-8251-4973-8479-0D3410AD7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90"/>
          <a:stretch/>
        </p:blipFill>
        <p:spPr bwMode="auto">
          <a:xfrm>
            <a:off x="3185775" y="4380940"/>
            <a:ext cx="4958208" cy="99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608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1932</TotalTime>
  <Words>864</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Bahnschrift SemiBold</vt:lpstr>
      <vt:lpstr>Calibri</vt:lpstr>
      <vt:lpstr>Cambria Math</vt:lpstr>
      <vt:lpstr>Candara</vt:lpstr>
      <vt:lpstr>Candara Light</vt:lpstr>
      <vt:lpstr>Courier New</vt:lpstr>
      <vt:lpstr>HP Simplified</vt:lpstr>
      <vt:lpstr>Lora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 Ahmed</dc:creator>
  <cp:lastModifiedBy>Microsoft account</cp:lastModifiedBy>
  <cp:revision>96</cp:revision>
  <dcterms:created xsi:type="dcterms:W3CDTF">2021-09-28T10:21:08Z</dcterms:created>
  <dcterms:modified xsi:type="dcterms:W3CDTF">2023-09-14T05:21:39Z</dcterms:modified>
</cp:coreProperties>
</file>