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E6E9-200A-4F45-A3C4-FC1DC85DB32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21DB-0FC9-4657-8FF6-CDB385516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9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2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4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80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0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3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36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45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52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70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884F-B219-4CFD-A48C-22C1FEB9A11A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E6ECD1-D785-4FF9-BD2F-4D1D02E73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1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63452D-FBFA-4989-A8C7-63B04814BED7}"/>
              </a:ext>
            </a:extLst>
          </p:cNvPr>
          <p:cNvSpPr txBox="1"/>
          <p:nvPr/>
        </p:nvSpPr>
        <p:spPr>
          <a:xfrm>
            <a:off x="2002971" y="1283854"/>
            <a:ext cx="763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End to End Machine Learning Project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DC9E11-C8D2-422E-811D-968CD67A4FF3}"/>
              </a:ext>
            </a:extLst>
          </p:cNvPr>
          <p:cNvSpPr txBox="1"/>
          <p:nvPr/>
        </p:nvSpPr>
        <p:spPr>
          <a:xfrm>
            <a:off x="4550359" y="3329757"/>
            <a:ext cx="45065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Md</a:t>
            </a:r>
            <a:r>
              <a:rPr lang="en-US" b="1" dirty="0">
                <a:latin typeface="Candara" panose="020E0502030303020204" pitchFamily="34" charset="0"/>
              </a:rPr>
              <a:t>. Abu Naser </a:t>
            </a:r>
            <a:r>
              <a:rPr lang="en-US" b="1" dirty="0" err="1">
                <a:latin typeface="Candara" panose="020E0502030303020204" pitchFamily="34" charset="0"/>
              </a:rPr>
              <a:t>Mojumder</a:t>
            </a:r>
            <a:endParaRPr lang="en-US" b="1" dirty="0">
              <a:latin typeface="Candara" panose="020E0502030303020204" pitchFamily="34" charset="0"/>
            </a:endParaRPr>
          </a:p>
          <a:p>
            <a:r>
              <a:rPr lang="en-US" sz="1400" b="1" dirty="0">
                <a:latin typeface="Candara Light" panose="020E0502030303020204" pitchFamily="34" charset="0"/>
              </a:rPr>
              <a:t>Assistant Professor</a:t>
            </a:r>
          </a:p>
          <a:p>
            <a:r>
              <a:rPr lang="en-US" sz="1400" b="1" dirty="0">
                <a:latin typeface="Candara Light" panose="020E0502030303020204" pitchFamily="34" charset="0"/>
              </a:rPr>
              <a:t>Computer Science and Engineering</a:t>
            </a:r>
          </a:p>
          <a:p>
            <a:r>
              <a:rPr lang="en-US" sz="1400" b="1" dirty="0">
                <a:latin typeface="Candara Light" panose="020E0502030303020204" pitchFamily="34" charset="0"/>
              </a:rPr>
              <a:t>Sylhet Engineering College</a:t>
            </a:r>
          </a:p>
          <a:p>
            <a:endParaRPr lang="en-GB" b="1" dirty="0">
              <a:latin typeface="Candara Light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3A85AD-8C2F-4F0F-95F2-A482475446EB}"/>
              </a:ext>
            </a:extLst>
          </p:cNvPr>
          <p:cNvSpPr txBox="1"/>
          <p:nvPr/>
        </p:nvSpPr>
        <p:spPr>
          <a:xfrm>
            <a:off x="5389418" y="914522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0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675C91-C079-4A4D-A227-CA306F665400}"/>
              </a:ext>
            </a:extLst>
          </p:cNvPr>
          <p:cNvSpPr txBox="1"/>
          <p:nvPr/>
        </p:nvSpPr>
        <p:spPr>
          <a:xfrm>
            <a:off x="1034475" y="1650604"/>
            <a:ext cx="965199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Collection and Problem Statement</a:t>
            </a:r>
          </a:p>
          <a:p>
            <a:pPr marL="285750" indent="-285750" algn="l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Exploratory Data Analysis with Pandas and NumPy</a:t>
            </a:r>
          </a:p>
          <a:p>
            <a:pPr marL="285750" indent="-285750" algn="l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Preparation using </a:t>
            </a:r>
            <a:r>
              <a:rPr lang="en-US" b="1" i="0" dirty="0" err="1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endParaRPr lang="en-US" b="1" dirty="0">
              <a:solidFill>
                <a:srgbClr val="0A0A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Selecting and Training a few Machine Learning Models</a:t>
            </a:r>
          </a:p>
          <a:p>
            <a:pPr marL="285750" indent="-285750" algn="l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Cross-Validation and Hyperparameter Tuning using </a:t>
            </a:r>
            <a:r>
              <a:rPr lang="en-US" b="1" i="0" dirty="0" err="1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endParaRPr lang="en-US" b="1" dirty="0">
              <a:solidFill>
                <a:srgbClr val="0A0A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fontAlgn="base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Deploying the Final Trained Model on Web or any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832A1D-BF16-4181-B69F-82D34166A146}"/>
              </a:ext>
            </a:extLst>
          </p:cNvPr>
          <p:cNvSpPr txBox="1"/>
          <p:nvPr/>
        </p:nvSpPr>
        <p:spPr>
          <a:xfrm>
            <a:off x="1034475" y="828615"/>
            <a:ext cx="11610108" cy="58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Basic Steps of a Machine Learning Project</a:t>
            </a:r>
            <a:endParaRPr lang="en-GB" sz="24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936" y="4576745"/>
            <a:ext cx="9952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dirty="0" smtClean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In this lecture we will discuss about the steps and based on this theory we will develop a model </a:t>
            </a:r>
            <a:r>
              <a:rPr lang="en-US" smtClean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Lab.</a:t>
            </a:r>
            <a:endParaRPr lang="en-US" dirty="0">
              <a:solidFill>
                <a:srgbClr val="0A0A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39564F-2FC5-409E-9BC4-B061FBD31FA4}"/>
              </a:ext>
            </a:extLst>
          </p:cNvPr>
          <p:cNvSpPr txBox="1"/>
          <p:nvPr/>
        </p:nvSpPr>
        <p:spPr>
          <a:xfrm>
            <a:off x="1034475" y="828615"/>
            <a:ext cx="1161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0A0A23"/>
                </a:solidFill>
                <a:effectLst/>
              </a:rPr>
              <a:t>Data Collection and 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675C91-C079-4A4D-A227-CA306F665400}"/>
              </a:ext>
            </a:extLst>
          </p:cNvPr>
          <p:cNvSpPr txBox="1"/>
          <p:nvPr/>
        </p:nvSpPr>
        <p:spPr>
          <a:xfrm>
            <a:off x="1034475" y="1650604"/>
            <a:ext cx="96519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 step is to get your hands on the data. 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</a:t>
            </a: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 have access to data, then the first step is to define the problem that you want to solve.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don’t have the data yet, so we are going to collect the data first</a:t>
            </a:r>
            <a:r>
              <a:rPr lang="en-US" b="0" i="0" dirty="0" smtClean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dirty="0">
              <a:solidFill>
                <a:srgbClr val="0A0A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the Iris dataset, which is a well-known dataset available in many libraries like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-Learn. The dataset consists of measurements of three different species of iris flowers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setosa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versicolor,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virginica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 the problem statement: In this case, it could be a classification problem where you aim to predict the species of iris flowers based on their measurements.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1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39564F-2FC5-409E-9BC4-B061FBD31FA4}"/>
              </a:ext>
            </a:extLst>
          </p:cNvPr>
          <p:cNvSpPr txBox="1"/>
          <p:nvPr/>
        </p:nvSpPr>
        <p:spPr>
          <a:xfrm>
            <a:off x="1034475" y="828615"/>
            <a:ext cx="1161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effectLst/>
              </a:rPr>
              <a:t>Exploratory Data Analysis with Pandas and NumPy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675C91-C079-4A4D-A227-CA306F665400}"/>
              </a:ext>
            </a:extLst>
          </p:cNvPr>
          <p:cNvSpPr txBox="1"/>
          <p:nvPr/>
        </p:nvSpPr>
        <p:spPr>
          <a:xfrm>
            <a:off x="1034475" y="1650604"/>
            <a:ext cx="96519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 for data type of columns</a:t>
            </a:r>
          </a:p>
          <a:p>
            <a:pPr marL="285750" indent="-285750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 for null values.</a:t>
            </a:r>
          </a:p>
          <a:p>
            <a:pPr marL="285750" indent="-285750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 for outliers. </a:t>
            </a:r>
          </a:p>
          <a:p>
            <a:pPr marL="285750" indent="-285750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Look for the category distribution in categorical columns</a:t>
            </a:r>
          </a:p>
          <a:p>
            <a:pPr marL="285750" indent="-285750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 for correlation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 the dataset into a Pandas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Explore the data using Pandas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gain insights, such as summary statistics, data types, missing values, and data visualization (e.g., histograms, scatter plots, pair plots) to understand the distribution and relationships between variables.</a:t>
            </a:r>
            <a:endParaRPr lang="en-GB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39564F-2FC5-409E-9BC4-B061FBD31FA4}"/>
              </a:ext>
            </a:extLst>
          </p:cNvPr>
          <p:cNvSpPr txBox="1"/>
          <p:nvPr/>
        </p:nvSpPr>
        <p:spPr>
          <a:xfrm>
            <a:off x="1034475" y="828615"/>
            <a:ext cx="1161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sz="2400" b="1" i="0" dirty="0">
                <a:effectLst/>
              </a:rPr>
              <a:t>Data Preparation using </a:t>
            </a:r>
            <a:r>
              <a:rPr lang="en-GB" sz="2400" b="1" i="0" dirty="0" err="1">
                <a:effectLst/>
              </a:rPr>
              <a:t>Sklearn</a:t>
            </a:r>
            <a:endParaRPr lang="en-GB" sz="2400" b="1" i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675C91-C079-4A4D-A227-CA306F665400}"/>
              </a:ext>
            </a:extLst>
          </p:cNvPr>
          <p:cNvSpPr txBox="1"/>
          <p:nvPr/>
        </p:nvSpPr>
        <p:spPr>
          <a:xfrm>
            <a:off x="1034475" y="1650604"/>
            <a:ext cx="965199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Preprocessing Categorical Attribute</a:t>
            </a:r>
          </a:p>
          <a:p>
            <a:pPr marL="285750" indent="-285750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</a:p>
          <a:p>
            <a:pPr marL="285750" indent="-285750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 Addition etc</a:t>
            </a:r>
            <a:r>
              <a:rPr lang="en-GB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600"/>
              </a:spcBef>
            </a:pPr>
            <a:r>
              <a:rPr lang="en-GB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Handle missing values if any.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Encode categorical variables (if any) using techniques like one-hot encoding.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the dataset into training and testing sets to evaluate the model's performance.</a:t>
            </a:r>
            <a:endParaRPr lang="en-GB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39564F-2FC5-409E-9BC4-B061FBD31FA4}"/>
              </a:ext>
            </a:extLst>
          </p:cNvPr>
          <p:cNvSpPr txBox="1"/>
          <p:nvPr/>
        </p:nvSpPr>
        <p:spPr>
          <a:xfrm>
            <a:off x="1034475" y="828615"/>
            <a:ext cx="1161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effectLst/>
              </a:rPr>
              <a:t>Selecting and Training Machine Learning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675C91-C079-4A4D-A227-CA306F665400}"/>
              </a:ext>
            </a:extLst>
          </p:cNvPr>
          <p:cNvSpPr txBox="1"/>
          <p:nvPr/>
        </p:nvSpPr>
        <p:spPr>
          <a:xfrm>
            <a:off x="1034475" y="1650604"/>
            <a:ext cx="965199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an instance of the model class.</a:t>
            </a:r>
          </a:p>
          <a:p>
            <a:pPr marL="285750" indent="-285750" algn="l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 the model using the fit() method.</a:t>
            </a:r>
          </a:p>
          <a:p>
            <a:pPr marL="285750" indent="-285750" algn="l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predictions by first passing the data through pipeline transformer.</a:t>
            </a:r>
          </a:p>
          <a:p>
            <a:pPr marL="285750" indent="-285750" algn="l" fontAlgn="base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Evaluating the </a:t>
            </a:r>
            <a:r>
              <a:rPr lang="en-US" b="0" i="0" dirty="0" smtClean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model.</a:t>
            </a:r>
            <a:endParaRPr lang="en-US" dirty="0">
              <a:solidFill>
                <a:srgbClr val="0A0A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spcBef>
                <a:spcPts val="600"/>
              </a:spcBef>
            </a:pPr>
            <a:endParaRPr lang="en-US" b="0" i="0" dirty="0" smtClean="0">
              <a:solidFill>
                <a:srgbClr val="0A0A2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spcBef>
                <a:spcPts val="600"/>
              </a:spcBef>
            </a:pPr>
            <a:r>
              <a:rPr lang="en-US" b="0" i="0" dirty="0" smtClean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several machine learning algorithms for classification (e.g., Logistic Regression, Decision Trees, Random Forest, Support Vector Machines, K-Nearest Neighbors).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the data into features (X) and the target variable (y).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the selected models on the training data.</a:t>
            </a:r>
          </a:p>
          <a:p>
            <a:pPr marL="742950" lvl="1" indent="-28575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the model's performance on the testing data using appropriate metrics (e.g., accuracy, precision, recall, F1-score).</a:t>
            </a:r>
            <a:endParaRPr lang="en-US" b="0" i="0" dirty="0">
              <a:solidFill>
                <a:srgbClr val="0A0A2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39564F-2FC5-409E-9BC4-B061FBD31FA4}"/>
              </a:ext>
            </a:extLst>
          </p:cNvPr>
          <p:cNvSpPr txBox="1"/>
          <p:nvPr/>
        </p:nvSpPr>
        <p:spPr>
          <a:xfrm>
            <a:off x="1034475" y="828615"/>
            <a:ext cx="1161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effectLst/>
                <a:latin typeface="+mj-lt"/>
              </a:rPr>
              <a:t>Cross-Validation and Hyperparameter Tuning using </a:t>
            </a:r>
            <a:r>
              <a:rPr lang="en-US" sz="2400" b="1" i="0" dirty="0" err="1">
                <a:effectLst/>
                <a:latin typeface="+mj-lt"/>
              </a:rPr>
              <a:t>Sklearn</a:t>
            </a:r>
            <a:endParaRPr lang="en-US" sz="2400" b="1" i="0" dirty="0"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FFD909-C2A1-4568-9E8E-A3F0F9092FF4}"/>
              </a:ext>
            </a:extLst>
          </p:cNvPr>
          <p:cNvSpPr txBox="1"/>
          <p:nvPr/>
        </p:nvSpPr>
        <p:spPr>
          <a:xfrm>
            <a:off x="1034475" y="1436914"/>
            <a:ext cx="84839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Scikit-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Learn’s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K-fold cross-validation</a:t>
            </a: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feature randomly splits the training set into </a:t>
            </a:r>
            <a:r>
              <a:rPr lang="en-US" b="1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distinct subsets called folds. Then it trains and evaluates the model K times, picking a different fold for evaluation every time and training on the other K-1 folds.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A0A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testing all the models, you’ll find that your model has performed well but it still needs to be fine-tuned</a:t>
            </a:r>
            <a:r>
              <a:rPr lang="en-US" b="0" i="0" dirty="0" smtClean="0">
                <a:solidFill>
                  <a:srgbClr val="0A0A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A0A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A0A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 k-fold cross-validation to assess the model's generalization performance and detect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best-performing models using techniques like Grid Search or Randomized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Re-evaluate the models with the tuned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839564F-2FC5-409E-9BC4-B061FBD31FA4}"/>
              </a:ext>
            </a:extLst>
          </p:cNvPr>
          <p:cNvSpPr txBox="1"/>
          <p:nvPr/>
        </p:nvSpPr>
        <p:spPr>
          <a:xfrm>
            <a:off x="1034475" y="828615"/>
            <a:ext cx="1161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ts val="600"/>
              </a:spcBef>
            </a:pPr>
            <a:r>
              <a:rPr lang="en-US" sz="2400" b="1" i="0" dirty="0">
                <a:solidFill>
                  <a:srgbClr val="0A0A23"/>
                </a:solidFill>
                <a:effectLst/>
                <a:latin typeface="+mj-lt"/>
              </a:rPr>
              <a:t>Deploying the Final Trained Model on Web or any Platform.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675C91-C079-4A4D-A227-CA306F665400}"/>
              </a:ext>
            </a:extLst>
          </p:cNvPr>
          <p:cNvSpPr txBox="1"/>
          <p:nvPr/>
        </p:nvSpPr>
        <p:spPr>
          <a:xfrm>
            <a:off x="1034475" y="1650604"/>
            <a:ext cx="965199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deploy your model into a Web app that can make predictions.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be weather prediction or image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anything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you have a well-performing model, you can deploy it on a web application or any platform.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Depending on your choice of deployment, you may need to use frameworks like Flask, Django, or cloud services like AWS, Google Cloud, or Azure to host your model.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an interface (e.g., a web form) for users to input data and get predictions from the model.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sure to handle input data preprocessing and model inference appropriately in the deployment environment.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7ADA81-0011-474F-9A7E-23BA268DE57D}"/>
              </a:ext>
            </a:extLst>
          </p:cNvPr>
          <p:cNvSpPr/>
          <p:nvPr/>
        </p:nvSpPr>
        <p:spPr>
          <a:xfrm>
            <a:off x="4111551" y="2636520"/>
            <a:ext cx="3414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</a:rPr>
              <a:t>Thank You</a:t>
            </a:r>
            <a:endParaRPr lang="en-GB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1886</TotalTime>
  <Words>614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Candara</vt:lpstr>
      <vt:lpstr>Candara Light</vt:lpstr>
      <vt:lpstr>Century Gothic</vt:lpstr>
      <vt:lpstr>Courier New</vt:lpstr>
      <vt:lpstr>Lato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Yasir Ahmed</dc:creator>
  <cp:lastModifiedBy>Microsoft account</cp:lastModifiedBy>
  <cp:revision>91</cp:revision>
  <dcterms:created xsi:type="dcterms:W3CDTF">2021-09-28T10:21:08Z</dcterms:created>
  <dcterms:modified xsi:type="dcterms:W3CDTF">2023-09-24T08:36:36Z</dcterms:modified>
</cp:coreProperties>
</file>