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341" r:id="rId5"/>
    <p:sldId id="261" r:id="rId6"/>
    <p:sldId id="301" r:id="rId7"/>
    <p:sldId id="302" r:id="rId8"/>
    <p:sldId id="303" r:id="rId9"/>
    <p:sldId id="340" r:id="rId10"/>
    <p:sldId id="305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FCF7F1"/>
    <a:srgbClr val="F03F2B"/>
    <a:srgbClr val="B8D233"/>
    <a:srgbClr val="F8D22F"/>
    <a:srgbClr val="344529"/>
    <a:srgbClr val="2E3722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A671-60F1-45EB-ACD2-7D07656FD15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576D-CF20-46F8-9A47-2225C347D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5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2ED63D1-A767-48F3-AEA4-7861D798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6" descr="https://img.freepik.com/free-vector/ai-technology-brain-background-vector-digital-transformation-concept_53876-117812.jpg">
            <a:extLst>
              <a:ext uri="{FF2B5EF4-FFF2-40B4-BE49-F238E27FC236}">
                <a16:creationId xmlns:a16="http://schemas.microsoft.com/office/drawing/2014/main" xmlns="" id="{59C4DEBC-2510-47B6-891E-D8DBE041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78" y="0"/>
            <a:ext cx="12218478" cy="68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696B8E4-064A-45AA-9967-E1D01EE0CA23}"/>
              </a:ext>
            </a:extLst>
          </p:cNvPr>
          <p:cNvSpPr txBox="1">
            <a:spLocks/>
          </p:cNvSpPr>
          <p:nvPr/>
        </p:nvSpPr>
        <p:spPr>
          <a:xfrm>
            <a:off x="651933" y="2014194"/>
            <a:ext cx="5733797" cy="18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Machine Learning Algorithms</a:t>
            </a: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</a:b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(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Logistic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Regression)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EFE41769-D25D-41F3-A08E-663932C29703}"/>
              </a:ext>
            </a:extLst>
          </p:cNvPr>
          <p:cNvSpPr txBox="1">
            <a:spLocks/>
          </p:cNvSpPr>
          <p:nvPr/>
        </p:nvSpPr>
        <p:spPr>
          <a:xfrm>
            <a:off x="482599" y="3751701"/>
            <a:ext cx="4271742" cy="55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venir LT Pro 45 Book" panose="020B0502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Abu Naser </a:t>
            </a:r>
            <a:r>
              <a:rPr lang="en-US" sz="2400" b="1" dirty="0" err="1">
                <a:solidFill>
                  <a:schemeClr val="bg1"/>
                </a:solidFill>
                <a:latin typeface="Avenir LT Pro 45 Book" panose="020B0502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Mojumder</a:t>
            </a:r>
            <a:endParaRPr lang="en-US" sz="2400" b="1" dirty="0">
              <a:solidFill>
                <a:schemeClr val="bg1"/>
              </a:solidFill>
              <a:latin typeface="Avenir LT Pro 45 Book" panose="020B0502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285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986" y="489090"/>
            <a:ext cx="8660028" cy="7052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known Machine Learning Algorithms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80218E7-8F9F-438A-9E2A-522F9EB7FE92}"/>
              </a:ext>
            </a:extLst>
          </p:cNvPr>
          <p:cNvSpPr/>
          <p:nvPr/>
        </p:nvSpPr>
        <p:spPr>
          <a:xfrm>
            <a:off x="516844" y="2152653"/>
            <a:ext cx="2607863" cy="11687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78B1447-6E31-4639-B8E6-773AE3BCAAF7}"/>
              </a:ext>
            </a:extLst>
          </p:cNvPr>
          <p:cNvSpPr/>
          <p:nvPr/>
        </p:nvSpPr>
        <p:spPr>
          <a:xfrm>
            <a:off x="516844" y="3465593"/>
            <a:ext cx="2881950" cy="1761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F8D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Neighbors(k-NN)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Machine(SVM)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Classification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Classification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360C72-70D3-4D7C-9E6B-3A2446A59B8B}"/>
              </a:ext>
            </a:extLst>
          </p:cNvPr>
          <p:cNvSpPr/>
          <p:nvPr/>
        </p:nvSpPr>
        <p:spPr>
          <a:xfrm>
            <a:off x="4771566" y="2238039"/>
            <a:ext cx="2303065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Hierarchical Clustering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3A0405C-C523-44A3-AE26-0157A10CDBA5}"/>
              </a:ext>
            </a:extLst>
          </p:cNvPr>
          <p:cNvSpPr/>
          <p:nvPr/>
        </p:nvSpPr>
        <p:spPr>
          <a:xfrm>
            <a:off x="516844" y="5370913"/>
            <a:ext cx="337386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Algorithm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Artificial Neural Network(ANN)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Convolutional Neural Network(CNN)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EB92A8-16FA-483C-9E2E-05D7126EF367}"/>
              </a:ext>
            </a:extLst>
          </p:cNvPr>
          <p:cNvSpPr txBox="1"/>
          <p:nvPr/>
        </p:nvSpPr>
        <p:spPr>
          <a:xfrm>
            <a:off x="522715" y="1619887"/>
            <a:ext cx="24865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299C6E-D8B5-4F99-B259-3E42D56E50FD}"/>
              </a:ext>
            </a:extLst>
          </p:cNvPr>
          <p:cNvSpPr txBox="1"/>
          <p:nvPr/>
        </p:nvSpPr>
        <p:spPr>
          <a:xfrm>
            <a:off x="4528549" y="1609618"/>
            <a:ext cx="2789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719D2E3-A7E7-4E37-9B58-14D1B5D807B6}"/>
              </a:ext>
            </a:extLst>
          </p:cNvPr>
          <p:cNvSpPr/>
          <p:nvPr/>
        </p:nvSpPr>
        <p:spPr>
          <a:xfrm>
            <a:off x="4244099" y="3405708"/>
            <a:ext cx="33579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Analysis(PCA)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Linear Discriminant Analysis (LDA)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42FE17-21E7-4D21-BCD1-A5CACE9E1D14}"/>
              </a:ext>
            </a:extLst>
          </p:cNvPr>
          <p:cNvSpPr txBox="1"/>
          <p:nvPr/>
        </p:nvSpPr>
        <p:spPr>
          <a:xfrm>
            <a:off x="8398852" y="1609618"/>
            <a:ext cx="29504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F93DDEB-AB8E-4C4F-B851-BC755DCA6830}"/>
              </a:ext>
            </a:extLst>
          </p:cNvPr>
          <p:cNvSpPr/>
          <p:nvPr/>
        </p:nvSpPr>
        <p:spPr>
          <a:xfrm>
            <a:off x="7960659" y="2323427"/>
            <a:ext cx="37144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 Confidence Bound(UCB)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Thomson Sampling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5" y="463126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235211"/>
            <a:ext cx="5258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already know how to deal with this type of challenge.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9F83A6-55D4-484D-8318-980DAF3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25" y="1397865"/>
            <a:ext cx="5234616" cy="3629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A2BB92D-A524-49CB-B3AC-CD69E55E7A43}"/>
              </a:ext>
            </a:extLst>
          </p:cNvPr>
          <p:cNvCxnSpPr>
            <a:cxnSpLocks/>
          </p:cNvCxnSpPr>
          <p:nvPr/>
        </p:nvCxnSpPr>
        <p:spPr>
          <a:xfrm flipV="1">
            <a:off x="6878595" y="2446638"/>
            <a:ext cx="4459729" cy="1265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DA9B4E57-4556-4AC4-9ED5-1BBA29BD761C}"/>
                  </a:ext>
                </a:extLst>
              </p:cNvPr>
              <p:cNvSpPr txBox="1"/>
              <p:nvPr/>
            </p:nvSpPr>
            <p:spPr>
              <a:xfrm>
                <a:off x="501859" y="2248345"/>
                <a:ext cx="3245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fitted line be,  </a:t>
                </a:r>
              </a:p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9B4E57-4556-4AC4-9ED5-1BBA29BD7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9" y="2248345"/>
                <a:ext cx="324570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501" t="-3974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363005-7935-4EA8-AFC0-3AF9F4C58060}"/>
              </a:ext>
            </a:extLst>
          </p:cNvPr>
          <p:cNvSpPr txBox="1"/>
          <p:nvPr/>
        </p:nvSpPr>
        <p:spPr>
          <a:xfrm>
            <a:off x="671215" y="3686326"/>
            <a:ext cx="44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this is new: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D5ADD7-AE43-4297-A77A-C7326528A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3" y="4110586"/>
            <a:ext cx="3408604" cy="222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586E5B1E-5DCC-4A09-9A7C-C2FD40DEF9D1}"/>
              </a:ext>
            </a:extLst>
          </p:cNvPr>
          <p:cNvCxnSpPr>
            <a:cxnSpLocks/>
          </p:cNvCxnSpPr>
          <p:nvPr/>
        </p:nvCxnSpPr>
        <p:spPr>
          <a:xfrm>
            <a:off x="364901" y="3416037"/>
            <a:ext cx="11419268" cy="2044098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9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87" y="463126"/>
            <a:ext cx="3435644" cy="6819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5807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Lets consider, we need to classify persons according to their age.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question is, “Are they suitable for a specific offer?”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binary classification problem, we can’t fit like this: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999E38-89EE-4FC6-BDA3-E76F398A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40" y="1145059"/>
            <a:ext cx="3124200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BBFDB7-4DA1-4EDD-8E46-5FF5DF8F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3730382"/>
            <a:ext cx="37528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814BDC45-909D-4317-B585-06F537DBCE12}"/>
              </a:ext>
            </a:extLst>
          </p:cNvPr>
          <p:cNvCxnSpPr>
            <a:cxnSpLocks/>
          </p:cNvCxnSpPr>
          <p:nvPr/>
        </p:nvCxnSpPr>
        <p:spPr>
          <a:xfrm>
            <a:off x="373487" y="3363935"/>
            <a:ext cx="11462198" cy="909909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184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782927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binary classification problem, the probability of a class has calculated. For our example the probability values are in between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and 1.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certain age family is accepted this offer.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age &gt; 5 to age &lt; 55 is in between 0 and 1 probability.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(fig. 1),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we need a function that fit these red point as much as possible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function does not work here surely.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need such function that should fit like this(fig. 2):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F0183A-0396-4176-A927-A922AFB4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074" y="1145059"/>
            <a:ext cx="3305175" cy="246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3EFAA7-8F1C-407D-B462-B79566B5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9" y="3761850"/>
            <a:ext cx="3495675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594761" y="3638049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743" y="6064795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35753090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1FA46AC-B394-4693-AD4B-90E3D906BE4B}"/>
                  </a:ext>
                </a:extLst>
              </p:cNvPr>
              <p:cNvSpPr txBox="1"/>
              <p:nvPr/>
            </p:nvSpPr>
            <p:spPr>
              <a:xfrm>
                <a:off x="3196466" y="2457478"/>
                <a:ext cx="2289641" cy="10554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US" b="0" dirty="0"/>
                  <a:t>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FA46AC-B394-4693-AD4B-90E3D906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66" y="2457478"/>
                <a:ext cx="2289641" cy="1055482"/>
              </a:xfrm>
              <a:prstGeom prst="rect">
                <a:avLst/>
              </a:prstGeom>
              <a:blipFill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B88A7C-0BBB-45D2-922D-28FB0A528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11" y="1329725"/>
            <a:ext cx="2633939" cy="1657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A98A50B-F8AD-405C-9BCB-1B92F817CA08}"/>
                  </a:ext>
                </a:extLst>
              </p:cNvPr>
              <p:cNvSpPr txBox="1"/>
              <p:nvPr/>
            </p:nvSpPr>
            <p:spPr>
              <a:xfrm>
                <a:off x="3284548" y="1282384"/>
                <a:ext cx="2144537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8A50B-F8AD-405C-9BCB-1B92F817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48" y="1282384"/>
                <a:ext cx="214453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23490D59-D3F5-4E22-8C2E-57AA3EA5EAB9}"/>
              </a:ext>
            </a:extLst>
          </p:cNvPr>
          <p:cNvSpPr/>
          <p:nvPr/>
        </p:nvSpPr>
        <p:spPr>
          <a:xfrm>
            <a:off x="4149488" y="3537229"/>
            <a:ext cx="228804" cy="615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988F85-E2E1-42F3-894B-B6672E058584}"/>
              </a:ext>
            </a:extLst>
          </p:cNvPr>
          <p:cNvSpPr txBox="1"/>
          <p:nvPr/>
        </p:nvSpPr>
        <p:spPr>
          <a:xfrm>
            <a:off x="2088882" y="2662053"/>
            <a:ext cx="110758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Sigmoid Function</a:t>
            </a:r>
            <a:endParaRPr lang="en-GB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07CE923-FD6C-432E-A166-87F0320C9926}"/>
                  </a:ext>
                </a:extLst>
              </p:cNvPr>
              <p:cNvSpPr txBox="1"/>
              <p:nvPr/>
            </p:nvSpPr>
            <p:spPr>
              <a:xfrm>
                <a:off x="2561495" y="4223549"/>
                <a:ext cx="3521612" cy="783869"/>
              </a:xfrm>
              <a:prstGeom prst="rect">
                <a:avLst/>
              </a:prstGeom>
              <a:solidFill>
                <a:srgbClr val="B8D233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0" dirty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num>
                            <m:den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0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7CE923-FD6C-432E-A166-87F0320C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95" y="4223549"/>
                <a:ext cx="3521612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A37DD2A5-618F-4189-BD45-10E50CF459D7}"/>
              </a:ext>
            </a:extLst>
          </p:cNvPr>
          <p:cNvSpPr/>
          <p:nvPr/>
        </p:nvSpPr>
        <p:spPr>
          <a:xfrm>
            <a:off x="8441725" y="3119322"/>
            <a:ext cx="356675" cy="61587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EEEA731-D2BD-43E4-ADE9-D363C200C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511" y="3871244"/>
            <a:ext cx="2633939" cy="1638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68698B49-747F-49DE-B2B9-4EC5A220989B}"/>
              </a:ext>
            </a:extLst>
          </p:cNvPr>
          <p:cNvSpPr/>
          <p:nvPr/>
        </p:nvSpPr>
        <p:spPr>
          <a:xfrm>
            <a:off x="4156615" y="1752940"/>
            <a:ext cx="228804" cy="615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B3AEDA-14C2-4D13-9D30-99A116350273}"/>
              </a:ext>
            </a:extLst>
          </p:cNvPr>
          <p:cNvSpPr txBox="1"/>
          <p:nvPr/>
        </p:nvSpPr>
        <p:spPr>
          <a:xfrm>
            <a:off x="407319" y="5148463"/>
            <a:ext cx="656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equation of Logistic Regression: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6AF51C8-B5B7-4D9C-B2AE-40C8EF54016C}"/>
                  </a:ext>
                </a:extLst>
              </p:cNvPr>
              <p:cNvSpPr txBox="1"/>
              <p:nvPr/>
            </p:nvSpPr>
            <p:spPr>
              <a:xfrm>
                <a:off x="935230" y="5588012"/>
                <a:ext cx="5913777" cy="714683"/>
              </a:xfrm>
              <a:prstGeom prst="rect">
                <a:avLst/>
              </a:prstGeom>
              <a:solidFill>
                <a:srgbClr val="F8D22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num>
                            <m:den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GB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0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0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b="1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F51C8-B5B7-4D9C-B2AE-40C8EF54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30" y="5588012"/>
                <a:ext cx="5913777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353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FFF5E0-91F7-46F6-841D-1EEC074F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5" y="878678"/>
            <a:ext cx="5174427" cy="27950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AED828-AA21-4F21-9070-BE47CD6973DA}"/>
              </a:ext>
            </a:extLst>
          </p:cNvPr>
          <p:cNvSpPr txBox="1"/>
          <p:nvPr/>
        </p:nvSpPr>
        <p:spPr>
          <a:xfrm>
            <a:off x="384238" y="1073214"/>
            <a:ext cx="405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we have some observations: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C7671731-3A6A-4A06-BA83-6C598BBAF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97457"/>
              </p:ext>
            </p:extLst>
          </p:nvPr>
        </p:nvGraphicFramePr>
        <p:xfrm>
          <a:off x="528033" y="1546002"/>
          <a:ext cx="304227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138">
                  <a:extLst>
                    <a:ext uri="{9D8B030D-6E8A-4147-A177-3AD203B41FA5}">
                      <a16:colId xmlns:a16="http://schemas.microsoft.com/office/drawing/2014/main" xmlns="" val="3903780331"/>
                    </a:ext>
                  </a:extLst>
                </a:gridCol>
                <a:gridCol w="1521138">
                  <a:extLst>
                    <a:ext uri="{9D8B030D-6E8A-4147-A177-3AD203B41FA5}">
                      <a16:colId xmlns:a16="http://schemas.microsoft.com/office/drawing/2014/main" xmlns="" val="362667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90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526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15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4252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92F2DAA-3C2B-4701-B5D2-59E5420F272C}"/>
                  </a:ext>
                </a:extLst>
              </p:cNvPr>
              <p:cNvSpPr txBox="1"/>
              <p:nvPr/>
            </p:nvSpPr>
            <p:spPr>
              <a:xfrm>
                <a:off x="384238" y="4244717"/>
                <a:ext cx="462351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decide a boundary line like this:</a:t>
                </a:r>
              </a:p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regressor will be fitted as 0(NO class),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≥0.5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regressor will be fitted as 1 (YES Class).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0.5 is called the Threshold/Cut off.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2F2DAA-3C2B-4701-B5D2-59E5420F2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8" y="4244717"/>
                <a:ext cx="4623515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055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6F84902-70D6-480C-A687-8FFC13A6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01" y="4048229"/>
            <a:ext cx="4430974" cy="23636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24934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755C38-ECEE-4052-9BB7-0FDCD4C89FA8}"/>
              </a:ext>
            </a:extLst>
          </p:cNvPr>
          <p:cNvSpPr txBox="1"/>
          <p:nvPr/>
        </p:nvSpPr>
        <p:spPr>
          <a:xfrm>
            <a:off x="384237" y="1074568"/>
            <a:ext cx="11423525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Logistic Regression: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basis of the categories, Logistic Regression can be classified into three types: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Binomial: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binomial Logistic regression, there can be only two possible types of the dependent variables, such as 0 or 1, Pass or Fail, etc.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Multinomial: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multinomial Logistic regression, there can be 3 or more possible unordered types of the dependent variable, such as "cat", "dogs", or "sheep”.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Ordinal: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ordinal Logistic regression, there can be 3 or more possible ordered types of dependent variables, such as “Low", "Medium", or "High".</a:t>
            </a:r>
          </a:p>
        </p:txBody>
      </p:sp>
    </p:spTree>
    <p:extLst>
      <p:ext uri="{BB962C8B-B14F-4D97-AF65-F5344CB8AC3E}">
        <p14:creationId xmlns:p14="http://schemas.microsoft.com/office/powerpoint/2010/main" val="32832453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B67510-6693-45DA-9102-61AEB971B4AB}"/>
              </a:ext>
            </a:extLst>
          </p:cNvPr>
          <p:cNvSpPr txBox="1"/>
          <p:nvPr/>
        </p:nvSpPr>
        <p:spPr>
          <a:xfrm>
            <a:off x="412980" y="1228513"/>
            <a:ext cx="114227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Review Questions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C0C33A4-7928-43E6-A806-1D6D0606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5456"/>
              </p:ext>
            </p:extLst>
          </p:nvPr>
        </p:nvGraphicFramePr>
        <p:xfrm>
          <a:off x="812799" y="2569672"/>
          <a:ext cx="3991020" cy="21619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755">
                  <a:extLst>
                    <a:ext uri="{9D8B030D-6E8A-4147-A177-3AD203B41FA5}">
                      <a16:colId xmlns:a16="http://schemas.microsoft.com/office/drawing/2014/main" xmlns="" val="1179295610"/>
                    </a:ext>
                  </a:extLst>
                </a:gridCol>
                <a:gridCol w="997755">
                  <a:extLst>
                    <a:ext uri="{9D8B030D-6E8A-4147-A177-3AD203B41FA5}">
                      <a16:colId xmlns:a16="http://schemas.microsoft.com/office/drawing/2014/main" xmlns="" val="348205141"/>
                    </a:ext>
                  </a:extLst>
                </a:gridCol>
                <a:gridCol w="997755">
                  <a:extLst>
                    <a:ext uri="{9D8B030D-6E8A-4147-A177-3AD203B41FA5}">
                      <a16:colId xmlns:a16="http://schemas.microsoft.com/office/drawing/2014/main" xmlns="" val="2539605949"/>
                    </a:ext>
                  </a:extLst>
                </a:gridCol>
                <a:gridCol w="997755">
                  <a:extLst>
                    <a:ext uri="{9D8B030D-6E8A-4147-A177-3AD203B41FA5}">
                      <a16:colId xmlns:a16="http://schemas.microsoft.com/office/drawing/2014/main" xmlns="" val="1205124190"/>
                    </a:ext>
                  </a:extLst>
                </a:gridCol>
              </a:tblGrid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Lot_Size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Ownership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6590204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5919934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64.8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620918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7008695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32420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108.0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304540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ora" pitchFamily="2" charset="0"/>
                        </a:rPr>
                        <a:t>?</a:t>
                      </a:r>
                      <a:endParaRPr lang="en-GB" sz="1200" dirty="0">
                        <a:latin typeface="Lo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63275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ED537AD-2D10-4763-9F13-9C85C8EB3A84}"/>
                  </a:ext>
                </a:extLst>
              </p:cNvPr>
              <p:cNvSpPr txBox="1"/>
              <p:nvPr/>
            </p:nvSpPr>
            <p:spPr>
              <a:xfrm>
                <a:off x="746976" y="4873256"/>
                <a:ext cx="98993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𝟗𝟑𝟖𝟐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𝟏𝟏𝟎𝟗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𝟗𝟔𝟑𝟖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600" b="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for the “Income” and “</a:t>
                </a:r>
                <a:r>
                  <a:rPr lang="en-GB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Lot_Size</a:t>
                </a:r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variables, respectively. </a:t>
                </a:r>
              </a:p>
              <a:p>
                <a:endParaRPr lang="en-GB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Construct a Logistic Regression model with Threshold = 0.75, classify the 6 customers as “Owner” or “Nonowner”: if p&gt;=0.75 then the case will be classified as “Owner”. </a:t>
                </a:r>
              </a:p>
              <a:p>
                <a:r>
                  <a:rPr lang="en-GB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Fill the “Ownership” column of the given table.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D537AD-2D10-4763-9F13-9C85C8E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6" y="4873256"/>
                <a:ext cx="9899375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370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DC9928-BB3D-49A4-B425-9075EF7CAF2A}"/>
              </a:ext>
            </a:extLst>
          </p:cNvPr>
          <p:cNvSpPr txBox="1"/>
          <p:nvPr/>
        </p:nvSpPr>
        <p:spPr>
          <a:xfrm>
            <a:off x="384238" y="1677927"/>
            <a:ext cx="11422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Feature Scaling?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 Normalization and Standardization.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See the following Table and Answer the question:</a:t>
            </a:r>
          </a:p>
        </p:txBody>
      </p:sp>
    </p:spTree>
    <p:extLst>
      <p:ext uri="{BB962C8B-B14F-4D97-AF65-F5344CB8AC3E}">
        <p14:creationId xmlns:p14="http://schemas.microsoft.com/office/powerpoint/2010/main" val="287188139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{ABEF3F1F-5C90-4F6F-837B-407C1A6FCE16}tf78438558_win32</Template>
  <TotalTime>4161</TotalTime>
  <Words>379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LT Pro 45 Book</vt:lpstr>
      <vt:lpstr>AvenirNext LT Pro Bold</vt:lpstr>
      <vt:lpstr>Calibri</vt:lpstr>
      <vt:lpstr>Cambria Math</vt:lpstr>
      <vt:lpstr>Century Gothic</vt:lpstr>
      <vt:lpstr>Garamond</vt:lpstr>
      <vt:lpstr>Lora</vt:lpstr>
      <vt:lpstr>SavonVTI</vt:lpstr>
      <vt:lpstr>PowerPoint Presentation</vt:lpstr>
      <vt:lpstr>Well known Machine Learning Algorithms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Yasir Ahmed</dc:creator>
  <cp:lastModifiedBy>Microsoft account</cp:lastModifiedBy>
  <cp:revision>188</cp:revision>
  <dcterms:created xsi:type="dcterms:W3CDTF">2021-10-03T16:29:43Z</dcterms:created>
  <dcterms:modified xsi:type="dcterms:W3CDTF">2023-10-30T05:15:40Z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