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13"/>
  </p:notesMasterIdLst>
  <p:sldIdLst>
    <p:sldId id="365" r:id="rId5"/>
    <p:sldId id="366" r:id="rId6"/>
    <p:sldId id="307" r:id="rId7"/>
    <p:sldId id="313" r:id="rId8"/>
    <p:sldId id="327" r:id="rId9"/>
    <p:sldId id="315" r:id="rId10"/>
    <p:sldId id="316" r:id="rId11"/>
    <p:sldId id="34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922"/>
    <a:srgbClr val="FCF7F1"/>
    <a:srgbClr val="F03F2B"/>
    <a:srgbClr val="B8D233"/>
    <a:srgbClr val="F8D22F"/>
    <a:srgbClr val="344529"/>
    <a:srgbClr val="2E3722"/>
    <a:srgbClr val="5CC6D6"/>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65" autoAdjust="0"/>
    <p:restoredTop sz="94619" autoAdjust="0"/>
  </p:normalViewPr>
  <p:slideViewPr>
    <p:cSldViewPr snapToGrid="0">
      <p:cViewPr varScale="1">
        <p:scale>
          <a:sx n="89" d="100"/>
          <a:sy n="89" d="100"/>
        </p:scale>
        <p:origin x="26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C6A671-60F1-45EB-ACD2-7D07656FD157}" type="datetimeFigureOut">
              <a:rPr lang="en-GB" smtClean="0"/>
              <a:t>30/10/2023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8576D-CF20-46F8-9A47-2225C347D4F5}" type="slidenum">
              <a:rPr lang="en-GB" smtClean="0"/>
              <a:t>‹#›</a:t>
            </a:fld>
            <a:endParaRPr lang="en-GB"/>
          </a:p>
        </p:txBody>
      </p:sp>
    </p:spTree>
    <p:extLst>
      <p:ext uri="{BB962C8B-B14F-4D97-AF65-F5344CB8AC3E}">
        <p14:creationId xmlns:p14="http://schemas.microsoft.com/office/powerpoint/2010/main" val="385615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10/30/2023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10/30/2023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10/30/2023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10/30/2023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10/30/2023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62ED63D1-A767-48F3-AEA4-7861D798D1E5}"/>
              </a:ext>
            </a:extLst>
          </p:cNvPr>
          <p:cNvSpPr>
            <a:spLocks noGrp="1"/>
          </p:cNvSpPr>
          <p:nvPr>
            <p:ph type="title"/>
          </p:nvPr>
        </p:nvSpPr>
        <p:spPr/>
        <p:txBody>
          <a:bodyPr/>
          <a:lstStyle/>
          <a:p>
            <a:endParaRPr lang="en-US"/>
          </a:p>
        </p:txBody>
      </p:sp>
      <p:pic>
        <p:nvPicPr>
          <p:cNvPr id="16" name="Picture 6" descr="https://img.freepik.com/free-vector/ai-technology-brain-background-vector-digital-transformation-concept_53876-117812.jpg">
            <a:extLst>
              <a:ext uri="{FF2B5EF4-FFF2-40B4-BE49-F238E27FC236}">
                <a16:creationId xmlns:a16="http://schemas.microsoft.com/office/drawing/2014/main" xmlns="" id="{59C4DEBC-2510-47B6-891E-D8DBE041ED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8" y="0"/>
            <a:ext cx="12218478" cy="6853240"/>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a:extLst>
              <a:ext uri="{FF2B5EF4-FFF2-40B4-BE49-F238E27FC236}">
                <a16:creationId xmlns:a16="http://schemas.microsoft.com/office/drawing/2014/main" xmlns="" id="{C696B8E4-064A-45AA-9967-E1D01EE0CA23}"/>
              </a:ext>
            </a:extLst>
          </p:cNvPr>
          <p:cNvSpPr txBox="1">
            <a:spLocks/>
          </p:cNvSpPr>
          <p:nvPr/>
        </p:nvSpPr>
        <p:spPr>
          <a:xfrm>
            <a:off x="651933" y="2014194"/>
            <a:ext cx="7370633" cy="18635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nSpc>
                <a:spcPct val="150000"/>
              </a:lnSpc>
            </a:pPr>
            <a:r>
              <a:rPr lang="en-US" sz="2800" b="1" dirty="0" smtClean="0">
                <a:solidFill>
                  <a:schemeClr val="accent4">
                    <a:lumMod val="60000"/>
                    <a:lumOff val="40000"/>
                  </a:schemeClr>
                </a:solidFill>
                <a:latin typeface="AvenirNext LT Pro Bold" panose="020B0804020202020204" pitchFamily="34" charset="0"/>
              </a:rPr>
              <a:t>Machine Learning Algorithms</a:t>
            </a:r>
            <a:r>
              <a:rPr lang="en-US" sz="2800" b="1" dirty="0">
                <a:solidFill>
                  <a:schemeClr val="accent4">
                    <a:lumMod val="60000"/>
                    <a:lumOff val="40000"/>
                  </a:schemeClr>
                </a:solidFill>
                <a:latin typeface="AvenirNext LT Pro Bold" panose="020B0804020202020204" pitchFamily="34" charset="0"/>
              </a:rPr>
              <a:t/>
            </a:r>
            <a:br>
              <a:rPr lang="en-US" sz="2800" b="1" dirty="0">
                <a:solidFill>
                  <a:schemeClr val="accent4">
                    <a:lumMod val="60000"/>
                    <a:lumOff val="40000"/>
                  </a:schemeClr>
                </a:solidFill>
                <a:latin typeface="AvenirNext LT Pro Bold" panose="020B0804020202020204" pitchFamily="34" charset="0"/>
              </a:rPr>
            </a:br>
            <a:r>
              <a:rPr lang="en-US" sz="2800" b="1" dirty="0" smtClean="0">
                <a:solidFill>
                  <a:schemeClr val="accent4">
                    <a:lumMod val="60000"/>
                    <a:lumOff val="40000"/>
                  </a:schemeClr>
                </a:solidFill>
                <a:latin typeface="AvenirNext LT Pro Bold" panose="020B0804020202020204" pitchFamily="34" charset="0"/>
              </a:rPr>
              <a:t>(k-Nearest </a:t>
            </a:r>
            <a:r>
              <a:rPr lang="en-US" sz="2800" b="1" dirty="0">
                <a:solidFill>
                  <a:schemeClr val="accent4">
                    <a:lumMod val="60000"/>
                    <a:lumOff val="40000"/>
                  </a:schemeClr>
                </a:solidFill>
                <a:latin typeface="AvenirNext LT Pro Bold" panose="020B0804020202020204" pitchFamily="34" charset="0"/>
              </a:rPr>
              <a:t>Neighbors(k-NN</a:t>
            </a:r>
            <a:r>
              <a:rPr lang="en-US" sz="2800" b="1" dirty="0" smtClean="0">
                <a:solidFill>
                  <a:schemeClr val="accent4">
                    <a:lumMod val="60000"/>
                    <a:lumOff val="40000"/>
                  </a:schemeClr>
                </a:solidFill>
                <a:latin typeface="AvenirNext LT Pro Bold" panose="020B0804020202020204" pitchFamily="34" charset="0"/>
              </a:rPr>
              <a:t>)</a:t>
            </a:r>
            <a:r>
              <a:rPr lang="en-US" sz="2800" b="1" dirty="0" smtClean="0">
                <a:solidFill>
                  <a:schemeClr val="accent4">
                    <a:lumMod val="60000"/>
                    <a:lumOff val="40000"/>
                  </a:schemeClr>
                </a:solidFill>
                <a:latin typeface="AvenirNext LT Pro Bold" panose="020B0804020202020204" pitchFamily="34" charset="0"/>
              </a:rPr>
              <a:t>)</a:t>
            </a:r>
            <a:endParaRPr lang="en-US" sz="2800" b="1" dirty="0">
              <a:solidFill>
                <a:schemeClr val="accent4">
                  <a:lumMod val="60000"/>
                  <a:lumOff val="40000"/>
                </a:schemeClr>
              </a:solidFill>
              <a:latin typeface="AvenirNext LT Pro Bold" panose="020B0804020202020204" pitchFamily="34" charset="0"/>
            </a:endParaRPr>
          </a:p>
        </p:txBody>
      </p:sp>
      <p:sp>
        <p:nvSpPr>
          <p:cNvPr id="18" name="Subtitle 2">
            <a:extLst>
              <a:ext uri="{FF2B5EF4-FFF2-40B4-BE49-F238E27FC236}">
                <a16:creationId xmlns:a16="http://schemas.microsoft.com/office/drawing/2014/main" xmlns="" id="{EFE41769-D25D-41F3-A08E-663932C29703}"/>
              </a:ext>
            </a:extLst>
          </p:cNvPr>
          <p:cNvSpPr txBox="1">
            <a:spLocks/>
          </p:cNvSpPr>
          <p:nvPr/>
        </p:nvSpPr>
        <p:spPr>
          <a:xfrm>
            <a:off x="482599" y="3751701"/>
            <a:ext cx="4271742" cy="553373"/>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spcAft>
                <a:spcPts val="600"/>
              </a:spcAft>
            </a:pPr>
            <a:r>
              <a:rPr lang="en-US" sz="2400" b="1" dirty="0">
                <a:solidFill>
                  <a:schemeClr val="bg1"/>
                </a:solidFill>
                <a:latin typeface="Avenir LT Pro 45 Book" panose="020B0502020203020204" pitchFamily="34" charset="0"/>
                <a:ea typeface="Calibri" panose="020F0502020204030204" pitchFamily="34" charset="0"/>
                <a:cs typeface="Calibri" panose="020F0502020204030204" pitchFamily="34" charset="0"/>
              </a:rPr>
              <a:t>Md. Abu Naser </a:t>
            </a:r>
            <a:r>
              <a:rPr lang="en-US" sz="2400" b="1" dirty="0" err="1">
                <a:solidFill>
                  <a:schemeClr val="bg1"/>
                </a:solidFill>
                <a:latin typeface="Avenir LT Pro 45 Book" panose="020B0502020203020204" pitchFamily="34" charset="0"/>
                <a:ea typeface="Calibri" panose="020F0502020204030204" pitchFamily="34" charset="0"/>
                <a:cs typeface="Calibri" panose="020F0502020204030204" pitchFamily="34" charset="0"/>
              </a:rPr>
              <a:t>Mojumder</a:t>
            </a:r>
            <a:endParaRPr lang="en-US" sz="2400" b="1" dirty="0">
              <a:solidFill>
                <a:schemeClr val="bg1"/>
              </a:solidFill>
              <a:latin typeface="Avenir LT Pro 45 Book" panose="020B050202020302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49947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1765986" y="489090"/>
            <a:ext cx="8660028" cy="705252"/>
          </a:xfrm>
        </p:spPr>
        <p:style>
          <a:lnRef idx="0">
            <a:schemeClr val="dk1"/>
          </a:lnRef>
          <a:fillRef idx="3">
            <a:schemeClr val="dk1"/>
          </a:fillRef>
          <a:effectRef idx="3">
            <a:schemeClr val="dk1"/>
          </a:effectRef>
          <a:fontRef idx="minor">
            <a:schemeClr val="lt1"/>
          </a:fontRef>
        </p:style>
        <p:txBody>
          <a:bodyPr>
            <a:normAutofit/>
          </a:bodyPr>
          <a:lstStyle/>
          <a:p>
            <a:pPr algn="ctr"/>
            <a:r>
              <a:rPr lang="en-US" sz="3200" dirty="0">
                <a:solidFill>
                  <a:srgbClr val="FFC000"/>
                </a:solidFill>
                <a:latin typeface="Arial" panose="020B0604020202020204" pitchFamily="34" charset="0"/>
                <a:cs typeface="Arial" panose="020B0604020202020204" pitchFamily="34" charset="0"/>
              </a:rPr>
              <a:t>Well known Machine Learning Algorithms</a:t>
            </a:r>
          </a:p>
        </p:txBody>
      </p:sp>
      <p:sp>
        <p:nvSpPr>
          <p:cNvPr id="8" name="Rectangle: Rounded Corners 7">
            <a:extLst>
              <a:ext uri="{FF2B5EF4-FFF2-40B4-BE49-F238E27FC236}">
                <a16:creationId xmlns:a16="http://schemas.microsoft.com/office/drawing/2014/main" xmlns="" id="{D80218E7-8F9F-438A-9E2A-522F9EB7FE92}"/>
              </a:ext>
            </a:extLst>
          </p:cNvPr>
          <p:cNvSpPr/>
          <p:nvPr/>
        </p:nvSpPr>
        <p:spPr>
          <a:xfrm>
            <a:off x="516844" y="2152653"/>
            <a:ext cx="2607863" cy="116877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F8D22F"/>
                </a:solidFill>
                <a:latin typeface="Arial" panose="020B0604020202020204" pitchFamily="34" charset="0"/>
                <a:cs typeface="Arial" panose="020B0604020202020204" pitchFamily="34" charset="0"/>
              </a:rPr>
              <a:t>Regression</a:t>
            </a:r>
          </a:p>
          <a:p>
            <a:r>
              <a:rPr lang="en-US" sz="1400" dirty="0">
                <a:latin typeface="Arial" panose="020B0604020202020204" pitchFamily="34" charset="0"/>
                <a:cs typeface="Arial" panose="020B0604020202020204" pitchFamily="34" charset="0"/>
              </a:rPr>
              <a:t>Simple Linear Regression</a:t>
            </a:r>
          </a:p>
          <a:p>
            <a:r>
              <a:rPr lang="en-US" sz="1400" dirty="0">
                <a:latin typeface="Arial" panose="020B0604020202020204" pitchFamily="34" charset="0"/>
                <a:cs typeface="Arial" panose="020B0604020202020204" pitchFamily="34" charset="0"/>
              </a:rPr>
              <a:t>Multiple Linear Regression</a:t>
            </a:r>
          </a:p>
          <a:p>
            <a:r>
              <a:rPr lang="en-US" sz="1400" dirty="0">
                <a:latin typeface="Arial" panose="020B0604020202020204" pitchFamily="34" charset="0"/>
                <a:cs typeface="Arial" panose="020B0604020202020204" pitchFamily="34" charset="0"/>
              </a:rPr>
              <a:t>Polynomial Regression</a:t>
            </a:r>
          </a:p>
        </p:txBody>
      </p:sp>
      <p:sp>
        <p:nvSpPr>
          <p:cNvPr id="9" name="Rectangle: Rounded Corners 8">
            <a:extLst>
              <a:ext uri="{FF2B5EF4-FFF2-40B4-BE49-F238E27FC236}">
                <a16:creationId xmlns:a16="http://schemas.microsoft.com/office/drawing/2014/main" xmlns="" id="{478B1447-6E31-4639-B8E6-773AE3BCAAF7}"/>
              </a:ext>
            </a:extLst>
          </p:cNvPr>
          <p:cNvSpPr/>
          <p:nvPr/>
        </p:nvSpPr>
        <p:spPr>
          <a:xfrm>
            <a:off x="516844" y="3465593"/>
            <a:ext cx="2881950" cy="17611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solidFill>
                <a:srgbClr val="F8D22F"/>
              </a:solidFill>
              <a:latin typeface="Arial" panose="020B0604020202020204" pitchFamily="34" charset="0"/>
              <a:cs typeface="Arial" panose="020B0604020202020204" pitchFamily="34" charset="0"/>
            </a:endParaRPr>
          </a:p>
          <a:p>
            <a:pPr algn="ctr"/>
            <a:endParaRPr lang="en-US" b="1" dirty="0">
              <a:solidFill>
                <a:srgbClr val="F8D22F"/>
              </a:solidFill>
              <a:latin typeface="Arial" panose="020B0604020202020204" pitchFamily="34" charset="0"/>
              <a:cs typeface="Arial" panose="020B0604020202020204" pitchFamily="34" charset="0"/>
            </a:endParaRPr>
          </a:p>
          <a:p>
            <a:pPr algn="ctr"/>
            <a:r>
              <a:rPr lang="en-US" b="1" dirty="0">
                <a:solidFill>
                  <a:srgbClr val="F8D22F"/>
                </a:solidFill>
                <a:latin typeface="Arial" panose="020B0604020202020204" pitchFamily="34" charset="0"/>
                <a:cs typeface="Arial" panose="020B0604020202020204" pitchFamily="34" charset="0"/>
              </a:rPr>
              <a:t>Classification</a:t>
            </a:r>
          </a:p>
          <a:p>
            <a:r>
              <a:rPr lang="en-US" sz="1400" dirty="0">
                <a:latin typeface="Arial" panose="020B0604020202020204" pitchFamily="34" charset="0"/>
                <a:cs typeface="Arial" panose="020B0604020202020204" pitchFamily="34" charset="0"/>
              </a:rPr>
              <a:t>Logistic Regression</a:t>
            </a:r>
          </a:p>
          <a:p>
            <a:r>
              <a:rPr lang="en-US" sz="1400" b="1" dirty="0">
                <a:solidFill>
                  <a:srgbClr val="FF0000"/>
                </a:solidFill>
                <a:latin typeface="Arial" panose="020B0604020202020204" pitchFamily="34" charset="0"/>
                <a:cs typeface="Arial" panose="020B0604020202020204" pitchFamily="34" charset="0"/>
              </a:rPr>
              <a:t>k-Nearest Neighbors(k-NN)</a:t>
            </a:r>
          </a:p>
          <a:p>
            <a:r>
              <a:rPr lang="en-US" sz="1400" dirty="0">
                <a:latin typeface="Arial" panose="020B0604020202020204" pitchFamily="34" charset="0"/>
                <a:cs typeface="Arial" panose="020B0604020202020204" pitchFamily="34" charset="0"/>
              </a:rPr>
              <a:t>Support Vector Machine(SVM)</a:t>
            </a:r>
          </a:p>
          <a:p>
            <a:r>
              <a:rPr lang="en-US" sz="1400" dirty="0">
                <a:latin typeface="Arial" panose="020B0604020202020204" pitchFamily="34" charset="0"/>
                <a:cs typeface="Arial" panose="020B0604020202020204" pitchFamily="34" charset="0"/>
              </a:rPr>
              <a:t>Naïve Bayes</a:t>
            </a:r>
          </a:p>
          <a:p>
            <a:r>
              <a:rPr lang="en-US" sz="1400" dirty="0">
                <a:latin typeface="Arial" panose="020B0604020202020204" pitchFamily="34" charset="0"/>
                <a:cs typeface="Arial" panose="020B0604020202020204" pitchFamily="34" charset="0"/>
              </a:rPr>
              <a:t>Decision Tree Classification</a:t>
            </a:r>
          </a:p>
          <a:p>
            <a:r>
              <a:rPr lang="en-US" sz="1400" dirty="0">
                <a:latin typeface="Arial" panose="020B0604020202020204" pitchFamily="34" charset="0"/>
                <a:cs typeface="Arial" panose="020B0604020202020204" pitchFamily="34" charset="0"/>
              </a:rPr>
              <a:t>Random Forest Classification</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a:t>
            </a:r>
          </a:p>
          <a:p>
            <a:pPr marL="285750" indent="-285750" algn="ct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xmlns="" id="{00360C72-70D3-4D7C-9E6B-3A2446A59B8B}"/>
              </a:ext>
            </a:extLst>
          </p:cNvPr>
          <p:cNvSpPr/>
          <p:nvPr/>
        </p:nvSpPr>
        <p:spPr>
          <a:xfrm>
            <a:off x="4771566" y="2238039"/>
            <a:ext cx="2303065" cy="99799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solidFill>
                <a:srgbClr val="F8D22F"/>
              </a:solidFill>
              <a:latin typeface="Arial" panose="020B0604020202020204" pitchFamily="34" charset="0"/>
              <a:cs typeface="Arial" panose="020B0604020202020204" pitchFamily="34" charset="0"/>
            </a:endParaRPr>
          </a:p>
          <a:p>
            <a:pPr algn="ctr"/>
            <a:r>
              <a:rPr lang="en-US" b="1" dirty="0">
                <a:solidFill>
                  <a:srgbClr val="F8D22F"/>
                </a:solidFill>
                <a:latin typeface="Arial" panose="020B0604020202020204" pitchFamily="34" charset="0"/>
                <a:cs typeface="Arial" panose="020B0604020202020204" pitchFamily="34" charset="0"/>
              </a:rPr>
              <a:t>Clustering</a:t>
            </a:r>
          </a:p>
          <a:p>
            <a:r>
              <a:rPr lang="en-US" sz="1400" dirty="0">
                <a:latin typeface="Arial" panose="020B0604020202020204" pitchFamily="34" charset="0"/>
                <a:cs typeface="Arial" panose="020B0604020202020204" pitchFamily="34" charset="0"/>
              </a:rPr>
              <a:t>K-Means Clustering</a:t>
            </a:r>
          </a:p>
          <a:p>
            <a:r>
              <a:rPr lang="en-US" sz="1400" dirty="0">
                <a:latin typeface="Arial" panose="020B0604020202020204" pitchFamily="34" charset="0"/>
                <a:cs typeface="Arial" panose="020B0604020202020204" pitchFamily="34" charset="0"/>
              </a:rPr>
              <a:t>Hierarchical Clustering</a:t>
            </a:r>
          </a:p>
          <a:p>
            <a:pPr marL="285750" indent="-285750" algn="ct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xmlns="" id="{63A0405C-C523-44A3-AE26-0157A10CDBA5}"/>
              </a:ext>
            </a:extLst>
          </p:cNvPr>
          <p:cNvSpPr/>
          <p:nvPr/>
        </p:nvSpPr>
        <p:spPr>
          <a:xfrm>
            <a:off x="516844" y="5370913"/>
            <a:ext cx="3373867" cy="99799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solidFill>
                <a:srgbClr val="F8D22F"/>
              </a:solidFill>
              <a:latin typeface="Arial" panose="020B0604020202020204" pitchFamily="34" charset="0"/>
              <a:cs typeface="Arial" panose="020B0604020202020204" pitchFamily="34" charset="0"/>
            </a:endParaRPr>
          </a:p>
          <a:p>
            <a:pPr algn="ctr"/>
            <a:r>
              <a:rPr lang="en-US" b="1" dirty="0">
                <a:solidFill>
                  <a:srgbClr val="F8D22F"/>
                </a:solidFill>
                <a:latin typeface="Arial" panose="020B0604020202020204" pitchFamily="34" charset="0"/>
                <a:cs typeface="Arial" panose="020B0604020202020204" pitchFamily="34" charset="0"/>
              </a:rPr>
              <a:t>Deep Learning Algorithm</a:t>
            </a:r>
          </a:p>
          <a:p>
            <a:pPr algn="ctr"/>
            <a:r>
              <a:rPr lang="en-US" sz="1400" dirty="0">
                <a:latin typeface="Arial" panose="020B0604020202020204" pitchFamily="34" charset="0"/>
                <a:cs typeface="Arial" panose="020B0604020202020204" pitchFamily="34" charset="0"/>
              </a:rPr>
              <a:t>Artificial Neural Network(ANN)</a:t>
            </a:r>
          </a:p>
          <a:p>
            <a:pPr algn="ctr"/>
            <a:r>
              <a:rPr lang="en-US" sz="1400" dirty="0">
                <a:latin typeface="Arial" panose="020B0604020202020204" pitchFamily="34" charset="0"/>
                <a:cs typeface="Arial" panose="020B0604020202020204" pitchFamily="34" charset="0"/>
              </a:rPr>
              <a:t>Convolutional Neural Network(CNN)</a:t>
            </a:r>
          </a:p>
          <a:p>
            <a:pPr marL="285750" indent="-285750" algn="ct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xmlns="" id="{EDEB92A8-16FA-483C-9E2E-05D7126EF367}"/>
              </a:ext>
            </a:extLst>
          </p:cNvPr>
          <p:cNvSpPr txBox="1"/>
          <p:nvPr/>
        </p:nvSpPr>
        <p:spPr>
          <a:xfrm>
            <a:off x="522715" y="1619887"/>
            <a:ext cx="2486542" cy="369332"/>
          </a:xfrm>
          <a:prstGeom prst="rect">
            <a:avLst/>
          </a:prstGeom>
          <a:solidFill>
            <a:schemeClr val="accent2">
              <a:lumMod val="60000"/>
              <a:lumOff val="40000"/>
            </a:schemeClr>
          </a:solidFill>
        </p:spPr>
        <p:txBody>
          <a:bodyPr wrap="square" rtlCol="0">
            <a:spAutoFit/>
          </a:bodyPr>
          <a:lstStyle/>
          <a:p>
            <a:r>
              <a:rPr lang="en-US" b="1" dirty="0">
                <a:latin typeface="Arial" panose="020B0604020202020204" pitchFamily="34" charset="0"/>
                <a:cs typeface="Arial" panose="020B0604020202020204" pitchFamily="34" charset="0"/>
              </a:rPr>
              <a:t>Supervised Learning</a:t>
            </a:r>
            <a:endParaRPr lang="en-GB" b="1"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xmlns="" id="{84299C6E-D8B5-4F99-B259-3E42D56E50FD}"/>
              </a:ext>
            </a:extLst>
          </p:cNvPr>
          <p:cNvSpPr txBox="1"/>
          <p:nvPr/>
        </p:nvSpPr>
        <p:spPr>
          <a:xfrm>
            <a:off x="4528549" y="1609618"/>
            <a:ext cx="2789100" cy="369332"/>
          </a:xfrm>
          <a:prstGeom prst="rect">
            <a:avLst/>
          </a:prstGeom>
          <a:solidFill>
            <a:schemeClr val="accent2">
              <a:lumMod val="60000"/>
              <a:lumOff val="40000"/>
            </a:schemeClr>
          </a:solidFill>
        </p:spPr>
        <p:txBody>
          <a:bodyPr wrap="square" rtlCol="0">
            <a:spAutoFit/>
          </a:bodyPr>
          <a:lstStyle/>
          <a:p>
            <a:r>
              <a:rPr lang="en-US" b="1" dirty="0">
                <a:latin typeface="Arial" panose="020B0604020202020204" pitchFamily="34" charset="0"/>
                <a:cs typeface="Arial" panose="020B0604020202020204" pitchFamily="34" charset="0"/>
              </a:rPr>
              <a:t>Unsupervised Learning</a:t>
            </a:r>
            <a:endParaRPr lang="en-GB" b="1" dirty="0">
              <a:latin typeface="Arial" panose="020B0604020202020204" pitchFamily="34" charset="0"/>
              <a:cs typeface="Arial" panose="020B0604020202020204" pitchFamily="34" charset="0"/>
            </a:endParaRPr>
          </a:p>
        </p:txBody>
      </p:sp>
      <p:sp>
        <p:nvSpPr>
          <p:cNvPr id="13" name="Rectangle: Rounded Corners 12">
            <a:extLst>
              <a:ext uri="{FF2B5EF4-FFF2-40B4-BE49-F238E27FC236}">
                <a16:creationId xmlns:a16="http://schemas.microsoft.com/office/drawing/2014/main" xmlns="" id="{3719D2E3-A7E7-4E37-9B58-14D1B5D807B6}"/>
              </a:ext>
            </a:extLst>
          </p:cNvPr>
          <p:cNvSpPr/>
          <p:nvPr/>
        </p:nvSpPr>
        <p:spPr>
          <a:xfrm>
            <a:off x="4244099" y="3405708"/>
            <a:ext cx="3357997" cy="99799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F8D22F"/>
                </a:solidFill>
                <a:latin typeface="Arial" panose="020B0604020202020204" pitchFamily="34" charset="0"/>
                <a:cs typeface="Arial" panose="020B0604020202020204" pitchFamily="34" charset="0"/>
              </a:rPr>
              <a:t>Dimensionality Reduction</a:t>
            </a:r>
          </a:p>
          <a:p>
            <a:r>
              <a:rPr lang="en-US" sz="1400" dirty="0">
                <a:latin typeface="Arial" panose="020B0604020202020204" pitchFamily="34" charset="0"/>
                <a:cs typeface="Arial" panose="020B0604020202020204" pitchFamily="34" charset="0"/>
              </a:rPr>
              <a:t>Principal Component Analysis(PCA)</a:t>
            </a:r>
          </a:p>
          <a:p>
            <a:r>
              <a:rPr lang="en-US" sz="1400" dirty="0">
                <a:latin typeface="Arial" panose="020B0604020202020204" pitchFamily="34" charset="0"/>
                <a:cs typeface="Arial" panose="020B0604020202020204" pitchFamily="34" charset="0"/>
              </a:rPr>
              <a:t>Linear Discriminant Analysis (LDA)</a:t>
            </a:r>
          </a:p>
        </p:txBody>
      </p:sp>
      <p:sp>
        <p:nvSpPr>
          <p:cNvPr id="14" name="TextBox 13">
            <a:extLst>
              <a:ext uri="{FF2B5EF4-FFF2-40B4-BE49-F238E27FC236}">
                <a16:creationId xmlns:a16="http://schemas.microsoft.com/office/drawing/2014/main" xmlns="" id="{5142FE17-21E7-4D21-BCD1-A5CACE9E1D14}"/>
              </a:ext>
            </a:extLst>
          </p:cNvPr>
          <p:cNvSpPr txBox="1"/>
          <p:nvPr/>
        </p:nvSpPr>
        <p:spPr>
          <a:xfrm>
            <a:off x="8398852" y="1609618"/>
            <a:ext cx="2950465" cy="369332"/>
          </a:xfrm>
          <a:prstGeom prst="rect">
            <a:avLst/>
          </a:prstGeom>
          <a:solidFill>
            <a:schemeClr val="accent2">
              <a:lumMod val="60000"/>
              <a:lumOff val="40000"/>
            </a:schemeClr>
          </a:solidFill>
        </p:spPr>
        <p:txBody>
          <a:bodyPr wrap="square" rtlCol="0">
            <a:spAutoFit/>
          </a:bodyPr>
          <a:lstStyle/>
          <a:p>
            <a:r>
              <a:rPr lang="en-US" b="1" dirty="0">
                <a:latin typeface="Arial" panose="020B0604020202020204" pitchFamily="34" charset="0"/>
                <a:cs typeface="Arial" panose="020B0604020202020204" pitchFamily="34" charset="0"/>
              </a:rPr>
              <a:t>Reinforcement Learning</a:t>
            </a:r>
            <a:endParaRPr lang="en-GB" b="1" dirty="0">
              <a:latin typeface="Arial" panose="020B0604020202020204" pitchFamily="34" charset="0"/>
              <a:cs typeface="Arial" panose="020B0604020202020204" pitchFamily="34" charset="0"/>
            </a:endParaRPr>
          </a:p>
        </p:txBody>
      </p:sp>
      <p:sp>
        <p:nvSpPr>
          <p:cNvPr id="15" name="Rectangle: Rounded Corners 14">
            <a:extLst>
              <a:ext uri="{FF2B5EF4-FFF2-40B4-BE49-F238E27FC236}">
                <a16:creationId xmlns:a16="http://schemas.microsoft.com/office/drawing/2014/main" xmlns="" id="{3F93DDEB-AB8E-4C4F-B851-BC755DCA6830}"/>
              </a:ext>
            </a:extLst>
          </p:cNvPr>
          <p:cNvSpPr/>
          <p:nvPr/>
        </p:nvSpPr>
        <p:spPr>
          <a:xfrm>
            <a:off x="7960659" y="2323427"/>
            <a:ext cx="3714497" cy="99799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Upper Confidence Bound(UCB)</a:t>
            </a:r>
          </a:p>
          <a:p>
            <a:r>
              <a:rPr lang="en-US" sz="1400" b="1" dirty="0">
                <a:solidFill>
                  <a:schemeClr val="bg1"/>
                </a:solidFill>
                <a:latin typeface="Arial" panose="020B0604020202020204" pitchFamily="34" charset="0"/>
                <a:cs typeface="Arial" panose="020B0604020202020204" pitchFamily="34" charset="0"/>
              </a:rPr>
              <a:t>	Thomson Sampling</a:t>
            </a:r>
          </a:p>
        </p:txBody>
      </p:sp>
    </p:spTree>
    <p:extLst>
      <p:ext uri="{BB962C8B-B14F-4D97-AF65-F5344CB8AC3E}">
        <p14:creationId xmlns:p14="http://schemas.microsoft.com/office/powerpoint/2010/main" val="309108712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k- Nearest Neighbors</a:t>
            </a:r>
          </a:p>
        </p:txBody>
      </p:sp>
      <p:sp>
        <p:nvSpPr>
          <p:cNvPr id="3" name="TextBox 2">
            <a:extLst>
              <a:ext uri="{FF2B5EF4-FFF2-40B4-BE49-F238E27FC236}">
                <a16:creationId xmlns:a16="http://schemas.microsoft.com/office/drawing/2014/main" xmlns="" id="{21FA46AC-B394-4693-AD4B-90E3D906BE4B}"/>
              </a:ext>
            </a:extLst>
          </p:cNvPr>
          <p:cNvSpPr txBox="1"/>
          <p:nvPr/>
        </p:nvSpPr>
        <p:spPr>
          <a:xfrm>
            <a:off x="384238" y="975241"/>
            <a:ext cx="7511158" cy="4909036"/>
          </a:xfrm>
          <a:prstGeom prst="rect">
            <a:avLst/>
          </a:prstGeom>
          <a:noFill/>
        </p:spPr>
        <p:txBody>
          <a:bodyPr wrap="square" rtlCol="0">
            <a:spAutoFit/>
          </a:bodyPr>
          <a:lstStyle/>
          <a:p>
            <a:pPr algn="just">
              <a:spcBef>
                <a:spcPts val="600"/>
              </a:spcBef>
            </a:pPr>
            <a:r>
              <a:rPr lang="en-US" sz="1600" b="1" i="0" dirty="0">
                <a:solidFill>
                  <a:srgbClr val="2B3922"/>
                </a:solidFill>
                <a:effectLst/>
                <a:latin typeface="Calibri" panose="020F0502020204030204" pitchFamily="34" charset="0"/>
                <a:cs typeface="Calibri" panose="020F0502020204030204" pitchFamily="34" charset="0"/>
              </a:rPr>
              <a:t>K-Nearest Neighbors is one of the most basic yet essential classification algorithms in Machine Learning. It belongs to the supervised learning domain and finds intense application in pattern recognition, data mining and intrusion detection.</a:t>
            </a:r>
            <a:endParaRPr lang="en-US" b="1" dirty="0">
              <a:solidFill>
                <a:srgbClr val="2B3922"/>
              </a:solidFill>
              <a:latin typeface="Calibri" panose="020F0502020204030204" pitchFamily="34" charset="0"/>
              <a:cs typeface="Calibri" panose="020F0502020204030204" pitchFamily="34" charset="0"/>
            </a:endParaRPr>
          </a:p>
          <a:p>
            <a:pPr>
              <a:spcBef>
                <a:spcPts val="600"/>
              </a:spcBef>
            </a:pPr>
            <a:r>
              <a:rPr lang="en-US" sz="1600" dirty="0">
                <a:latin typeface="Calibri" panose="020F0502020204030204" pitchFamily="34" charset="0"/>
                <a:cs typeface="Calibri" panose="020F0502020204030204" pitchFamily="34" charset="0"/>
              </a:rPr>
              <a:t>Let we have a scenario where we have two categories of data.</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Category 1	(</a:t>
            </a:r>
            <a:r>
              <a:rPr lang="en-US" sz="1600" dirty="0">
                <a:solidFill>
                  <a:srgbClr val="FF0000"/>
                </a:solidFill>
                <a:latin typeface="Calibri" panose="020F0502020204030204" pitchFamily="34" charset="0"/>
                <a:cs typeface="Calibri" panose="020F0502020204030204" pitchFamily="34" charset="0"/>
              </a:rPr>
              <a:t>Red</a:t>
            </a:r>
            <a:r>
              <a:rPr lang="en-US" sz="16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Category 2 	(</a:t>
            </a:r>
            <a:r>
              <a:rPr lang="en-US" sz="1600" dirty="0">
                <a:solidFill>
                  <a:srgbClr val="00B050"/>
                </a:solidFill>
                <a:latin typeface="Calibri" panose="020F0502020204030204" pitchFamily="34" charset="0"/>
                <a:cs typeface="Calibri" panose="020F0502020204030204" pitchFamily="34" charset="0"/>
              </a:rPr>
              <a:t>Green</a:t>
            </a:r>
            <a:r>
              <a:rPr lang="en-US" sz="1600" dirty="0">
                <a:latin typeface="Calibri" panose="020F0502020204030204" pitchFamily="34" charset="0"/>
                <a:cs typeface="Calibri" panose="020F0502020204030204" pitchFamily="34" charset="0"/>
              </a:rPr>
              <a:t>)</a:t>
            </a:r>
          </a:p>
          <a:p>
            <a:pPr algn="just"/>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We have two variables(Classes) X1 and X2, and</a:t>
            </a:r>
          </a:p>
          <a:p>
            <a:pPr algn="just"/>
            <a:r>
              <a:rPr lang="en-US" sz="1600" dirty="0">
                <a:latin typeface="Calibri" panose="020F0502020204030204" pitchFamily="34" charset="0"/>
                <a:cs typeface="Calibri" panose="020F0502020204030204" pitchFamily="34" charset="0"/>
              </a:rPr>
              <a:t>A new datapoint will be classified according to these two classes.</a:t>
            </a:r>
          </a:p>
          <a:p>
            <a:pPr algn="just"/>
            <a:endParaRPr lang="en-US" sz="1600" dirty="0">
              <a:latin typeface="Calibri" panose="020F0502020204030204" pitchFamily="34" charset="0"/>
              <a:cs typeface="Calibri" panose="020F0502020204030204" pitchFamily="34" charset="0"/>
            </a:endParaRPr>
          </a:p>
          <a:p>
            <a:pPr algn="just"/>
            <a:r>
              <a:rPr lang="en-US" sz="1600" b="1" dirty="0">
                <a:solidFill>
                  <a:schemeClr val="accent1"/>
                </a:solidFill>
                <a:latin typeface="Calibri" panose="020F0502020204030204" pitchFamily="34" charset="0"/>
                <a:cs typeface="Calibri" panose="020F0502020204030204" pitchFamily="34" charset="0"/>
              </a:rPr>
              <a:t>Now we add a new datapoint in dataset.</a:t>
            </a:r>
          </a:p>
          <a:p>
            <a:pPr algn="just"/>
            <a:r>
              <a:rPr lang="en-US" sz="1600" dirty="0">
                <a:latin typeface="Calibri" panose="020F0502020204030204" pitchFamily="34" charset="0"/>
                <a:cs typeface="Calibri" panose="020F0502020204030204" pitchFamily="34" charset="0"/>
              </a:rPr>
              <a:t>The question is, should it fall into the red category or green category? How do we decide that? How do we classify that new datapoint as a red or green datapoint?</a:t>
            </a:r>
          </a:p>
          <a:p>
            <a:pPr algn="just"/>
            <a:r>
              <a:rPr lang="en-GB" sz="1600" dirty="0">
                <a:latin typeface="Calibri" panose="020F0502020204030204" pitchFamily="34" charset="0"/>
                <a:cs typeface="Calibri" panose="020F0502020204030204" pitchFamily="34" charset="0"/>
              </a:rPr>
              <a:t>And this point the k-NN algorithm will come to assist us. </a:t>
            </a:r>
          </a:p>
          <a:p>
            <a:pPr algn="just"/>
            <a:r>
              <a:rPr lang="en-US" sz="1600" dirty="0">
                <a:latin typeface="Calibri" panose="020F0502020204030204" pitchFamily="34" charset="0"/>
                <a:cs typeface="Calibri" panose="020F0502020204030204" pitchFamily="34" charset="0"/>
              </a:rPr>
              <a:t>At the end of performing this algorithm we'll be able to identify whether it's a red or green point, </a:t>
            </a:r>
          </a:p>
          <a:p>
            <a:pPr algn="just"/>
            <a:endParaRPr lang="en-US" dirty="0">
              <a:solidFill>
                <a:schemeClr val="accent2"/>
              </a:solidFill>
              <a:latin typeface="Calibri" panose="020F0502020204030204" pitchFamily="34" charset="0"/>
              <a:cs typeface="Calibri" panose="020F0502020204030204" pitchFamily="34" charset="0"/>
            </a:endParaRPr>
          </a:p>
          <a:p>
            <a:pPr algn="just"/>
            <a:r>
              <a:rPr lang="en-US" b="1" dirty="0">
                <a:solidFill>
                  <a:srgbClr val="002060"/>
                </a:solidFill>
                <a:latin typeface="Calibri" panose="020F0502020204030204" pitchFamily="34" charset="0"/>
                <a:cs typeface="Calibri" panose="020F0502020204030204" pitchFamily="34" charset="0"/>
              </a:rPr>
              <a:t>And in this case the point turned out to be red. </a:t>
            </a:r>
          </a:p>
          <a:p>
            <a:pPr algn="just"/>
            <a:endParaRPr lang="en-US" sz="16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xmlns="" id="{F8CC8899-EE3C-4CE5-BEE7-348FE9E5F1E4}"/>
              </a:ext>
            </a:extLst>
          </p:cNvPr>
          <p:cNvPicPr>
            <a:picLocks noChangeAspect="1"/>
          </p:cNvPicPr>
          <p:nvPr/>
        </p:nvPicPr>
        <p:blipFill>
          <a:blip r:embed="rId2"/>
          <a:stretch>
            <a:fillRect/>
          </a:stretch>
        </p:blipFill>
        <p:spPr>
          <a:xfrm>
            <a:off x="8336243" y="690571"/>
            <a:ext cx="2909977" cy="26566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xmlns="" id="{ABB5D3E9-B0C3-4C00-BFCD-222B6A07ADE4}"/>
              </a:ext>
            </a:extLst>
          </p:cNvPr>
          <p:cNvPicPr>
            <a:picLocks noChangeAspect="1"/>
          </p:cNvPicPr>
          <p:nvPr/>
        </p:nvPicPr>
        <p:blipFill rotWithShape="1">
          <a:blip r:embed="rId3"/>
          <a:srcRect r="3395"/>
          <a:stretch/>
        </p:blipFill>
        <p:spPr>
          <a:xfrm>
            <a:off x="8336243" y="3437324"/>
            <a:ext cx="2906574" cy="27478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5741403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5089284" cy="681933"/>
          </a:xfrm>
        </p:spPr>
        <p:txBody>
          <a:bodyPr>
            <a:normAutofit fontScale="90000"/>
          </a:bodyPr>
          <a:lstStyle/>
          <a:p>
            <a:r>
              <a:rPr lang="en-US" sz="2800" b="1" dirty="0"/>
              <a:t>k- Nearest Neighbors Algorithm</a:t>
            </a:r>
          </a:p>
        </p:txBody>
      </p:sp>
      <p:sp>
        <p:nvSpPr>
          <p:cNvPr id="3" name="TextBox 2">
            <a:extLst>
              <a:ext uri="{FF2B5EF4-FFF2-40B4-BE49-F238E27FC236}">
                <a16:creationId xmlns:a16="http://schemas.microsoft.com/office/drawing/2014/main" xmlns="" id="{21FA46AC-B394-4693-AD4B-90E3D906BE4B}"/>
              </a:ext>
            </a:extLst>
          </p:cNvPr>
          <p:cNvSpPr txBox="1"/>
          <p:nvPr/>
        </p:nvSpPr>
        <p:spPr>
          <a:xfrm>
            <a:off x="3347444" y="1985462"/>
            <a:ext cx="4978748" cy="369332"/>
          </a:xfrm>
          <a:prstGeom prst="rect">
            <a:avLst/>
          </a:prstGeom>
          <a:solidFill>
            <a:schemeClr val="tx2">
              <a:lumMod val="50000"/>
            </a:schemeClr>
          </a:solidFill>
        </p:spPr>
        <p:txBody>
          <a:bodyPr wrap="square" rtlCol="0">
            <a:spAutoFit/>
          </a:bodyPr>
          <a:lstStyle/>
          <a:p>
            <a:pPr algn="ctr"/>
            <a:r>
              <a:rPr lang="en-US" dirty="0">
                <a:solidFill>
                  <a:schemeClr val="accent4"/>
                </a:solidFill>
                <a:latin typeface="Calibri" panose="020F0502020204030204" pitchFamily="34" charset="0"/>
                <a:cs typeface="Calibri" panose="020F0502020204030204" pitchFamily="34" charset="0"/>
              </a:rPr>
              <a:t>Step 1: </a:t>
            </a:r>
            <a:r>
              <a:rPr lang="en-US" b="1" dirty="0">
                <a:solidFill>
                  <a:schemeClr val="accent4"/>
                </a:solidFill>
                <a:latin typeface="Calibri" panose="020F0502020204030204" pitchFamily="34" charset="0"/>
                <a:cs typeface="Calibri" panose="020F0502020204030204" pitchFamily="34" charset="0"/>
              </a:rPr>
              <a:t>Choose the number K of neighbors</a:t>
            </a:r>
          </a:p>
        </p:txBody>
      </p:sp>
      <p:sp>
        <p:nvSpPr>
          <p:cNvPr id="4" name="TextBox 3">
            <a:extLst>
              <a:ext uri="{FF2B5EF4-FFF2-40B4-BE49-F238E27FC236}">
                <a16:creationId xmlns:a16="http://schemas.microsoft.com/office/drawing/2014/main" xmlns="" id="{01A4F25F-EE44-4D06-893C-4F570B1E502A}"/>
              </a:ext>
            </a:extLst>
          </p:cNvPr>
          <p:cNvSpPr txBox="1"/>
          <p:nvPr/>
        </p:nvSpPr>
        <p:spPr>
          <a:xfrm>
            <a:off x="702441" y="2834613"/>
            <a:ext cx="10787118" cy="369332"/>
          </a:xfrm>
          <a:prstGeom prst="rect">
            <a:avLst/>
          </a:prstGeom>
          <a:solidFill>
            <a:schemeClr val="tx2">
              <a:lumMod val="50000"/>
            </a:schemeClr>
          </a:solidFill>
        </p:spPr>
        <p:txBody>
          <a:bodyPr wrap="square" rtlCol="0">
            <a:spAutoFit/>
          </a:bodyPr>
          <a:lstStyle/>
          <a:p>
            <a:pPr algn="ctr"/>
            <a:r>
              <a:rPr lang="en-US" dirty="0">
                <a:solidFill>
                  <a:schemeClr val="accent4"/>
                </a:solidFill>
                <a:latin typeface="Calibri" panose="020F0502020204030204" pitchFamily="34" charset="0"/>
                <a:cs typeface="Calibri" panose="020F0502020204030204" pitchFamily="34" charset="0"/>
              </a:rPr>
              <a:t>Step 2: </a:t>
            </a:r>
            <a:r>
              <a:rPr lang="en-US" b="1" dirty="0">
                <a:solidFill>
                  <a:schemeClr val="accent4"/>
                </a:solidFill>
                <a:latin typeface="Calibri" panose="020F0502020204030204" pitchFamily="34" charset="0"/>
                <a:cs typeface="Calibri" panose="020F0502020204030204" pitchFamily="34" charset="0"/>
              </a:rPr>
              <a:t>Take the K nearest neighbors of the new datapoint, according to the Euclidean distance. </a:t>
            </a:r>
          </a:p>
        </p:txBody>
      </p:sp>
      <p:sp>
        <p:nvSpPr>
          <p:cNvPr id="5" name="TextBox 4">
            <a:extLst>
              <a:ext uri="{FF2B5EF4-FFF2-40B4-BE49-F238E27FC236}">
                <a16:creationId xmlns:a16="http://schemas.microsoft.com/office/drawing/2014/main" xmlns="" id="{8CD8EE41-02D0-4B32-BA99-D85AFFF038CC}"/>
              </a:ext>
            </a:extLst>
          </p:cNvPr>
          <p:cNvSpPr txBox="1"/>
          <p:nvPr/>
        </p:nvSpPr>
        <p:spPr>
          <a:xfrm>
            <a:off x="1275550" y="3735348"/>
            <a:ext cx="9640899" cy="369332"/>
          </a:xfrm>
          <a:prstGeom prst="rect">
            <a:avLst/>
          </a:prstGeom>
          <a:solidFill>
            <a:schemeClr val="tx2">
              <a:lumMod val="50000"/>
            </a:schemeClr>
          </a:solidFill>
        </p:spPr>
        <p:txBody>
          <a:bodyPr wrap="square" rtlCol="0">
            <a:spAutoFit/>
          </a:bodyPr>
          <a:lstStyle/>
          <a:p>
            <a:pPr algn="ctr"/>
            <a:r>
              <a:rPr lang="en-US" dirty="0">
                <a:solidFill>
                  <a:schemeClr val="accent4"/>
                </a:solidFill>
                <a:latin typeface="Calibri" panose="020F0502020204030204" pitchFamily="34" charset="0"/>
                <a:cs typeface="Calibri" panose="020F0502020204030204" pitchFamily="34" charset="0"/>
              </a:rPr>
              <a:t>Step 3: </a:t>
            </a:r>
            <a:r>
              <a:rPr lang="en-US" b="1" dirty="0">
                <a:solidFill>
                  <a:schemeClr val="accent4"/>
                </a:solidFill>
                <a:latin typeface="Calibri" panose="020F0502020204030204" pitchFamily="34" charset="0"/>
                <a:cs typeface="Calibri" panose="020F0502020204030204" pitchFamily="34" charset="0"/>
              </a:rPr>
              <a:t>Among these K neighbors, count the number of data points in each category.</a:t>
            </a:r>
          </a:p>
        </p:txBody>
      </p:sp>
      <p:sp>
        <p:nvSpPr>
          <p:cNvPr id="6" name="TextBox 5">
            <a:extLst>
              <a:ext uri="{FF2B5EF4-FFF2-40B4-BE49-F238E27FC236}">
                <a16:creationId xmlns:a16="http://schemas.microsoft.com/office/drawing/2014/main" xmlns="" id="{1A87C355-1544-41D8-8E4A-B4F178CA2FCF}"/>
              </a:ext>
            </a:extLst>
          </p:cNvPr>
          <p:cNvSpPr txBox="1"/>
          <p:nvPr/>
        </p:nvSpPr>
        <p:spPr>
          <a:xfrm>
            <a:off x="1024406" y="4658060"/>
            <a:ext cx="10143175" cy="369332"/>
          </a:xfrm>
          <a:prstGeom prst="rect">
            <a:avLst/>
          </a:prstGeom>
          <a:solidFill>
            <a:schemeClr val="tx2">
              <a:lumMod val="50000"/>
            </a:schemeClr>
          </a:solidFill>
        </p:spPr>
        <p:txBody>
          <a:bodyPr wrap="square" rtlCol="0">
            <a:spAutoFit/>
          </a:bodyPr>
          <a:lstStyle/>
          <a:p>
            <a:pPr algn="ctr"/>
            <a:r>
              <a:rPr lang="en-US" dirty="0">
                <a:solidFill>
                  <a:schemeClr val="accent4"/>
                </a:solidFill>
                <a:latin typeface="Calibri" panose="020F0502020204030204" pitchFamily="34" charset="0"/>
                <a:cs typeface="Calibri" panose="020F0502020204030204" pitchFamily="34" charset="0"/>
              </a:rPr>
              <a:t>Step 4: </a:t>
            </a:r>
            <a:r>
              <a:rPr lang="en-US" b="1" dirty="0">
                <a:solidFill>
                  <a:schemeClr val="accent4"/>
                </a:solidFill>
                <a:latin typeface="Calibri" panose="020F0502020204030204" pitchFamily="34" charset="0"/>
                <a:cs typeface="Calibri" panose="020F0502020204030204" pitchFamily="34" charset="0"/>
              </a:rPr>
              <a:t>Assign the new data point to the category where you counted the most neighbors.</a:t>
            </a:r>
          </a:p>
        </p:txBody>
      </p:sp>
      <p:sp>
        <p:nvSpPr>
          <p:cNvPr id="7" name="Arrow: Down 6">
            <a:extLst>
              <a:ext uri="{FF2B5EF4-FFF2-40B4-BE49-F238E27FC236}">
                <a16:creationId xmlns:a16="http://schemas.microsoft.com/office/drawing/2014/main" xmlns="" id="{F27BEAB1-5E4D-4BDC-BA53-C6286812E00E}"/>
              </a:ext>
            </a:extLst>
          </p:cNvPr>
          <p:cNvSpPr/>
          <p:nvPr/>
        </p:nvSpPr>
        <p:spPr>
          <a:xfrm>
            <a:off x="5931259" y="2430531"/>
            <a:ext cx="329473" cy="3404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Down 7">
            <a:extLst>
              <a:ext uri="{FF2B5EF4-FFF2-40B4-BE49-F238E27FC236}">
                <a16:creationId xmlns:a16="http://schemas.microsoft.com/office/drawing/2014/main" xmlns="" id="{9161BF57-D589-4DCD-805A-79C46119700C}"/>
              </a:ext>
            </a:extLst>
          </p:cNvPr>
          <p:cNvSpPr/>
          <p:nvPr/>
        </p:nvSpPr>
        <p:spPr>
          <a:xfrm>
            <a:off x="5931257" y="3279682"/>
            <a:ext cx="329475"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Down 8">
            <a:extLst>
              <a:ext uri="{FF2B5EF4-FFF2-40B4-BE49-F238E27FC236}">
                <a16:creationId xmlns:a16="http://schemas.microsoft.com/office/drawing/2014/main" xmlns="" id="{4ABA3FA1-AF2A-4876-A7BD-B91079A7BB99}"/>
              </a:ext>
            </a:extLst>
          </p:cNvPr>
          <p:cNvSpPr/>
          <p:nvPr/>
        </p:nvSpPr>
        <p:spPr>
          <a:xfrm>
            <a:off x="5931257" y="4174539"/>
            <a:ext cx="329475"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xmlns="" id="{60DB3E62-149F-4D09-B1C6-304E222F8CBB}"/>
              </a:ext>
            </a:extLst>
          </p:cNvPr>
          <p:cNvSpPr txBox="1"/>
          <p:nvPr/>
        </p:nvSpPr>
        <p:spPr>
          <a:xfrm>
            <a:off x="494774" y="1245132"/>
            <a:ext cx="4978748"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How its work?</a:t>
            </a:r>
            <a:endParaRPr lang="en-GB" b="1" dirty="0">
              <a:latin typeface="Calibri" panose="020F0502020204030204" pitchFamily="34" charset="0"/>
              <a:cs typeface="Calibri" panose="020F0502020204030204" pitchFamily="34" charset="0"/>
            </a:endParaRPr>
          </a:p>
        </p:txBody>
      </p:sp>
      <p:sp>
        <p:nvSpPr>
          <p:cNvPr id="11" name="Arrow: Down 10">
            <a:extLst>
              <a:ext uri="{FF2B5EF4-FFF2-40B4-BE49-F238E27FC236}">
                <a16:creationId xmlns:a16="http://schemas.microsoft.com/office/drawing/2014/main" xmlns="" id="{75E9E581-ACD7-4B5C-9DD7-86178BBE8C3F}"/>
              </a:ext>
            </a:extLst>
          </p:cNvPr>
          <p:cNvSpPr/>
          <p:nvPr/>
        </p:nvSpPr>
        <p:spPr>
          <a:xfrm>
            <a:off x="5931257" y="5141581"/>
            <a:ext cx="329475"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xmlns="" id="{6DB3DA93-DE0F-4F3C-A59E-11DA96F40199}"/>
              </a:ext>
            </a:extLst>
          </p:cNvPr>
          <p:cNvSpPr txBox="1"/>
          <p:nvPr/>
        </p:nvSpPr>
        <p:spPr>
          <a:xfrm>
            <a:off x="4707217" y="5641267"/>
            <a:ext cx="2777551" cy="400110"/>
          </a:xfrm>
          <a:prstGeom prst="rect">
            <a:avLst/>
          </a:prstGeom>
          <a:solidFill>
            <a:schemeClr val="accent2">
              <a:lumMod val="75000"/>
            </a:schemeClr>
          </a:solidFill>
        </p:spPr>
        <p:txBody>
          <a:bodyPr wrap="square" rtlCol="0">
            <a:spAutoFit/>
          </a:bodyPr>
          <a:lstStyle/>
          <a:p>
            <a:pPr algn="ctr"/>
            <a:r>
              <a:rPr lang="en-US" sz="2000" b="1" dirty="0">
                <a:solidFill>
                  <a:schemeClr val="bg1"/>
                </a:solidFill>
                <a:latin typeface="Calibri" panose="020F0502020204030204" pitchFamily="34" charset="0"/>
                <a:cs typeface="Calibri" panose="020F0502020204030204" pitchFamily="34" charset="0"/>
              </a:rPr>
              <a:t>Your Model is Ready!</a:t>
            </a:r>
            <a:endParaRPr lang="en-GB" sz="20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87033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p:cTn id="50" dur="500" fill="hold"/>
                                        <p:tgtEl>
                                          <p:spTgt spid="11"/>
                                        </p:tgtEl>
                                        <p:attrNameLst>
                                          <p:attrName>ppt_w</p:attrName>
                                        </p:attrNameLst>
                                      </p:cBhvr>
                                      <p:tavLst>
                                        <p:tav tm="0">
                                          <p:val>
                                            <p:fltVal val="0"/>
                                          </p:val>
                                        </p:tav>
                                        <p:tav tm="100000">
                                          <p:val>
                                            <p:strVal val="#ppt_w"/>
                                          </p:val>
                                        </p:tav>
                                      </p:tavLst>
                                    </p:anim>
                                    <p:anim calcmode="lin" valueType="num">
                                      <p:cBhvr>
                                        <p:cTn id="51" dur="500" fill="hold"/>
                                        <p:tgtEl>
                                          <p:spTgt spid="11"/>
                                        </p:tgtEl>
                                        <p:attrNameLst>
                                          <p:attrName>ppt_h</p:attrName>
                                        </p:attrNameLst>
                                      </p:cBhvr>
                                      <p:tavLst>
                                        <p:tav tm="0">
                                          <p:val>
                                            <p:fltVal val="0"/>
                                          </p:val>
                                        </p:tav>
                                        <p:tav tm="100000">
                                          <p:val>
                                            <p:strVal val="#ppt_h"/>
                                          </p:val>
                                        </p:tav>
                                      </p:tavLst>
                                    </p:anim>
                                    <p:animEffect transition="in" filter="fade">
                                      <p:cBhvr>
                                        <p:cTn id="52" dur="500"/>
                                        <p:tgtEl>
                                          <p:spTgt spid="11"/>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p:cTn id="55" dur="500" fill="hold"/>
                                        <p:tgtEl>
                                          <p:spTgt spid="12"/>
                                        </p:tgtEl>
                                        <p:attrNameLst>
                                          <p:attrName>ppt_w</p:attrName>
                                        </p:attrNameLst>
                                      </p:cBhvr>
                                      <p:tavLst>
                                        <p:tav tm="0">
                                          <p:val>
                                            <p:fltVal val="0"/>
                                          </p:val>
                                        </p:tav>
                                        <p:tav tm="100000">
                                          <p:val>
                                            <p:strVal val="#ppt_w"/>
                                          </p:val>
                                        </p:tav>
                                      </p:tavLst>
                                    </p:anim>
                                    <p:anim calcmode="lin" valueType="num">
                                      <p:cBhvr>
                                        <p:cTn id="56" dur="500" fill="hold"/>
                                        <p:tgtEl>
                                          <p:spTgt spid="12"/>
                                        </p:tgtEl>
                                        <p:attrNameLst>
                                          <p:attrName>ppt_h</p:attrName>
                                        </p:attrNameLst>
                                      </p:cBhvr>
                                      <p:tavLst>
                                        <p:tav tm="0">
                                          <p:val>
                                            <p:fltVal val="0"/>
                                          </p:val>
                                        </p:tav>
                                        <p:tav tm="100000">
                                          <p:val>
                                            <p:strVal val="#ppt_h"/>
                                          </p:val>
                                        </p:tav>
                                      </p:tavLst>
                                    </p:anim>
                                    <p:animEffect transition="in" filter="fade">
                                      <p:cBhvr>
                                        <p:cTn id="5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k- Nearest Neighbors</a:t>
            </a:r>
          </a:p>
        </p:txBody>
      </p:sp>
      <p:sp>
        <p:nvSpPr>
          <p:cNvPr id="3" name="TextBox 2">
            <a:extLst>
              <a:ext uri="{FF2B5EF4-FFF2-40B4-BE49-F238E27FC236}">
                <a16:creationId xmlns:a16="http://schemas.microsoft.com/office/drawing/2014/main" xmlns="" id="{21FA46AC-B394-4693-AD4B-90E3D906BE4B}"/>
              </a:ext>
            </a:extLst>
          </p:cNvPr>
          <p:cNvSpPr txBox="1"/>
          <p:nvPr/>
        </p:nvSpPr>
        <p:spPr>
          <a:xfrm>
            <a:off x="384238" y="1074568"/>
            <a:ext cx="9638270"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Euclidean Distance vs Manhattan Distance</a:t>
            </a:r>
            <a:endParaRPr lang="en-GB" sz="2000" b="1"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TextBox 3"/>
              <p:cNvSpPr txBox="1"/>
              <p:nvPr/>
            </p:nvSpPr>
            <p:spPr>
              <a:xfrm>
                <a:off x="5824303" y="2156611"/>
                <a:ext cx="4198205" cy="1812740"/>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Euclidean Distance between</a:t>
                </a:r>
              </a:p>
              <a:p>
                <a:r>
                  <a:rPr lang="en-US" dirty="0">
                    <a:latin typeface="Cambria Math" panose="02040503050406030204" pitchFamily="18" charset="0"/>
                    <a:ea typeface="Cambria Math" panose="02040503050406030204" pitchFamily="18" charset="0"/>
                  </a:rPr>
                  <a:t>P1 and P2  </a:t>
                </a:r>
                <a14:m>
                  <m:oMath xmlns:m="http://schemas.openxmlformats.org/officeDocument/2006/math">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1</m:t>
                                    </m:r>
                                  </m:sub>
                                </m:sSub>
                              </m:e>
                            </m:d>
                          </m:e>
                          <m:sup>
                            <m:r>
                              <a:rPr lang="en-US" b="0" i="1" smtClean="0">
                                <a:latin typeface="Cambria Math" panose="02040503050406030204" pitchFamily="18" charset="0"/>
                                <a:ea typeface="Cambria Math" panose="02040503050406030204" pitchFamily="18" charset="0"/>
                              </a:rPr>
                              <m:t>2</m:t>
                            </m:r>
                          </m:sup>
                        </m:sSup>
                      </m:e>
                    </m:rad>
                  </m:oMath>
                </a14:m>
                <a:endParaRPr lang="en-US" b="0"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Manhattan Distance between </a:t>
                </a:r>
              </a:p>
              <a:p>
                <a:r>
                  <a:rPr lang="en-US" dirty="0">
                    <a:latin typeface="Cambria Math" panose="02040503050406030204" pitchFamily="18" charset="0"/>
                    <a:ea typeface="Cambria Math" panose="02040503050406030204" pitchFamily="18" charset="0"/>
                  </a:rPr>
                  <a:t>P1 and P2  = </a:t>
                </a:r>
                <a14:m>
                  <m:oMath xmlns:m="http://schemas.openxmlformats.org/officeDocument/2006/math">
                    <m:d>
                      <m:dPr>
                        <m:begChr m:val="|"/>
                        <m:endChr m:val="|"/>
                        <m:ctrlPr>
                          <a:rPr lang="en-US"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1</m:t>
                            </m:r>
                          </m:sub>
                        </m:sSub>
                      </m:e>
                    </m:d>
                  </m:oMath>
                </a14:m>
                <a:endParaRPr lang="en-US" dirty="0">
                  <a:latin typeface="Cambria Math" panose="02040503050406030204" pitchFamily="18" charset="0"/>
                  <a:ea typeface="Cambria Math" panose="020405030504060302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5824303" y="2156611"/>
                <a:ext cx="4198205" cy="1812740"/>
              </a:xfrm>
              <a:prstGeom prst="rect">
                <a:avLst/>
              </a:prstGeom>
              <a:blipFill rotWithShape="0">
                <a:blip r:embed="rId2"/>
                <a:stretch>
                  <a:fillRect l="-1161" t="-2357" b="-4377"/>
                </a:stretch>
              </a:blipFill>
            </p:spPr>
            <p:txBody>
              <a:bodyPr/>
              <a:lstStyle/>
              <a:p>
                <a:r>
                  <a:rPr lang="en-US">
                    <a:noFill/>
                  </a:rPr>
                  <a:t> </a:t>
                </a:r>
              </a:p>
            </p:txBody>
          </p:sp>
        </mc:Fallback>
      </mc:AlternateContent>
      <p:pic>
        <p:nvPicPr>
          <p:cNvPr id="7" name="Picture 2" descr="An example of Euclidean distance between two objects on variables X and Y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967" y="1936805"/>
            <a:ext cx="4932787" cy="26462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55753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k- Nearest Neighbors</a:t>
            </a:r>
          </a:p>
        </p:txBody>
      </p:sp>
      <p:sp>
        <p:nvSpPr>
          <p:cNvPr id="3" name="TextBox 2">
            <a:extLst>
              <a:ext uri="{FF2B5EF4-FFF2-40B4-BE49-F238E27FC236}">
                <a16:creationId xmlns:a16="http://schemas.microsoft.com/office/drawing/2014/main" xmlns="" id="{21FA46AC-B394-4693-AD4B-90E3D906BE4B}"/>
              </a:ext>
            </a:extLst>
          </p:cNvPr>
          <p:cNvSpPr txBox="1"/>
          <p:nvPr/>
        </p:nvSpPr>
        <p:spPr>
          <a:xfrm>
            <a:off x="477795" y="1145059"/>
            <a:ext cx="9638270"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An example: </a:t>
            </a:r>
            <a:endParaRPr lang="en-GB"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xmlns="" id="{6293CFE4-A120-4218-BF6D-BCBC577672EE}"/>
              </a:ext>
            </a:extLst>
          </p:cNvPr>
          <p:cNvPicPr>
            <a:picLocks noChangeAspect="1"/>
          </p:cNvPicPr>
          <p:nvPr/>
        </p:nvPicPr>
        <p:blipFill>
          <a:blip r:embed="rId2"/>
          <a:stretch>
            <a:fillRect/>
          </a:stretch>
        </p:blipFill>
        <p:spPr>
          <a:xfrm>
            <a:off x="477795" y="1585912"/>
            <a:ext cx="5276850" cy="34385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xmlns="" id="{9720B454-620D-4C4E-B63E-E409A964EE88}"/>
              </a:ext>
            </a:extLst>
          </p:cNvPr>
          <p:cNvPicPr>
            <a:picLocks noChangeAspect="1"/>
          </p:cNvPicPr>
          <p:nvPr/>
        </p:nvPicPr>
        <p:blipFill>
          <a:blip r:embed="rId3"/>
          <a:stretch>
            <a:fillRect/>
          </a:stretch>
        </p:blipFill>
        <p:spPr>
          <a:xfrm>
            <a:off x="6096000" y="1585912"/>
            <a:ext cx="5417713" cy="34541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6004067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k- Nearest Neighbors</a:t>
            </a:r>
          </a:p>
        </p:txBody>
      </p:sp>
      <p:pic>
        <p:nvPicPr>
          <p:cNvPr id="5" name="Picture 4">
            <a:extLst>
              <a:ext uri="{FF2B5EF4-FFF2-40B4-BE49-F238E27FC236}">
                <a16:creationId xmlns:a16="http://schemas.microsoft.com/office/drawing/2014/main" xmlns="" id="{3BEE32C0-4071-48C1-BCD5-AABD57F8F290}"/>
              </a:ext>
            </a:extLst>
          </p:cNvPr>
          <p:cNvPicPr>
            <a:picLocks noChangeAspect="1"/>
          </p:cNvPicPr>
          <p:nvPr/>
        </p:nvPicPr>
        <p:blipFill>
          <a:blip r:embed="rId2"/>
          <a:stretch>
            <a:fillRect/>
          </a:stretch>
        </p:blipFill>
        <p:spPr>
          <a:xfrm>
            <a:off x="2522132" y="1445654"/>
            <a:ext cx="6905204" cy="43683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6616600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k- Nearest Neighbors</a:t>
            </a:r>
          </a:p>
        </p:txBody>
      </p:sp>
      <p:pic>
        <p:nvPicPr>
          <p:cNvPr id="4" name="Picture 3">
            <a:extLst>
              <a:ext uri="{FF2B5EF4-FFF2-40B4-BE49-F238E27FC236}">
                <a16:creationId xmlns:a16="http://schemas.microsoft.com/office/drawing/2014/main" xmlns="" id="{2C0A9C85-53FD-4A0D-A5C4-D347C5B3347A}"/>
              </a:ext>
            </a:extLst>
          </p:cNvPr>
          <p:cNvPicPr>
            <a:picLocks noChangeAspect="1"/>
          </p:cNvPicPr>
          <p:nvPr/>
        </p:nvPicPr>
        <p:blipFill>
          <a:blip r:embed="rId2"/>
          <a:stretch>
            <a:fillRect/>
          </a:stretch>
        </p:blipFill>
        <p:spPr>
          <a:xfrm>
            <a:off x="1201603" y="1514391"/>
            <a:ext cx="6962775" cy="3543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xmlns="" id="{C0F99532-7B4B-494F-89E0-EECC93FC1ED4}"/>
              </a:ext>
            </a:extLst>
          </p:cNvPr>
          <p:cNvSpPr txBox="1"/>
          <p:nvPr/>
        </p:nvSpPr>
        <p:spPr>
          <a:xfrm>
            <a:off x="8422782" y="2782669"/>
            <a:ext cx="2846231" cy="923330"/>
          </a:xfrm>
          <a:prstGeom prst="rect">
            <a:avLst/>
          </a:prstGeom>
          <a:solidFill>
            <a:schemeClr val="tx1">
              <a:lumMod val="75000"/>
              <a:lumOff val="25000"/>
            </a:schemeClr>
          </a:solidFill>
        </p:spPr>
        <p:txBody>
          <a:bodyPr wrap="square" rtlCol="0">
            <a:spAutoFit/>
          </a:bodyPr>
          <a:lstStyle/>
          <a:p>
            <a:r>
              <a:rPr lang="en-US" b="1" dirty="0">
                <a:solidFill>
                  <a:schemeClr val="bg1"/>
                </a:solidFill>
                <a:latin typeface="Calibri" panose="020F0502020204030204" pitchFamily="34" charset="0"/>
                <a:cs typeface="Calibri" panose="020F0502020204030204" pitchFamily="34" charset="0"/>
              </a:rPr>
              <a:t>Category 1: </a:t>
            </a:r>
            <a:r>
              <a:rPr lang="en-US" dirty="0">
                <a:solidFill>
                  <a:schemeClr val="bg1"/>
                </a:solidFill>
                <a:latin typeface="Calibri" panose="020F0502020204030204" pitchFamily="34" charset="0"/>
                <a:cs typeface="Calibri" panose="020F0502020204030204" pitchFamily="34" charset="0"/>
              </a:rPr>
              <a:t>3 Neighbors</a:t>
            </a:r>
          </a:p>
          <a:p>
            <a:endParaRPr lang="en-US" dirty="0">
              <a:solidFill>
                <a:schemeClr val="bg1"/>
              </a:solidFill>
              <a:latin typeface="Calibri" panose="020F0502020204030204" pitchFamily="34" charset="0"/>
              <a:cs typeface="Calibri" panose="020F0502020204030204" pitchFamily="34" charset="0"/>
            </a:endParaRPr>
          </a:p>
          <a:p>
            <a:r>
              <a:rPr lang="en-US" b="1" dirty="0">
                <a:solidFill>
                  <a:schemeClr val="bg1"/>
                </a:solidFill>
                <a:latin typeface="Calibri" panose="020F0502020204030204" pitchFamily="34" charset="0"/>
                <a:cs typeface="Calibri" panose="020F0502020204030204" pitchFamily="34" charset="0"/>
              </a:rPr>
              <a:t>Category 2</a:t>
            </a:r>
            <a:r>
              <a:rPr lang="en-US" dirty="0">
                <a:solidFill>
                  <a:schemeClr val="bg1"/>
                </a:solidFill>
                <a:latin typeface="Calibri" panose="020F0502020204030204" pitchFamily="34" charset="0"/>
                <a:cs typeface="Calibri" panose="020F0502020204030204" pitchFamily="34" charset="0"/>
              </a:rPr>
              <a:t>: 2 Neighbors</a:t>
            </a:r>
            <a:endParaRPr lang="en-GB" dirty="0">
              <a:solidFill>
                <a:schemeClr val="bg1"/>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xmlns="" id="{1D86CD09-E20C-449E-92AD-1F9C66FF5392}"/>
              </a:ext>
            </a:extLst>
          </p:cNvPr>
          <p:cNvSpPr txBox="1"/>
          <p:nvPr/>
        </p:nvSpPr>
        <p:spPr>
          <a:xfrm>
            <a:off x="1201602" y="5679583"/>
            <a:ext cx="6962775" cy="369332"/>
          </a:xfrm>
          <a:prstGeom prst="rect">
            <a:avLst/>
          </a:prstGeom>
          <a:solidFill>
            <a:schemeClr val="tx1">
              <a:lumMod val="75000"/>
              <a:lumOff val="25000"/>
            </a:schemeClr>
          </a:solidFill>
        </p:spPr>
        <p:txBody>
          <a:bodyPr wrap="square" rtlCol="0">
            <a:spAutoFit/>
          </a:bodyPr>
          <a:lstStyle/>
          <a:p>
            <a:pPr algn="ctr"/>
            <a:r>
              <a:rPr lang="en-US" b="1" dirty="0">
                <a:solidFill>
                  <a:schemeClr val="bg1"/>
                </a:solidFill>
                <a:latin typeface="Calibri" panose="020F0502020204030204" pitchFamily="34" charset="0"/>
                <a:cs typeface="Calibri" panose="020F0502020204030204" pitchFamily="34" charset="0"/>
              </a:rPr>
              <a:t>Therefore, The new point belongs to the Red Category. </a:t>
            </a:r>
            <a:endParaRPr lang="en-GB"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82317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purl.org/dc/elements/1.1/"/>
    <ds:schemaRef ds:uri="http://schemas.microsoft.com/office/2006/documentManagement/types"/>
    <ds:schemaRef ds:uri="16c05727-aa75-4e4a-9b5f-8a80a1165891"/>
    <ds:schemaRef ds:uri="http://purl.org/dc/terms/"/>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71af3243-3dd4-4a8d-8c0d-dd76da1f02a5"/>
    <ds:schemaRef ds:uri="http://purl.org/dc/dcmitype/"/>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{ABEF3F1F-5C90-4F6F-837B-407C1A6FCE16}tf78438558_win32</Template>
  <TotalTime>4161</TotalTime>
  <Words>260</Words>
  <Application>Microsoft Office PowerPoint</Application>
  <PresentationFormat>Widescreen</PresentationFormat>
  <Paragraphs>72</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Avenir LT Pro 45 Book</vt:lpstr>
      <vt:lpstr>AvenirNext LT Pro Bold</vt:lpstr>
      <vt:lpstr>Calibri</vt:lpstr>
      <vt:lpstr>Cambria Math</vt:lpstr>
      <vt:lpstr>Century Gothic</vt:lpstr>
      <vt:lpstr>Garamond</vt:lpstr>
      <vt:lpstr>SavonVTI</vt:lpstr>
      <vt:lpstr>PowerPoint Presentation</vt:lpstr>
      <vt:lpstr>Well known Machine Learning Algorithms</vt:lpstr>
      <vt:lpstr>k- Nearest Neighbors</vt:lpstr>
      <vt:lpstr>k- Nearest Neighbors Algorithm</vt:lpstr>
      <vt:lpstr>k- Nearest Neighbors</vt:lpstr>
      <vt:lpstr>k- Nearest Neighbors</vt:lpstr>
      <vt:lpstr>k- Nearest Neighbors</vt:lpstr>
      <vt:lpstr>k- Nearest Neighbors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Algorithms</dc:title>
  <dc:creator>Yasir Ahmed</dc:creator>
  <cp:lastModifiedBy>Microsoft account</cp:lastModifiedBy>
  <cp:revision>189</cp:revision>
  <dcterms:created xsi:type="dcterms:W3CDTF">2021-10-03T16:29:43Z</dcterms:created>
  <dcterms:modified xsi:type="dcterms:W3CDTF">2023-10-30T05:20:10Z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