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5"/>
  </p:notesMasterIdLst>
  <p:sldIdLst>
    <p:sldId id="365" r:id="rId5"/>
    <p:sldId id="366" r:id="rId6"/>
    <p:sldId id="318" r:id="rId7"/>
    <p:sldId id="322" r:id="rId8"/>
    <p:sldId id="328" r:id="rId9"/>
    <p:sldId id="329" r:id="rId10"/>
    <p:sldId id="330" r:id="rId11"/>
    <p:sldId id="331" r:id="rId12"/>
    <p:sldId id="332" r:id="rId13"/>
    <p:sldId id="33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922"/>
    <a:srgbClr val="FCF7F1"/>
    <a:srgbClr val="F03F2B"/>
    <a:srgbClr val="B8D233"/>
    <a:srgbClr val="F8D22F"/>
    <a:srgbClr val="344529"/>
    <a:srgbClr val="2E3722"/>
    <a:srgbClr val="5CC6D6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5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6A671-60F1-45EB-ACD2-7D07656FD157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8576D-CF20-46F8-9A47-2225C347D4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5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2ED63D1-A767-48F3-AEA4-7861D798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6" descr="https://img.freepik.com/free-vector/ai-technology-brain-background-vector-digital-transformation-concept_53876-117812.jpg">
            <a:extLst>
              <a:ext uri="{FF2B5EF4-FFF2-40B4-BE49-F238E27FC236}">
                <a16:creationId xmlns:a16="http://schemas.microsoft.com/office/drawing/2014/main" xmlns="" id="{59C4DEBC-2510-47B6-891E-D8DBE041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78" y="0"/>
            <a:ext cx="12218478" cy="685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xmlns="" id="{C696B8E4-064A-45AA-9967-E1D01EE0CA23}"/>
              </a:ext>
            </a:extLst>
          </p:cNvPr>
          <p:cNvSpPr txBox="1">
            <a:spLocks/>
          </p:cNvSpPr>
          <p:nvPr/>
        </p:nvSpPr>
        <p:spPr>
          <a:xfrm>
            <a:off x="651933" y="2014194"/>
            <a:ext cx="5733797" cy="1863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venirNext LT Pro Bold" panose="020B0804020202020204" pitchFamily="34" charset="0"/>
              </a:rPr>
              <a:t>Machine Learning Algorithms</a:t>
            </a:r>
            <a:r>
              <a:rPr lang="en-US" sz="2800" b="1">
                <a:solidFill>
                  <a:schemeClr val="accent4">
                    <a:lumMod val="60000"/>
                    <a:lumOff val="40000"/>
                  </a:schemeClr>
                </a:solidFill>
                <a:latin typeface="AvenirNext LT Pro Bold" panose="020B0804020202020204" pitchFamily="34" charset="0"/>
              </a:rPr>
              <a:t/>
            </a:r>
            <a:br>
              <a:rPr lang="en-US" sz="2800" b="1">
                <a:solidFill>
                  <a:schemeClr val="accent4">
                    <a:lumMod val="60000"/>
                    <a:lumOff val="40000"/>
                  </a:schemeClr>
                </a:solidFill>
                <a:latin typeface="AvenirNext LT Pro Bold" panose="020B0804020202020204" pitchFamily="34" charset="0"/>
              </a:rPr>
            </a:br>
            <a:r>
              <a:rPr lang="en-US" sz="2800" b="1">
                <a:solidFill>
                  <a:schemeClr val="accent4">
                    <a:lumMod val="60000"/>
                    <a:lumOff val="40000"/>
                  </a:schemeClr>
                </a:solidFill>
                <a:latin typeface="AvenirNext LT Pro Bold" panose="020B0804020202020204" pitchFamily="34" charset="0"/>
              </a:rPr>
              <a:t>(Support Vector </a:t>
            </a:r>
            <a:r>
              <a:rPr lang="en-US" sz="2800" b="1">
                <a:solidFill>
                  <a:schemeClr val="accent4">
                    <a:lumMod val="60000"/>
                    <a:lumOff val="40000"/>
                  </a:schemeClr>
                </a:solidFill>
                <a:latin typeface="AvenirNext LT Pro Bold" panose="020B0804020202020204" pitchFamily="34" charset="0"/>
              </a:rPr>
              <a:t>Machine(SVM</a:t>
            </a:r>
            <a:r>
              <a:rPr lang="en-US" sz="28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venirNext LT Pro Bold" panose="020B0804020202020204" pitchFamily="34" charset="0"/>
              </a:rPr>
              <a:t>)</a:t>
            </a:r>
            <a:r>
              <a:rPr lang="en-US" sz="28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venirNext LT Pro Bold" panose="020B0804020202020204" pitchFamily="34" charset="0"/>
              </a:rPr>
              <a:t>)</a:t>
            </a:r>
            <a:endParaRPr 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AvenirNext LT Pro Bold" panose="020B08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xmlns="" id="{EFE41769-D25D-41F3-A08E-663932C29703}"/>
              </a:ext>
            </a:extLst>
          </p:cNvPr>
          <p:cNvSpPr txBox="1">
            <a:spLocks/>
          </p:cNvSpPr>
          <p:nvPr/>
        </p:nvSpPr>
        <p:spPr>
          <a:xfrm>
            <a:off x="482599" y="3751701"/>
            <a:ext cx="4271742" cy="553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Avenir LT Pro 45 Book" panose="020B05020202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Md. Abu Naser </a:t>
            </a:r>
            <a:r>
              <a:rPr lang="en-US" sz="2400" b="1" dirty="0" err="1">
                <a:solidFill>
                  <a:schemeClr val="bg1"/>
                </a:solidFill>
                <a:latin typeface="Avenir LT Pro 45 Book" panose="020B05020202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Mojumder</a:t>
            </a:r>
            <a:endParaRPr lang="en-US" sz="2400" b="1" dirty="0">
              <a:solidFill>
                <a:schemeClr val="bg1"/>
              </a:solidFill>
              <a:latin typeface="Avenir LT Pro 45 Book" panose="020B05020202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8637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450766"/>
            <a:ext cx="4055958" cy="68193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D7B5B3-296F-4D2D-BDC2-5FB72230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156" y="1695450"/>
            <a:ext cx="5495925" cy="346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47210A1-83C5-4EE7-A87C-939A970C03F0}"/>
              </a:ext>
            </a:extLst>
          </p:cNvPr>
          <p:cNvSpPr txBox="1"/>
          <p:nvPr/>
        </p:nvSpPr>
        <p:spPr>
          <a:xfrm>
            <a:off x="468570" y="1145059"/>
            <a:ext cx="963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What’s So Special About SVMs?</a:t>
            </a: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6A9BFDD-BE74-4A90-8FFB-1B4D6ECF5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217" y="2769695"/>
            <a:ext cx="1990725" cy="1704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5BF050F-B7A2-4AC1-8334-9810E08CA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383" y="1514391"/>
            <a:ext cx="2400300" cy="1828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4F3F5D35-0001-486D-9832-DA8D6D41285F}"/>
              </a:ext>
            </a:extLst>
          </p:cNvPr>
          <p:cNvCxnSpPr>
            <a:cxnSpLocks/>
          </p:cNvCxnSpPr>
          <p:nvPr/>
        </p:nvCxnSpPr>
        <p:spPr>
          <a:xfrm flipH="1" flipV="1">
            <a:off x="6185278" y="3193669"/>
            <a:ext cx="3164784" cy="146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9D840BAF-D02E-491F-8B41-52DCF64C8E45}"/>
              </a:ext>
            </a:extLst>
          </p:cNvPr>
          <p:cNvCxnSpPr>
            <a:cxnSpLocks/>
          </p:cNvCxnSpPr>
          <p:nvPr/>
        </p:nvCxnSpPr>
        <p:spPr>
          <a:xfrm flipH="1" flipV="1">
            <a:off x="5535339" y="3477140"/>
            <a:ext cx="3814723" cy="118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A4916CD-35C9-4E6C-BF06-ABE94B59A004}"/>
              </a:ext>
            </a:extLst>
          </p:cNvPr>
          <p:cNvSpPr txBox="1"/>
          <p:nvPr/>
        </p:nvSpPr>
        <p:spPr>
          <a:xfrm>
            <a:off x="9350062" y="4389131"/>
            <a:ext cx="123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Support Vector</a:t>
            </a:r>
            <a:endParaRPr lang="en-GB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C7A20F1-9432-4C99-B420-5EB7FC8DE3CE}"/>
              </a:ext>
            </a:extLst>
          </p:cNvPr>
          <p:cNvSpPr txBox="1"/>
          <p:nvPr/>
        </p:nvSpPr>
        <p:spPr>
          <a:xfrm>
            <a:off x="468570" y="5317851"/>
            <a:ext cx="11254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SVM looks for the extreme points(vectors) those are very close to the classification boundary.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 most bad case for a class (most close Apple to an Orange or most close Orange to an Apple).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can classify better than other classifier, and it is special!  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093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986" y="489090"/>
            <a:ext cx="8660028" cy="705252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 known Machine Learning Algorithms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D80218E7-8F9F-438A-9E2A-522F9EB7FE92}"/>
              </a:ext>
            </a:extLst>
          </p:cNvPr>
          <p:cNvSpPr/>
          <p:nvPr/>
        </p:nvSpPr>
        <p:spPr>
          <a:xfrm>
            <a:off x="516844" y="2152653"/>
            <a:ext cx="2607863" cy="11687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D2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Simple Linear Regression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Multiple Linear Regression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Polynomial Regression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478B1447-6E31-4639-B8E6-773AE3BCAAF7}"/>
              </a:ext>
            </a:extLst>
          </p:cNvPr>
          <p:cNvSpPr/>
          <p:nvPr/>
        </p:nvSpPr>
        <p:spPr>
          <a:xfrm>
            <a:off x="516844" y="3465593"/>
            <a:ext cx="2942348" cy="17611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8D2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dirty="0">
              <a:solidFill>
                <a:srgbClr val="F8D2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rgbClr val="F8D2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k-Nearest Neighbors(k-NN)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Machine(SVM)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Decision Tree Classification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Random Forest Classification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00360C72-70D3-4D7C-9E6B-3A2446A59B8B}"/>
              </a:ext>
            </a:extLst>
          </p:cNvPr>
          <p:cNvSpPr/>
          <p:nvPr/>
        </p:nvSpPr>
        <p:spPr>
          <a:xfrm>
            <a:off x="4771566" y="2238039"/>
            <a:ext cx="2303065" cy="9979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8D2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rgbClr val="F8D2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K-Means Clustering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Hierarchical Clustering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3A0405C-C523-44A3-AE26-0157A10CDBA5}"/>
              </a:ext>
            </a:extLst>
          </p:cNvPr>
          <p:cNvSpPr/>
          <p:nvPr/>
        </p:nvSpPr>
        <p:spPr>
          <a:xfrm>
            <a:off x="516844" y="5370913"/>
            <a:ext cx="3373867" cy="9979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8D2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rgbClr val="F8D2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Algorithm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Artificial Neural Network(ANN)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Network(CNN)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DEB92A8-16FA-483C-9E2E-05D7126EF367}"/>
              </a:ext>
            </a:extLst>
          </p:cNvPr>
          <p:cNvSpPr txBox="1"/>
          <p:nvPr/>
        </p:nvSpPr>
        <p:spPr>
          <a:xfrm>
            <a:off x="522715" y="1619887"/>
            <a:ext cx="248654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4299C6E-D8B5-4F99-B259-3E42D56E50FD}"/>
              </a:ext>
            </a:extLst>
          </p:cNvPr>
          <p:cNvSpPr txBox="1"/>
          <p:nvPr/>
        </p:nvSpPr>
        <p:spPr>
          <a:xfrm>
            <a:off x="4528549" y="1609618"/>
            <a:ext cx="27891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3719D2E3-A7E7-4E37-9B58-14D1B5D807B6}"/>
              </a:ext>
            </a:extLst>
          </p:cNvPr>
          <p:cNvSpPr/>
          <p:nvPr/>
        </p:nvSpPr>
        <p:spPr>
          <a:xfrm>
            <a:off x="4244099" y="3405708"/>
            <a:ext cx="3357997" cy="9979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D2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Principal Component Analysis(PCA)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Linear Discriminant Analysis (LDA)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142FE17-21E7-4D21-BCD1-A5CACE9E1D14}"/>
              </a:ext>
            </a:extLst>
          </p:cNvPr>
          <p:cNvSpPr txBox="1"/>
          <p:nvPr/>
        </p:nvSpPr>
        <p:spPr>
          <a:xfrm>
            <a:off x="8398852" y="1609618"/>
            <a:ext cx="295046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3F93DDEB-AB8E-4C4F-B851-BC755DCA6830}"/>
              </a:ext>
            </a:extLst>
          </p:cNvPr>
          <p:cNvSpPr/>
          <p:nvPr/>
        </p:nvSpPr>
        <p:spPr>
          <a:xfrm>
            <a:off x="7960659" y="2323427"/>
            <a:ext cx="3714497" cy="9979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 Confidence Bound(UCB)</a:t>
            </a:r>
          </a:p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Thomson Sampling</a:t>
            </a:r>
          </a:p>
        </p:txBody>
      </p:sp>
    </p:spTree>
    <p:extLst>
      <p:ext uri="{BB962C8B-B14F-4D97-AF65-F5344CB8AC3E}">
        <p14:creationId xmlns:p14="http://schemas.microsoft.com/office/powerpoint/2010/main" val="84767652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Support Vector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FA46AC-B394-4693-AD4B-90E3D906BE4B}"/>
              </a:ext>
            </a:extLst>
          </p:cNvPr>
          <p:cNvSpPr txBox="1"/>
          <p:nvPr/>
        </p:nvSpPr>
        <p:spPr>
          <a:xfrm>
            <a:off x="384238" y="1074568"/>
            <a:ext cx="963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“Support Vector Machine” (SVM) is a supervised </a:t>
            </a:r>
            <a:r>
              <a:rPr lang="en-US" i="0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machine learning algorithm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that can be used for both classification or regression challenges.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BD459ED-0D19-47EB-B376-5EDD8899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344" y="1852814"/>
            <a:ext cx="5229225" cy="3409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91C854-031E-4335-8A3C-56A02D33CFB4}"/>
              </a:ext>
            </a:extLst>
          </p:cNvPr>
          <p:cNvSpPr txBox="1"/>
          <p:nvPr/>
        </p:nvSpPr>
        <p:spPr>
          <a:xfrm>
            <a:off x="566670" y="2099256"/>
            <a:ext cx="5229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we have two column(class) x1 and x2,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some observations (red and green).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can we separate them with a decision boundary line?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decision boundary help us to make a decision for a new instance. 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217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Support Vector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FA46AC-B394-4693-AD4B-90E3D906BE4B}"/>
              </a:ext>
            </a:extLst>
          </p:cNvPr>
          <p:cNvSpPr txBox="1"/>
          <p:nvPr/>
        </p:nvSpPr>
        <p:spPr>
          <a:xfrm>
            <a:off x="477795" y="1145059"/>
            <a:ext cx="963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can draw any line to separate them….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F440C4A-E3CA-470C-ACCF-099053488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80" y="1598154"/>
            <a:ext cx="3090450" cy="2049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DF5143B-6647-4125-8C57-AE3FF281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355" y="1514391"/>
            <a:ext cx="3790171" cy="232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C9730A-8D8D-40D8-9544-FC1052630C13}"/>
              </a:ext>
            </a:extLst>
          </p:cNvPr>
          <p:cNvSpPr txBox="1"/>
          <p:nvPr/>
        </p:nvSpPr>
        <p:spPr>
          <a:xfrm>
            <a:off x="1506828" y="3699341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Vertical Line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64C6F56-8DBD-4C2D-AD4C-5470F54B1A69}"/>
              </a:ext>
            </a:extLst>
          </p:cNvPr>
          <p:cNvSpPr txBox="1"/>
          <p:nvPr/>
        </p:nvSpPr>
        <p:spPr>
          <a:xfrm>
            <a:off x="5046600" y="5712941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Horizontal Line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B70DA0E-C462-49FE-B9AD-9CA6528F4B4C}"/>
              </a:ext>
            </a:extLst>
          </p:cNvPr>
          <p:cNvSpPr txBox="1"/>
          <p:nvPr/>
        </p:nvSpPr>
        <p:spPr>
          <a:xfrm>
            <a:off x="9129203" y="3950653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Diagonal Line</a:t>
            </a:r>
            <a:endParaRPr lang="en-GB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86C2A38-B4E6-401E-9609-4969A679A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905" y="3355998"/>
            <a:ext cx="3571875" cy="2280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2973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Support Vector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FA46AC-B394-4693-AD4B-90E3D906BE4B}"/>
              </a:ext>
            </a:extLst>
          </p:cNvPr>
          <p:cNvSpPr txBox="1"/>
          <p:nvPr/>
        </p:nvSpPr>
        <p:spPr>
          <a:xfrm>
            <a:off x="477794" y="1145059"/>
            <a:ext cx="6167705" cy="3970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SVM search the decision boundary?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line is searched through maximum margin. 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classification line is equidistance from p1 and p2.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solidFill>
                  <a:srgbClr val="344529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Maximum Margin = Distance from p1 + Distance from p2</a:t>
            </a:r>
          </a:p>
          <a:p>
            <a:pPr algn="just"/>
            <a:endParaRPr lang="en-US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two points are actually called the </a:t>
            </a:r>
          </a:p>
          <a:p>
            <a:pPr algn="just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“Support Vectors”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two points are supporting the whole algorithm, the other points don’t contribute to the algorithm, only these two points are contributing therefore they are called the Support Vectors.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1EE56C-F893-4744-99A1-1F3C961326A3}"/>
              </a:ext>
            </a:extLst>
          </p:cNvPr>
          <p:cNvSpPr txBox="1"/>
          <p:nvPr/>
        </p:nvSpPr>
        <p:spPr>
          <a:xfrm>
            <a:off x="7933387" y="1732419"/>
            <a:ext cx="17386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Maximum Margin</a:t>
            </a:r>
            <a:endParaRPr lang="en-GB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FF24A4C-79A6-434B-98A6-4027EC453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9"/>
          <a:stretch/>
        </p:blipFill>
        <p:spPr>
          <a:xfrm>
            <a:off x="6645499" y="2873018"/>
            <a:ext cx="4738507" cy="319904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31CA630C-2C89-4FF6-87E7-8CBA374EBCDB}"/>
              </a:ext>
            </a:extLst>
          </p:cNvPr>
          <p:cNvCxnSpPr/>
          <p:nvPr/>
        </p:nvCxnSpPr>
        <p:spPr>
          <a:xfrm flipV="1">
            <a:off x="8267700" y="2009418"/>
            <a:ext cx="393700" cy="86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67958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Support Vector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FA46AC-B394-4693-AD4B-90E3D906BE4B}"/>
              </a:ext>
            </a:extLst>
          </p:cNvPr>
          <p:cNvSpPr txBox="1"/>
          <p:nvPr/>
        </p:nvSpPr>
        <p:spPr>
          <a:xfrm>
            <a:off x="477795" y="1145059"/>
            <a:ext cx="963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Why they are called Vectors?</a:t>
            </a: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3C2D8BB-5A20-4532-8092-49B74031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838" y="701404"/>
            <a:ext cx="3245476" cy="2151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CDC078-243A-4071-B4D1-05552BBA885C}"/>
              </a:ext>
            </a:extLst>
          </p:cNvPr>
          <p:cNvSpPr txBox="1"/>
          <p:nvPr/>
        </p:nvSpPr>
        <p:spPr>
          <a:xfrm>
            <a:off x="477794" y="1777285"/>
            <a:ext cx="548512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These points are nothing but position vectors!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These points can be Multidimensional.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Then we need position vectors for supporting the algorithm.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These position vectors help us to determine the decision boundary.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xmlns="" id="{366C7D1A-1FAC-418C-9A02-CAA8BF19CE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798CA28-E333-41A3-8DF3-6ACB88F9B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838" y="3155819"/>
            <a:ext cx="3245476" cy="309644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6079964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Support Vector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FA46AC-B394-4693-AD4B-90E3D906BE4B}"/>
              </a:ext>
            </a:extLst>
          </p:cNvPr>
          <p:cNvSpPr txBox="1"/>
          <p:nvPr/>
        </p:nvSpPr>
        <p:spPr>
          <a:xfrm>
            <a:off x="477794" y="1145059"/>
            <a:ext cx="112226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Hyperplane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hyperplane is a linear decision surface that splits the space into two parts.</a:t>
            </a:r>
          </a:p>
          <a:p>
            <a:pPr>
              <a:spcBef>
                <a:spcPts val="600"/>
              </a:spcBef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dimensions of the hyperplane depend on the features present in the dataset, which means if there are 2 features (as shown in image), then hyperplane will be a straight line. And if there are 3 features, then hyperplane will be a 2-dimension plane.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yperplane Definition | DeepAI">
            <a:extLst>
              <a:ext uri="{FF2B5EF4-FFF2-40B4-BE49-F238E27FC236}">
                <a16:creationId xmlns:a16="http://schemas.microsoft.com/office/drawing/2014/main" xmlns="" id="{3D2EEEEF-1F62-4708-BB73-C881F3968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74653"/>
            <a:ext cx="5232117" cy="27086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8" name="Picture 4" descr="Support Vector Machine (SVM) Algorithm - Javatpoint">
            <a:extLst>
              <a:ext uri="{FF2B5EF4-FFF2-40B4-BE49-F238E27FC236}">
                <a16:creationId xmlns:a16="http://schemas.microsoft.com/office/drawing/2014/main" xmlns="" id="{A256E320-7498-40F5-BE3C-76D5B504C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4"/>
          <a:stretch/>
        </p:blipFill>
        <p:spPr bwMode="auto">
          <a:xfrm>
            <a:off x="666981" y="2986961"/>
            <a:ext cx="4566312" cy="310426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5943027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Support Vector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FA46AC-B394-4693-AD4B-90E3D906BE4B}"/>
              </a:ext>
            </a:extLst>
          </p:cNvPr>
          <p:cNvSpPr txBox="1"/>
          <p:nvPr/>
        </p:nvSpPr>
        <p:spPr>
          <a:xfrm>
            <a:off x="477795" y="1145059"/>
            <a:ext cx="963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What’s So Special About SVMs?</a:t>
            </a: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E18C6E8-065A-496B-99DA-8F5487414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01" y="2121027"/>
            <a:ext cx="6353175" cy="2828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BA98E2B-71FD-4268-A3B4-CDCAF869E289}"/>
              </a:ext>
            </a:extLst>
          </p:cNvPr>
          <p:cNvSpPr txBox="1"/>
          <p:nvPr/>
        </p:nvSpPr>
        <p:spPr>
          <a:xfrm>
            <a:off x="477795" y="5112776"/>
            <a:ext cx="10495005" cy="10002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Let’s we want to train a machine to classify 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a new instance is given to the classifier it predict whether that is an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Apple or Orange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8566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" y="392635"/>
            <a:ext cx="4055958" cy="681933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Support Vector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FA46AC-B394-4693-AD4B-90E3D906BE4B}"/>
              </a:ext>
            </a:extLst>
          </p:cNvPr>
          <p:cNvSpPr txBox="1"/>
          <p:nvPr/>
        </p:nvSpPr>
        <p:spPr>
          <a:xfrm>
            <a:off x="477795" y="1145059"/>
            <a:ext cx="963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What’s So Special About SVMs?</a:t>
            </a: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A87D7E-44E6-403A-83D5-04A8794C7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156" y="1695450"/>
            <a:ext cx="5495925" cy="34671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569729BC-94CB-4804-B30A-1EC8B18E0C7C}"/>
              </a:ext>
            </a:extLst>
          </p:cNvPr>
          <p:cNvSpPr/>
          <p:nvPr/>
        </p:nvSpPr>
        <p:spPr>
          <a:xfrm>
            <a:off x="4533363" y="3503054"/>
            <a:ext cx="1210658" cy="901521"/>
          </a:xfrm>
          <a:custGeom>
            <a:avLst/>
            <a:gdLst>
              <a:gd name="connsiteX0" fmla="*/ 0 w 1210658"/>
              <a:gd name="connsiteY0" fmla="*/ 347729 h 901521"/>
              <a:gd name="connsiteX1" fmla="*/ 38637 w 1210658"/>
              <a:gd name="connsiteY1" fmla="*/ 283335 h 901521"/>
              <a:gd name="connsiteX2" fmla="*/ 128789 w 1210658"/>
              <a:gd name="connsiteY2" fmla="*/ 244698 h 901521"/>
              <a:gd name="connsiteX3" fmla="*/ 167426 w 1210658"/>
              <a:gd name="connsiteY3" fmla="*/ 231819 h 901521"/>
              <a:gd name="connsiteX4" fmla="*/ 373488 w 1210658"/>
              <a:gd name="connsiteY4" fmla="*/ 206061 h 901521"/>
              <a:gd name="connsiteX5" fmla="*/ 412124 w 1210658"/>
              <a:gd name="connsiteY5" fmla="*/ 180304 h 901521"/>
              <a:gd name="connsiteX6" fmla="*/ 450761 w 1210658"/>
              <a:gd name="connsiteY6" fmla="*/ 115909 h 901521"/>
              <a:gd name="connsiteX7" fmla="*/ 502276 w 1210658"/>
              <a:gd name="connsiteY7" fmla="*/ 103031 h 901521"/>
              <a:gd name="connsiteX8" fmla="*/ 618186 w 1210658"/>
              <a:gd name="connsiteY8" fmla="*/ 77273 h 901521"/>
              <a:gd name="connsiteX9" fmla="*/ 656823 w 1210658"/>
              <a:gd name="connsiteY9" fmla="*/ 51515 h 901521"/>
              <a:gd name="connsiteX10" fmla="*/ 759854 w 1210658"/>
              <a:gd name="connsiteY10" fmla="*/ 12878 h 901521"/>
              <a:gd name="connsiteX11" fmla="*/ 824248 w 1210658"/>
              <a:gd name="connsiteY11" fmla="*/ 0 h 901521"/>
              <a:gd name="connsiteX12" fmla="*/ 965916 w 1210658"/>
              <a:gd name="connsiteY12" fmla="*/ 128788 h 901521"/>
              <a:gd name="connsiteX13" fmla="*/ 1004552 w 1210658"/>
              <a:gd name="connsiteY13" fmla="*/ 180304 h 901521"/>
              <a:gd name="connsiteX14" fmla="*/ 1056068 w 1210658"/>
              <a:gd name="connsiteY14" fmla="*/ 321971 h 901521"/>
              <a:gd name="connsiteX15" fmla="*/ 1081826 w 1210658"/>
              <a:gd name="connsiteY15" fmla="*/ 360608 h 901521"/>
              <a:gd name="connsiteX16" fmla="*/ 1184857 w 1210658"/>
              <a:gd name="connsiteY16" fmla="*/ 425002 h 901521"/>
              <a:gd name="connsiteX17" fmla="*/ 1210614 w 1210658"/>
              <a:gd name="connsiteY17" fmla="*/ 515154 h 901521"/>
              <a:gd name="connsiteX18" fmla="*/ 1184857 w 1210658"/>
              <a:gd name="connsiteY18" fmla="*/ 605307 h 901521"/>
              <a:gd name="connsiteX19" fmla="*/ 991674 w 1210658"/>
              <a:gd name="connsiteY19" fmla="*/ 759853 h 901521"/>
              <a:gd name="connsiteX20" fmla="*/ 940158 w 1210658"/>
              <a:gd name="connsiteY20" fmla="*/ 772732 h 901521"/>
              <a:gd name="connsiteX21" fmla="*/ 862885 w 1210658"/>
              <a:gd name="connsiteY21" fmla="*/ 798490 h 901521"/>
              <a:gd name="connsiteX22" fmla="*/ 746975 w 1210658"/>
              <a:gd name="connsiteY22" fmla="*/ 837126 h 901521"/>
              <a:gd name="connsiteX23" fmla="*/ 566671 w 1210658"/>
              <a:gd name="connsiteY23" fmla="*/ 862884 h 901521"/>
              <a:gd name="connsiteX24" fmla="*/ 334851 w 1210658"/>
              <a:gd name="connsiteY24" fmla="*/ 901521 h 901521"/>
              <a:gd name="connsiteX25" fmla="*/ 257578 w 1210658"/>
              <a:gd name="connsiteY25" fmla="*/ 888642 h 901521"/>
              <a:gd name="connsiteX26" fmla="*/ 218941 w 1210658"/>
              <a:gd name="connsiteY26" fmla="*/ 721216 h 901521"/>
              <a:gd name="connsiteX27" fmla="*/ 231820 w 1210658"/>
              <a:gd name="connsiteY27" fmla="*/ 682580 h 901521"/>
              <a:gd name="connsiteX28" fmla="*/ 257578 w 1210658"/>
              <a:gd name="connsiteY28" fmla="*/ 643943 h 901521"/>
              <a:gd name="connsiteX29" fmla="*/ 206062 w 1210658"/>
              <a:gd name="connsiteY29" fmla="*/ 592428 h 901521"/>
              <a:gd name="connsiteX30" fmla="*/ 180305 w 1210658"/>
              <a:gd name="connsiteY30" fmla="*/ 553791 h 901521"/>
              <a:gd name="connsiteX31" fmla="*/ 115910 w 1210658"/>
              <a:gd name="connsiteY31" fmla="*/ 437881 h 901521"/>
              <a:gd name="connsiteX32" fmla="*/ 103031 w 1210658"/>
              <a:gd name="connsiteY32" fmla="*/ 399245 h 901521"/>
              <a:gd name="connsiteX33" fmla="*/ 38637 w 1210658"/>
              <a:gd name="connsiteY33" fmla="*/ 321971 h 901521"/>
              <a:gd name="connsiteX34" fmla="*/ 0 w 1210658"/>
              <a:gd name="connsiteY34" fmla="*/ 347729 h 90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0658" h="901521">
                <a:moveTo>
                  <a:pt x="0" y="347729"/>
                </a:moveTo>
                <a:cubicBezTo>
                  <a:pt x="0" y="341290"/>
                  <a:pt x="22346" y="302341"/>
                  <a:pt x="38637" y="283335"/>
                </a:cubicBezTo>
                <a:cubicBezTo>
                  <a:pt x="64072" y="253661"/>
                  <a:pt x="94195" y="254582"/>
                  <a:pt x="128789" y="244698"/>
                </a:cubicBezTo>
                <a:cubicBezTo>
                  <a:pt x="141842" y="240968"/>
                  <a:pt x="154174" y="234764"/>
                  <a:pt x="167426" y="231819"/>
                </a:cubicBezTo>
                <a:cubicBezTo>
                  <a:pt x="232788" y="217294"/>
                  <a:pt x="308706" y="212539"/>
                  <a:pt x="373488" y="206061"/>
                </a:cubicBezTo>
                <a:cubicBezTo>
                  <a:pt x="386367" y="197475"/>
                  <a:pt x="402051" y="192056"/>
                  <a:pt x="412124" y="180304"/>
                </a:cubicBezTo>
                <a:cubicBezTo>
                  <a:pt x="428415" y="161298"/>
                  <a:pt x="431755" y="132200"/>
                  <a:pt x="450761" y="115909"/>
                </a:cubicBezTo>
                <a:cubicBezTo>
                  <a:pt x="464200" y="104390"/>
                  <a:pt x="484997" y="106871"/>
                  <a:pt x="502276" y="103031"/>
                </a:cubicBezTo>
                <a:cubicBezTo>
                  <a:pt x="649382" y="70342"/>
                  <a:pt x="492590" y="108673"/>
                  <a:pt x="618186" y="77273"/>
                </a:cubicBezTo>
                <a:cubicBezTo>
                  <a:pt x="631065" y="68687"/>
                  <a:pt x="642979" y="58437"/>
                  <a:pt x="656823" y="51515"/>
                </a:cubicBezTo>
                <a:cubicBezTo>
                  <a:pt x="668642" y="45606"/>
                  <a:pt x="737561" y="18451"/>
                  <a:pt x="759854" y="12878"/>
                </a:cubicBezTo>
                <a:cubicBezTo>
                  <a:pt x="781090" y="7569"/>
                  <a:pt x="802783" y="4293"/>
                  <a:pt x="824248" y="0"/>
                </a:cubicBezTo>
                <a:cubicBezTo>
                  <a:pt x="928502" y="41700"/>
                  <a:pt x="874773" y="7263"/>
                  <a:pt x="965916" y="128788"/>
                </a:cubicBezTo>
                <a:lnTo>
                  <a:pt x="1004552" y="180304"/>
                </a:lnTo>
                <a:cubicBezTo>
                  <a:pt x="1019659" y="225624"/>
                  <a:pt x="1037985" y="282188"/>
                  <a:pt x="1056068" y="321971"/>
                </a:cubicBezTo>
                <a:cubicBezTo>
                  <a:pt x="1062473" y="336062"/>
                  <a:pt x="1070881" y="349663"/>
                  <a:pt x="1081826" y="360608"/>
                </a:cubicBezTo>
                <a:cubicBezTo>
                  <a:pt x="1115265" y="394048"/>
                  <a:pt x="1144047" y="404598"/>
                  <a:pt x="1184857" y="425002"/>
                </a:cubicBezTo>
                <a:cubicBezTo>
                  <a:pt x="1190045" y="440565"/>
                  <a:pt x="1211769" y="502446"/>
                  <a:pt x="1210614" y="515154"/>
                </a:cubicBezTo>
                <a:cubicBezTo>
                  <a:pt x="1207784" y="546279"/>
                  <a:pt x="1202193" y="579302"/>
                  <a:pt x="1184857" y="605307"/>
                </a:cubicBezTo>
                <a:cubicBezTo>
                  <a:pt x="1139093" y="673953"/>
                  <a:pt x="1065747" y="726184"/>
                  <a:pt x="991674" y="759853"/>
                </a:cubicBezTo>
                <a:cubicBezTo>
                  <a:pt x="975560" y="767177"/>
                  <a:pt x="957112" y="767646"/>
                  <a:pt x="940158" y="772732"/>
                </a:cubicBezTo>
                <a:cubicBezTo>
                  <a:pt x="914152" y="780534"/>
                  <a:pt x="888094" y="788406"/>
                  <a:pt x="862885" y="798490"/>
                </a:cubicBezTo>
                <a:cubicBezTo>
                  <a:pt x="776597" y="833005"/>
                  <a:pt x="847517" y="821658"/>
                  <a:pt x="746975" y="837126"/>
                </a:cubicBezTo>
                <a:cubicBezTo>
                  <a:pt x="692737" y="845470"/>
                  <a:pt x="621722" y="850180"/>
                  <a:pt x="566671" y="862884"/>
                </a:cubicBezTo>
                <a:cubicBezTo>
                  <a:pt x="377598" y="906517"/>
                  <a:pt x="588553" y="878457"/>
                  <a:pt x="334851" y="901521"/>
                </a:cubicBezTo>
                <a:cubicBezTo>
                  <a:pt x="309093" y="897228"/>
                  <a:pt x="279722" y="902482"/>
                  <a:pt x="257578" y="888642"/>
                </a:cubicBezTo>
                <a:cubicBezTo>
                  <a:pt x="221518" y="866104"/>
                  <a:pt x="219598" y="727127"/>
                  <a:pt x="218941" y="721216"/>
                </a:cubicBezTo>
                <a:cubicBezTo>
                  <a:pt x="223234" y="708337"/>
                  <a:pt x="225749" y="694722"/>
                  <a:pt x="231820" y="682580"/>
                </a:cubicBezTo>
                <a:cubicBezTo>
                  <a:pt x="238742" y="668736"/>
                  <a:pt x="261830" y="658826"/>
                  <a:pt x="257578" y="643943"/>
                </a:cubicBezTo>
                <a:cubicBezTo>
                  <a:pt x="250906" y="620593"/>
                  <a:pt x="221866" y="610866"/>
                  <a:pt x="206062" y="592428"/>
                </a:cubicBezTo>
                <a:cubicBezTo>
                  <a:pt x="195989" y="580676"/>
                  <a:pt x="188104" y="567161"/>
                  <a:pt x="180305" y="553791"/>
                </a:cubicBezTo>
                <a:cubicBezTo>
                  <a:pt x="158035" y="515613"/>
                  <a:pt x="135677" y="477414"/>
                  <a:pt x="115910" y="437881"/>
                </a:cubicBezTo>
                <a:cubicBezTo>
                  <a:pt x="109839" y="425739"/>
                  <a:pt x="109102" y="411387"/>
                  <a:pt x="103031" y="399245"/>
                </a:cubicBezTo>
                <a:cubicBezTo>
                  <a:pt x="93169" y="379520"/>
                  <a:pt x="57627" y="331466"/>
                  <a:pt x="38637" y="321971"/>
                </a:cubicBezTo>
                <a:cubicBezTo>
                  <a:pt x="27118" y="316211"/>
                  <a:pt x="0" y="354168"/>
                  <a:pt x="0" y="347729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4BD5813-EF8B-40D9-9B80-EF9AD7944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217" y="3077178"/>
            <a:ext cx="1828800" cy="1476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30ABB58-EDB7-4F14-B368-40A36D71E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060" y="1912379"/>
            <a:ext cx="1781175" cy="1590675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85AB97C7-1BC2-4D66-9755-023BCDCC5883}"/>
              </a:ext>
            </a:extLst>
          </p:cNvPr>
          <p:cNvSpPr/>
          <p:nvPr/>
        </p:nvSpPr>
        <p:spPr>
          <a:xfrm>
            <a:off x="6242969" y="2330078"/>
            <a:ext cx="956321" cy="941156"/>
          </a:xfrm>
          <a:custGeom>
            <a:avLst/>
            <a:gdLst>
              <a:gd name="connsiteX0" fmla="*/ 3285 w 956321"/>
              <a:gd name="connsiteY0" fmla="*/ 207060 h 941156"/>
              <a:gd name="connsiteX1" fmla="*/ 29042 w 956321"/>
              <a:gd name="connsiteY1" fmla="*/ 516153 h 941156"/>
              <a:gd name="connsiteX2" fmla="*/ 41921 w 956321"/>
              <a:gd name="connsiteY2" fmla="*/ 567668 h 941156"/>
              <a:gd name="connsiteX3" fmla="*/ 157831 w 956321"/>
              <a:gd name="connsiteY3" fmla="*/ 644942 h 941156"/>
              <a:gd name="connsiteX4" fmla="*/ 222225 w 956321"/>
              <a:gd name="connsiteY4" fmla="*/ 722215 h 941156"/>
              <a:gd name="connsiteX5" fmla="*/ 273741 w 956321"/>
              <a:gd name="connsiteY5" fmla="*/ 760852 h 941156"/>
              <a:gd name="connsiteX6" fmla="*/ 428287 w 956321"/>
              <a:gd name="connsiteY6" fmla="*/ 786609 h 941156"/>
              <a:gd name="connsiteX7" fmla="*/ 531318 w 956321"/>
              <a:gd name="connsiteY7" fmla="*/ 902519 h 941156"/>
              <a:gd name="connsiteX8" fmla="*/ 634349 w 956321"/>
              <a:gd name="connsiteY8" fmla="*/ 941156 h 941156"/>
              <a:gd name="connsiteX9" fmla="*/ 763138 w 956321"/>
              <a:gd name="connsiteY9" fmla="*/ 902519 h 941156"/>
              <a:gd name="connsiteX10" fmla="*/ 776017 w 956321"/>
              <a:gd name="connsiteY10" fmla="*/ 863883 h 941156"/>
              <a:gd name="connsiteX11" fmla="*/ 763138 w 956321"/>
              <a:gd name="connsiteY11" fmla="*/ 606305 h 941156"/>
              <a:gd name="connsiteX12" fmla="*/ 879048 w 956321"/>
              <a:gd name="connsiteY12" fmla="*/ 503274 h 941156"/>
              <a:gd name="connsiteX13" fmla="*/ 930563 w 956321"/>
              <a:gd name="connsiteY13" fmla="*/ 387364 h 941156"/>
              <a:gd name="connsiteX14" fmla="*/ 956321 w 956321"/>
              <a:gd name="connsiteY14" fmla="*/ 284333 h 941156"/>
              <a:gd name="connsiteX15" fmla="*/ 840411 w 956321"/>
              <a:gd name="connsiteY15" fmla="*/ 207060 h 941156"/>
              <a:gd name="connsiteX16" fmla="*/ 698744 w 956321"/>
              <a:gd name="connsiteY16" fmla="*/ 142666 h 941156"/>
              <a:gd name="connsiteX17" fmla="*/ 544197 w 956321"/>
              <a:gd name="connsiteY17" fmla="*/ 129787 h 941156"/>
              <a:gd name="connsiteX18" fmla="*/ 402530 w 956321"/>
              <a:gd name="connsiteY18" fmla="*/ 65392 h 941156"/>
              <a:gd name="connsiteX19" fmla="*/ 209346 w 956321"/>
              <a:gd name="connsiteY19" fmla="*/ 26756 h 941156"/>
              <a:gd name="connsiteX20" fmla="*/ 157831 w 956321"/>
              <a:gd name="connsiteY20" fmla="*/ 998 h 941156"/>
              <a:gd name="connsiteX21" fmla="*/ 132073 w 956321"/>
              <a:gd name="connsiteY21" fmla="*/ 52514 h 941156"/>
              <a:gd name="connsiteX22" fmla="*/ 106316 w 956321"/>
              <a:gd name="connsiteY22" fmla="*/ 91150 h 941156"/>
              <a:gd name="connsiteX23" fmla="*/ 29042 w 956321"/>
              <a:gd name="connsiteY23" fmla="*/ 155545 h 941156"/>
              <a:gd name="connsiteX24" fmla="*/ 3285 w 956321"/>
              <a:gd name="connsiteY24" fmla="*/ 207060 h 94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56321" h="941156">
                <a:moveTo>
                  <a:pt x="3285" y="207060"/>
                </a:moveTo>
                <a:cubicBezTo>
                  <a:pt x="3285" y="267161"/>
                  <a:pt x="-13561" y="367044"/>
                  <a:pt x="29042" y="516153"/>
                </a:cubicBezTo>
                <a:cubicBezTo>
                  <a:pt x="33905" y="533172"/>
                  <a:pt x="33139" y="552300"/>
                  <a:pt x="41921" y="567668"/>
                </a:cubicBezTo>
                <a:cubicBezTo>
                  <a:pt x="69179" y="615369"/>
                  <a:pt x="114456" y="616025"/>
                  <a:pt x="157831" y="644942"/>
                </a:cubicBezTo>
                <a:cubicBezTo>
                  <a:pt x="221133" y="687143"/>
                  <a:pt x="174705" y="674695"/>
                  <a:pt x="222225" y="722215"/>
                </a:cubicBezTo>
                <a:cubicBezTo>
                  <a:pt x="237403" y="737393"/>
                  <a:pt x="254542" y="751253"/>
                  <a:pt x="273741" y="760852"/>
                </a:cubicBezTo>
                <a:cubicBezTo>
                  <a:pt x="302102" y="775032"/>
                  <a:pt x="418626" y="785401"/>
                  <a:pt x="428287" y="786609"/>
                </a:cubicBezTo>
                <a:cubicBezTo>
                  <a:pt x="454816" y="819770"/>
                  <a:pt x="495842" y="875912"/>
                  <a:pt x="531318" y="902519"/>
                </a:cubicBezTo>
                <a:cubicBezTo>
                  <a:pt x="564992" y="927774"/>
                  <a:pt x="595254" y="931382"/>
                  <a:pt x="634349" y="941156"/>
                </a:cubicBezTo>
                <a:cubicBezTo>
                  <a:pt x="677279" y="928277"/>
                  <a:pt x="723791" y="923981"/>
                  <a:pt x="763138" y="902519"/>
                </a:cubicBezTo>
                <a:cubicBezTo>
                  <a:pt x="775056" y="896018"/>
                  <a:pt x="776017" y="877458"/>
                  <a:pt x="776017" y="863883"/>
                </a:cubicBezTo>
                <a:cubicBezTo>
                  <a:pt x="776017" y="777916"/>
                  <a:pt x="767431" y="692164"/>
                  <a:pt x="763138" y="606305"/>
                </a:cubicBezTo>
                <a:cubicBezTo>
                  <a:pt x="914093" y="530828"/>
                  <a:pt x="842062" y="599438"/>
                  <a:pt x="879048" y="503274"/>
                </a:cubicBezTo>
                <a:cubicBezTo>
                  <a:pt x="894226" y="463811"/>
                  <a:pt x="916491" y="427234"/>
                  <a:pt x="930563" y="387364"/>
                </a:cubicBezTo>
                <a:cubicBezTo>
                  <a:pt x="942345" y="353982"/>
                  <a:pt x="956321" y="284333"/>
                  <a:pt x="956321" y="284333"/>
                </a:cubicBezTo>
                <a:cubicBezTo>
                  <a:pt x="856493" y="184505"/>
                  <a:pt x="957785" y="272268"/>
                  <a:pt x="840411" y="207060"/>
                </a:cubicBezTo>
                <a:cubicBezTo>
                  <a:pt x="750934" y="157350"/>
                  <a:pt x="828404" y="163138"/>
                  <a:pt x="698744" y="142666"/>
                </a:cubicBezTo>
                <a:cubicBezTo>
                  <a:pt x="647682" y="134604"/>
                  <a:pt x="595713" y="134080"/>
                  <a:pt x="544197" y="129787"/>
                </a:cubicBezTo>
                <a:cubicBezTo>
                  <a:pt x="500740" y="108058"/>
                  <a:pt x="449917" y="79972"/>
                  <a:pt x="402530" y="65392"/>
                </a:cubicBezTo>
                <a:cubicBezTo>
                  <a:pt x="316422" y="38897"/>
                  <a:pt x="294779" y="38961"/>
                  <a:pt x="209346" y="26756"/>
                </a:cubicBezTo>
                <a:cubicBezTo>
                  <a:pt x="192174" y="18170"/>
                  <a:pt x="176044" y="-5073"/>
                  <a:pt x="157831" y="998"/>
                </a:cubicBezTo>
                <a:cubicBezTo>
                  <a:pt x="139617" y="7069"/>
                  <a:pt x="141598" y="35845"/>
                  <a:pt x="132073" y="52514"/>
                </a:cubicBezTo>
                <a:cubicBezTo>
                  <a:pt x="124394" y="65953"/>
                  <a:pt x="117261" y="80205"/>
                  <a:pt x="106316" y="91150"/>
                </a:cubicBezTo>
                <a:cubicBezTo>
                  <a:pt x="85696" y="111770"/>
                  <a:pt x="39592" y="123897"/>
                  <a:pt x="29042" y="155545"/>
                </a:cubicBezTo>
                <a:cubicBezTo>
                  <a:pt x="20897" y="179981"/>
                  <a:pt x="3285" y="146959"/>
                  <a:pt x="3285" y="207060"/>
                </a:cubicBezTo>
                <a:close/>
              </a:path>
            </a:pathLst>
          </a:custGeom>
          <a:noFill/>
          <a:ln>
            <a:solidFill>
              <a:srgbClr val="2B392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D3A99371-F6C6-4E8D-8161-4CF93662CF57}"/>
              </a:ext>
            </a:extLst>
          </p:cNvPr>
          <p:cNvSpPr/>
          <p:nvPr/>
        </p:nvSpPr>
        <p:spPr>
          <a:xfrm rot="1700492">
            <a:off x="4360360" y="4371315"/>
            <a:ext cx="346005" cy="115909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A5DB3F09-5991-4EDE-921C-274D56A6BB1C}"/>
              </a:ext>
            </a:extLst>
          </p:cNvPr>
          <p:cNvSpPr/>
          <p:nvPr/>
        </p:nvSpPr>
        <p:spPr>
          <a:xfrm>
            <a:off x="2469473" y="5501126"/>
            <a:ext cx="3340645" cy="5883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Heart on Apple Class</a:t>
            </a:r>
          </a:p>
          <a:p>
            <a:pPr algn="ctr"/>
            <a:r>
              <a:rPr lang="en-US" sz="1600" dirty="0"/>
              <a:t>Very far from Orange Class</a:t>
            </a:r>
            <a:endParaRPr lang="en-GB" sz="16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E5A77155-02E0-4267-8615-43A25489199C}"/>
              </a:ext>
            </a:extLst>
          </p:cNvPr>
          <p:cNvSpPr/>
          <p:nvPr/>
        </p:nvSpPr>
        <p:spPr>
          <a:xfrm rot="20126890">
            <a:off x="8959021" y="3290720"/>
            <a:ext cx="346005" cy="115909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2222160B-24EB-4917-AB58-6F4501C2C9C8}"/>
              </a:ext>
            </a:extLst>
          </p:cNvPr>
          <p:cNvSpPr/>
          <p:nvPr/>
        </p:nvSpPr>
        <p:spPr>
          <a:xfrm>
            <a:off x="8622477" y="4458306"/>
            <a:ext cx="2929874" cy="5883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Heart on Orange Class</a:t>
            </a:r>
          </a:p>
          <a:p>
            <a:pPr algn="ctr"/>
            <a:r>
              <a:rPr lang="en-US" sz="1600" dirty="0"/>
              <a:t>Very far from Apple Class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0622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71af3243-3dd4-4a8d-8c0d-dd76da1f02a5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{ABEF3F1F-5C90-4F6F-837B-407C1A6FCE16}tf78438558_win32</Template>
  <TotalTime>4165</TotalTime>
  <Words>480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LT Pro 45 Book</vt:lpstr>
      <vt:lpstr>AvenirNext LT Pro Bold</vt:lpstr>
      <vt:lpstr>Calibri</vt:lpstr>
      <vt:lpstr>Cambria Math</vt:lpstr>
      <vt:lpstr>Century Gothic</vt:lpstr>
      <vt:lpstr>Garamond</vt:lpstr>
      <vt:lpstr>SavonVTI</vt:lpstr>
      <vt:lpstr>PowerPoint Presentation</vt:lpstr>
      <vt:lpstr>Well known Machine Learning Algorithms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Algorithms</dc:title>
  <dc:creator>Yasir Ahmed</dc:creator>
  <cp:lastModifiedBy>Microsoft account</cp:lastModifiedBy>
  <cp:revision>187</cp:revision>
  <dcterms:created xsi:type="dcterms:W3CDTF">2021-10-03T16:29:43Z</dcterms:created>
  <dcterms:modified xsi:type="dcterms:W3CDTF">2023-10-30T05:28:36Z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