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7"/>
  </p:notesMasterIdLst>
  <p:sldIdLst>
    <p:sldId id="365" r:id="rId5"/>
    <p:sldId id="366" r:id="rId6"/>
    <p:sldId id="342" r:id="rId7"/>
    <p:sldId id="343" r:id="rId8"/>
    <p:sldId id="344" r:id="rId9"/>
    <p:sldId id="345" r:id="rId10"/>
    <p:sldId id="346" r:id="rId11"/>
    <p:sldId id="347" r:id="rId12"/>
    <p:sldId id="348" r:id="rId13"/>
    <p:sldId id="350" r:id="rId14"/>
    <p:sldId id="349" r:id="rId15"/>
    <p:sldId id="351" r:id="rId16"/>
    <p:sldId id="352" r:id="rId17"/>
    <p:sldId id="353" r:id="rId18"/>
    <p:sldId id="354" r:id="rId19"/>
    <p:sldId id="355" r:id="rId20"/>
    <p:sldId id="356" r:id="rId21"/>
    <p:sldId id="358" r:id="rId22"/>
    <p:sldId id="363" r:id="rId23"/>
    <p:sldId id="359" r:id="rId24"/>
    <p:sldId id="364" r:id="rId25"/>
    <p:sldId id="3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922"/>
    <a:srgbClr val="FCF7F1"/>
    <a:srgbClr val="F03F2B"/>
    <a:srgbClr val="B8D233"/>
    <a:srgbClr val="F8D22F"/>
    <a:srgbClr val="344529"/>
    <a:srgbClr val="2E3722"/>
    <a:srgbClr val="5CC6D6"/>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5" autoAdjust="0"/>
    <p:restoredTop sz="94619" autoAdjust="0"/>
  </p:normalViewPr>
  <p:slideViewPr>
    <p:cSldViewPr snapToGrid="0">
      <p:cViewPr varScale="1">
        <p:scale>
          <a:sx n="89" d="100"/>
          <a:sy n="89" d="100"/>
        </p:scale>
        <p:origin x="26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6A671-60F1-45EB-ACD2-7D07656FD157}" type="datetimeFigureOut">
              <a:rPr lang="en-GB" smtClean="0"/>
              <a:t>30/10/2023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8576D-CF20-46F8-9A47-2225C347D4F5}" type="slidenum">
              <a:rPr lang="en-GB" smtClean="0"/>
              <a:t>‹#›</a:t>
            </a:fld>
            <a:endParaRPr lang="en-GB"/>
          </a:p>
        </p:txBody>
      </p:sp>
    </p:spTree>
    <p:extLst>
      <p:ext uri="{BB962C8B-B14F-4D97-AF65-F5344CB8AC3E}">
        <p14:creationId xmlns:p14="http://schemas.microsoft.com/office/powerpoint/2010/main" val="385615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10/30/2023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10/30/2023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10/30/2023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10/30/2023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10/30/2023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microsoft.com/office/2007/relationships/hdphoto" Target="../media/hdphoto3.wdp"/><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microsoft.com/office/2007/relationships/hdphoto" Target="../media/hdphoto5.wdp"/><Relationship Id="rId7"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2.png"/><Relationship Id="rId5" Type="http://schemas.microsoft.com/office/2007/relationships/hdphoto" Target="../media/hdphoto4.wdp"/><Relationship Id="rId4" Type="http://schemas.openxmlformats.org/officeDocument/2006/relationships/image" Target="../media/image20.png"/><Relationship Id="rId9" Type="http://schemas.microsoft.com/office/2007/relationships/hdphoto" Target="../media/hdphoto7.wdp"/></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mathsisfun.com/data/probabilit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bayes-theorem-in-artifical-intelligen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2ED63D1-A767-48F3-AEA4-7861D798D1E5}"/>
              </a:ext>
            </a:extLst>
          </p:cNvPr>
          <p:cNvSpPr>
            <a:spLocks noGrp="1"/>
          </p:cNvSpPr>
          <p:nvPr>
            <p:ph type="title"/>
          </p:nvPr>
        </p:nvSpPr>
        <p:spPr/>
        <p:txBody>
          <a:bodyPr/>
          <a:lstStyle/>
          <a:p>
            <a:endParaRPr lang="en-US"/>
          </a:p>
        </p:txBody>
      </p:sp>
      <p:pic>
        <p:nvPicPr>
          <p:cNvPr id="16" name="Picture 6" descr="https://img.freepik.com/free-vector/ai-technology-brain-background-vector-digital-transformation-concept_53876-117812.jpg">
            <a:extLst>
              <a:ext uri="{FF2B5EF4-FFF2-40B4-BE49-F238E27FC236}">
                <a16:creationId xmlns:a16="http://schemas.microsoft.com/office/drawing/2014/main" xmlns="" id="{59C4DEBC-2510-47B6-891E-D8DBE041E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8" y="0"/>
            <a:ext cx="12218478" cy="6853240"/>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xmlns="" id="{C696B8E4-064A-45AA-9967-E1D01EE0CA23}"/>
              </a:ext>
            </a:extLst>
          </p:cNvPr>
          <p:cNvSpPr txBox="1">
            <a:spLocks/>
          </p:cNvSpPr>
          <p:nvPr/>
        </p:nvSpPr>
        <p:spPr>
          <a:xfrm>
            <a:off x="651933" y="2014194"/>
            <a:ext cx="6395848" cy="18635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nSpc>
                <a:spcPct val="150000"/>
              </a:lnSpc>
            </a:pPr>
            <a:r>
              <a:rPr lang="en-US" sz="2800" b="1" dirty="0" smtClean="0">
                <a:solidFill>
                  <a:schemeClr val="accent4">
                    <a:lumMod val="60000"/>
                    <a:lumOff val="40000"/>
                  </a:schemeClr>
                </a:solidFill>
                <a:latin typeface="AvenirNext LT Pro Bold" panose="020B0804020202020204" pitchFamily="34" charset="0"/>
              </a:rPr>
              <a:t>Machine Learning Algorithms</a:t>
            </a:r>
            <a:r>
              <a:rPr lang="en-US" sz="2800" b="1" dirty="0">
                <a:solidFill>
                  <a:schemeClr val="accent4">
                    <a:lumMod val="60000"/>
                    <a:lumOff val="40000"/>
                  </a:schemeClr>
                </a:solidFill>
                <a:latin typeface="AvenirNext LT Pro Bold" panose="020B0804020202020204" pitchFamily="34" charset="0"/>
              </a:rPr>
              <a:t/>
            </a:r>
            <a:br>
              <a:rPr lang="en-US" sz="2800" b="1" dirty="0">
                <a:solidFill>
                  <a:schemeClr val="accent4">
                    <a:lumMod val="60000"/>
                    <a:lumOff val="40000"/>
                  </a:schemeClr>
                </a:solidFill>
                <a:latin typeface="AvenirNext LT Pro Bold" panose="020B0804020202020204" pitchFamily="34" charset="0"/>
              </a:rPr>
            </a:br>
            <a:r>
              <a:rPr lang="en-US" sz="2800" b="1" dirty="0">
                <a:solidFill>
                  <a:schemeClr val="accent4">
                    <a:lumMod val="60000"/>
                    <a:lumOff val="40000"/>
                  </a:schemeClr>
                </a:solidFill>
                <a:latin typeface="AvenirNext LT Pro Bold" panose="020B0804020202020204" pitchFamily="34" charset="0"/>
              </a:rPr>
              <a:t>(Naïve </a:t>
            </a:r>
            <a:r>
              <a:rPr lang="en-US" sz="2800" b="1" dirty="0" smtClean="0">
                <a:solidFill>
                  <a:schemeClr val="accent4">
                    <a:lumMod val="60000"/>
                    <a:lumOff val="40000"/>
                  </a:schemeClr>
                </a:solidFill>
                <a:latin typeface="AvenirNext LT Pro Bold" panose="020B0804020202020204" pitchFamily="34" charset="0"/>
              </a:rPr>
              <a:t>Bayes</a:t>
            </a:r>
            <a:r>
              <a:rPr lang="en-US" sz="2800" b="1" dirty="0" smtClean="0">
                <a:solidFill>
                  <a:schemeClr val="accent4">
                    <a:lumMod val="60000"/>
                    <a:lumOff val="40000"/>
                  </a:schemeClr>
                </a:solidFill>
                <a:latin typeface="AvenirNext LT Pro Bold" panose="020B0804020202020204" pitchFamily="34" charset="0"/>
              </a:rPr>
              <a:t>)</a:t>
            </a:r>
            <a:endParaRPr lang="en-US" sz="2800" b="1" dirty="0">
              <a:solidFill>
                <a:schemeClr val="accent4">
                  <a:lumMod val="60000"/>
                  <a:lumOff val="40000"/>
                </a:schemeClr>
              </a:solidFill>
              <a:latin typeface="AvenirNext LT Pro Bold" panose="020B0804020202020204" pitchFamily="34" charset="0"/>
            </a:endParaRPr>
          </a:p>
        </p:txBody>
      </p:sp>
      <p:sp>
        <p:nvSpPr>
          <p:cNvPr id="18" name="Subtitle 2">
            <a:extLst>
              <a:ext uri="{FF2B5EF4-FFF2-40B4-BE49-F238E27FC236}">
                <a16:creationId xmlns:a16="http://schemas.microsoft.com/office/drawing/2014/main" xmlns="" id="{EFE41769-D25D-41F3-A08E-663932C29703}"/>
              </a:ext>
            </a:extLst>
          </p:cNvPr>
          <p:cNvSpPr txBox="1">
            <a:spLocks/>
          </p:cNvSpPr>
          <p:nvPr/>
        </p:nvSpPr>
        <p:spPr>
          <a:xfrm>
            <a:off x="482599" y="3751701"/>
            <a:ext cx="4271742" cy="55337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spcAft>
                <a:spcPts val="600"/>
              </a:spcAft>
            </a:pPr>
            <a:r>
              <a:rPr lang="en-US" sz="2400" b="1" dirty="0">
                <a:solidFill>
                  <a:schemeClr val="bg1"/>
                </a:solidFill>
                <a:latin typeface="Avenir LT Pro 45 Book" panose="020B0502020203020204" pitchFamily="34" charset="0"/>
                <a:ea typeface="Calibri" panose="020F0502020204030204" pitchFamily="34" charset="0"/>
                <a:cs typeface="Calibri" panose="020F0502020204030204" pitchFamily="34" charset="0"/>
              </a:rPr>
              <a:t>Md. Abu Naser </a:t>
            </a:r>
            <a:r>
              <a:rPr lang="en-US" sz="2400" b="1" dirty="0" err="1">
                <a:solidFill>
                  <a:schemeClr val="bg1"/>
                </a:solidFill>
                <a:latin typeface="Avenir LT Pro 45 Book" panose="020B0502020203020204" pitchFamily="34" charset="0"/>
                <a:ea typeface="Calibri" panose="020F0502020204030204" pitchFamily="34" charset="0"/>
                <a:cs typeface="Calibri" panose="020F0502020204030204" pitchFamily="34" charset="0"/>
              </a:rPr>
              <a:t>Mojumder</a:t>
            </a:r>
            <a:endParaRPr lang="en-US" sz="2400" b="1" dirty="0">
              <a:solidFill>
                <a:schemeClr val="bg1"/>
              </a:solidFill>
              <a:latin typeface="Avenir LT Pro 45 Book" panose="020B0502020203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234749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Naïve Bayes Classifier</a:t>
            </a:r>
            <a:endParaRPr lang="en-GB" b="1" dirty="0">
              <a:solidFill>
                <a:schemeClr val="bg2"/>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4420523E-5A71-43C2-A8B8-CAB0440C87B1}"/>
              </a:ext>
            </a:extLst>
          </p:cNvPr>
          <p:cNvPicPr>
            <a:picLocks noChangeAspect="1"/>
          </p:cNvPicPr>
          <p:nvPr/>
        </p:nvPicPr>
        <p:blipFill>
          <a:blip r:embed="rId2"/>
          <a:stretch>
            <a:fillRect/>
          </a:stretch>
        </p:blipFill>
        <p:spPr>
          <a:xfrm>
            <a:off x="5398998" y="1537271"/>
            <a:ext cx="5953125" cy="2562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xmlns="" id="{EFDA5DB3-07DC-459C-A9DB-240F2AAF1D99}"/>
              </a:ext>
            </a:extLst>
          </p:cNvPr>
          <p:cNvPicPr>
            <a:picLocks noChangeAspect="1"/>
          </p:cNvPicPr>
          <p:nvPr/>
        </p:nvPicPr>
        <p:blipFill>
          <a:blip r:embed="rId3"/>
          <a:stretch>
            <a:fillRect/>
          </a:stretch>
        </p:blipFill>
        <p:spPr>
          <a:xfrm>
            <a:off x="5799047" y="4099496"/>
            <a:ext cx="5153025" cy="1019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xmlns="" id="{0C61A7DC-8E51-42DF-9EB1-A22382301CFD}"/>
              </a:ext>
            </a:extLst>
          </p:cNvPr>
          <p:cNvSpPr txBox="1"/>
          <p:nvPr/>
        </p:nvSpPr>
        <p:spPr>
          <a:xfrm>
            <a:off x="540912" y="1708205"/>
            <a:ext cx="4713668" cy="4524315"/>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X = Features</a:t>
            </a:r>
          </a:p>
          <a:p>
            <a:r>
              <a:rPr lang="en-US" dirty="0">
                <a:latin typeface="Calibri" panose="020F0502020204030204" pitchFamily="34" charset="0"/>
                <a:cs typeface="Calibri" panose="020F0502020204030204" pitchFamily="34" charset="0"/>
              </a:rPr>
              <a:t>In this example, we have two features: Salary and Age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We need to calculate</a:t>
            </a:r>
          </a:p>
          <a:p>
            <a:r>
              <a:rPr lang="en-US" dirty="0">
                <a:latin typeface="Calibri" panose="020F0502020204030204" pitchFamily="34" charset="0"/>
                <a:cs typeface="Calibri" panose="020F0502020204030204" pitchFamily="34" charset="0"/>
              </a:rPr>
              <a:t>                            and</a:t>
            </a:r>
          </a:p>
          <a:p>
            <a:r>
              <a:rPr lang="en-US" dirty="0">
                <a:latin typeface="Calibri" panose="020F0502020204030204" pitchFamily="34" charset="0"/>
                <a:cs typeface="Calibri" panose="020F0502020204030204" pitchFamily="34" charset="0"/>
              </a:rPr>
              <a:t>Which means, </a:t>
            </a:r>
          </a:p>
          <a:p>
            <a:r>
              <a:rPr lang="en-US" b="1" dirty="0">
                <a:solidFill>
                  <a:schemeClr val="accent3">
                    <a:lumMod val="50000"/>
                  </a:schemeClr>
                </a:solidFill>
                <a:latin typeface="Calibri" panose="020F0502020204030204" pitchFamily="34" charset="0"/>
                <a:cs typeface="Calibri" panose="020F0502020204030204" pitchFamily="34" charset="0"/>
              </a:rPr>
              <a:t>Probability of a person walks to work having a given set of features(X), </a:t>
            </a:r>
            <a:r>
              <a:rPr lang="en-US" dirty="0">
                <a:solidFill>
                  <a:srgbClr val="FF0000"/>
                </a:solidFill>
                <a:latin typeface="Calibri" panose="020F0502020204030204" pitchFamily="34" charset="0"/>
                <a:cs typeface="Calibri" panose="020F0502020204030204" pitchFamily="34" charset="0"/>
              </a:rPr>
              <a:t>and,</a:t>
            </a:r>
          </a:p>
          <a:p>
            <a:r>
              <a:rPr lang="en-US" b="1" dirty="0">
                <a:solidFill>
                  <a:srgbClr val="00B050"/>
                </a:solidFill>
                <a:latin typeface="Calibri" panose="020F0502020204030204" pitchFamily="34" charset="0"/>
                <a:cs typeface="Calibri" panose="020F0502020204030204" pitchFamily="34" charset="0"/>
              </a:rPr>
              <a:t>Probability of a person walks to work having a given set of features(X)</a:t>
            </a:r>
          </a:p>
          <a:p>
            <a:endParaRPr lang="en-US" dirty="0">
              <a:solidFill>
                <a:srgbClr val="FF0000"/>
              </a:solidFill>
              <a:latin typeface="Calibri" panose="020F0502020204030204" pitchFamily="34" charset="0"/>
              <a:cs typeface="Calibri" panose="020F0502020204030204" pitchFamily="34" charset="0"/>
            </a:endParaRPr>
          </a:p>
          <a:p>
            <a:r>
              <a:rPr lang="en-US" dirty="0">
                <a:solidFill>
                  <a:srgbClr val="2B3922"/>
                </a:solidFill>
                <a:latin typeface="Calibri" panose="020F0502020204030204" pitchFamily="34" charset="0"/>
                <a:cs typeface="Calibri" panose="020F0502020204030204" pitchFamily="34" charset="0"/>
              </a:rPr>
              <a:t>Lets say, a person have features:</a:t>
            </a:r>
          </a:p>
          <a:p>
            <a:r>
              <a:rPr lang="en-US" dirty="0">
                <a:solidFill>
                  <a:srgbClr val="2B3922"/>
                </a:solidFill>
                <a:latin typeface="Calibri" panose="020F0502020204030204" pitchFamily="34" charset="0"/>
                <a:cs typeface="Calibri" panose="020F0502020204030204" pitchFamily="34" charset="0"/>
              </a:rPr>
              <a:t>Age = 32 and Salary = $24k,</a:t>
            </a:r>
          </a:p>
          <a:p>
            <a:r>
              <a:rPr lang="en-US" dirty="0">
                <a:solidFill>
                  <a:schemeClr val="accent3">
                    <a:lumMod val="75000"/>
                  </a:schemeClr>
                </a:solidFill>
                <a:latin typeface="Calibri" panose="020F0502020204030204" pitchFamily="34" charset="0"/>
                <a:cs typeface="Calibri" panose="020F0502020204030204" pitchFamily="34" charset="0"/>
              </a:rPr>
              <a:t>We want to predict, is that person walks to work or drives to work? </a:t>
            </a:r>
            <a:endParaRPr lang="en-GB" dirty="0">
              <a:solidFill>
                <a:schemeClr val="accent3">
                  <a:lumMod val="75000"/>
                </a:schemeClr>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xmlns="" id="{79540A51-50A8-41CB-AF33-8AC50C93F04F}"/>
              </a:ext>
            </a:extLst>
          </p:cNvPr>
          <p:cNvPicPr>
            <a:picLocks noChangeAspect="1"/>
          </p:cNvPicPr>
          <p:nvPr/>
        </p:nvPicPr>
        <p:blipFill>
          <a:blip r:embed="rId4"/>
          <a:stretch>
            <a:fillRect/>
          </a:stretch>
        </p:blipFill>
        <p:spPr>
          <a:xfrm>
            <a:off x="1069385" y="3095625"/>
            <a:ext cx="1143000" cy="333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xmlns="" id="{0CA440C7-4D46-451E-BE90-8A6A6DD1FA19}"/>
              </a:ext>
            </a:extLst>
          </p:cNvPr>
          <p:cNvPicPr>
            <a:picLocks noChangeAspect="1"/>
          </p:cNvPicPr>
          <p:nvPr/>
        </p:nvPicPr>
        <p:blipFill>
          <a:blip r:embed="rId5"/>
          <a:stretch>
            <a:fillRect/>
          </a:stretch>
        </p:blipFill>
        <p:spPr>
          <a:xfrm>
            <a:off x="2768273" y="3095625"/>
            <a:ext cx="1271477" cy="333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7799040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Naïve Bayes Classifier</a:t>
            </a:r>
            <a:endParaRPr lang="en-GB" b="1" dirty="0">
              <a:solidFill>
                <a:schemeClr val="bg2"/>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265D6CB2-229F-4905-B1E8-198ADC4BCC69}"/>
              </a:ext>
            </a:extLst>
          </p:cNvPr>
          <p:cNvSpPr txBox="1"/>
          <p:nvPr/>
        </p:nvSpPr>
        <p:spPr>
          <a:xfrm>
            <a:off x="476518" y="1571223"/>
            <a:ext cx="5434885"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 this case, we have total 30 observations.</a:t>
            </a:r>
            <a:endParaRPr lang="en-GB"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6163DCB6-8B98-4D39-B41E-0C2A9B330601}"/>
              </a:ext>
            </a:extLst>
          </p:cNvPr>
          <p:cNvPicPr>
            <a:picLocks noChangeAspect="1"/>
          </p:cNvPicPr>
          <p:nvPr/>
        </p:nvPicPr>
        <p:blipFill>
          <a:blip r:embed="rId2"/>
          <a:stretch>
            <a:fillRect/>
          </a:stretch>
        </p:blipFill>
        <p:spPr>
          <a:xfrm>
            <a:off x="5739409" y="2547206"/>
            <a:ext cx="4085043" cy="17635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xmlns="" id="{4807D583-594A-4100-9039-A2700CE9F3D4}"/>
              </a:ext>
            </a:extLst>
          </p:cNvPr>
          <p:cNvPicPr>
            <a:picLocks noChangeAspect="1"/>
          </p:cNvPicPr>
          <p:nvPr/>
        </p:nvPicPr>
        <p:blipFill>
          <a:blip r:embed="rId3"/>
          <a:stretch>
            <a:fillRect/>
          </a:stretch>
        </p:blipFill>
        <p:spPr>
          <a:xfrm>
            <a:off x="476518" y="2125833"/>
            <a:ext cx="4857977" cy="29798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484460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Naïve Bayes Classifier</a:t>
            </a:r>
            <a:endParaRPr lang="en-GB" b="1" dirty="0">
              <a:solidFill>
                <a:schemeClr val="bg2"/>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620F8FAD-A4E7-465A-9801-97B09C82E479}"/>
              </a:ext>
            </a:extLst>
          </p:cNvPr>
          <p:cNvSpPr txBox="1"/>
          <p:nvPr/>
        </p:nvSpPr>
        <p:spPr>
          <a:xfrm>
            <a:off x="384238" y="1541310"/>
            <a:ext cx="4327301" cy="3693319"/>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Calculating P(X)</a:t>
            </a:r>
          </a:p>
          <a:p>
            <a:r>
              <a:rPr lang="en-US" dirty="0">
                <a:latin typeface="Calibri" panose="020F0502020204030204" pitchFamily="34" charset="0"/>
                <a:cs typeface="Calibri" panose="020F0502020204030204" pitchFamily="34" charset="0"/>
              </a:rPr>
              <a:t>We need to select a radius and draw a circle around our observations.</a:t>
            </a:r>
            <a:r>
              <a:rPr lang="en-US" b="1"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This radius parameter is selected randomly, you can take any value as an input parameter.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All the observations inside this circle are considered as similar in terms of features.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P(x) is the probability of a new datapoint that we add to the dataset being similar in features i.e., fall into this circle.</a:t>
            </a:r>
          </a:p>
          <a:p>
            <a:pPr marL="285750" indent="-285750">
              <a:buFont typeface="Arial" panose="020B0604020202020204" pitchFamily="34" charset="0"/>
              <a:buChar char="•"/>
            </a:pPr>
            <a:endParaRPr lang="en-GB"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xmlns="" id="{BC9A6C73-65FA-4311-941F-6C8B18B96C5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colorTemperature colorTemp="7200"/>
                    </a14:imgEffect>
                  </a14:imgLayer>
                </a14:imgProps>
              </a:ext>
            </a:extLst>
          </a:blip>
          <a:stretch>
            <a:fillRect/>
          </a:stretch>
        </p:blipFill>
        <p:spPr>
          <a:xfrm>
            <a:off x="5618609" y="1671637"/>
            <a:ext cx="5591175" cy="3514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Oval 8">
            <a:extLst>
              <a:ext uri="{FF2B5EF4-FFF2-40B4-BE49-F238E27FC236}">
                <a16:creationId xmlns:a16="http://schemas.microsoft.com/office/drawing/2014/main" xmlns="" id="{267790A2-DCB8-4D8A-9FC7-935A44871ABC}"/>
              </a:ext>
            </a:extLst>
          </p:cNvPr>
          <p:cNvSpPr/>
          <p:nvPr/>
        </p:nvSpPr>
        <p:spPr>
          <a:xfrm>
            <a:off x="8036417" y="3696237"/>
            <a:ext cx="206062" cy="180304"/>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Oval 9">
            <a:extLst>
              <a:ext uri="{FF2B5EF4-FFF2-40B4-BE49-F238E27FC236}">
                <a16:creationId xmlns:a16="http://schemas.microsoft.com/office/drawing/2014/main" xmlns="" id="{9FE5643F-0995-43E2-9885-F32E3CEEA399}"/>
              </a:ext>
            </a:extLst>
          </p:cNvPr>
          <p:cNvSpPr/>
          <p:nvPr/>
        </p:nvSpPr>
        <p:spPr>
          <a:xfrm>
            <a:off x="7778839" y="3467637"/>
            <a:ext cx="734095" cy="730876"/>
          </a:xfrm>
          <a:prstGeom prst="ellipse">
            <a:avLst/>
          </a:prstGeom>
          <a:solidFill>
            <a:schemeClr val="bg1">
              <a:lumMod val="65000"/>
              <a:alpha val="4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pic>
        <p:nvPicPr>
          <p:cNvPr id="12" name="Picture 11">
            <a:extLst>
              <a:ext uri="{FF2B5EF4-FFF2-40B4-BE49-F238E27FC236}">
                <a16:creationId xmlns:a16="http://schemas.microsoft.com/office/drawing/2014/main" xmlns="" id="{43616D44-11CC-4BC7-941C-A5CD72A86C69}"/>
              </a:ext>
            </a:extLst>
          </p:cNvPr>
          <p:cNvPicPr>
            <a:picLocks noChangeAspect="1"/>
          </p:cNvPicPr>
          <p:nvPr/>
        </p:nvPicPr>
        <p:blipFill>
          <a:blip r:embed="rId4"/>
          <a:stretch>
            <a:fillRect/>
          </a:stretch>
        </p:blipFill>
        <p:spPr>
          <a:xfrm>
            <a:off x="768475" y="5207754"/>
            <a:ext cx="3878669" cy="593533"/>
          </a:xfrm>
          <a:prstGeom prst="rect">
            <a:avLst/>
          </a:prstGeom>
        </p:spPr>
      </p:pic>
      <p:pic>
        <p:nvPicPr>
          <p:cNvPr id="14" name="Picture 13">
            <a:extLst>
              <a:ext uri="{FF2B5EF4-FFF2-40B4-BE49-F238E27FC236}">
                <a16:creationId xmlns:a16="http://schemas.microsoft.com/office/drawing/2014/main" xmlns="" id="{D236D9B7-203C-474C-B93A-F38AFEBAC1D8}"/>
              </a:ext>
            </a:extLst>
          </p:cNvPr>
          <p:cNvPicPr>
            <a:picLocks noChangeAspect="1"/>
          </p:cNvPicPr>
          <p:nvPr/>
        </p:nvPicPr>
        <p:blipFill>
          <a:blip r:embed="rId5"/>
          <a:stretch>
            <a:fillRect/>
          </a:stretch>
        </p:blipFill>
        <p:spPr>
          <a:xfrm>
            <a:off x="768475" y="5801287"/>
            <a:ext cx="1231581" cy="593533"/>
          </a:xfrm>
          <a:prstGeom prst="rect">
            <a:avLst/>
          </a:prstGeom>
        </p:spPr>
      </p:pic>
    </p:spTree>
    <p:extLst>
      <p:ext uri="{BB962C8B-B14F-4D97-AF65-F5344CB8AC3E}">
        <p14:creationId xmlns:p14="http://schemas.microsoft.com/office/powerpoint/2010/main" val="29115169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Naïve Bayes Classifier</a:t>
            </a:r>
            <a:endParaRPr lang="en-GB" b="1" dirty="0">
              <a:solidFill>
                <a:schemeClr val="bg2"/>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10EE841A-66C3-4FBB-A231-A4D746E7598E}"/>
              </a:ext>
            </a:extLst>
          </p:cNvPr>
          <p:cNvSpPr txBox="1"/>
          <p:nvPr/>
        </p:nvSpPr>
        <p:spPr>
          <a:xfrm>
            <a:off x="384238" y="1571835"/>
            <a:ext cx="3168202"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Calculating P(</a:t>
            </a:r>
            <a:r>
              <a:rPr lang="en-US" b="1" dirty="0" err="1">
                <a:latin typeface="Calibri" panose="020F0502020204030204" pitchFamily="34" charset="0"/>
                <a:cs typeface="Calibri" panose="020F0502020204030204" pitchFamily="34" charset="0"/>
              </a:rPr>
              <a:t>X|Drives</a:t>
            </a:r>
            <a:r>
              <a:rPr lang="en-US" b="1" dirty="0">
                <a:latin typeface="Calibri" panose="020F0502020204030204" pitchFamily="34" charset="0"/>
                <a:cs typeface="Calibri" panose="020F0502020204030204" pitchFamily="34" charset="0"/>
              </a:rPr>
              <a:t>)</a:t>
            </a:r>
            <a:endParaRPr lang="en-GB"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xmlns="" id="{E0488662-E21E-4B82-B58D-542B7835F63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colorTemperature colorTemp="7200"/>
                    </a14:imgEffect>
                  </a14:imgLayer>
                </a14:imgProps>
              </a:ext>
            </a:extLst>
          </a:blip>
          <a:stretch>
            <a:fillRect/>
          </a:stretch>
        </p:blipFill>
        <p:spPr>
          <a:xfrm>
            <a:off x="6096000" y="2038901"/>
            <a:ext cx="5236608" cy="3236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xmlns="" id="{EE86F448-E1B5-450D-A7BF-EDB5051232F3}"/>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Lst>
          </a:blip>
          <a:stretch>
            <a:fillRect/>
          </a:stretch>
        </p:blipFill>
        <p:spPr>
          <a:xfrm>
            <a:off x="474706" y="2177736"/>
            <a:ext cx="4391025" cy="1228725"/>
          </a:xfrm>
          <a:prstGeom prst="rect">
            <a:avLst/>
          </a:prstGeom>
        </p:spPr>
      </p:pic>
      <p:pic>
        <p:nvPicPr>
          <p:cNvPr id="14" name="Picture 13">
            <a:extLst>
              <a:ext uri="{FF2B5EF4-FFF2-40B4-BE49-F238E27FC236}">
                <a16:creationId xmlns:a16="http://schemas.microsoft.com/office/drawing/2014/main" xmlns="" id="{E79CCBAC-515A-44EE-BC26-FF86934757BB}"/>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7200"/>
                    </a14:imgEffect>
                  </a14:imgLayer>
                </a14:imgProps>
              </a:ext>
            </a:extLst>
          </a:blip>
          <a:stretch>
            <a:fillRect/>
          </a:stretch>
        </p:blipFill>
        <p:spPr>
          <a:xfrm>
            <a:off x="474706" y="3406461"/>
            <a:ext cx="1981200" cy="685800"/>
          </a:xfrm>
          <a:prstGeom prst="rect">
            <a:avLst/>
          </a:prstGeom>
        </p:spPr>
      </p:pic>
    </p:spTree>
    <p:extLst>
      <p:ext uri="{BB962C8B-B14F-4D97-AF65-F5344CB8AC3E}">
        <p14:creationId xmlns:p14="http://schemas.microsoft.com/office/powerpoint/2010/main" val="2291583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Naïve Bayes Classifier</a:t>
            </a:r>
            <a:endParaRPr lang="en-GB" b="1" dirty="0">
              <a:solidFill>
                <a:schemeClr val="bg2"/>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xmlns="" id="{D51573BF-5C66-46BC-8D94-0F1755B520FB}"/>
              </a:ext>
            </a:extLst>
          </p:cNvPr>
          <p:cNvSpPr txBox="1"/>
          <p:nvPr/>
        </p:nvSpPr>
        <p:spPr>
          <a:xfrm>
            <a:off x="384237" y="1479502"/>
            <a:ext cx="4844586" cy="646331"/>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Now we have, </a:t>
            </a:r>
          </a:p>
          <a:p>
            <a:r>
              <a:rPr lang="en-US" b="1" dirty="0">
                <a:latin typeface="Calibri" panose="020F0502020204030204" pitchFamily="34" charset="0"/>
                <a:cs typeface="Calibri" panose="020F0502020204030204" pitchFamily="34" charset="0"/>
              </a:rPr>
              <a:t>	</a:t>
            </a:r>
          </a:p>
        </p:txBody>
      </p:sp>
      <p:pic>
        <p:nvPicPr>
          <p:cNvPr id="7" name="Picture 6">
            <a:extLst>
              <a:ext uri="{FF2B5EF4-FFF2-40B4-BE49-F238E27FC236}">
                <a16:creationId xmlns:a16="http://schemas.microsoft.com/office/drawing/2014/main" xmlns="" id="{8EEE328D-7C4F-4CC7-83B9-AA4E331B5CA4}"/>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1896921" y="1937234"/>
            <a:ext cx="1231581" cy="593533"/>
          </a:xfrm>
          <a:prstGeom prst="rect">
            <a:avLst/>
          </a:prstGeom>
        </p:spPr>
      </p:pic>
      <p:pic>
        <p:nvPicPr>
          <p:cNvPr id="8" name="Picture 7">
            <a:extLst>
              <a:ext uri="{FF2B5EF4-FFF2-40B4-BE49-F238E27FC236}">
                <a16:creationId xmlns:a16="http://schemas.microsoft.com/office/drawing/2014/main" xmlns="" id="{C598A70E-FEFC-405F-A012-63623A58F722}"/>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Lst>
          </a:blip>
          <a:stretch>
            <a:fillRect/>
          </a:stretch>
        </p:blipFill>
        <p:spPr>
          <a:xfrm>
            <a:off x="1896921" y="2530767"/>
            <a:ext cx="1981200" cy="685800"/>
          </a:xfrm>
          <a:prstGeom prst="rect">
            <a:avLst/>
          </a:prstGeom>
        </p:spPr>
      </p:pic>
      <p:pic>
        <p:nvPicPr>
          <p:cNvPr id="10" name="Picture 9">
            <a:extLst>
              <a:ext uri="{FF2B5EF4-FFF2-40B4-BE49-F238E27FC236}">
                <a16:creationId xmlns:a16="http://schemas.microsoft.com/office/drawing/2014/main" xmlns="" id="{077CCBC6-6396-4514-9D0E-464B7E1C23EC}"/>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7200"/>
                    </a14:imgEffect>
                  </a14:imgLayer>
                </a14:imgProps>
              </a:ext>
            </a:extLst>
          </a:blip>
          <a:stretch>
            <a:fillRect/>
          </a:stretch>
        </p:blipFill>
        <p:spPr>
          <a:xfrm>
            <a:off x="1896921" y="3206908"/>
            <a:ext cx="1476375" cy="600075"/>
          </a:xfrm>
          <a:prstGeom prst="rect">
            <a:avLst/>
          </a:prstGeom>
        </p:spPr>
      </p:pic>
      <p:pic>
        <p:nvPicPr>
          <p:cNvPr id="12" name="Picture 11">
            <a:extLst>
              <a:ext uri="{FF2B5EF4-FFF2-40B4-BE49-F238E27FC236}">
                <a16:creationId xmlns:a16="http://schemas.microsoft.com/office/drawing/2014/main" xmlns="" id="{9D2B20D3-4C3D-4E87-A840-FFE18E45224E}"/>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25000"/>
                    </a14:imgEffect>
                    <a14:imgEffect>
                      <a14:colorTemperature colorTemp="7200"/>
                    </a14:imgEffect>
                  </a14:imgLayer>
                </a14:imgProps>
              </a:ext>
            </a:extLst>
          </a:blip>
          <a:stretch>
            <a:fillRect/>
          </a:stretch>
        </p:blipFill>
        <p:spPr>
          <a:xfrm>
            <a:off x="1896921" y="3806983"/>
            <a:ext cx="5609524" cy="1685714"/>
          </a:xfrm>
          <a:prstGeom prst="rect">
            <a:avLst/>
          </a:prstGeom>
        </p:spPr>
      </p:pic>
    </p:spTree>
    <p:extLst>
      <p:ext uri="{BB962C8B-B14F-4D97-AF65-F5344CB8AC3E}">
        <p14:creationId xmlns:p14="http://schemas.microsoft.com/office/powerpoint/2010/main" val="12337905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Naïve Bayes Classifier</a:t>
            </a:r>
            <a:endParaRPr lang="en-GB" b="1" dirty="0">
              <a:solidFill>
                <a:schemeClr val="bg2"/>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DB8BB8AD-240E-4C27-9700-8A94F4AE55CC}"/>
                  </a:ext>
                </a:extLst>
              </p:cNvPr>
              <p:cNvSpPr txBox="1"/>
              <p:nvPr/>
            </p:nvSpPr>
            <p:spPr>
              <a:xfrm>
                <a:off x="6207617" y="1918952"/>
                <a:ext cx="4720938" cy="4238533"/>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𝐷𝑟𝑖𝑣𝑒𝑠</m:t>
                          </m:r>
                        </m:e>
                      </m:d>
                      <m:r>
                        <a:rPr lang="en-US" b="0"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20</m:t>
                          </m:r>
                        </m:num>
                        <m:den>
                          <m:r>
                            <a:rPr lang="en-US" b="0" i="1" smtClean="0">
                              <a:latin typeface="Cambria Math" panose="02040503050406030204" pitchFamily="18" charset="0"/>
                              <a:ea typeface="Cambria Math" panose="02040503050406030204" pitchFamily="18" charset="0"/>
                            </a:rPr>
                            <m:t>30</m:t>
                          </m:r>
                        </m:den>
                      </m:f>
                      <m:r>
                        <a:rPr lang="en-US" b="0"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3</m:t>
                          </m:r>
                        </m:den>
                      </m:f>
                    </m:oMath>
                  </m:oMathPara>
                </a14:m>
                <a:endParaRPr lang="en-US" dirty="0">
                  <a:latin typeface="Cambria Math" panose="02040503050406030204" pitchFamily="18" charset="0"/>
                  <a:ea typeface="Cambria Math" panose="02040503050406030204" pitchFamily="18" charset="0"/>
                </a:endParaRPr>
              </a:p>
              <a:p>
                <a:endParaRPr lang="en-US"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num>
                        <m:den>
                          <m:r>
                            <a:rPr lang="en-US" b="0" i="1" smtClean="0">
                              <a:latin typeface="Cambria Math" panose="02040503050406030204" pitchFamily="18" charset="0"/>
                              <a:ea typeface="Cambria Math" panose="02040503050406030204" pitchFamily="18" charset="0"/>
                            </a:rPr>
                            <m:t>30</m:t>
                          </m:r>
                        </m:den>
                      </m:f>
                    </m:oMath>
                  </m:oMathPara>
                </a14:m>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e>
                        <m:e>
                          <m:r>
                            <a:rPr lang="en-US" b="0" i="1" smtClean="0">
                              <a:latin typeface="Cambria Math" panose="02040503050406030204" pitchFamily="18" charset="0"/>
                              <a:ea typeface="Cambria Math" panose="02040503050406030204" pitchFamily="18" charset="0"/>
                            </a:rPr>
                            <m:t>𝐷𝑟𝑖𝑣𝑒𝑠</m:t>
                          </m:r>
                        </m:e>
                      </m:d>
                      <m:r>
                        <a:rPr lang="en-US" b="0"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20</m:t>
                          </m:r>
                        </m:den>
                      </m:f>
                      <m:r>
                        <a:rPr lang="en-US" b="0" i="1" smtClean="0">
                          <a:latin typeface="Cambria Math" panose="02040503050406030204" pitchFamily="18" charset="0"/>
                          <a:ea typeface="Cambria Math" panose="02040503050406030204" pitchFamily="18" charset="0"/>
                        </a:rPr>
                        <m:t> </m:t>
                      </m:r>
                    </m:oMath>
                  </m:oMathPara>
                </a14:m>
                <a:endParaRPr lang="en-US" dirty="0">
                  <a:latin typeface="Cambria Math" panose="02040503050406030204" pitchFamily="18" charset="0"/>
                  <a:ea typeface="Cambria Math" panose="02040503050406030204" pitchFamily="18" charset="0"/>
                </a:endParaRPr>
              </a:p>
              <a:p>
                <a:endParaRPr lang="en-US" b="1" dirty="0"/>
              </a:p>
              <a:p>
                <a:endParaRPr lang="en-US" b="1" dirty="0"/>
              </a:p>
              <a:p>
                <a:endParaRPr lang="en-US" b="1" dirty="0"/>
              </a:p>
              <a:p>
                <a:pPr/>
                <a14:m>
                  <m:oMathPara xmlns:m="http://schemas.openxmlformats.org/officeDocument/2006/math">
                    <m:oMathParaPr>
                      <m:jc m:val="centerGroup"/>
                    </m:oMathParaPr>
                    <m:oMath xmlns:m="http://schemas.openxmlformats.org/officeDocument/2006/math">
                      <m:r>
                        <a:rPr lang="en-US" b="1" i="1" smtClean="0">
                          <a:solidFill>
                            <a:schemeClr val="accent3">
                              <a:lumMod val="50000"/>
                            </a:schemeClr>
                          </a:solidFill>
                          <a:latin typeface="Cambria Math" panose="02040503050406030204" pitchFamily="18" charset="0"/>
                        </a:rPr>
                        <m:t>𝑷</m:t>
                      </m:r>
                      <m:d>
                        <m:dPr>
                          <m:ctrlPr>
                            <a:rPr lang="en-US" b="1" i="1" smtClean="0">
                              <a:solidFill>
                                <a:schemeClr val="accent3">
                                  <a:lumMod val="50000"/>
                                </a:schemeClr>
                              </a:solidFill>
                              <a:latin typeface="Cambria Math" panose="02040503050406030204" pitchFamily="18" charset="0"/>
                            </a:rPr>
                          </m:ctrlPr>
                        </m:dPr>
                        <m:e>
                          <m:r>
                            <a:rPr lang="en-US" b="1" i="1" smtClean="0">
                              <a:solidFill>
                                <a:schemeClr val="accent3">
                                  <a:lumMod val="50000"/>
                                </a:schemeClr>
                              </a:solidFill>
                              <a:latin typeface="Cambria Math" panose="02040503050406030204" pitchFamily="18" charset="0"/>
                            </a:rPr>
                            <m:t>𝑫𝒓𝒊𝒗𝒆𝒔</m:t>
                          </m:r>
                        </m:e>
                        <m:e>
                          <m:r>
                            <a:rPr lang="en-US" b="1" i="1" smtClean="0">
                              <a:solidFill>
                                <a:schemeClr val="accent3">
                                  <a:lumMod val="50000"/>
                                </a:schemeClr>
                              </a:solidFill>
                              <a:latin typeface="Cambria Math" panose="02040503050406030204" pitchFamily="18" charset="0"/>
                            </a:rPr>
                            <m:t>𝑿</m:t>
                          </m:r>
                        </m:e>
                      </m:d>
                      <m:r>
                        <a:rPr lang="en-US" b="1" i="1" smtClean="0">
                          <a:solidFill>
                            <a:schemeClr val="accent3">
                              <a:lumMod val="50000"/>
                            </a:schemeClr>
                          </a:solidFill>
                          <a:latin typeface="Cambria Math" panose="02040503050406030204" pitchFamily="18" charset="0"/>
                        </a:rPr>
                        <m:t>=</m:t>
                      </m:r>
                      <m:f>
                        <m:fPr>
                          <m:ctrlPr>
                            <a:rPr lang="en-US" b="1" i="1" smtClean="0">
                              <a:solidFill>
                                <a:schemeClr val="accent3">
                                  <a:lumMod val="50000"/>
                                </a:schemeClr>
                              </a:solidFill>
                              <a:latin typeface="Cambria Math" panose="02040503050406030204" pitchFamily="18" charset="0"/>
                            </a:rPr>
                          </m:ctrlPr>
                        </m:fPr>
                        <m:num>
                          <m:r>
                            <a:rPr lang="en-US" b="1" i="1" smtClean="0">
                              <a:solidFill>
                                <a:schemeClr val="accent3">
                                  <a:lumMod val="50000"/>
                                </a:schemeClr>
                              </a:solidFill>
                              <a:latin typeface="Cambria Math" panose="02040503050406030204" pitchFamily="18" charset="0"/>
                            </a:rPr>
                            <m:t>  </m:t>
                          </m:r>
                          <m:f>
                            <m:fPr>
                              <m:ctrlPr>
                                <a:rPr lang="en-US" b="1" i="1" smtClean="0">
                                  <a:solidFill>
                                    <a:schemeClr val="accent3">
                                      <a:lumMod val="50000"/>
                                    </a:schemeClr>
                                  </a:solidFill>
                                  <a:latin typeface="Cambria Math" panose="02040503050406030204" pitchFamily="18" charset="0"/>
                                </a:rPr>
                              </m:ctrlPr>
                            </m:fPr>
                            <m:num>
                              <m:r>
                                <a:rPr lang="en-US" b="1" i="1" smtClean="0">
                                  <a:solidFill>
                                    <a:schemeClr val="accent3">
                                      <a:lumMod val="50000"/>
                                    </a:schemeClr>
                                  </a:solidFill>
                                  <a:latin typeface="Cambria Math" panose="02040503050406030204" pitchFamily="18" charset="0"/>
                                </a:rPr>
                                <m:t>𝟏</m:t>
                              </m:r>
                            </m:num>
                            <m:den>
                              <m:r>
                                <a:rPr lang="en-US" b="1" i="1" smtClean="0">
                                  <a:solidFill>
                                    <a:schemeClr val="accent3">
                                      <a:lumMod val="50000"/>
                                    </a:schemeClr>
                                  </a:solidFill>
                                  <a:latin typeface="Cambria Math" panose="02040503050406030204" pitchFamily="18" charset="0"/>
                                </a:rPr>
                                <m:t>𝟐𝟎</m:t>
                              </m:r>
                            </m:den>
                          </m:f>
                          <m:r>
                            <a:rPr lang="en-US" b="1" i="1" smtClean="0">
                              <a:solidFill>
                                <a:schemeClr val="accent3">
                                  <a:lumMod val="50000"/>
                                </a:schemeClr>
                              </a:solidFill>
                              <a:latin typeface="Cambria Math" panose="02040503050406030204" pitchFamily="18" charset="0"/>
                            </a:rPr>
                            <m:t> ∗ </m:t>
                          </m:r>
                          <m:f>
                            <m:fPr>
                              <m:ctrlPr>
                                <a:rPr lang="en-US" b="1" i="1" smtClean="0">
                                  <a:solidFill>
                                    <a:schemeClr val="accent3">
                                      <a:lumMod val="50000"/>
                                    </a:schemeClr>
                                  </a:solidFill>
                                  <a:latin typeface="Cambria Math" panose="02040503050406030204" pitchFamily="18" charset="0"/>
                                </a:rPr>
                              </m:ctrlPr>
                            </m:fPr>
                            <m:num>
                              <m:r>
                                <a:rPr lang="en-US" b="1" i="1" smtClean="0">
                                  <a:solidFill>
                                    <a:schemeClr val="accent3">
                                      <a:lumMod val="50000"/>
                                    </a:schemeClr>
                                  </a:solidFill>
                                  <a:latin typeface="Cambria Math" panose="02040503050406030204" pitchFamily="18" charset="0"/>
                                </a:rPr>
                                <m:t>𝟐</m:t>
                              </m:r>
                            </m:num>
                            <m:den>
                              <m:r>
                                <a:rPr lang="en-US" b="1" i="1" smtClean="0">
                                  <a:solidFill>
                                    <a:schemeClr val="accent3">
                                      <a:lumMod val="50000"/>
                                    </a:schemeClr>
                                  </a:solidFill>
                                  <a:latin typeface="Cambria Math" panose="02040503050406030204" pitchFamily="18" charset="0"/>
                                </a:rPr>
                                <m:t>𝟑</m:t>
                              </m:r>
                            </m:den>
                          </m:f>
                          <m:r>
                            <a:rPr lang="en-US" b="1" i="1" smtClean="0">
                              <a:solidFill>
                                <a:schemeClr val="accent3">
                                  <a:lumMod val="50000"/>
                                </a:schemeClr>
                              </a:solidFill>
                              <a:latin typeface="Cambria Math" panose="02040503050406030204" pitchFamily="18" charset="0"/>
                            </a:rPr>
                            <m:t>  </m:t>
                          </m:r>
                        </m:num>
                        <m:den>
                          <m:f>
                            <m:fPr>
                              <m:ctrlPr>
                                <a:rPr lang="en-US" b="1" i="1" smtClean="0">
                                  <a:solidFill>
                                    <a:schemeClr val="accent3">
                                      <a:lumMod val="50000"/>
                                    </a:schemeClr>
                                  </a:solidFill>
                                  <a:latin typeface="Cambria Math" panose="02040503050406030204" pitchFamily="18" charset="0"/>
                                </a:rPr>
                              </m:ctrlPr>
                            </m:fPr>
                            <m:num>
                              <m:r>
                                <a:rPr lang="en-US" b="1" i="1" smtClean="0">
                                  <a:solidFill>
                                    <a:schemeClr val="accent3">
                                      <a:lumMod val="50000"/>
                                    </a:schemeClr>
                                  </a:solidFill>
                                  <a:latin typeface="Cambria Math" panose="02040503050406030204" pitchFamily="18" charset="0"/>
                                </a:rPr>
                                <m:t>𝟒</m:t>
                              </m:r>
                            </m:num>
                            <m:den>
                              <m:r>
                                <a:rPr lang="en-US" b="1" i="1" smtClean="0">
                                  <a:solidFill>
                                    <a:schemeClr val="accent3">
                                      <a:lumMod val="50000"/>
                                    </a:schemeClr>
                                  </a:solidFill>
                                  <a:latin typeface="Cambria Math" panose="02040503050406030204" pitchFamily="18" charset="0"/>
                                </a:rPr>
                                <m:t>𝟑𝟎</m:t>
                              </m:r>
                            </m:den>
                          </m:f>
                        </m:den>
                      </m:f>
                      <m:r>
                        <a:rPr lang="en-US" b="1" i="1" smtClean="0">
                          <a:solidFill>
                            <a:schemeClr val="accent3">
                              <a:lumMod val="50000"/>
                            </a:schemeClr>
                          </a:solidFill>
                          <a:latin typeface="Cambria Math" panose="02040503050406030204" pitchFamily="18" charset="0"/>
                        </a:rPr>
                        <m:t>=</m:t>
                      </m:r>
                      <m:f>
                        <m:fPr>
                          <m:ctrlPr>
                            <a:rPr lang="en-US" b="1" i="1" smtClean="0">
                              <a:solidFill>
                                <a:schemeClr val="accent3">
                                  <a:lumMod val="50000"/>
                                </a:schemeClr>
                              </a:solidFill>
                              <a:latin typeface="Cambria Math" panose="02040503050406030204" pitchFamily="18" charset="0"/>
                            </a:rPr>
                          </m:ctrlPr>
                        </m:fPr>
                        <m:num>
                          <m:r>
                            <a:rPr lang="en-US" b="1" i="1" smtClean="0">
                              <a:solidFill>
                                <a:schemeClr val="accent3">
                                  <a:lumMod val="50000"/>
                                </a:schemeClr>
                              </a:solidFill>
                              <a:latin typeface="Cambria Math" panose="02040503050406030204" pitchFamily="18" charset="0"/>
                            </a:rPr>
                            <m:t>  </m:t>
                          </m:r>
                          <m:r>
                            <a:rPr lang="en-US" b="1" i="1" smtClean="0">
                              <a:solidFill>
                                <a:schemeClr val="accent3">
                                  <a:lumMod val="50000"/>
                                </a:schemeClr>
                              </a:solidFill>
                              <a:latin typeface="Cambria Math" panose="02040503050406030204" pitchFamily="18" charset="0"/>
                            </a:rPr>
                            <m:t>𝟏</m:t>
                          </m:r>
                          <m:r>
                            <a:rPr lang="en-US" b="1" i="1" smtClean="0">
                              <a:solidFill>
                                <a:schemeClr val="accent3">
                                  <a:lumMod val="50000"/>
                                </a:schemeClr>
                              </a:solidFill>
                              <a:latin typeface="Cambria Math" panose="02040503050406030204" pitchFamily="18" charset="0"/>
                            </a:rPr>
                            <m:t>  </m:t>
                          </m:r>
                        </m:num>
                        <m:den>
                          <m:r>
                            <a:rPr lang="en-US" b="1" i="1" smtClean="0">
                              <a:solidFill>
                                <a:schemeClr val="accent3">
                                  <a:lumMod val="50000"/>
                                </a:schemeClr>
                              </a:solidFill>
                              <a:latin typeface="Cambria Math" panose="02040503050406030204" pitchFamily="18" charset="0"/>
                            </a:rPr>
                            <m:t>𝟒</m:t>
                          </m:r>
                        </m:den>
                      </m:f>
                      <m:r>
                        <a:rPr lang="en-US" b="1" i="1" smtClean="0">
                          <a:solidFill>
                            <a:schemeClr val="accent3">
                              <a:lumMod val="50000"/>
                            </a:schemeClr>
                          </a:solidFill>
                          <a:latin typeface="Cambria Math" panose="02040503050406030204" pitchFamily="18" charset="0"/>
                        </a:rPr>
                        <m:t>=</m:t>
                      </m:r>
                      <m:r>
                        <a:rPr lang="en-US" b="1" i="1" smtClean="0">
                          <a:solidFill>
                            <a:schemeClr val="accent3">
                              <a:lumMod val="50000"/>
                            </a:schemeClr>
                          </a:solidFill>
                          <a:latin typeface="Cambria Math" panose="02040503050406030204" pitchFamily="18" charset="0"/>
                        </a:rPr>
                        <m:t>𝟎</m:t>
                      </m:r>
                      <m:r>
                        <a:rPr lang="en-US" b="1" i="1" smtClean="0">
                          <a:solidFill>
                            <a:schemeClr val="accent3">
                              <a:lumMod val="50000"/>
                            </a:schemeClr>
                          </a:solidFill>
                          <a:latin typeface="Cambria Math" panose="02040503050406030204" pitchFamily="18" charset="0"/>
                        </a:rPr>
                        <m:t>.</m:t>
                      </m:r>
                      <m:r>
                        <a:rPr lang="en-US" b="1" i="1" smtClean="0">
                          <a:solidFill>
                            <a:schemeClr val="accent3">
                              <a:lumMod val="50000"/>
                            </a:schemeClr>
                          </a:solidFill>
                          <a:latin typeface="Cambria Math" panose="02040503050406030204" pitchFamily="18" charset="0"/>
                        </a:rPr>
                        <m:t>𝟐𝟓</m:t>
                      </m:r>
                    </m:oMath>
                  </m:oMathPara>
                </a14:m>
                <a:endParaRPr lang="en-US" b="1" dirty="0">
                  <a:solidFill>
                    <a:schemeClr val="accent3">
                      <a:lumMod val="50000"/>
                    </a:schemeClr>
                  </a:solidFill>
                </a:endParaRPr>
              </a:p>
              <a:p>
                <a:endParaRPr lang="en-GB" b="1" dirty="0"/>
              </a:p>
            </p:txBody>
          </p:sp>
        </mc:Choice>
        <mc:Fallback xmlns="">
          <p:sp>
            <p:nvSpPr>
              <p:cNvPr id="3" name="TextBox 2">
                <a:extLst>
                  <a:ext uri="{FF2B5EF4-FFF2-40B4-BE49-F238E27FC236}">
                    <a16:creationId xmlns:a16="http://schemas.microsoft.com/office/drawing/2014/main" id="{DB8BB8AD-240E-4C27-9700-8A94F4AE55CC}"/>
                  </a:ext>
                </a:extLst>
              </p:cNvPr>
              <p:cNvSpPr txBox="1">
                <a:spLocks noRot="1" noChangeAspect="1" noMove="1" noResize="1" noEditPoints="1" noAdjustHandles="1" noChangeArrowheads="1" noChangeShapeType="1" noTextEdit="1"/>
              </p:cNvSpPr>
              <p:nvPr/>
            </p:nvSpPr>
            <p:spPr>
              <a:xfrm>
                <a:off x="6207617" y="1918952"/>
                <a:ext cx="4720938" cy="4238533"/>
              </a:xfrm>
              <a:prstGeom prst="rect">
                <a:avLst/>
              </a:prstGeom>
              <a:blipFill>
                <a:blip r:embed="rId2"/>
                <a:stretch>
                  <a:fillRect/>
                </a:stretch>
              </a:blipFill>
            </p:spPr>
            <p:txBody>
              <a:bodyPr/>
              <a:lstStyle/>
              <a:p>
                <a:r>
                  <a:rPr lang="en-GB">
                    <a:noFill/>
                  </a:rPr>
                  <a:t> </a:t>
                </a:r>
              </a:p>
            </p:txBody>
          </p:sp>
        </mc:Fallback>
      </mc:AlternateContent>
      <p:pic>
        <p:nvPicPr>
          <p:cNvPr id="10" name="Picture 9">
            <a:extLst>
              <a:ext uri="{FF2B5EF4-FFF2-40B4-BE49-F238E27FC236}">
                <a16:creationId xmlns:a16="http://schemas.microsoft.com/office/drawing/2014/main" xmlns="" id="{CB4B36D8-E9E8-4CFD-A3A0-10F25074B003}"/>
              </a:ext>
            </a:extLst>
          </p:cNvPr>
          <p:cNvPicPr>
            <a:picLocks noChangeAspect="1"/>
          </p:cNvPicPr>
          <p:nvPr/>
        </p:nvPicPr>
        <p:blipFill rotWithShape="1">
          <a:blip r:embed="rId3"/>
          <a:srcRect l="1064" t="2841" r="2234" b="3502"/>
          <a:stretch/>
        </p:blipFill>
        <p:spPr>
          <a:xfrm>
            <a:off x="579549" y="1756501"/>
            <a:ext cx="4881094" cy="2970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Oval 10">
            <a:extLst>
              <a:ext uri="{FF2B5EF4-FFF2-40B4-BE49-F238E27FC236}">
                <a16:creationId xmlns:a16="http://schemas.microsoft.com/office/drawing/2014/main" xmlns="" id="{3814892D-4039-4EE2-B7C0-E9185508F4C9}"/>
              </a:ext>
            </a:extLst>
          </p:cNvPr>
          <p:cNvSpPr/>
          <p:nvPr/>
        </p:nvSpPr>
        <p:spPr>
          <a:xfrm>
            <a:off x="2453271" y="3191513"/>
            <a:ext cx="680374" cy="651949"/>
          </a:xfrm>
          <a:prstGeom prst="ellipse">
            <a:avLst/>
          </a:prstGeom>
          <a:solidFill>
            <a:schemeClr val="accent3">
              <a:lumMod val="60000"/>
              <a:lumOff val="40000"/>
              <a:alpha val="3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2" name="Picture 11">
            <a:extLst>
              <a:ext uri="{FF2B5EF4-FFF2-40B4-BE49-F238E27FC236}">
                <a16:creationId xmlns:a16="http://schemas.microsoft.com/office/drawing/2014/main" xmlns="" id="{7351763F-CB42-4723-851C-AE91741C6D93}"/>
              </a:ext>
            </a:extLst>
          </p:cNvPr>
          <p:cNvPicPr>
            <a:picLocks noChangeAspect="1"/>
          </p:cNvPicPr>
          <p:nvPr/>
        </p:nvPicPr>
        <p:blipFill>
          <a:blip r:embed="rId4"/>
          <a:stretch>
            <a:fillRect/>
          </a:stretch>
        </p:blipFill>
        <p:spPr>
          <a:xfrm>
            <a:off x="579549" y="5152716"/>
            <a:ext cx="4881094" cy="9653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Oval 12">
            <a:extLst>
              <a:ext uri="{FF2B5EF4-FFF2-40B4-BE49-F238E27FC236}">
                <a16:creationId xmlns:a16="http://schemas.microsoft.com/office/drawing/2014/main" xmlns="" id="{60FB2207-8310-40EE-9497-047844B06D3C}"/>
              </a:ext>
            </a:extLst>
          </p:cNvPr>
          <p:cNvSpPr/>
          <p:nvPr/>
        </p:nvSpPr>
        <p:spPr>
          <a:xfrm>
            <a:off x="3908322" y="2336867"/>
            <a:ext cx="280219" cy="152901"/>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433025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Naïve Bayes Classifier</a:t>
            </a:r>
            <a:endParaRPr lang="en-GB" b="1" dirty="0">
              <a:solidFill>
                <a:schemeClr val="bg2"/>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29023F58-D1D4-47B0-BD3D-A1AD879D9ACB}"/>
              </a:ext>
            </a:extLst>
          </p:cNvPr>
          <p:cNvPicPr>
            <a:picLocks noChangeAspect="1"/>
          </p:cNvPicPr>
          <p:nvPr/>
        </p:nvPicPr>
        <p:blipFill>
          <a:blip r:embed="rId2"/>
          <a:stretch>
            <a:fillRect/>
          </a:stretch>
        </p:blipFill>
        <p:spPr>
          <a:xfrm>
            <a:off x="3219785" y="1756501"/>
            <a:ext cx="5572125" cy="5524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xmlns="" id="{72EF8EA4-7B32-40AA-AC2B-36D208216272}"/>
              </a:ext>
            </a:extLst>
          </p:cNvPr>
          <p:cNvPicPr>
            <a:picLocks noChangeAspect="1"/>
          </p:cNvPicPr>
          <p:nvPr/>
        </p:nvPicPr>
        <p:blipFill>
          <a:blip r:embed="rId3"/>
          <a:stretch>
            <a:fillRect/>
          </a:stretch>
        </p:blipFill>
        <p:spPr>
          <a:xfrm>
            <a:off x="4810125" y="2588081"/>
            <a:ext cx="2571750" cy="533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xmlns="" id="{F0FDD1A0-3176-4204-A162-BC64518375A5}"/>
              </a:ext>
            </a:extLst>
          </p:cNvPr>
          <p:cNvPicPr>
            <a:picLocks noChangeAspect="1"/>
          </p:cNvPicPr>
          <p:nvPr/>
        </p:nvPicPr>
        <p:blipFill>
          <a:blip r:embed="rId4"/>
          <a:stretch>
            <a:fillRect/>
          </a:stretch>
        </p:blipFill>
        <p:spPr>
          <a:xfrm>
            <a:off x="4962525" y="3400611"/>
            <a:ext cx="2266950" cy="5048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Picture 10">
            <a:extLst>
              <a:ext uri="{FF2B5EF4-FFF2-40B4-BE49-F238E27FC236}">
                <a16:creationId xmlns:a16="http://schemas.microsoft.com/office/drawing/2014/main" xmlns="" id="{D5356BB0-D6E8-4334-96CA-89279FE720E3}"/>
              </a:ext>
            </a:extLst>
          </p:cNvPr>
          <p:cNvPicPr>
            <a:picLocks noChangeAspect="1"/>
          </p:cNvPicPr>
          <p:nvPr/>
        </p:nvPicPr>
        <p:blipFill>
          <a:blip r:embed="rId5"/>
          <a:stretch>
            <a:fillRect/>
          </a:stretch>
        </p:blipFill>
        <p:spPr>
          <a:xfrm>
            <a:off x="3600450" y="4184566"/>
            <a:ext cx="4991100" cy="609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072654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Naïve Bayes Classifier</a:t>
            </a:r>
            <a:endParaRPr lang="en-GB" b="1" dirty="0">
              <a:solidFill>
                <a:schemeClr val="bg2"/>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6B29C7E8-248A-4D33-B695-E0D184A03DDD}"/>
              </a:ext>
            </a:extLst>
          </p:cNvPr>
          <p:cNvPicPr>
            <a:picLocks noChangeAspect="1"/>
          </p:cNvPicPr>
          <p:nvPr/>
        </p:nvPicPr>
        <p:blipFill>
          <a:blip r:embed="rId2"/>
          <a:stretch>
            <a:fillRect/>
          </a:stretch>
        </p:blipFill>
        <p:spPr>
          <a:xfrm>
            <a:off x="474391" y="1744159"/>
            <a:ext cx="5479925" cy="3600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xmlns="" id="{AECD6068-A9A1-4637-9A87-FDF23A5B315B}"/>
              </a:ext>
            </a:extLst>
          </p:cNvPr>
          <p:cNvPicPr>
            <a:picLocks noChangeAspect="1"/>
          </p:cNvPicPr>
          <p:nvPr/>
        </p:nvPicPr>
        <p:blipFill>
          <a:blip r:embed="rId3"/>
          <a:stretch>
            <a:fillRect/>
          </a:stretch>
        </p:blipFill>
        <p:spPr>
          <a:xfrm>
            <a:off x="5954316" y="1743622"/>
            <a:ext cx="5739702" cy="3600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253116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Naïve Bayes Classifier</a:t>
            </a:r>
            <a:endParaRPr lang="en-GB" b="1" dirty="0">
              <a:solidFill>
                <a:schemeClr val="bg2"/>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xmlns="" id="{6819EFD0-9F16-4BAE-993B-5E85F4A5E690}"/>
              </a:ext>
            </a:extLst>
          </p:cNvPr>
          <p:cNvSpPr txBox="1"/>
          <p:nvPr/>
        </p:nvSpPr>
        <p:spPr>
          <a:xfrm>
            <a:off x="384238" y="1562674"/>
            <a:ext cx="7108993" cy="584775"/>
          </a:xfrm>
          <a:prstGeom prst="rect">
            <a:avLst/>
          </a:prstGeom>
          <a:noFill/>
        </p:spPr>
        <p:txBody>
          <a:bodyPr wrap="square">
            <a:spAutoFit/>
          </a:bodyPr>
          <a:lstStyle/>
          <a:p>
            <a:pPr algn="just"/>
            <a:r>
              <a:rPr lang="en-US" sz="1600" b="1" i="0" dirty="0">
                <a:solidFill>
                  <a:srgbClr val="333333"/>
                </a:solidFill>
                <a:effectLst/>
                <a:latin typeface="Calibri" panose="020F0502020204030204" pitchFamily="34" charset="0"/>
                <a:cs typeface="Calibri" panose="020F0502020204030204" pitchFamily="34" charset="0"/>
              </a:rPr>
              <a:t>Problem</a:t>
            </a:r>
            <a:r>
              <a:rPr lang="en-US" sz="1600" b="0" i="0" dirty="0">
                <a:solidFill>
                  <a:srgbClr val="333333"/>
                </a:solidFill>
                <a:effectLst/>
                <a:latin typeface="Calibri" panose="020F0502020204030204" pitchFamily="34" charset="0"/>
                <a:cs typeface="Calibri" panose="020F0502020204030204" pitchFamily="34" charset="0"/>
              </a:rPr>
              <a:t>: If the weather is sunny, then the Player should play or not?</a:t>
            </a:r>
          </a:p>
          <a:p>
            <a:pPr algn="just"/>
            <a:r>
              <a:rPr lang="en-US" sz="1600" b="1" i="0" dirty="0">
                <a:solidFill>
                  <a:srgbClr val="333333"/>
                </a:solidFill>
                <a:effectLst/>
                <a:latin typeface="Calibri" panose="020F0502020204030204" pitchFamily="34" charset="0"/>
                <a:cs typeface="Calibri" panose="020F0502020204030204" pitchFamily="34" charset="0"/>
              </a:rPr>
              <a:t>Solution</a:t>
            </a:r>
            <a:r>
              <a:rPr lang="en-US" sz="1600" b="0" i="0" dirty="0">
                <a:solidFill>
                  <a:srgbClr val="333333"/>
                </a:solidFill>
                <a:effectLst/>
                <a:latin typeface="Calibri" panose="020F0502020204030204" pitchFamily="34" charset="0"/>
                <a:cs typeface="Calibri" panose="020F0502020204030204" pitchFamily="34" charset="0"/>
              </a:rPr>
              <a:t>: To solve this, first consider the below dataset:</a:t>
            </a:r>
          </a:p>
        </p:txBody>
      </p:sp>
      <p:graphicFrame>
        <p:nvGraphicFramePr>
          <p:cNvPr id="10" name="Table 9">
            <a:extLst>
              <a:ext uri="{FF2B5EF4-FFF2-40B4-BE49-F238E27FC236}">
                <a16:creationId xmlns:a16="http://schemas.microsoft.com/office/drawing/2014/main" xmlns="" id="{A4972CCF-A202-4517-A9F4-F4F20FEDEC03}"/>
              </a:ext>
            </a:extLst>
          </p:cNvPr>
          <p:cNvGraphicFramePr>
            <a:graphicFrameLocks noGrp="1"/>
          </p:cNvGraphicFramePr>
          <p:nvPr>
            <p:extLst>
              <p:ext uri="{D42A27DB-BD31-4B8C-83A1-F6EECF244321}">
                <p14:modId xmlns:p14="http://schemas.microsoft.com/office/powerpoint/2010/main" val="8520659"/>
              </p:ext>
            </p:extLst>
          </p:nvPr>
        </p:nvGraphicFramePr>
        <p:xfrm>
          <a:off x="553937" y="2327779"/>
          <a:ext cx="4189014" cy="3918592"/>
        </p:xfrm>
        <a:graphic>
          <a:graphicData uri="http://schemas.openxmlformats.org/drawingml/2006/table">
            <a:tbl>
              <a:tblPr>
                <a:tableStyleId>{08FB837D-C827-4EFA-A057-4D05807E0F7C}</a:tableStyleId>
              </a:tblPr>
              <a:tblGrid>
                <a:gridCol w="1396338">
                  <a:extLst>
                    <a:ext uri="{9D8B030D-6E8A-4147-A177-3AD203B41FA5}">
                      <a16:colId xmlns:a16="http://schemas.microsoft.com/office/drawing/2014/main" xmlns="" val="1799904373"/>
                    </a:ext>
                  </a:extLst>
                </a:gridCol>
                <a:gridCol w="1396338">
                  <a:extLst>
                    <a:ext uri="{9D8B030D-6E8A-4147-A177-3AD203B41FA5}">
                      <a16:colId xmlns:a16="http://schemas.microsoft.com/office/drawing/2014/main" xmlns="" val="1224976638"/>
                    </a:ext>
                  </a:extLst>
                </a:gridCol>
                <a:gridCol w="1396338">
                  <a:extLst>
                    <a:ext uri="{9D8B030D-6E8A-4147-A177-3AD203B41FA5}">
                      <a16:colId xmlns:a16="http://schemas.microsoft.com/office/drawing/2014/main" xmlns="" val="3565079220"/>
                    </a:ext>
                  </a:extLst>
                </a:gridCol>
              </a:tblGrid>
              <a:tr h="298917">
                <a:tc>
                  <a:txBody>
                    <a:bodyPr/>
                    <a:lstStyle/>
                    <a:p>
                      <a:pPr algn="ctr" fontAlgn="t"/>
                      <a:r>
                        <a:rPr lang="en-US" sz="1100" b="1" dirty="0">
                          <a:solidFill>
                            <a:srgbClr val="000000"/>
                          </a:solidFill>
                          <a:effectLst/>
                        </a:rPr>
                        <a:t>Count</a:t>
                      </a:r>
                      <a:endParaRPr lang="en-GB" sz="1100" b="1" dirty="0">
                        <a:solidFill>
                          <a:srgbClr val="000000"/>
                        </a:solidFill>
                        <a:effectLst/>
                        <a:latin typeface="times new roman" panose="02020603050405020304" pitchFamily="18" charset="0"/>
                      </a:endParaRPr>
                    </a:p>
                  </a:txBody>
                  <a:tcPr marL="67936" marR="67936" marT="67936" marB="67936"/>
                </a:tc>
                <a:tc>
                  <a:txBody>
                    <a:bodyPr/>
                    <a:lstStyle/>
                    <a:p>
                      <a:pPr algn="ctr" fontAlgn="t"/>
                      <a:r>
                        <a:rPr lang="en-GB" sz="1100" b="1">
                          <a:solidFill>
                            <a:srgbClr val="000000"/>
                          </a:solidFill>
                          <a:effectLst/>
                        </a:rPr>
                        <a:t>Outlook</a:t>
                      </a:r>
                      <a:endParaRPr lang="en-GB" sz="1100" b="1">
                        <a:solidFill>
                          <a:srgbClr val="000000"/>
                        </a:solidFill>
                        <a:effectLst/>
                        <a:latin typeface="times new roman" panose="02020603050405020304" pitchFamily="18" charset="0"/>
                      </a:endParaRPr>
                    </a:p>
                  </a:txBody>
                  <a:tcPr marL="67936" marR="67936" marT="67936" marB="67936"/>
                </a:tc>
                <a:tc>
                  <a:txBody>
                    <a:bodyPr/>
                    <a:lstStyle/>
                    <a:p>
                      <a:pPr algn="ctr" fontAlgn="t"/>
                      <a:r>
                        <a:rPr lang="en-GB" sz="1100" b="1" dirty="0">
                          <a:solidFill>
                            <a:srgbClr val="000000"/>
                          </a:solidFill>
                          <a:effectLst/>
                        </a:rPr>
                        <a:t>Play</a:t>
                      </a:r>
                      <a:endParaRPr lang="en-GB" sz="1100" b="1" dirty="0">
                        <a:solidFill>
                          <a:srgbClr val="000000"/>
                        </a:solidFill>
                        <a:effectLst/>
                        <a:latin typeface="times new roman" panose="02020603050405020304" pitchFamily="18" charset="0"/>
                      </a:endParaRPr>
                    </a:p>
                  </a:txBody>
                  <a:tcPr marL="67936" marR="67936" marT="67936" marB="67936"/>
                </a:tc>
                <a:extLst>
                  <a:ext uri="{0D108BD9-81ED-4DB2-BD59-A6C34878D82A}">
                    <a16:rowId xmlns:a16="http://schemas.microsoft.com/office/drawing/2014/main" xmlns="" val="1071452526"/>
                  </a:ext>
                </a:extLst>
              </a:tr>
              <a:tr h="253626">
                <a:tc>
                  <a:txBody>
                    <a:bodyPr/>
                    <a:lstStyle/>
                    <a:p>
                      <a:pPr algn="ctr" fontAlgn="t"/>
                      <a:r>
                        <a:rPr lang="en-GB" sz="1100" b="1" dirty="0">
                          <a:solidFill>
                            <a:srgbClr val="333333"/>
                          </a:solidFill>
                          <a:effectLst/>
                        </a:rPr>
                        <a:t>0</a:t>
                      </a:r>
                      <a:endParaRPr lang="en-GB" sz="1100" dirty="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Rainy</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Yes</a:t>
                      </a:r>
                      <a:endParaRPr lang="en-GB" sz="1100">
                        <a:solidFill>
                          <a:srgbClr val="333333"/>
                        </a:solidFill>
                        <a:effectLst/>
                        <a:latin typeface="inter-regular"/>
                      </a:endParaRPr>
                    </a:p>
                  </a:txBody>
                  <a:tcPr marL="45290" marR="45290" marT="45290" marB="45290"/>
                </a:tc>
                <a:extLst>
                  <a:ext uri="{0D108BD9-81ED-4DB2-BD59-A6C34878D82A}">
                    <a16:rowId xmlns:a16="http://schemas.microsoft.com/office/drawing/2014/main" xmlns="" val="3885448399"/>
                  </a:ext>
                </a:extLst>
              </a:tr>
              <a:tr h="253626">
                <a:tc>
                  <a:txBody>
                    <a:bodyPr/>
                    <a:lstStyle/>
                    <a:p>
                      <a:pPr algn="ctr" fontAlgn="t"/>
                      <a:r>
                        <a:rPr lang="en-GB" sz="1100" b="1" dirty="0">
                          <a:solidFill>
                            <a:srgbClr val="333333"/>
                          </a:solidFill>
                          <a:effectLst/>
                        </a:rPr>
                        <a:t>1</a:t>
                      </a:r>
                      <a:endParaRPr lang="en-GB" sz="1100" dirty="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Sunny</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Yes</a:t>
                      </a:r>
                      <a:endParaRPr lang="en-GB" sz="1100" dirty="0">
                        <a:solidFill>
                          <a:srgbClr val="333333"/>
                        </a:solidFill>
                        <a:effectLst/>
                        <a:latin typeface="inter-regular"/>
                      </a:endParaRPr>
                    </a:p>
                  </a:txBody>
                  <a:tcPr marL="45290" marR="45290" marT="45290" marB="45290"/>
                </a:tc>
                <a:extLst>
                  <a:ext uri="{0D108BD9-81ED-4DB2-BD59-A6C34878D82A}">
                    <a16:rowId xmlns:a16="http://schemas.microsoft.com/office/drawing/2014/main" xmlns="" val="3283853771"/>
                  </a:ext>
                </a:extLst>
              </a:tr>
              <a:tr h="253626">
                <a:tc>
                  <a:txBody>
                    <a:bodyPr/>
                    <a:lstStyle/>
                    <a:p>
                      <a:pPr algn="ctr" fontAlgn="t"/>
                      <a:r>
                        <a:rPr lang="en-GB" sz="1100" b="1">
                          <a:solidFill>
                            <a:srgbClr val="333333"/>
                          </a:solidFill>
                          <a:effectLst/>
                        </a:rPr>
                        <a:t>2</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Overcast</a:t>
                      </a:r>
                      <a:endParaRPr lang="en-GB" sz="1100" dirty="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Yes</a:t>
                      </a:r>
                      <a:endParaRPr lang="en-GB" sz="1100">
                        <a:solidFill>
                          <a:srgbClr val="333333"/>
                        </a:solidFill>
                        <a:effectLst/>
                        <a:latin typeface="inter-regular"/>
                      </a:endParaRPr>
                    </a:p>
                  </a:txBody>
                  <a:tcPr marL="45290" marR="45290" marT="45290" marB="45290"/>
                </a:tc>
                <a:extLst>
                  <a:ext uri="{0D108BD9-81ED-4DB2-BD59-A6C34878D82A}">
                    <a16:rowId xmlns:a16="http://schemas.microsoft.com/office/drawing/2014/main" xmlns="" val="853947026"/>
                  </a:ext>
                </a:extLst>
              </a:tr>
              <a:tr h="253626">
                <a:tc>
                  <a:txBody>
                    <a:bodyPr/>
                    <a:lstStyle/>
                    <a:p>
                      <a:pPr algn="ctr" fontAlgn="t"/>
                      <a:r>
                        <a:rPr lang="en-GB" sz="1100" b="1" dirty="0">
                          <a:solidFill>
                            <a:srgbClr val="333333"/>
                          </a:solidFill>
                          <a:effectLst/>
                        </a:rPr>
                        <a:t>3</a:t>
                      </a:r>
                      <a:endParaRPr lang="en-GB" sz="1100" dirty="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Overcast</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Yes</a:t>
                      </a:r>
                      <a:endParaRPr lang="en-GB" sz="1100">
                        <a:solidFill>
                          <a:srgbClr val="333333"/>
                        </a:solidFill>
                        <a:effectLst/>
                        <a:latin typeface="inter-regular"/>
                      </a:endParaRPr>
                    </a:p>
                  </a:txBody>
                  <a:tcPr marL="45290" marR="45290" marT="45290" marB="45290"/>
                </a:tc>
                <a:extLst>
                  <a:ext uri="{0D108BD9-81ED-4DB2-BD59-A6C34878D82A}">
                    <a16:rowId xmlns:a16="http://schemas.microsoft.com/office/drawing/2014/main" xmlns="" val="3721624533"/>
                  </a:ext>
                </a:extLst>
              </a:tr>
              <a:tr h="253626">
                <a:tc>
                  <a:txBody>
                    <a:bodyPr/>
                    <a:lstStyle/>
                    <a:p>
                      <a:pPr algn="ctr" fontAlgn="t"/>
                      <a:r>
                        <a:rPr lang="en-GB" sz="1100" b="1">
                          <a:solidFill>
                            <a:srgbClr val="333333"/>
                          </a:solidFill>
                          <a:effectLst/>
                        </a:rPr>
                        <a:t>4</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Sunny</a:t>
                      </a:r>
                      <a:endParaRPr lang="en-GB" sz="1100" dirty="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No</a:t>
                      </a:r>
                      <a:endParaRPr lang="en-GB" sz="1100">
                        <a:solidFill>
                          <a:srgbClr val="333333"/>
                        </a:solidFill>
                        <a:effectLst/>
                        <a:latin typeface="inter-regular"/>
                      </a:endParaRPr>
                    </a:p>
                  </a:txBody>
                  <a:tcPr marL="45290" marR="45290" marT="45290" marB="45290"/>
                </a:tc>
                <a:extLst>
                  <a:ext uri="{0D108BD9-81ED-4DB2-BD59-A6C34878D82A}">
                    <a16:rowId xmlns:a16="http://schemas.microsoft.com/office/drawing/2014/main" xmlns="" val="1747881853"/>
                  </a:ext>
                </a:extLst>
              </a:tr>
              <a:tr h="253626">
                <a:tc>
                  <a:txBody>
                    <a:bodyPr/>
                    <a:lstStyle/>
                    <a:p>
                      <a:pPr algn="ctr" fontAlgn="t"/>
                      <a:r>
                        <a:rPr lang="en-GB" sz="1100" b="1">
                          <a:solidFill>
                            <a:srgbClr val="333333"/>
                          </a:solidFill>
                          <a:effectLst/>
                        </a:rPr>
                        <a:t>5</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Rainy</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Yes</a:t>
                      </a:r>
                      <a:endParaRPr lang="en-GB" sz="1100">
                        <a:solidFill>
                          <a:srgbClr val="333333"/>
                        </a:solidFill>
                        <a:effectLst/>
                        <a:latin typeface="inter-regular"/>
                      </a:endParaRPr>
                    </a:p>
                  </a:txBody>
                  <a:tcPr marL="45290" marR="45290" marT="45290" marB="45290"/>
                </a:tc>
                <a:extLst>
                  <a:ext uri="{0D108BD9-81ED-4DB2-BD59-A6C34878D82A}">
                    <a16:rowId xmlns:a16="http://schemas.microsoft.com/office/drawing/2014/main" xmlns="" val="73552599"/>
                  </a:ext>
                </a:extLst>
              </a:tr>
              <a:tr h="253626">
                <a:tc>
                  <a:txBody>
                    <a:bodyPr/>
                    <a:lstStyle/>
                    <a:p>
                      <a:pPr algn="ctr" fontAlgn="t"/>
                      <a:r>
                        <a:rPr lang="en-GB" sz="1100" b="1">
                          <a:solidFill>
                            <a:srgbClr val="333333"/>
                          </a:solidFill>
                          <a:effectLst/>
                        </a:rPr>
                        <a:t>6</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Sunny</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Yes</a:t>
                      </a:r>
                      <a:endParaRPr lang="en-GB" sz="1100">
                        <a:solidFill>
                          <a:srgbClr val="333333"/>
                        </a:solidFill>
                        <a:effectLst/>
                        <a:latin typeface="inter-regular"/>
                      </a:endParaRPr>
                    </a:p>
                  </a:txBody>
                  <a:tcPr marL="45290" marR="45290" marT="45290" marB="45290"/>
                </a:tc>
                <a:extLst>
                  <a:ext uri="{0D108BD9-81ED-4DB2-BD59-A6C34878D82A}">
                    <a16:rowId xmlns:a16="http://schemas.microsoft.com/office/drawing/2014/main" xmlns="" val="4229799098"/>
                  </a:ext>
                </a:extLst>
              </a:tr>
              <a:tr h="253626">
                <a:tc>
                  <a:txBody>
                    <a:bodyPr/>
                    <a:lstStyle/>
                    <a:p>
                      <a:pPr algn="ctr" fontAlgn="t"/>
                      <a:r>
                        <a:rPr lang="en-GB" sz="1100" b="1">
                          <a:solidFill>
                            <a:srgbClr val="333333"/>
                          </a:solidFill>
                          <a:effectLst/>
                        </a:rPr>
                        <a:t>7</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Overcast</a:t>
                      </a:r>
                      <a:endParaRPr lang="en-GB" sz="1100" dirty="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Yes</a:t>
                      </a:r>
                      <a:endParaRPr lang="en-GB" sz="1100">
                        <a:solidFill>
                          <a:srgbClr val="333333"/>
                        </a:solidFill>
                        <a:effectLst/>
                        <a:latin typeface="inter-regular"/>
                      </a:endParaRPr>
                    </a:p>
                  </a:txBody>
                  <a:tcPr marL="45290" marR="45290" marT="45290" marB="45290"/>
                </a:tc>
                <a:extLst>
                  <a:ext uri="{0D108BD9-81ED-4DB2-BD59-A6C34878D82A}">
                    <a16:rowId xmlns:a16="http://schemas.microsoft.com/office/drawing/2014/main" xmlns="" val="1447707238"/>
                  </a:ext>
                </a:extLst>
              </a:tr>
              <a:tr h="253626">
                <a:tc>
                  <a:txBody>
                    <a:bodyPr/>
                    <a:lstStyle/>
                    <a:p>
                      <a:pPr algn="ctr" fontAlgn="t"/>
                      <a:r>
                        <a:rPr lang="en-GB" sz="1100" b="1">
                          <a:solidFill>
                            <a:srgbClr val="333333"/>
                          </a:solidFill>
                          <a:effectLst/>
                        </a:rPr>
                        <a:t>8</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Rainy</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No</a:t>
                      </a:r>
                      <a:endParaRPr lang="en-GB" sz="1100">
                        <a:solidFill>
                          <a:srgbClr val="333333"/>
                        </a:solidFill>
                        <a:effectLst/>
                        <a:latin typeface="inter-regular"/>
                      </a:endParaRPr>
                    </a:p>
                  </a:txBody>
                  <a:tcPr marL="45290" marR="45290" marT="45290" marB="45290"/>
                </a:tc>
                <a:extLst>
                  <a:ext uri="{0D108BD9-81ED-4DB2-BD59-A6C34878D82A}">
                    <a16:rowId xmlns:a16="http://schemas.microsoft.com/office/drawing/2014/main" xmlns="" val="140772321"/>
                  </a:ext>
                </a:extLst>
              </a:tr>
              <a:tr h="253626">
                <a:tc>
                  <a:txBody>
                    <a:bodyPr/>
                    <a:lstStyle/>
                    <a:p>
                      <a:pPr algn="ctr" fontAlgn="t"/>
                      <a:r>
                        <a:rPr lang="en-GB" sz="1100" b="1">
                          <a:solidFill>
                            <a:srgbClr val="333333"/>
                          </a:solidFill>
                          <a:effectLst/>
                        </a:rPr>
                        <a:t>9</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Sunny</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No</a:t>
                      </a:r>
                      <a:endParaRPr lang="en-GB" sz="1100" dirty="0">
                        <a:solidFill>
                          <a:srgbClr val="333333"/>
                        </a:solidFill>
                        <a:effectLst/>
                        <a:latin typeface="inter-regular"/>
                      </a:endParaRPr>
                    </a:p>
                  </a:txBody>
                  <a:tcPr marL="45290" marR="45290" marT="45290" marB="45290"/>
                </a:tc>
                <a:extLst>
                  <a:ext uri="{0D108BD9-81ED-4DB2-BD59-A6C34878D82A}">
                    <a16:rowId xmlns:a16="http://schemas.microsoft.com/office/drawing/2014/main" xmlns="" val="3878191667"/>
                  </a:ext>
                </a:extLst>
              </a:tr>
              <a:tr h="253626">
                <a:tc>
                  <a:txBody>
                    <a:bodyPr/>
                    <a:lstStyle/>
                    <a:p>
                      <a:pPr algn="ctr" fontAlgn="t"/>
                      <a:r>
                        <a:rPr lang="en-GB" sz="1100" b="1">
                          <a:solidFill>
                            <a:srgbClr val="333333"/>
                          </a:solidFill>
                          <a:effectLst/>
                        </a:rPr>
                        <a:t>10</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Sunny</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Yes</a:t>
                      </a:r>
                      <a:endParaRPr lang="en-GB" sz="1100" dirty="0">
                        <a:solidFill>
                          <a:srgbClr val="333333"/>
                        </a:solidFill>
                        <a:effectLst/>
                        <a:latin typeface="inter-regular"/>
                      </a:endParaRPr>
                    </a:p>
                  </a:txBody>
                  <a:tcPr marL="45290" marR="45290" marT="45290" marB="45290"/>
                </a:tc>
                <a:extLst>
                  <a:ext uri="{0D108BD9-81ED-4DB2-BD59-A6C34878D82A}">
                    <a16:rowId xmlns:a16="http://schemas.microsoft.com/office/drawing/2014/main" xmlns="" val="4226293599"/>
                  </a:ext>
                </a:extLst>
              </a:tr>
              <a:tr h="253626">
                <a:tc>
                  <a:txBody>
                    <a:bodyPr/>
                    <a:lstStyle/>
                    <a:p>
                      <a:pPr algn="ctr" fontAlgn="t"/>
                      <a:r>
                        <a:rPr lang="en-GB" sz="1100" b="1">
                          <a:solidFill>
                            <a:srgbClr val="333333"/>
                          </a:solidFill>
                          <a:effectLst/>
                        </a:rPr>
                        <a:t>11</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Rainy</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No</a:t>
                      </a:r>
                      <a:endParaRPr lang="en-GB" sz="1100" dirty="0">
                        <a:solidFill>
                          <a:srgbClr val="333333"/>
                        </a:solidFill>
                        <a:effectLst/>
                        <a:latin typeface="inter-regular"/>
                      </a:endParaRPr>
                    </a:p>
                  </a:txBody>
                  <a:tcPr marL="45290" marR="45290" marT="45290" marB="45290"/>
                </a:tc>
                <a:extLst>
                  <a:ext uri="{0D108BD9-81ED-4DB2-BD59-A6C34878D82A}">
                    <a16:rowId xmlns:a16="http://schemas.microsoft.com/office/drawing/2014/main" xmlns="" val="427018809"/>
                  </a:ext>
                </a:extLst>
              </a:tr>
              <a:tr h="253626">
                <a:tc>
                  <a:txBody>
                    <a:bodyPr/>
                    <a:lstStyle/>
                    <a:p>
                      <a:pPr algn="ctr" fontAlgn="t"/>
                      <a:r>
                        <a:rPr lang="en-GB" sz="1100" b="1">
                          <a:solidFill>
                            <a:srgbClr val="333333"/>
                          </a:solidFill>
                          <a:effectLst/>
                        </a:rPr>
                        <a:t>12</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Overcast</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Yes</a:t>
                      </a:r>
                      <a:endParaRPr lang="en-GB" sz="1100" dirty="0">
                        <a:solidFill>
                          <a:srgbClr val="333333"/>
                        </a:solidFill>
                        <a:effectLst/>
                        <a:latin typeface="inter-regular"/>
                      </a:endParaRPr>
                    </a:p>
                  </a:txBody>
                  <a:tcPr marL="45290" marR="45290" marT="45290" marB="45290"/>
                </a:tc>
                <a:extLst>
                  <a:ext uri="{0D108BD9-81ED-4DB2-BD59-A6C34878D82A}">
                    <a16:rowId xmlns:a16="http://schemas.microsoft.com/office/drawing/2014/main" xmlns="" val="43816854"/>
                  </a:ext>
                </a:extLst>
              </a:tr>
              <a:tr h="253626">
                <a:tc>
                  <a:txBody>
                    <a:bodyPr/>
                    <a:lstStyle/>
                    <a:p>
                      <a:pPr algn="ctr" fontAlgn="t"/>
                      <a:r>
                        <a:rPr lang="en-GB" sz="1100" b="1">
                          <a:solidFill>
                            <a:srgbClr val="333333"/>
                          </a:solidFill>
                          <a:effectLst/>
                        </a:rPr>
                        <a:t>13</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Overcast</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Yes</a:t>
                      </a:r>
                      <a:endParaRPr lang="en-GB" sz="1100" dirty="0">
                        <a:solidFill>
                          <a:srgbClr val="333333"/>
                        </a:solidFill>
                        <a:effectLst/>
                        <a:latin typeface="inter-regular"/>
                      </a:endParaRPr>
                    </a:p>
                  </a:txBody>
                  <a:tcPr marL="45290" marR="45290" marT="45290" marB="45290"/>
                </a:tc>
                <a:extLst>
                  <a:ext uri="{0D108BD9-81ED-4DB2-BD59-A6C34878D82A}">
                    <a16:rowId xmlns:a16="http://schemas.microsoft.com/office/drawing/2014/main" xmlns="" val="4124366149"/>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B8D5EC21-A947-401A-A0B5-659FCA909B60}"/>
                  </a:ext>
                </a:extLst>
              </p:cNvPr>
              <p:cNvSpPr txBox="1"/>
              <p:nvPr/>
            </p:nvSpPr>
            <p:spPr>
              <a:xfrm>
                <a:off x="5640946" y="3425781"/>
                <a:ext cx="4152675" cy="584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𝑌𝑒𝑠</m:t>
                          </m:r>
                        </m:e>
                        <m:e>
                          <m:r>
                            <a:rPr lang="en-US" b="0" i="1" smtClean="0">
                              <a:latin typeface="Cambria Math" panose="02040503050406030204" pitchFamily="18" charset="0"/>
                            </a:rPr>
                            <m:t>𝑆𝑢𝑛𝑛𝑦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e>
                              <m:r>
                                <a:rPr lang="en-US" b="0" i="1" smtClean="0">
                                  <a:latin typeface="Cambria Math" panose="02040503050406030204" pitchFamily="18" charset="0"/>
                                </a:rPr>
                                <m:t>𝑌𝑒𝑠</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𝑌𝑒𝑠</m:t>
                          </m:r>
                          <m:r>
                            <a:rPr lang="en-US" b="0" i="1" smtClean="0">
                              <a:latin typeface="Cambria Math" panose="02040503050406030204" pitchFamily="18" charset="0"/>
                            </a:rPr>
                            <m:t>)</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d>
                        </m:den>
                      </m:f>
                    </m:oMath>
                  </m:oMathPara>
                </a14:m>
                <a:endParaRPr lang="en-GB" dirty="0"/>
              </a:p>
            </p:txBody>
          </p:sp>
        </mc:Choice>
        <mc:Fallback xmlns="">
          <p:sp>
            <p:nvSpPr>
              <p:cNvPr id="11" name="TextBox 10">
                <a:extLst>
                  <a:ext uri="{FF2B5EF4-FFF2-40B4-BE49-F238E27FC236}">
                    <a16:creationId xmlns:a16="http://schemas.microsoft.com/office/drawing/2014/main" id="{B8D5EC21-A947-401A-A0B5-659FCA909B60}"/>
                  </a:ext>
                </a:extLst>
              </p:cNvPr>
              <p:cNvSpPr txBox="1">
                <a:spLocks noRot="1" noChangeAspect="1" noMove="1" noResize="1" noEditPoints="1" noAdjustHandles="1" noChangeArrowheads="1" noChangeShapeType="1" noTextEdit="1"/>
              </p:cNvSpPr>
              <p:nvPr/>
            </p:nvSpPr>
            <p:spPr>
              <a:xfrm>
                <a:off x="5640946" y="3425781"/>
                <a:ext cx="4152675" cy="58484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EFDACA52-E298-4D38-A789-559996A68800}"/>
                  </a:ext>
                </a:extLst>
              </p:cNvPr>
              <p:cNvSpPr txBox="1"/>
              <p:nvPr/>
            </p:nvSpPr>
            <p:spPr>
              <a:xfrm>
                <a:off x="5640945" y="4737837"/>
                <a:ext cx="3946850" cy="584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𝑁𝑜</m:t>
                          </m:r>
                        </m:e>
                        <m:e>
                          <m:r>
                            <a:rPr lang="en-US" b="0" i="1" smtClean="0">
                              <a:latin typeface="Cambria Math" panose="02040503050406030204" pitchFamily="18" charset="0"/>
                            </a:rPr>
                            <m:t>𝑆𝑢𝑛𝑛𝑦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e>
                              <m:r>
                                <a:rPr lang="en-US" b="0" i="1" smtClean="0">
                                  <a:latin typeface="Cambria Math" panose="02040503050406030204" pitchFamily="18" charset="0"/>
                                </a:rPr>
                                <m:t>𝑁𝑜</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𝑁𝑜</m:t>
                          </m:r>
                          <m:r>
                            <a:rPr lang="en-US" b="0" i="1" smtClean="0">
                              <a:latin typeface="Cambria Math" panose="02040503050406030204" pitchFamily="18" charset="0"/>
                            </a:rPr>
                            <m:t>)</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d>
                        </m:den>
                      </m:f>
                    </m:oMath>
                  </m:oMathPara>
                </a14:m>
                <a:endParaRPr lang="en-GB" dirty="0"/>
              </a:p>
            </p:txBody>
          </p:sp>
        </mc:Choice>
        <mc:Fallback xmlns="">
          <p:sp>
            <p:nvSpPr>
              <p:cNvPr id="12" name="TextBox 11">
                <a:extLst>
                  <a:ext uri="{FF2B5EF4-FFF2-40B4-BE49-F238E27FC236}">
                    <a16:creationId xmlns:a16="http://schemas.microsoft.com/office/drawing/2014/main" id="{EFDACA52-E298-4D38-A789-559996A68800}"/>
                  </a:ext>
                </a:extLst>
              </p:cNvPr>
              <p:cNvSpPr txBox="1">
                <a:spLocks noRot="1" noChangeAspect="1" noMove="1" noResize="1" noEditPoints="1" noAdjustHandles="1" noChangeArrowheads="1" noChangeShapeType="1" noTextEdit="1"/>
              </p:cNvSpPr>
              <p:nvPr/>
            </p:nvSpPr>
            <p:spPr>
              <a:xfrm>
                <a:off x="5640945" y="4737837"/>
                <a:ext cx="3946850" cy="584840"/>
              </a:xfrm>
              <a:prstGeom prst="rect">
                <a:avLst/>
              </a:prstGeom>
              <a:blipFill>
                <a:blip r:embed="rId3"/>
                <a:stretch>
                  <a:fillRect/>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xmlns="" id="{69367CCF-C674-4852-B1B0-1C4532040A7B}"/>
              </a:ext>
            </a:extLst>
          </p:cNvPr>
          <p:cNvSpPr txBox="1"/>
          <p:nvPr/>
        </p:nvSpPr>
        <p:spPr>
          <a:xfrm>
            <a:off x="5534313" y="2529288"/>
            <a:ext cx="4365940"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We will calculate the followings:</a:t>
            </a:r>
            <a:endParaRPr lang="en-GB"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811013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Lora" pitchFamily="2" charset="0"/>
              </a:rPr>
              <a:t>Naïve Bayes Classifier</a:t>
            </a:r>
            <a:endParaRPr lang="en-GB" b="1" dirty="0">
              <a:solidFill>
                <a:schemeClr val="bg2"/>
              </a:solidFill>
              <a:latin typeface="Lora" pitchFamily="2" charset="0"/>
            </a:endParaRPr>
          </a:p>
        </p:txBody>
      </p:sp>
      <p:graphicFrame>
        <p:nvGraphicFramePr>
          <p:cNvPr id="4" name="Table 3">
            <a:extLst>
              <a:ext uri="{FF2B5EF4-FFF2-40B4-BE49-F238E27FC236}">
                <a16:creationId xmlns:a16="http://schemas.microsoft.com/office/drawing/2014/main" xmlns="" id="{8EC45CF1-5A6E-4821-A959-F31DBCAB79E6}"/>
              </a:ext>
            </a:extLst>
          </p:cNvPr>
          <p:cNvGraphicFramePr>
            <a:graphicFrameLocks noGrp="1"/>
          </p:cNvGraphicFramePr>
          <p:nvPr>
            <p:extLst>
              <p:ext uri="{D42A27DB-BD31-4B8C-83A1-F6EECF244321}">
                <p14:modId xmlns:p14="http://schemas.microsoft.com/office/powerpoint/2010/main" val="1382240247"/>
              </p:ext>
            </p:extLst>
          </p:nvPr>
        </p:nvGraphicFramePr>
        <p:xfrm>
          <a:off x="4443209" y="2708762"/>
          <a:ext cx="2511381" cy="1882755"/>
        </p:xfrm>
        <a:graphic>
          <a:graphicData uri="http://schemas.openxmlformats.org/drawingml/2006/table">
            <a:tbl>
              <a:tblPr/>
              <a:tblGrid>
                <a:gridCol w="837127">
                  <a:extLst>
                    <a:ext uri="{9D8B030D-6E8A-4147-A177-3AD203B41FA5}">
                      <a16:colId xmlns:a16="http://schemas.microsoft.com/office/drawing/2014/main" xmlns="" val="4129424917"/>
                    </a:ext>
                  </a:extLst>
                </a:gridCol>
                <a:gridCol w="837127">
                  <a:extLst>
                    <a:ext uri="{9D8B030D-6E8A-4147-A177-3AD203B41FA5}">
                      <a16:colId xmlns:a16="http://schemas.microsoft.com/office/drawing/2014/main" xmlns="" val="1638888056"/>
                    </a:ext>
                  </a:extLst>
                </a:gridCol>
                <a:gridCol w="837127">
                  <a:extLst>
                    <a:ext uri="{9D8B030D-6E8A-4147-A177-3AD203B41FA5}">
                      <a16:colId xmlns:a16="http://schemas.microsoft.com/office/drawing/2014/main" xmlns="" val="1785580449"/>
                    </a:ext>
                  </a:extLst>
                </a:gridCol>
              </a:tblGrid>
              <a:tr h="376551">
                <a:tc>
                  <a:txBody>
                    <a:bodyPr/>
                    <a:lstStyle/>
                    <a:p>
                      <a:pPr algn="ctr" fontAlgn="t"/>
                      <a:r>
                        <a:rPr lang="en-GB" sz="1400" b="1" dirty="0">
                          <a:solidFill>
                            <a:srgbClr val="333333"/>
                          </a:solidFill>
                          <a:effectLst/>
                          <a:latin typeface="inter-regular"/>
                        </a:rPr>
                        <a:t>Weather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b="1" dirty="0">
                          <a:solidFill>
                            <a:srgbClr val="333333"/>
                          </a:solidFill>
                          <a:effectLst/>
                          <a:latin typeface="inter-regular"/>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b="1" dirty="0">
                          <a:solidFill>
                            <a:srgbClr val="333333"/>
                          </a:solidFill>
                          <a:effectLst/>
                          <a:latin typeface="inter-regular"/>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554521201"/>
                  </a:ext>
                </a:extLst>
              </a:tr>
              <a:tr h="376551">
                <a:tc>
                  <a:txBody>
                    <a:bodyPr/>
                    <a:lstStyle/>
                    <a:p>
                      <a:pPr algn="ctr" fontAlgn="t"/>
                      <a:r>
                        <a:rPr lang="en-GB" sz="1400" dirty="0">
                          <a:solidFill>
                            <a:srgbClr val="333333"/>
                          </a:solidFill>
                          <a:effectLst/>
                          <a:latin typeface="inter-regular"/>
                        </a:rPr>
                        <a:t>Overcast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199187818"/>
                  </a:ext>
                </a:extLst>
              </a:tr>
              <a:tr h="376551">
                <a:tc>
                  <a:txBody>
                    <a:bodyPr/>
                    <a:lstStyle/>
                    <a:p>
                      <a:pPr algn="ctr" fontAlgn="t"/>
                      <a:r>
                        <a:rPr lang="en-GB" sz="1400" dirty="0">
                          <a:solidFill>
                            <a:srgbClr val="333333"/>
                          </a:solidFill>
                          <a:effectLst/>
                          <a:latin typeface="inter-regular"/>
                        </a:rPr>
                        <a:t>Rainy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890818523"/>
                  </a:ext>
                </a:extLst>
              </a:tr>
              <a:tr h="376551">
                <a:tc>
                  <a:txBody>
                    <a:bodyPr/>
                    <a:lstStyle/>
                    <a:p>
                      <a:pPr algn="ctr" fontAlgn="t"/>
                      <a:r>
                        <a:rPr lang="en-GB" sz="1400" dirty="0">
                          <a:solidFill>
                            <a:srgbClr val="333333"/>
                          </a:solidFill>
                          <a:effectLst/>
                          <a:latin typeface="inter-regular"/>
                        </a:rPr>
                        <a:t>Sunny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82399462"/>
                  </a:ext>
                </a:extLst>
              </a:tr>
              <a:tr h="376551">
                <a:tc>
                  <a:txBody>
                    <a:bodyPr/>
                    <a:lstStyle/>
                    <a:p>
                      <a:pPr algn="ctr" fontAlgn="t"/>
                      <a:r>
                        <a:rPr lang="en-GB" sz="1400">
                          <a:solidFill>
                            <a:srgbClr val="333333"/>
                          </a:solidFill>
                          <a:effectLst/>
                          <a:latin typeface="inter-regular"/>
                        </a:rPr>
                        <a:t>Total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400" dirty="0">
                          <a:solidFill>
                            <a:srgbClr val="333333"/>
                          </a:solidFill>
                          <a:effectLst/>
                          <a:latin typeface="inter-regular"/>
                        </a:rPr>
                        <a:t>4</a:t>
                      </a:r>
                      <a:endParaRPr lang="en-GB" sz="1400"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191431483"/>
                  </a:ext>
                </a:extLst>
              </a:tr>
            </a:tbl>
          </a:graphicData>
        </a:graphic>
      </p:graphicFrame>
      <p:sp>
        <p:nvSpPr>
          <p:cNvPr id="6" name="Rectangle 1">
            <a:extLst>
              <a:ext uri="{FF2B5EF4-FFF2-40B4-BE49-F238E27FC236}">
                <a16:creationId xmlns:a16="http://schemas.microsoft.com/office/drawing/2014/main" xmlns="" id="{B81E592C-9956-49D6-ACFC-E6E231AE406C}"/>
              </a:ext>
            </a:extLst>
          </p:cNvPr>
          <p:cNvSpPr>
            <a:spLocks noChangeArrowheads="1"/>
          </p:cNvSpPr>
          <p:nvPr/>
        </p:nvSpPr>
        <p:spPr bwMode="auto">
          <a:xfrm>
            <a:off x="4443208" y="2293265"/>
            <a:ext cx="2511381" cy="461665"/>
          </a:xfrm>
          <a:prstGeom prst="rect">
            <a:avLst/>
          </a:prstGeom>
          <a:solidFill>
            <a:schemeClr val="tx1">
              <a:lumMod val="65000"/>
              <a:lumOff val="3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Frequency table for the Weather Conditions: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6819EFD0-9F16-4BAE-993B-5E85F4A5E690}"/>
              </a:ext>
            </a:extLst>
          </p:cNvPr>
          <p:cNvSpPr txBox="1"/>
          <p:nvPr/>
        </p:nvSpPr>
        <p:spPr>
          <a:xfrm>
            <a:off x="384238" y="1562674"/>
            <a:ext cx="7108993" cy="584775"/>
          </a:xfrm>
          <a:prstGeom prst="rect">
            <a:avLst/>
          </a:prstGeom>
          <a:noFill/>
        </p:spPr>
        <p:txBody>
          <a:bodyPr wrap="square">
            <a:spAutoFit/>
          </a:bodyPr>
          <a:lstStyle/>
          <a:p>
            <a:pPr algn="just"/>
            <a:r>
              <a:rPr lang="en-US" sz="1600" b="1" i="0" dirty="0">
                <a:solidFill>
                  <a:srgbClr val="333333"/>
                </a:solidFill>
                <a:effectLst/>
                <a:latin typeface="Lora" pitchFamily="2" charset="0"/>
              </a:rPr>
              <a:t>Problem</a:t>
            </a:r>
            <a:r>
              <a:rPr lang="en-US" sz="1600" b="0" i="0" dirty="0">
                <a:solidFill>
                  <a:srgbClr val="333333"/>
                </a:solidFill>
                <a:effectLst/>
                <a:latin typeface="Lora" pitchFamily="2" charset="0"/>
              </a:rPr>
              <a:t>: If the weather is sunny, then the Player should play or not?</a:t>
            </a:r>
          </a:p>
          <a:p>
            <a:pPr algn="just"/>
            <a:r>
              <a:rPr lang="en-US" sz="1600" b="1" i="0" dirty="0">
                <a:solidFill>
                  <a:srgbClr val="333333"/>
                </a:solidFill>
                <a:effectLst/>
                <a:latin typeface="Lora" pitchFamily="2" charset="0"/>
              </a:rPr>
              <a:t>Solution</a:t>
            </a:r>
            <a:r>
              <a:rPr lang="en-US" sz="1600" b="0" i="0" dirty="0">
                <a:solidFill>
                  <a:srgbClr val="333333"/>
                </a:solidFill>
                <a:effectLst/>
                <a:latin typeface="Lora" pitchFamily="2" charset="0"/>
              </a:rPr>
              <a:t>: To solve this, first consider the below dataset:</a:t>
            </a:r>
          </a:p>
        </p:txBody>
      </p:sp>
      <p:graphicFrame>
        <p:nvGraphicFramePr>
          <p:cNvPr id="10" name="Table 9">
            <a:extLst>
              <a:ext uri="{FF2B5EF4-FFF2-40B4-BE49-F238E27FC236}">
                <a16:creationId xmlns:a16="http://schemas.microsoft.com/office/drawing/2014/main" xmlns="" id="{A4972CCF-A202-4517-A9F4-F4F20FEDEC03}"/>
              </a:ext>
            </a:extLst>
          </p:cNvPr>
          <p:cNvGraphicFramePr>
            <a:graphicFrameLocks noGrp="1"/>
          </p:cNvGraphicFramePr>
          <p:nvPr>
            <p:extLst>
              <p:ext uri="{D42A27DB-BD31-4B8C-83A1-F6EECF244321}">
                <p14:modId xmlns:p14="http://schemas.microsoft.com/office/powerpoint/2010/main" val="2787875968"/>
              </p:ext>
            </p:extLst>
          </p:nvPr>
        </p:nvGraphicFramePr>
        <p:xfrm>
          <a:off x="541058" y="2250505"/>
          <a:ext cx="3747606" cy="4147192"/>
        </p:xfrm>
        <a:graphic>
          <a:graphicData uri="http://schemas.openxmlformats.org/drawingml/2006/table">
            <a:tbl>
              <a:tblPr>
                <a:tableStyleId>{08FB837D-C827-4EFA-A057-4D05807E0F7C}</a:tableStyleId>
              </a:tblPr>
              <a:tblGrid>
                <a:gridCol w="1249202">
                  <a:extLst>
                    <a:ext uri="{9D8B030D-6E8A-4147-A177-3AD203B41FA5}">
                      <a16:colId xmlns:a16="http://schemas.microsoft.com/office/drawing/2014/main" xmlns="" val="1799904373"/>
                    </a:ext>
                  </a:extLst>
                </a:gridCol>
                <a:gridCol w="1249202">
                  <a:extLst>
                    <a:ext uri="{9D8B030D-6E8A-4147-A177-3AD203B41FA5}">
                      <a16:colId xmlns:a16="http://schemas.microsoft.com/office/drawing/2014/main" xmlns="" val="1224976638"/>
                    </a:ext>
                  </a:extLst>
                </a:gridCol>
                <a:gridCol w="1249202">
                  <a:extLst>
                    <a:ext uri="{9D8B030D-6E8A-4147-A177-3AD203B41FA5}">
                      <a16:colId xmlns:a16="http://schemas.microsoft.com/office/drawing/2014/main" xmlns="" val="3565079220"/>
                    </a:ext>
                  </a:extLst>
                </a:gridCol>
              </a:tblGrid>
              <a:tr h="298917">
                <a:tc>
                  <a:txBody>
                    <a:bodyPr/>
                    <a:lstStyle/>
                    <a:p>
                      <a:pPr algn="ctr" fontAlgn="t"/>
                      <a:r>
                        <a:rPr lang="en-US" sz="1200" b="1" dirty="0">
                          <a:solidFill>
                            <a:srgbClr val="000000"/>
                          </a:solidFill>
                          <a:effectLst/>
                        </a:rPr>
                        <a:t>Count</a:t>
                      </a:r>
                      <a:endParaRPr lang="en-GB" sz="1200" b="1" dirty="0">
                        <a:solidFill>
                          <a:srgbClr val="000000"/>
                        </a:solidFill>
                        <a:effectLst/>
                        <a:latin typeface="times new roman" panose="02020603050405020304" pitchFamily="18" charset="0"/>
                      </a:endParaRPr>
                    </a:p>
                  </a:txBody>
                  <a:tcPr marL="67936" marR="67936" marT="67936" marB="67936"/>
                </a:tc>
                <a:tc>
                  <a:txBody>
                    <a:bodyPr/>
                    <a:lstStyle/>
                    <a:p>
                      <a:pPr algn="ctr" fontAlgn="t"/>
                      <a:r>
                        <a:rPr lang="en-GB" sz="1200" b="1">
                          <a:solidFill>
                            <a:srgbClr val="000000"/>
                          </a:solidFill>
                          <a:effectLst/>
                        </a:rPr>
                        <a:t>Outlook</a:t>
                      </a:r>
                      <a:endParaRPr lang="en-GB" sz="1200" b="1">
                        <a:solidFill>
                          <a:srgbClr val="000000"/>
                        </a:solidFill>
                        <a:effectLst/>
                        <a:latin typeface="times new roman" panose="02020603050405020304" pitchFamily="18" charset="0"/>
                      </a:endParaRPr>
                    </a:p>
                  </a:txBody>
                  <a:tcPr marL="67936" marR="67936" marT="67936" marB="67936"/>
                </a:tc>
                <a:tc>
                  <a:txBody>
                    <a:bodyPr/>
                    <a:lstStyle/>
                    <a:p>
                      <a:pPr algn="ctr" fontAlgn="t"/>
                      <a:r>
                        <a:rPr lang="en-GB" sz="1200" b="1" dirty="0">
                          <a:solidFill>
                            <a:srgbClr val="000000"/>
                          </a:solidFill>
                          <a:effectLst/>
                        </a:rPr>
                        <a:t>Play</a:t>
                      </a:r>
                      <a:endParaRPr lang="en-GB" sz="1200" b="1" dirty="0">
                        <a:solidFill>
                          <a:srgbClr val="000000"/>
                        </a:solidFill>
                        <a:effectLst/>
                        <a:latin typeface="times new roman" panose="02020603050405020304" pitchFamily="18" charset="0"/>
                      </a:endParaRPr>
                    </a:p>
                  </a:txBody>
                  <a:tcPr marL="67936" marR="67936" marT="67936" marB="67936"/>
                </a:tc>
                <a:extLst>
                  <a:ext uri="{0D108BD9-81ED-4DB2-BD59-A6C34878D82A}">
                    <a16:rowId xmlns:a16="http://schemas.microsoft.com/office/drawing/2014/main" xmlns="" val="1071452526"/>
                  </a:ext>
                </a:extLst>
              </a:tr>
              <a:tr h="253626">
                <a:tc>
                  <a:txBody>
                    <a:bodyPr/>
                    <a:lstStyle/>
                    <a:p>
                      <a:pPr algn="ctr" fontAlgn="t"/>
                      <a:r>
                        <a:rPr lang="en-GB" sz="1200" b="1" dirty="0">
                          <a:solidFill>
                            <a:srgbClr val="333333"/>
                          </a:solidFill>
                          <a:effectLst/>
                        </a:rPr>
                        <a:t>0</a:t>
                      </a:r>
                      <a:endParaRPr lang="en-GB" sz="1200" dirty="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Rainy</a:t>
                      </a:r>
                      <a:endParaRPr lang="en-GB" sz="1200" dirty="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Yes</a:t>
                      </a:r>
                      <a:endParaRPr lang="en-GB" sz="1200">
                        <a:solidFill>
                          <a:srgbClr val="333333"/>
                        </a:solidFill>
                        <a:effectLst/>
                        <a:latin typeface="inter-regular"/>
                      </a:endParaRPr>
                    </a:p>
                  </a:txBody>
                  <a:tcPr marL="45290" marR="45290" marT="45290" marB="45290"/>
                </a:tc>
                <a:extLst>
                  <a:ext uri="{0D108BD9-81ED-4DB2-BD59-A6C34878D82A}">
                    <a16:rowId xmlns:a16="http://schemas.microsoft.com/office/drawing/2014/main" xmlns="" val="3885448399"/>
                  </a:ext>
                </a:extLst>
              </a:tr>
              <a:tr h="253626">
                <a:tc>
                  <a:txBody>
                    <a:bodyPr/>
                    <a:lstStyle/>
                    <a:p>
                      <a:pPr algn="ctr" fontAlgn="t"/>
                      <a:r>
                        <a:rPr lang="en-GB" sz="1200" b="1" dirty="0">
                          <a:solidFill>
                            <a:srgbClr val="333333"/>
                          </a:solidFill>
                          <a:effectLst/>
                        </a:rPr>
                        <a:t>1</a:t>
                      </a:r>
                      <a:endParaRPr lang="en-GB" sz="1200" dirty="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Sunny</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Yes</a:t>
                      </a:r>
                      <a:endParaRPr lang="en-GB" sz="1200" dirty="0">
                        <a:solidFill>
                          <a:srgbClr val="333333"/>
                        </a:solidFill>
                        <a:effectLst/>
                        <a:latin typeface="inter-regular"/>
                      </a:endParaRPr>
                    </a:p>
                  </a:txBody>
                  <a:tcPr marL="45290" marR="45290" marT="45290" marB="45290"/>
                </a:tc>
                <a:extLst>
                  <a:ext uri="{0D108BD9-81ED-4DB2-BD59-A6C34878D82A}">
                    <a16:rowId xmlns:a16="http://schemas.microsoft.com/office/drawing/2014/main" xmlns="" val="3283853771"/>
                  </a:ext>
                </a:extLst>
              </a:tr>
              <a:tr h="253626">
                <a:tc>
                  <a:txBody>
                    <a:bodyPr/>
                    <a:lstStyle/>
                    <a:p>
                      <a:pPr algn="ctr" fontAlgn="t"/>
                      <a:r>
                        <a:rPr lang="en-GB" sz="1200" b="1">
                          <a:solidFill>
                            <a:srgbClr val="333333"/>
                          </a:solidFill>
                          <a:effectLst/>
                        </a:rPr>
                        <a:t>2</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Overcast</a:t>
                      </a:r>
                      <a:endParaRPr lang="en-GB" sz="1200" dirty="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Yes</a:t>
                      </a:r>
                      <a:endParaRPr lang="en-GB" sz="1200">
                        <a:solidFill>
                          <a:srgbClr val="333333"/>
                        </a:solidFill>
                        <a:effectLst/>
                        <a:latin typeface="inter-regular"/>
                      </a:endParaRPr>
                    </a:p>
                  </a:txBody>
                  <a:tcPr marL="45290" marR="45290" marT="45290" marB="45290"/>
                </a:tc>
                <a:extLst>
                  <a:ext uri="{0D108BD9-81ED-4DB2-BD59-A6C34878D82A}">
                    <a16:rowId xmlns:a16="http://schemas.microsoft.com/office/drawing/2014/main" xmlns="" val="853947026"/>
                  </a:ext>
                </a:extLst>
              </a:tr>
              <a:tr h="253626">
                <a:tc>
                  <a:txBody>
                    <a:bodyPr/>
                    <a:lstStyle/>
                    <a:p>
                      <a:pPr algn="ctr" fontAlgn="t"/>
                      <a:r>
                        <a:rPr lang="en-GB" sz="1200" b="1" dirty="0">
                          <a:solidFill>
                            <a:srgbClr val="333333"/>
                          </a:solidFill>
                          <a:effectLst/>
                        </a:rPr>
                        <a:t>3</a:t>
                      </a:r>
                      <a:endParaRPr lang="en-GB" sz="1200" dirty="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Overcast</a:t>
                      </a:r>
                      <a:endParaRPr lang="en-GB" sz="1200" dirty="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Yes</a:t>
                      </a:r>
                      <a:endParaRPr lang="en-GB" sz="1200">
                        <a:solidFill>
                          <a:srgbClr val="333333"/>
                        </a:solidFill>
                        <a:effectLst/>
                        <a:latin typeface="inter-regular"/>
                      </a:endParaRPr>
                    </a:p>
                  </a:txBody>
                  <a:tcPr marL="45290" marR="45290" marT="45290" marB="45290"/>
                </a:tc>
                <a:extLst>
                  <a:ext uri="{0D108BD9-81ED-4DB2-BD59-A6C34878D82A}">
                    <a16:rowId xmlns:a16="http://schemas.microsoft.com/office/drawing/2014/main" xmlns="" val="3721624533"/>
                  </a:ext>
                </a:extLst>
              </a:tr>
              <a:tr h="253626">
                <a:tc>
                  <a:txBody>
                    <a:bodyPr/>
                    <a:lstStyle/>
                    <a:p>
                      <a:pPr algn="ctr" fontAlgn="t"/>
                      <a:r>
                        <a:rPr lang="en-GB" sz="1200" b="1">
                          <a:solidFill>
                            <a:srgbClr val="333333"/>
                          </a:solidFill>
                          <a:effectLst/>
                        </a:rPr>
                        <a:t>4</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Sunny</a:t>
                      </a:r>
                      <a:endParaRPr lang="en-GB" sz="1200" dirty="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No</a:t>
                      </a:r>
                      <a:endParaRPr lang="en-GB" sz="1200">
                        <a:solidFill>
                          <a:srgbClr val="333333"/>
                        </a:solidFill>
                        <a:effectLst/>
                        <a:latin typeface="inter-regular"/>
                      </a:endParaRPr>
                    </a:p>
                  </a:txBody>
                  <a:tcPr marL="45290" marR="45290" marT="45290" marB="45290"/>
                </a:tc>
                <a:extLst>
                  <a:ext uri="{0D108BD9-81ED-4DB2-BD59-A6C34878D82A}">
                    <a16:rowId xmlns:a16="http://schemas.microsoft.com/office/drawing/2014/main" xmlns="" val="1747881853"/>
                  </a:ext>
                </a:extLst>
              </a:tr>
              <a:tr h="253626">
                <a:tc>
                  <a:txBody>
                    <a:bodyPr/>
                    <a:lstStyle/>
                    <a:p>
                      <a:pPr algn="ctr" fontAlgn="t"/>
                      <a:r>
                        <a:rPr lang="en-GB" sz="1200" b="1">
                          <a:solidFill>
                            <a:srgbClr val="333333"/>
                          </a:solidFill>
                          <a:effectLst/>
                        </a:rPr>
                        <a:t>5</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Rainy</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Yes</a:t>
                      </a:r>
                      <a:endParaRPr lang="en-GB" sz="1200">
                        <a:solidFill>
                          <a:srgbClr val="333333"/>
                        </a:solidFill>
                        <a:effectLst/>
                        <a:latin typeface="inter-regular"/>
                      </a:endParaRPr>
                    </a:p>
                  </a:txBody>
                  <a:tcPr marL="45290" marR="45290" marT="45290" marB="45290"/>
                </a:tc>
                <a:extLst>
                  <a:ext uri="{0D108BD9-81ED-4DB2-BD59-A6C34878D82A}">
                    <a16:rowId xmlns:a16="http://schemas.microsoft.com/office/drawing/2014/main" xmlns="" val="73552599"/>
                  </a:ext>
                </a:extLst>
              </a:tr>
              <a:tr h="253626">
                <a:tc>
                  <a:txBody>
                    <a:bodyPr/>
                    <a:lstStyle/>
                    <a:p>
                      <a:pPr algn="ctr" fontAlgn="t"/>
                      <a:r>
                        <a:rPr lang="en-GB" sz="1200" b="1">
                          <a:solidFill>
                            <a:srgbClr val="333333"/>
                          </a:solidFill>
                          <a:effectLst/>
                        </a:rPr>
                        <a:t>6</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Sunny</a:t>
                      </a:r>
                      <a:endParaRPr lang="en-GB" sz="1200" dirty="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Yes</a:t>
                      </a:r>
                      <a:endParaRPr lang="en-GB" sz="1200">
                        <a:solidFill>
                          <a:srgbClr val="333333"/>
                        </a:solidFill>
                        <a:effectLst/>
                        <a:latin typeface="inter-regular"/>
                      </a:endParaRPr>
                    </a:p>
                  </a:txBody>
                  <a:tcPr marL="45290" marR="45290" marT="45290" marB="45290"/>
                </a:tc>
                <a:extLst>
                  <a:ext uri="{0D108BD9-81ED-4DB2-BD59-A6C34878D82A}">
                    <a16:rowId xmlns:a16="http://schemas.microsoft.com/office/drawing/2014/main" xmlns="" val="4229799098"/>
                  </a:ext>
                </a:extLst>
              </a:tr>
              <a:tr h="253626">
                <a:tc>
                  <a:txBody>
                    <a:bodyPr/>
                    <a:lstStyle/>
                    <a:p>
                      <a:pPr algn="ctr" fontAlgn="t"/>
                      <a:r>
                        <a:rPr lang="en-GB" sz="1200" b="1">
                          <a:solidFill>
                            <a:srgbClr val="333333"/>
                          </a:solidFill>
                          <a:effectLst/>
                        </a:rPr>
                        <a:t>7</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Overcast</a:t>
                      </a:r>
                      <a:endParaRPr lang="en-GB" sz="1200" dirty="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Yes</a:t>
                      </a:r>
                      <a:endParaRPr lang="en-GB" sz="1200">
                        <a:solidFill>
                          <a:srgbClr val="333333"/>
                        </a:solidFill>
                        <a:effectLst/>
                        <a:latin typeface="inter-regular"/>
                      </a:endParaRPr>
                    </a:p>
                  </a:txBody>
                  <a:tcPr marL="45290" marR="45290" marT="45290" marB="45290"/>
                </a:tc>
                <a:extLst>
                  <a:ext uri="{0D108BD9-81ED-4DB2-BD59-A6C34878D82A}">
                    <a16:rowId xmlns:a16="http://schemas.microsoft.com/office/drawing/2014/main" xmlns="" val="1447707238"/>
                  </a:ext>
                </a:extLst>
              </a:tr>
              <a:tr h="253626">
                <a:tc>
                  <a:txBody>
                    <a:bodyPr/>
                    <a:lstStyle/>
                    <a:p>
                      <a:pPr algn="ctr" fontAlgn="t"/>
                      <a:r>
                        <a:rPr lang="en-GB" sz="1200" b="1">
                          <a:solidFill>
                            <a:srgbClr val="333333"/>
                          </a:solidFill>
                          <a:effectLst/>
                        </a:rPr>
                        <a:t>8</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Rainy</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No</a:t>
                      </a:r>
                      <a:endParaRPr lang="en-GB" sz="1200">
                        <a:solidFill>
                          <a:srgbClr val="333333"/>
                        </a:solidFill>
                        <a:effectLst/>
                        <a:latin typeface="inter-regular"/>
                      </a:endParaRPr>
                    </a:p>
                  </a:txBody>
                  <a:tcPr marL="45290" marR="45290" marT="45290" marB="45290"/>
                </a:tc>
                <a:extLst>
                  <a:ext uri="{0D108BD9-81ED-4DB2-BD59-A6C34878D82A}">
                    <a16:rowId xmlns:a16="http://schemas.microsoft.com/office/drawing/2014/main" xmlns="" val="140772321"/>
                  </a:ext>
                </a:extLst>
              </a:tr>
              <a:tr h="253626">
                <a:tc>
                  <a:txBody>
                    <a:bodyPr/>
                    <a:lstStyle/>
                    <a:p>
                      <a:pPr algn="ctr" fontAlgn="t"/>
                      <a:r>
                        <a:rPr lang="en-GB" sz="1200" b="1">
                          <a:solidFill>
                            <a:srgbClr val="333333"/>
                          </a:solidFill>
                          <a:effectLst/>
                        </a:rPr>
                        <a:t>9</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Sunny</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No</a:t>
                      </a:r>
                      <a:endParaRPr lang="en-GB" sz="1200" dirty="0">
                        <a:solidFill>
                          <a:srgbClr val="333333"/>
                        </a:solidFill>
                        <a:effectLst/>
                        <a:latin typeface="inter-regular"/>
                      </a:endParaRPr>
                    </a:p>
                  </a:txBody>
                  <a:tcPr marL="45290" marR="45290" marT="45290" marB="45290"/>
                </a:tc>
                <a:extLst>
                  <a:ext uri="{0D108BD9-81ED-4DB2-BD59-A6C34878D82A}">
                    <a16:rowId xmlns:a16="http://schemas.microsoft.com/office/drawing/2014/main" xmlns="" val="3878191667"/>
                  </a:ext>
                </a:extLst>
              </a:tr>
              <a:tr h="253626">
                <a:tc>
                  <a:txBody>
                    <a:bodyPr/>
                    <a:lstStyle/>
                    <a:p>
                      <a:pPr algn="ctr" fontAlgn="t"/>
                      <a:r>
                        <a:rPr lang="en-GB" sz="1200" b="1">
                          <a:solidFill>
                            <a:srgbClr val="333333"/>
                          </a:solidFill>
                          <a:effectLst/>
                        </a:rPr>
                        <a:t>10</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Sunny</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Yes</a:t>
                      </a:r>
                      <a:endParaRPr lang="en-GB" sz="1200" dirty="0">
                        <a:solidFill>
                          <a:srgbClr val="333333"/>
                        </a:solidFill>
                        <a:effectLst/>
                        <a:latin typeface="inter-regular"/>
                      </a:endParaRPr>
                    </a:p>
                  </a:txBody>
                  <a:tcPr marL="45290" marR="45290" marT="45290" marB="45290"/>
                </a:tc>
                <a:extLst>
                  <a:ext uri="{0D108BD9-81ED-4DB2-BD59-A6C34878D82A}">
                    <a16:rowId xmlns:a16="http://schemas.microsoft.com/office/drawing/2014/main" xmlns="" val="4226293599"/>
                  </a:ext>
                </a:extLst>
              </a:tr>
              <a:tr h="253626">
                <a:tc>
                  <a:txBody>
                    <a:bodyPr/>
                    <a:lstStyle/>
                    <a:p>
                      <a:pPr algn="ctr" fontAlgn="t"/>
                      <a:r>
                        <a:rPr lang="en-GB" sz="1200" b="1">
                          <a:solidFill>
                            <a:srgbClr val="333333"/>
                          </a:solidFill>
                          <a:effectLst/>
                        </a:rPr>
                        <a:t>11</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Rainy</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No</a:t>
                      </a:r>
                      <a:endParaRPr lang="en-GB" sz="1200" dirty="0">
                        <a:solidFill>
                          <a:srgbClr val="333333"/>
                        </a:solidFill>
                        <a:effectLst/>
                        <a:latin typeface="inter-regular"/>
                      </a:endParaRPr>
                    </a:p>
                  </a:txBody>
                  <a:tcPr marL="45290" marR="45290" marT="45290" marB="45290"/>
                </a:tc>
                <a:extLst>
                  <a:ext uri="{0D108BD9-81ED-4DB2-BD59-A6C34878D82A}">
                    <a16:rowId xmlns:a16="http://schemas.microsoft.com/office/drawing/2014/main" xmlns="" val="427018809"/>
                  </a:ext>
                </a:extLst>
              </a:tr>
              <a:tr h="253626">
                <a:tc>
                  <a:txBody>
                    <a:bodyPr/>
                    <a:lstStyle/>
                    <a:p>
                      <a:pPr algn="ctr" fontAlgn="t"/>
                      <a:r>
                        <a:rPr lang="en-GB" sz="1200" b="1">
                          <a:solidFill>
                            <a:srgbClr val="333333"/>
                          </a:solidFill>
                          <a:effectLst/>
                        </a:rPr>
                        <a:t>12</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Overcast</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Yes</a:t>
                      </a:r>
                      <a:endParaRPr lang="en-GB" sz="1200" dirty="0">
                        <a:solidFill>
                          <a:srgbClr val="333333"/>
                        </a:solidFill>
                        <a:effectLst/>
                        <a:latin typeface="inter-regular"/>
                      </a:endParaRPr>
                    </a:p>
                  </a:txBody>
                  <a:tcPr marL="45290" marR="45290" marT="45290" marB="45290"/>
                </a:tc>
                <a:extLst>
                  <a:ext uri="{0D108BD9-81ED-4DB2-BD59-A6C34878D82A}">
                    <a16:rowId xmlns:a16="http://schemas.microsoft.com/office/drawing/2014/main" xmlns="" val="43816854"/>
                  </a:ext>
                </a:extLst>
              </a:tr>
              <a:tr h="253626">
                <a:tc>
                  <a:txBody>
                    <a:bodyPr/>
                    <a:lstStyle/>
                    <a:p>
                      <a:pPr algn="ctr" fontAlgn="t"/>
                      <a:r>
                        <a:rPr lang="en-GB" sz="1200" b="1">
                          <a:solidFill>
                            <a:srgbClr val="333333"/>
                          </a:solidFill>
                          <a:effectLst/>
                        </a:rPr>
                        <a:t>13</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Overcast</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Yes</a:t>
                      </a:r>
                      <a:endParaRPr lang="en-GB" sz="1200" dirty="0">
                        <a:solidFill>
                          <a:srgbClr val="333333"/>
                        </a:solidFill>
                        <a:effectLst/>
                        <a:latin typeface="inter-regular"/>
                      </a:endParaRPr>
                    </a:p>
                  </a:txBody>
                  <a:tcPr marL="45290" marR="45290" marT="45290" marB="45290"/>
                </a:tc>
                <a:extLst>
                  <a:ext uri="{0D108BD9-81ED-4DB2-BD59-A6C34878D82A}">
                    <a16:rowId xmlns:a16="http://schemas.microsoft.com/office/drawing/2014/main" xmlns="" val="4124366149"/>
                  </a:ext>
                </a:extLst>
              </a:tr>
            </a:tbl>
          </a:graphicData>
        </a:graphic>
      </p:graphicFrame>
      <p:graphicFrame>
        <p:nvGraphicFramePr>
          <p:cNvPr id="9" name="Table 8">
            <a:extLst>
              <a:ext uri="{FF2B5EF4-FFF2-40B4-BE49-F238E27FC236}">
                <a16:creationId xmlns:a16="http://schemas.microsoft.com/office/drawing/2014/main" xmlns="" id="{FDB8DFF3-2C84-41DD-B5CC-2CB59AA36325}"/>
              </a:ext>
            </a:extLst>
          </p:cNvPr>
          <p:cNvGraphicFramePr>
            <a:graphicFrameLocks noGrp="1"/>
          </p:cNvGraphicFramePr>
          <p:nvPr>
            <p:extLst>
              <p:ext uri="{D42A27DB-BD31-4B8C-83A1-F6EECF244321}">
                <p14:modId xmlns:p14="http://schemas.microsoft.com/office/powerpoint/2010/main" val="2926861801"/>
              </p:ext>
            </p:extLst>
          </p:nvPr>
        </p:nvGraphicFramePr>
        <p:xfrm>
          <a:off x="7195569" y="2768300"/>
          <a:ext cx="4045524" cy="1828800"/>
        </p:xfrm>
        <a:graphic>
          <a:graphicData uri="http://schemas.openxmlformats.org/drawingml/2006/table">
            <a:tbl>
              <a:tblPr/>
              <a:tblGrid>
                <a:gridCol w="1011381">
                  <a:extLst>
                    <a:ext uri="{9D8B030D-6E8A-4147-A177-3AD203B41FA5}">
                      <a16:colId xmlns:a16="http://schemas.microsoft.com/office/drawing/2014/main" xmlns="" val="322621813"/>
                    </a:ext>
                  </a:extLst>
                </a:gridCol>
                <a:gridCol w="1011381">
                  <a:extLst>
                    <a:ext uri="{9D8B030D-6E8A-4147-A177-3AD203B41FA5}">
                      <a16:colId xmlns:a16="http://schemas.microsoft.com/office/drawing/2014/main" xmlns="" val="2123199158"/>
                    </a:ext>
                  </a:extLst>
                </a:gridCol>
                <a:gridCol w="1011381">
                  <a:extLst>
                    <a:ext uri="{9D8B030D-6E8A-4147-A177-3AD203B41FA5}">
                      <a16:colId xmlns:a16="http://schemas.microsoft.com/office/drawing/2014/main" xmlns="" val="320281374"/>
                    </a:ext>
                  </a:extLst>
                </a:gridCol>
                <a:gridCol w="1011381">
                  <a:extLst>
                    <a:ext uri="{9D8B030D-6E8A-4147-A177-3AD203B41FA5}">
                      <a16:colId xmlns:a16="http://schemas.microsoft.com/office/drawing/2014/main" xmlns="" val="3381471489"/>
                    </a:ext>
                  </a:extLst>
                </a:gridCol>
              </a:tblGrid>
              <a:tr h="0">
                <a:tc>
                  <a:txBody>
                    <a:bodyPr/>
                    <a:lstStyle/>
                    <a:p>
                      <a:pPr algn="ctr" fontAlgn="t"/>
                      <a:r>
                        <a:rPr lang="en-GB" sz="1400">
                          <a:solidFill>
                            <a:srgbClr val="333333"/>
                          </a:solidFill>
                          <a:effectLst/>
                          <a:latin typeface="inter-regular"/>
                        </a:rPr>
                        <a:t>Weather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endParaRPr lang="en-GB" sz="140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4271732672"/>
                  </a:ext>
                </a:extLst>
              </a:tr>
              <a:tr h="0">
                <a:tc>
                  <a:txBody>
                    <a:bodyPr/>
                    <a:lstStyle/>
                    <a:p>
                      <a:pPr algn="ctr" fontAlgn="t"/>
                      <a:r>
                        <a:rPr lang="en-GB" sz="1400">
                          <a:solidFill>
                            <a:srgbClr val="333333"/>
                          </a:solidFill>
                          <a:effectLst/>
                          <a:latin typeface="inter-regular"/>
                        </a:rPr>
                        <a:t>Overcast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5/14= 0.35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317705910"/>
                  </a:ext>
                </a:extLst>
              </a:tr>
              <a:tr h="0">
                <a:tc>
                  <a:txBody>
                    <a:bodyPr/>
                    <a:lstStyle/>
                    <a:p>
                      <a:pPr algn="ctr" fontAlgn="t"/>
                      <a:r>
                        <a:rPr lang="en-GB" sz="1400">
                          <a:solidFill>
                            <a:srgbClr val="333333"/>
                          </a:solidFill>
                          <a:effectLst/>
                          <a:latin typeface="inter-regular"/>
                        </a:rPr>
                        <a:t>Rainy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4/14=0.29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690648817"/>
                  </a:ext>
                </a:extLst>
              </a:tr>
              <a:tr h="0">
                <a:tc>
                  <a:txBody>
                    <a:bodyPr/>
                    <a:lstStyle/>
                    <a:p>
                      <a:pPr algn="ctr" fontAlgn="t"/>
                      <a:r>
                        <a:rPr lang="en-GB" sz="1400">
                          <a:solidFill>
                            <a:srgbClr val="333333"/>
                          </a:solidFill>
                          <a:effectLst/>
                          <a:latin typeface="inter-regular"/>
                        </a:rPr>
                        <a:t>Sunny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5/14=0.35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769837995"/>
                  </a:ext>
                </a:extLst>
              </a:tr>
              <a:tr h="0">
                <a:tc>
                  <a:txBody>
                    <a:bodyPr/>
                    <a:lstStyle/>
                    <a:p>
                      <a:pPr algn="ctr" fontAlgn="t"/>
                      <a:r>
                        <a:rPr lang="en-GB" sz="1400">
                          <a:solidFill>
                            <a:srgbClr val="333333"/>
                          </a:solidFill>
                          <a:effectLst/>
                          <a:latin typeface="inter-regular"/>
                        </a:rPr>
                        <a:t>All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4/14=0.29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10/14=0.71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a:endParaRPr lang="en-GB" sz="1400" dirty="0"/>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extLst>
                  <a:ext uri="{0D108BD9-81ED-4DB2-BD59-A6C34878D82A}">
                    <a16:rowId xmlns:a16="http://schemas.microsoft.com/office/drawing/2014/main" xmlns="" val="2965838071"/>
                  </a:ext>
                </a:extLst>
              </a:tr>
            </a:tbl>
          </a:graphicData>
        </a:graphic>
      </p:graphicFrame>
      <p:sp>
        <p:nvSpPr>
          <p:cNvPr id="11" name="Rectangle 1">
            <a:extLst>
              <a:ext uri="{FF2B5EF4-FFF2-40B4-BE49-F238E27FC236}">
                <a16:creationId xmlns:a16="http://schemas.microsoft.com/office/drawing/2014/main" xmlns="" id="{66A0EBE0-51CC-43A8-A71C-50BBD126E21E}"/>
              </a:ext>
            </a:extLst>
          </p:cNvPr>
          <p:cNvSpPr>
            <a:spLocks noChangeArrowheads="1"/>
          </p:cNvSpPr>
          <p:nvPr/>
        </p:nvSpPr>
        <p:spPr bwMode="auto">
          <a:xfrm>
            <a:off x="7195569" y="2324453"/>
            <a:ext cx="4045522" cy="461665"/>
          </a:xfrm>
          <a:prstGeom prst="rect">
            <a:avLst/>
          </a:prstGeom>
          <a:solidFill>
            <a:schemeClr val="tx1">
              <a:lumMod val="65000"/>
              <a:lumOff val="3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Likelihood table for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 weather condition:</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3663884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1765986" y="489090"/>
            <a:ext cx="8660028" cy="705252"/>
          </a:xfrm>
        </p:spPr>
        <p:style>
          <a:lnRef idx="0">
            <a:schemeClr val="dk1"/>
          </a:lnRef>
          <a:fillRef idx="3">
            <a:schemeClr val="dk1"/>
          </a:fillRef>
          <a:effectRef idx="3">
            <a:schemeClr val="dk1"/>
          </a:effectRef>
          <a:fontRef idx="minor">
            <a:schemeClr val="lt1"/>
          </a:fontRef>
        </p:style>
        <p:txBody>
          <a:bodyPr>
            <a:normAutofit/>
          </a:bodyPr>
          <a:lstStyle/>
          <a:p>
            <a:pPr algn="ctr"/>
            <a:r>
              <a:rPr lang="en-US" sz="3200" dirty="0">
                <a:solidFill>
                  <a:srgbClr val="FFC000"/>
                </a:solidFill>
                <a:latin typeface="Arial" panose="020B0604020202020204" pitchFamily="34" charset="0"/>
                <a:cs typeface="Arial" panose="020B0604020202020204" pitchFamily="34" charset="0"/>
              </a:rPr>
              <a:t>Well known Machine Learning Algorithms</a:t>
            </a:r>
          </a:p>
        </p:txBody>
      </p:sp>
      <p:sp>
        <p:nvSpPr>
          <p:cNvPr id="8" name="Rectangle: Rounded Corners 7">
            <a:extLst>
              <a:ext uri="{FF2B5EF4-FFF2-40B4-BE49-F238E27FC236}">
                <a16:creationId xmlns:a16="http://schemas.microsoft.com/office/drawing/2014/main" xmlns="" id="{D80218E7-8F9F-438A-9E2A-522F9EB7FE92}"/>
              </a:ext>
            </a:extLst>
          </p:cNvPr>
          <p:cNvSpPr/>
          <p:nvPr/>
        </p:nvSpPr>
        <p:spPr>
          <a:xfrm>
            <a:off x="516844" y="2152653"/>
            <a:ext cx="2607863" cy="11687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F8D22F"/>
                </a:solidFill>
                <a:latin typeface="Arial" panose="020B0604020202020204" pitchFamily="34" charset="0"/>
                <a:cs typeface="Arial" panose="020B0604020202020204" pitchFamily="34" charset="0"/>
              </a:rPr>
              <a:t>Regression</a:t>
            </a:r>
          </a:p>
          <a:p>
            <a:r>
              <a:rPr lang="en-US" sz="1400" dirty="0">
                <a:latin typeface="Arial" panose="020B0604020202020204" pitchFamily="34" charset="0"/>
                <a:cs typeface="Arial" panose="020B0604020202020204" pitchFamily="34" charset="0"/>
              </a:rPr>
              <a:t>Simple Linear Regression</a:t>
            </a:r>
          </a:p>
          <a:p>
            <a:r>
              <a:rPr lang="en-US" sz="1400" dirty="0">
                <a:latin typeface="Arial" panose="020B0604020202020204" pitchFamily="34" charset="0"/>
                <a:cs typeface="Arial" panose="020B0604020202020204" pitchFamily="34" charset="0"/>
              </a:rPr>
              <a:t>Multiple Linear Regression</a:t>
            </a:r>
          </a:p>
          <a:p>
            <a:r>
              <a:rPr lang="en-US" sz="1400" dirty="0">
                <a:latin typeface="Arial" panose="020B0604020202020204" pitchFamily="34" charset="0"/>
                <a:cs typeface="Arial" panose="020B0604020202020204" pitchFamily="34" charset="0"/>
              </a:rPr>
              <a:t>Polynomial Regression</a:t>
            </a:r>
          </a:p>
        </p:txBody>
      </p:sp>
      <p:sp>
        <p:nvSpPr>
          <p:cNvPr id="9" name="Rectangle: Rounded Corners 8">
            <a:extLst>
              <a:ext uri="{FF2B5EF4-FFF2-40B4-BE49-F238E27FC236}">
                <a16:creationId xmlns:a16="http://schemas.microsoft.com/office/drawing/2014/main" xmlns="" id="{478B1447-6E31-4639-B8E6-773AE3BCAAF7}"/>
              </a:ext>
            </a:extLst>
          </p:cNvPr>
          <p:cNvSpPr/>
          <p:nvPr/>
        </p:nvSpPr>
        <p:spPr>
          <a:xfrm>
            <a:off x="516844" y="3465593"/>
            <a:ext cx="2881950" cy="17611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solidFill>
                <a:srgbClr val="F8D22F"/>
              </a:solidFill>
              <a:latin typeface="Arial" panose="020B0604020202020204" pitchFamily="34" charset="0"/>
              <a:cs typeface="Arial" panose="020B0604020202020204" pitchFamily="34" charset="0"/>
            </a:endParaRPr>
          </a:p>
          <a:p>
            <a:pPr algn="ctr"/>
            <a:endParaRPr lang="en-US" b="1" dirty="0">
              <a:solidFill>
                <a:srgbClr val="F8D22F"/>
              </a:solidFill>
              <a:latin typeface="Arial" panose="020B0604020202020204" pitchFamily="34" charset="0"/>
              <a:cs typeface="Arial" panose="020B0604020202020204" pitchFamily="34" charset="0"/>
            </a:endParaRPr>
          </a:p>
          <a:p>
            <a:pPr algn="ctr"/>
            <a:r>
              <a:rPr lang="en-US" b="1" dirty="0">
                <a:solidFill>
                  <a:srgbClr val="F8D22F"/>
                </a:solidFill>
                <a:latin typeface="Arial" panose="020B0604020202020204" pitchFamily="34" charset="0"/>
                <a:cs typeface="Arial" panose="020B0604020202020204" pitchFamily="34" charset="0"/>
              </a:rPr>
              <a:t>Classification</a:t>
            </a:r>
          </a:p>
          <a:p>
            <a:r>
              <a:rPr lang="en-US" sz="1400" dirty="0">
                <a:latin typeface="Arial" panose="020B0604020202020204" pitchFamily="34" charset="0"/>
                <a:cs typeface="Arial" panose="020B0604020202020204" pitchFamily="34" charset="0"/>
              </a:rPr>
              <a:t>Logistic Regression</a:t>
            </a:r>
          </a:p>
          <a:p>
            <a:r>
              <a:rPr lang="en-US" sz="1400" dirty="0">
                <a:latin typeface="Arial" panose="020B0604020202020204" pitchFamily="34" charset="0"/>
                <a:cs typeface="Arial" panose="020B0604020202020204" pitchFamily="34" charset="0"/>
              </a:rPr>
              <a:t>k-Nearest Neighbors(k-NN)</a:t>
            </a:r>
          </a:p>
          <a:p>
            <a:r>
              <a:rPr lang="en-US" sz="1400" dirty="0">
                <a:latin typeface="Arial" panose="020B0604020202020204" pitchFamily="34" charset="0"/>
                <a:cs typeface="Arial" panose="020B0604020202020204" pitchFamily="34" charset="0"/>
              </a:rPr>
              <a:t>Support Vector Machine(SVM)</a:t>
            </a:r>
          </a:p>
          <a:p>
            <a:r>
              <a:rPr lang="en-US" sz="1400" b="1" dirty="0">
                <a:solidFill>
                  <a:schemeClr val="accent2"/>
                </a:solidFill>
                <a:latin typeface="Arial" panose="020B0604020202020204" pitchFamily="34" charset="0"/>
                <a:cs typeface="Arial" panose="020B0604020202020204" pitchFamily="34" charset="0"/>
              </a:rPr>
              <a:t>Naïve Bayes</a:t>
            </a:r>
          </a:p>
          <a:p>
            <a:r>
              <a:rPr lang="en-US" sz="1400" dirty="0">
                <a:latin typeface="Arial" panose="020B0604020202020204" pitchFamily="34" charset="0"/>
                <a:cs typeface="Arial" panose="020B0604020202020204" pitchFamily="34" charset="0"/>
              </a:rPr>
              <a:t>Decision Tree Classification</a:t>
            </a:r>
          </a:p>
          <a:p>
            <a:r>
              <a:rPr lang="en-US" sz="1400" dirty="0">
                <a:latin typeface="Arial" panose="020B0604020202020204" pitchFamily="34" charset="0"/>
                <a:cs typeface="Arial" panose="020B0604020202020204" pitchFamily="34" charset="0"/>
              </a:rPr>
              <a:t>Random Forest Classification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pPr marL="285750" indent="-285750" algn="ct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xmlns="" id="{00360C72-70D3-4D7C-9E6B-3A2446A59B8B}"/>
              </a:ext>
            </a:extLst>
          </p:cNvPr>
          <p:cNvSpPr/>
          <p:nvPr/>
        </p:nvSpPr>
        <p:spPr>
          <a:xfrm>
            <a:off x="4771566" y="2238039"/>
            <a:ext cx="2303065" cy="9979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solidFill>
                <a:srgbClr val="F8D22F"/>
              </a:solidFill>
              <a:latin typeface="Arial" panose="020B0604020202020204" pitchFamily="34" charset="0"/>
              <a:cs typeface="Arial" panose="020B0604020202020204" pitchFamily="34" charset="0"/>
            </a:endParaRPr>
          </a:p>
          <a:p>
            <a:pPr algn="ctr"/>
            <a:r>
              <a:rPr lang="en-US" b="1" dirty="0">
                <a:solidFill>
                  <a:srgbClr val="F8D22F"/>
                </a:solidFill>
                <a:latin typeface="Arial" panose="020B0604020202020204" pitchFamily="34" charset="0"/>
                <a:cs typeface="Arial" panose="020B0604020202020204" pitchFamily="34" charset="0"/>
              </a:rPr>
              <a:t>Clustering</a:t>
            </a:r>
          </a:p>
          <a:p>
            <a:r>
              <a:rPr lang="en-US" sz="1400" dirty="0">
                <a:latin typeface="Arial" panose="020B0604020202020204" pitchFamily="34" charset="0"/>
                <a:cs typeface="Arial" panose="020B0604020202020204" pitchFamily="34" charset="0"/>
              </a:rPr>
              <a:t>K-Means Clustering</a:t>
            </a:r>
          </a:p>
          <a:p>
            <a:r>
              <a:rPr lang="en-US" sz="1400" dirty="0">
                <a:latin typeface="Arial" panose="020B0604020202020204" pitchFamily="34" charset="0"/>
                <a:cs typeface="Arial" panose="020B0604020202020204" pitchFamily="34" charset="0"/>
              </a:rPr>
              <a:t>Hierarchical Clustering</a:t>
            </a:r>
          </a:p>
          <a:p>
            <a:pPr marL="285750" indent="-285750" algn="ct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xmlns="" id="{63A0405C-C523-44A3-AE26-0157A10CDBA5}"/>
              </a:ext>
            </a:extLst>
          </p:cNvPr>
          <p:cNvSpPr/>
          <p:nvPr/>
        </p:nvSpPr>
        <p:spPr>
          <a:xfrm>
            <a:off x="516844" y="5370913"/>
            <a:ext cx="3373867" cy="9979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solidFill>
                <a:srgbClr val="F8D22F"/>
              </a:solidFill>
              <a:latin typeface="Arial" panose="020B0604020202020204" pitchFamily="34" charset="0"/>
              <a:cs typeface="Arial" panose="020B0604020202020204" pitchFamily="34" charset="0"/>
            </a:endParaRPr>
          </a:p>
          <a:p>
            <a:pPr algn="ctr"/>
            <a:r>
              <a:rPr lang="en-US" b="1" dirty="0">
                <a:solidFill>
                  <a:srgbClr val="F8D22F"/>
                </a:solidFill>
                <a:latin typeface="Arial" panose="020B0604020202020204" pitchFamily="34" charset="0"/>
                <a:cs typeface="Arial" panose="020B0604020202020204" pitchFamily="34" charset="0"/>
              </a:rPr>
              <a:t>Deep Learning Algorithm</a:t>
            </a:r>
          </a:p>
          <a:p>
            <a:pPr algn="ctr"/>
            <a:r>
              <a:rPr lang="en-US" sz="1400" dirty="0">
                <a:solidFill>
                  <a:schemeClr val="bg2"/>
                </a:solidFill>
                <a:latin typeface="Arial" panose="020B0604020202020204" pitchFamily="34" charset="0"/>
                <a:cs typeface="Arial" panose="020B0604020202020204" pitchFamily="34" charset="0"/>
              </a:rPr>
              <a:t>Artificial Neural Network(ANN)</a:t>
            </a:r>
          </a:p>
          <a:p>
            <a:pPr algn="ctr"/>
            <a:r>
              <a:rPr lang="en-US" sz="1400" dirty="0">
                <a:latin typeface="Arial" panose="020B0604020202020204" pitchFamily="34" charset="0"/>
                <a:cs typeface="Arial" panose="020B0604020202020204" pitchFamily="34" charset="0"/>
              </a:rPr>
              <a:t>Convolutional Neural Network(CNN)</a:t>
            </a:r>
          </a:p>
          <a:p>
            <a:pPr marL="285750" indent="-285750" algn="ct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EDEB92A8-16FA-483C-9E2E-05D7126EF367}"/>
              </a:ext>
            </a:extLst>
          </p:cNvPr>
          <p:cNvSpPr txBox="1"/>
          <p:nvPr/>
        </p:nvSpPr>
        <p:spPr>
          <a:xfrm>
            <a:off x="522715" y="1619887"/>
            <a:ext cx="2486542" cy="369332"/>
          </a:xfrm>
          <a:prstGeom prst="rect">
            <a:avLst/>
          </a:prstGeom>
          <a:solidFill>
            <a:schemeClr val="accent2">
              <a:lumMod val="60000"/>
              <a:lumOff val="40000"/>
            </a:schemeClr>
          </a:solidFill>
        </p:spPr>
        <p:txBody>
          <a:bodyPr wrap="square" rtlCol="0">
            <a:spAutoFit/>
          </a:bodyPr>
          <a:lstStyle/>
          <a:p>
            <a:r>
              <a:rPr lang="en-US" b="1" dirty="0">
                <a:latin typeface="Arial" panose="020B0604020202020204" pitchFamily="34" charset="0"/>
                <a:cs typeface="Arial" panose="020B0604020202020204" pitchFamily="34" charset="0"/>
              </a:rPr>
              <a:t>Supervised Learning</a:t>
            </a:r>
            <a:endParaRPr lang="en-GB"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84299C6E-D8B5-4F99-B259-3E42D56E50FD}"/>
              </a:ext>
            </a:extLst>
          </p:cNvPr>
          <p:cNvSpPr txBox="1"/>
          <p:nvPr/>
        </p:nvSpPr>
        <p:spPr>
          <a:xfrm>
            <a:off x="4528549" y="1609618"/>
            <a:ext cx="2789100" cy="369332"/>
          </a:xfrm>
          <a:prstGeom prst="rect">
            <a:avLst/>
          </a:prstGeom>
          <a:solidFill>
            <a:schemeClr val="accent2">
              <a:lumMod val="60000"/>
              <a:lumOff val="40000"/>
            </a:schemeClr>
          </a:solidFill>
        </p:spPr>
        <p:txBody>
          <a:bodyPr wrap="square" rtlCol="0">
            <a:spAutoFit/>
          </a:bodyPr>
          <a:lstStyle/>
          <a:p>
            <a:r>
              <a:rPr lang="en-US" b="1" dirty="0">
                <a:latin typeface="Arial" panose="020B0604020202020204" pitchFamily="34" charset="0"/>
                <a:cs typeface="Arial" panose="020B0604020202020204" pitchFamily="34" charset="0"/>
              </a:rPr>
              <a:t>Unsupervised Learning</a:t>
            </a:r>
            <a:endParaRPr lang="en-GB" b="1" dirty="0">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xmlns="" id="{3719D2E3-A7E7-4E37-9B58-14D1B5D807B6}"/>
              </a:ext>
            </a:extLst>
          </p:cNvPr>
          <p:cNvSpPr/>
          <p:nvPr/>
        </p:nvSpPr>
        <p:spPr>
          <a:xfrm>
            <a:off x="4244099" y="3405708"/>
            <a:ext cx="3357997" cy="9979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F8D22F"/>
                </a:solidFill>
                <a:latin typeface="Arial" panose="020B0604020202020204" pitchFamily="34" charset="0"/>
                <a:cs typeface="Arial" panose="020B0604020202020204" pitchFamily="34" charset="0"/>
              </a:rPr>
              <a:t>Dimensionality Reduction</a:t>
            </a:r>
          </a:p>
          <a:p>
            <a:r>
              <a:rPr lang="en-US" sz="1400" dirty="0">
                <a:latin typeface="Arial" panose="020B0604020202020204" pitchFamily="34" charset="0"/>
                <a:cs typeface="Arial" panose="020B0604020202020204" pitchFamily="34" charset="0"/>
              </a:rPr>
              <a:t>Principal Component Analysis(PCA)</a:t>
            </a:r>
          </a:p>
          <a:p>
            <a:r>
              <a:rPr lang="en-US" sz="1400" dirty="0">
                <a:latin typeface="Arial" panose="020B0604020202020204" pitchFamily="34" charset="0"/>
                <a:cs typeface="Arial" panose="020B0604020202020204" pitchFamily="34" charset="0"/>
              </a:rPr>
              <a:t>Linear Discriminant Analysis (LDA)</a:t>
            </a:r>
          </a:p>
        </p:txBody>
      </p:sp>
      <p:sp>
        <p:nvSpPr>
          <p:cNvPr id="14" name="TextBox 13">
            <a:extLst>
              <a:ext uri="{FF2B5EF4-FFF2-40B4-BE49-F238E27FC236}">
                <a16:creationId xmlns:a16="http://schemas.microsoft.com/office/drawing/2014/main" xmlns="" id="{5142FE17-21E7-4D21-BCD1-A5CACE9E1D14}"/>
              </a:ext>
            </a:extLst>
          </p:cNvPr>
          <p:cNvSpPr txBox="1"/>
          <p:nvPr/>
        </p:nvSpPr>
        <p:spPr>
          <a:xfrm>
            <a:off x="8398852" y="1609618"/>
            <a:ext cx="2950465" cy="369332"/>
          </a:xfrm>
          <a:prstGeom prst="rect">
            <a:avLst/>
          </a:prstGeom>
          <a:solidFill>
            <a:schemeClr val="accent2">
              <a:lumMod val="60000"/>
              <a:lumOff val="40000"/>
            </a:schemeClr>
          </a:solidFill>
        </p:spPr>
        <p:txBody>
          <a:bodyPr wrap="square" rtlCol="0">
            <a:spAutoFit/>
          </a:bodyPr>
          <a:lstStyle/>
          <a:p>
            <a:r>
              <a:rPr lang="en-US" b="1" dirty="0">
                <a:latin typeface="Arial" panose="020B0604020202020204" pitchFamily="34" charset="0"/>
                <a:cs typeface="Arial" panose="020B0604020202020204" pitchFamily="34" charset="0"/>
              </a:rPr>
              <a:t>Reinforcement Learning</a:t>
            </a:r>
            <a:endParaRPr lang="en-GB" b="1" dirty="0">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xmlns="" id="{3F93DDEB-AB8E-4C4F-B851-BC755DCA6830}"/>
              </a:ext>
            </a:extLst>
          </p:cNvPr>
          <p:cNvSpPr/>
          <p:nvPr/>
        </p:nvSpPr>
        <p:spPr>
          <a:xfrm>
            <a:off x="7960659" y="2323427"/>
            <a:ext cx="3714497" cy="9979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Upper Confidence Bound(UCB)</a:t>
            </a:r>
          </a:p>
          <a:p>
            <a:r>
              <a:rPr lang="en-US" sz="1400" b="1" dirty="0">
                <a:solidFill>
                  <a:schemeClr val="bg1"/>
                </a:solidFill>
                <a:latin typeface="Arial" panose="020B0604020202020204" pitchFamily="34" charset="0"/>
                <a:cs typeface="Arial" panose="020B0604020202020204" pitchFamily="34" charset="0"/>
              </a:rPr>
              <a:t>	Thomson Sampling</a:t>
            </a:r>
          </a:p>
        </p:txBody>
      </p:sp>
    </p:spTree>
    <p:extLst>
      <p:ext uri="{BB962C8B-B14F-4D97-AF65-F5344CB8AC3E}">
        <p14:creationId xmlns:p14="http://schemas.microsoft.com/office/powerpoint/2010/main" val="145217765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Naïve Bayes Classifier</a:t>
            </a:r>
            <a:endParaRPr lang="en-GB" b="1" dirty="0">
              <a:solidFill>
                <a:schemeClr val="bg2"/>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xmlns="" id="{38B63543-E43C-4C65-9AE1-6D459A1EDD59}"/>
              </a:ext>
            </a:extLst>
          </p:cNvPr>
          <p:cNvSpPr txBox="1"/>
          <p:nvPr/>
        </p:nvSpPr>
        <p:spPr>
          <a:xfrm>
            <a:off x="2640164" y="4399498"/>
            <a:ext cx="6301020" cy="923330"/>
          </a:xfrm>
          <a:prstGeom prst="rect">
            <a:avLst/>
          </a:prstGeom>
          <a:solidFill>
            <a:schemeClr val="accent6">
              <a:lumMod val="20000"/>
              <a:lumOff val="80000"/>
            </a:schemeClr>
          </a:solidFill>
        </p:spPr>
        <p:txBody>
          <a:bodyPr wrap="square">
            <a:spAutoFit/>
          </a:bodyPr>
          <a:lstStyle/>
          <a:p>
            <a:pPr algn="ctr"/>
            <a:r>
              <a:rPr lang="en-GB" b="0" i="0" dirty="0">
                <a:solidFill>
                  <a:srgbClr val="333333"/>
                </a:solidFill>
                <a:effectLst/>
                <a:latin typeface="Cambria Math" panose="02040503050406030204" pitchFamily="18" charset="0"/>
                <a:ea typeface="Cambria Math" panose="02040503050406030204" pitchFamily="18" charset="0"/>
              </a:rPr>
              <a:t>P(</a:t>
            </a:r>
            <a:r>
              <a:rPr lang="en-GB" b="0" i="0" dirty="0" err="1">
                <a:solidFill>
                  <a:srgbClr val="333333"/>
                </a:solidFill>
                <a:effectLst/>
                <a:latin typeface="Cambria Math" panose="02040503050406030204" pitchFamily="18" charset="0"/>
                <a:ea typeface="Cambria Math" panose="02040503050406030204" pitchFamily="18" charset="0"/>
              </a:rPr>
              <a:t>Sunny|Yes</a:t>
            </a:r>
            <a:r>
              <a:rPr lang="en-GB" b="0" i="0" dirty="0">
                <a:solidFill>
                  <a:srgbClr val="333333"/>
                </a:solidFill>
                <a:effectLst/>
                <a:latin typeface="Cambria Math" panose="02040503050406030204" pitchFamily="18" charset="0"/>
                <a:ea typeface="Cambria Math" panose="02040503050406030204" pitchFamily="18" charset="0"/>
              </a:rPr>
              <a:t>)= 3/10= 0.3</a:t>
            </a:r>
          </a:p>
          <a:p>
            <a:pPr algn="ctr"/>
            <a:r>
              <a:rPr lang="en-GB" b="0" i="0" dirty="0">
                <a:solidFill>
                  <a:srgbClr val="333333"/>
                </a:solidFill>
                <a:effectLst/>
                <a:latin typeface="Cambria Math" panose="02040503050406030204" pitchFamily="18" charset="0"/>
                <a:ea typeface="Cambria Math" panose="02040503050406030204" pitchFamily="18" charset="0"/>
              </a:rPr>
              <a:t>P(Sunny)= 0.35</a:t>
            </a:r>
          </a:p>
          <a:p>
            <a:pPr algn="ctr"/>
            <a:r>
              <a:rPr lang="en-GB" b="0" i="0" dirty="0">
                <a:solidFill>
                  <a:srgbClr val="333333"/>
                </a:solidFill>
                <a:effectLst/>
                <a:latin typeface="Calibri" panose="020F0502020204030204" pitchFamily="34" charset="0"/>
                <a:ea typeface="Cambria Math" panose="02040503050406030204" pitchFamily="18" charset="0"/>
                <a:cs typeface="Calibri" panose="020F0502020204030204" pitchFamily="34" charset="0"/>
              </a:rPr>
              <a:t>P(Yes)=</a:t>
            </a:r>
            <a:r>
              <a:rPr lang="en-GB" dirty="0">
                <a:latin typeface="Calibri" panose="020F0502020204030204" pitchFamily="34" charset="0"/>
                <a:cs typeface="Calibri" panose="020F0502020204030204" pitchFamily="34" charset="0"/>
              </a:rPr>
              <a:t>10/14=0.71</a:t>
            </a:r>
            <a:endParaRPr lang="en-GB" b="0" i="0" dirty="0">
              <a:solidFill>
                <a:srgbClr val="333333"/>
              </a:solidFill>
              <a:effectLst/>
              <a:latin typeface="Calibri" panose="020F0502020204030204" pitchFamily="34" charset="0"/>
              <a:ea typeface="Cambria Math" panose="02040503050406030204" pitchFamily="18" charset="0"/>
              <a:cs typeface="Calibri" panose="020F0502020204030204" pitchFamily="34" charset="0"/>
            </a:endParaRPr>
          </a:p>
        </p:txBody>
      </p:sp>
      <p:graphicFrame>
        <p:nvGraphicFramePr>
          <p:cNvPr id="9" name="Table 8">
            <a:extLst>
              <a:ext uri="{FF2B5EF4-FFF2-40B4-BE49-F238E27FC236}">
                <a16:creationId xmlns:a16="http://schemas.microsoft.com/office/drawing/2014/main" xmlns="" id="{0BD4797A-27A8-4659-8B03-9536B660FDDB}"/>
              </a:ext>
            </a:extLst>
          </p:cNvPr>
          <p:cNvGraphicFramePr>
            <a:graphicFrameLocks noGrp="1"/>
          </p:cNvGraphicFramePr>
          <p:nvPr>
            <p:extLst>
              <p:ext uri="{D42A27DB-BD31-4B8C-83A1-F6EECF244321}">
                <p14:modId xmlns:p14="http://schemas.microsoft.com/office/powerpoint/2010/main" val="1351593437"/>
              </p:ext>
            </p:extLst>
          </p:nvPr>
        </p:nvGraphicFramePr>
        <p:xfrm>
          <a:off x="2485618" y="1987540"/>
          <a:ext cx="2511381" cy="2287893"/>
        </p:xfrm>
        <a:graphic>
          <a:graphicData uri="http://schemas.openxmlformats.org/drawingml/2006/table">
            <a:tbl>
              <a:tblPr/>
              <a:tblGrid>
                <a:gridCol w="837127">
                  <a:extLst>
                    <a:ext uri="{9D8B030D-6E8A-4147-A177-3AD203B41FA5}">
                      <a16:colId xmlns:a16="http://schemas.microsoft.com/office/drawing/2014/main" xmlns="" val="4129424917"/>
                    </a:ext>
                  </a:extLst>
                </a:gridCol>
                <a:gridCol w="837127">
                  <a:extLst>
                    <a:ext uri="{9D8B030D-6E8A-4147-A177-3AD203B41FA5}">
                      <a16:colId xmlns:a16="http://schemas.microsoft.com/office/drawing/2014/main" xmlns="" val="1638888056"/>
                    </a:ext>
                  </a:extLst>
                </a:gridCol>
                <a:gridCol w="837127">
                  <a:extLst>
                    <a:ext uri="{9D8B030D-6E8A-4147-A177-3AD203B41FA5}">
                      <a16:colId xmlns:a16="http://schemas.microsoft.com/office/drawing/2014/main" xmlns="" val="1785580449"/>
                    </a:ext>
                  </a:extLst>
                </a:gridCol>
              </a:tblGrid>
              <a:tr h="376551">
                <a:tc>
                  <a:txBody>
                    <a:bodyPr/>
                    <a:lstStyle/>
                    <a:p>
                      <a:pPr algn="ctr" fontAlgn="t"/>
                      <a:r>
                        <a:rPr lang="en-GB" sz="1400" b="1" dirty="0">
                          <a:solidFill>
                            <a:srgbClr val="333333"/>
                          </a:solidFill>
                          <a:effectLst/>
                          <a:latin typeface="inter-regular"/>
                        </a:rPr>
                        <a:t>Weather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b="1" dirty="0">
                          <a:solidFill>
                            <a:srgbClr val="333333"/>
                          </a:solidFill>
                          <a:effectLst/>
                          <a:latin typeface="inter-regular"/>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b="1" dirty="0">
                          <a:solidFill>
                            <a:srgbClr val="333333"/>
                          </a:solidFill>
                          <a:effectLst/>
                          <a:latin typeface="inter-regular"/>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554521201"/>
                  </a:ext>
                </a:extLst>
              </a:tr>
              <a:tr h="376551">
                <a:tc>
                  <a:txBody>
                    <a:bodyPr/>
                    <a:lstStyle/>
                    <a:p>
                      <a:pPr algn="ctr" fontAlgn="t"/>
                      <a:r>
                        <a:rPr lang="en-GB" sz="1400" dirty="0">
                          <a:solidFill>
                            <a:srgbClr val="333333"/>
                          </a:solidFill>
                          <a:effectLst/>
                          <a:latin typeface="inter-regular"/>
                        </a:rPr>
                        <a:t>Overcast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199187818"/>
                  </a:ext>
                </a:extLst>
              </a:tr>
              <a:tr h="376551">
                <a:tc>
                  <a:txBody>
                    <a:bodyPr/>
                    <a:lstStyle/>
                    <a:p>
                      <a:pPr algn="ctr" fontAlgn="t"/>
                      <a:r>
                        <a:rPr lang="en-GB" sz="1400" dirty="0">
                          <a:solidFill>
                            <a:srgbClr val="333333"/>
                          </a:solidFill>
                          <a:effectLst/>
                          <a:latin typeface="inter-regular"/>
                        </a:rPr>
                        <a:t>Rainy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890818523"/>
                  </a:ext>
                </a:extLst>
              </a:tr>
              <a:tr h="376551">
                <a:tc>
                  <a:txBody>
                    <a:bodyPr/>
                    <a:lstStyle/>
                    <a:p>
                      <a:pPr algn="ctr" fontAlgn="t"/>
                      <a:r>
                        <a:rPr lang="en-GB" sz="1400" dirty="0">
                          <a:solidFill>
                            <a:srgbClr val="333333"/>
                          </a:solidFill>
                          <a:effectLst/>
                          <a:latin typeface="inter-regular"/>
                        </a:rPr>
                        <a:t>Sunny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82399462"/>
                  </a:ext>
                </a:extLst>
              </a:tr>
              <a:tr h="376551">
                <a:tc>
                  <a:txBody>
                    <a:bodyPr/>
                    <a:lstStyle/>
                    <a:p>
                      <a:pPr algn="ctr" fontAlgn="t"/>
                      <a:r>
                        <a:rPr lang="en-GB" sz="1400">
                          <a:solidFill>
                            <a:srgbClr val="333333"/>
                          </a:solidFill>
                          <a:effectLst/>
                          <a:latin typeface="inter-regular"/>
                        </a:rPr>
                        <a:t>Total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400" dirty="0">
                          <a:solidFill>
                            <a:srgbClr val="333333"/>
                          </a:solidFill>
                          <a:effectLst/>
                          <a:latin typeface="inter-regular"/>
                        </a:rPr>
                        <a:t>4</a:t>
                      </a:r>
                      <a:endParaRPr lang="en-GB" sz="1400"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191431483"/>
                  </a:ext>
                </a:extLst>
              </a:tr>
            </a:tbl>
          </a:graphicData>
        </a:graphic>
      </p:graphicFrame>
      <p:sp>
        <p:nvSpPr>
          <p:cNvPr id="10" name="Rectangle 1">
            <a:extLst>
              <a:ext uri="{FF2B5EF4-FFF2-40B4-BE49-F238E27FC236}">
                <a16:creationId xmlns:a16="http://schemas.microsoft.com/office/drawing/2014/main" xmlns="" id="{73E39D7A-B552-45F5-92D5-6E2F1E39537F}"/>
              </a:ext>
            </a:extLst>
          </p:cNvPr>
          <p:cNvSpPr>
            <a:spLocks noChangeArrowheads="1"/>
          </p:cNvSpPr>
          <p:nvPr/>
        </p:nvSpPr>
        <p:spPr bwMode="auto">
          <a:xfrm>
            <a:off x="2485617" y="1572043"/>
            <a:ext cx="2511381" cy="461665"/>
          </a:xfrm>
          <a:prstGeom prst="rect">
            <a:avLst/>
          </a:prstGeom>
          <a:solidFill>
            <a:schemeClr val="tx1">
              <a:lumMod val="65000"/>
              <a:lumOff val="3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Frequency table for the Weather Conditions: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xmlns="" id="{270470CC-7E2D-42FC-B1A2-D8CF45EA8E7A}"/>
              </a:ext>
            </a:extLst>
          </p:cNvPr>
          <p:cNvGraphicFramePr>
            <a:graphicFrameLocks noGrp="1"/>
          </p:cNvGraphicFramePr>
          <p:nvPr>
            <p:extLst>
              <p:ext uri="{D42A27DB-BD31-4B8C-83A1-F6EECF244321}">
                <p14:modId xmlns:p14="http://schemas.microsoft.com/office/powerpoint/2010/main" val="4213058896"/>
              </p:ext>
            </p:extLst>
          </p:nvPr>
        </p:nvGraphicFramePr>
        <p:xfrm>
          <a:off x="5237978" y="2047078"/>
          <a:ext cx="4045524" cy="2042160"/>
        </p:xfrm>
        <a:graphic>
          <a:graphicData uri="http://schemas.openxmlformats.org/drawingml/2006/table">
            <a:tbl>
              <a:tblPr/>
              <a:tblGrid>
                <a:gridCol w="1011381">
                  <a:extLst>
                    <a:ext uri="{9D8B030D-6E8A-4147-A177-3AD203B41FA5}">
                      <a16:colId xmlns:a16="http://schemas.microsoft.com/office/drawing/2014/main" xmlns="" val="322621813"/>
                    </a:ext>
                  </a:extLst>
                </a:gridCol>
                <a:gridCol w="1011381">
                  <a:extLst>
                    <a:ext uri="{9D8B030D-6E8A-4147-A177-3AD203B41FA5}">
                      <a16:colId xmlns:a16="http://schemas.microsoft.com/office/drawing/2014/main" xmlns="" val="2123199158"/>
                    </a:ext>
                  </a:extLst>
                </a:gridCol>
                <a:gridCol w="1011381">
                  <a:extLst>
                    <a:ext uri="{9D8B030D-6E8A-4147-A177-3AD203B41FA5}">
                      <a16:colId xmlns:a16="http://schemas.microsoft.com/office/drawing/2014/main" xmlns="" val="320281374"/>
                    </a:ext>
                  </a:extLst>
                </a:gridCol>
                <a:gridCol w="1011381">
                  <a:extLst>
                    <a:ext uri="{9D8B030D-6E8A-4147-A177-3AD203B41FA5}">
                      <a16:colId xmlns:a16="http://schemas.microsoft.com/office/drawing/2014/main" xmlns="" val="3381471489"/>
                    </a:ext>
                  </a:extLst>
                </a:gridCol>
              </a:tblGrid>
              <a:tr h="0">
                <a:tc>
                  <a:txBody>
                    <a:bodyPr/>
                    <a:lstStyle/>
                    <a:p>
                      <a:pPr algn="ctr" fontAlgn="t"/>
                      <a:r>
                        <a:rPr lang="en-GB" sz="1400">
                          <a:solidFill>
                            <a:srgbClr val="333333"/>
                          </a:solidFill>
                          <a:effectLst/>
                          <a:latin typeface="inter-regular"/>
                        </a:rPr>
                        <a:t>Weather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endParaRPr lang="en-GB" sz="140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4271732672"/>
                  </a:ext>
                </a:extLst>
              </a:tr>
              <a:tr h="0">
                <a:tc>
                  <a:txBody>
                    <a:bodyPr/>
                    <a:lstStyle/>
                    <a:p>
                      <a:pPr algn="ctr" fontAlgn="t"/>
                      <a:r>
                        <a:rPr lang="en-GB" sz="1400">
                          <a:solidFill>
                            <a:srgbClr val="333333"/>
                          </a:solidFill>
                          <a:effectLst/>
                          <a:latin typeface="inter-regular"/>
                        </a:rPr>
                        <a:t>Overcast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5/14= 0.35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317705910"/>
                  </a:ext>
                </a:extLst>
              </a:tr>
              <a:tr h="0">
                <a:tc>
                  <a:txBody>
                    <a:bodyPr/>
                    <a:lstStyle/>
                    <a:p>
                      <a:pPr algn="ctr" fontAlgn="t"/>
                      <a:r>
                        <a:rPr lang="en-GB" sz="1400">
                          <a:solidFill>
                            <a:srgbClr val="333333"/>
                          </a:solidFill>
                          <a:effectLst/>
                          <a:latin typeface="inter-regular"/>
                        </a:rPr>
                        <a:t>Rainy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4/14=0.29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690648817"/>
                  </a:ext>
                </a:extLst>
              </a:tr>
              <a:tr h="0">
                <a:tc>
                  <a:txBody>
                    <a:bodyPr/>
                    <a:lstStyle/>
                    <a:p>
                      <a:pPr algn="ctr" fontAlgn="t"/>
                      <a:r>
                        <a:rPr lang="en-GB" sz="1400">
                          <a:solidFill>
                            <a:srgbClr val="333333"/>
                          </a:solidFill>
                          <a:effectLst/>
                          <a:latin typeface="inter-regular"/>
                        </a:rPr>
                        <a:t>Sunny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5/14=0.35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769837995"/>
                  </a:ext>
                </a:extLst>
              </a:tr>
              <a:tr h="0">
                <a:tc>
                  <a:txBody>
                    <a:bodyPr/>
                    <a:lstStyle/>
                    <a:p>
                      <a:pPr algn="ctr" fontAlgn="t"/>
                      <a:r>
                        <a:rPr lang="en-GB" sz="1400">
                          <a:solidFill>
                            <a:srgbClr val="333333"/>
                          </a:solidFill>
                          <a:effectLst/>
                          <a:latin typeface="inter-regular"/>
                        </a:rPr>
                        <a:t>All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4/14=0.29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10/14=0.71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a:endParaRPr lang="en-GB" sz="1400" dirty="0"/>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extLst>
                  <a:ext uri="{0D108BD9-81ED-4DB2-BD59-A6C34878D82A}">
                    <a16:rowId xmlns:a16="http://schemas.microsoft.com/office/drawing/2014/main" xmlns="" val="2965838071"/>
                  </a:ext>
                </a:extLst>
              </a:tr>
            </a:tbl>
          </a:graphicData>
        </a:graphic>
      </p:graphicFrame>
      <p:sp>
        <p:nvSpPr>
          <p:cNvPr id="12" name="Rectangle 1">
            <a:extLst>
              <a:ext uri="{FF2B5EF4-FFF2-40B4-BE49-F238E27FC236}">
                <a16:creationId xmlns:a16="http://schemas.microsoft.com/office/drawing/2014/main" xmlns="" id="{6FEFFB0F-BFB0-4BA3-911F-5FC69AD96629}"/>
              </a:ext>
            </a:extLst>
          </p:cNvPr>
          <p:cNvSpPr>
            <a:spLocks noChangeArrowheads="1"/>
          </p:cNvSpPr>
          <p:nvPr/>
        </p:nvSpPr>
        <p:spPr bwMode="auto">
          <a:xfrm>
            <a:off x="5237978" y="1603231"/>
            <a:ext cx="4045522" cy="461665"/>
          </a:xfrm>
          <a:prstGeom prst="rect">
            <a:avLst/>
          </a:prstGeom>
          <a:solidFill>
            <a:schemeClr val="tx1">
              <a:lumMod val="65000"/>
              <a:lumOff val="3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Likelihood table for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 weather condition:</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xmlns="" id="{14F02F5A-FB40-4CA6-8E55-DF9D46ADC1F8}"/>
                  </a:ext>
                </a:extLst>
              </p:cNvPr>
              <p:cNvSpPr txBox="1"/>
              <p:nvPr/>
            </p:nvSpPr>
            <p:spPr>
              <a:xfrm>
                <a:off x="2640165" y="5288384"/>
                <a:ext cx="6301020" cy="1138838"/>
              </a:xfrm>
              <a:prstGeom prst="rect">
                <a:avLst/>
              </a:prstGeom>
              <a:solidFill>
                <a:schemeClr val="accent6">
                  <a:lumMod val="20000"/>
                  <a:lumOff val="80000"/>
                </a:schemeClr>
              </a:solidFill>
            </p:spPr>
            <p:txBody>
              <a:bodyPr wrap="none" lIns="0" tIns="0" rIns="0" bIns="0" rtlCol="0">
                <a:spAutoFit/>
              </a:bodyPr>
              <a:lstStyle/>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𝑌𝑒𝑠</m:t>
                          </m:r>
                        </m:e>
                        <m:e>
                          <m:r>
                            <a:rPr lang="en-US" b="0" i="1" smtClean="0">
                              <a:latin typeface="Cambria Math" panose="02040503050406030204" pitchFamily="18" charset="0"/>
                            </a:rPr>
                            <m:t>𝑆𝑢𝑛𝑛𝑦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e>
                              <m:r>
                                <a:rPr lang="en-US" b="0" i="1" smtClean="0">
                                  <a:latin typeface="Cambria Math" panose="02040503050406030204" pitchFamily="18" charset="0"/>
                                </a:rPr>
                                <m:t>𝑌𝑒𝑠</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𝑌𝑒𝑠</m:t>
                          </m:r>
                          <m:r>
                            <a:rPr lang="en-US" b="0" i="1" smtClean="0">
                              <a:latin typeface="Cambria Math" panose="02040503050406030204" pitchFamily="18" charset="0"/>
                            </a:rPr>
                            <m:t>)</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0.3∗0.71</m:t>
                          </m:r>
                        </m:num>
                        <m:den>
                          <m:r>
                            <a:rPr lang="en-US" b="0" i="1" smtClean="0">
                              <a:latin typeface="Cambria Math" panose="02040503050406030204" pitchFamily="18" charset="0"/>
                            </a:rPr>
                            <m:t>0.35</m:t>
                          </m:r>
                        </m:den>
                      </m:f>
                      <m:r>
                        <a:rPr lang="en-US" b="0"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𝟔𝟎</m:t>
                      </m:r>
                    </m:oMath>
                  </m:oMathPara>
                </a14:m>
                <a:endParaRPr lang="en-GB" b="1" dirty="0"/>
              </a:p>
              <a:p>
                <a:endParaRPr lang="en-GB" b="1" dirty="0"/>
              </a:p>
            </p:txBody>
          </p:sp>
        </mc:Choice>
        <mc:Fallback>
          <p:sp>
            <p:nvSpPr>
              <p:cNvPr id="17" name="TextBox 16">
                <a:extLst>
                  <a:ext uri="{FF2B5EF4-FFF2-40B4-BE49-F238E27FC236}">
                    <a16:creationId xmlns:a16="http://schemas.microsoft.com/office/drawing/2014/main" xmlns:a14="http://schemas.microsoft.com/office/drawing/2010/main" xmlns="" id="{14F02F5A-FB40-4CA6-8E55-DF9D46ADC1F8}"/>
                  </a:ext>
                </a:extLst>
              </p:cNvPr>
              <p:cNvSpPr txBox="1">
                <a:spLocks noRot="1" noChangeAspect="1" noMove="1" noResize="1" noEditPoints="1" noAdjustHandles="1" noChangeArrowheads="1" noChangeShapeType="1" noTextEdit="1"/>
              </p:cNvSpPr>
              <p:nvPr/>
            </p:nvSpPr>
            <p:spPr>
              <a:xfrm>
                <a:off x="2640165" y="5288384"/>
                <a:ext cx="6301020" cy="1138838"/>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980776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Naïve Bayes Classifier</a:t>
            </a:r>
            <a:endParaRPr lang="en-GB" b="1" dirty="0">
              <a:solidFill>
                <a:schemeClr val="bg2"/>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xmlns="" id="{38B63543-E43C-4C65-9AE1-6D459A1EDD59}"/>
              </a:ext>
            </a:extLst>
          </p:cNvPr>
          <p:cNvSpPr txBox="1"/>
          <p:nvPr/>
        </p:nvSpPr>
        <p:spPr>
          <a:xfrm>
            <a:off x="2640164" y="4321861"/>
            <a:ext cx="6301020" cy="923330"/>
          </a:xfrm>
          <a:prstGeom prst="rect">
            <a:avLst/>
          </a:prstGeom>
          <a:solidFill>
            <a:schemeClr val="accent6">
              <a:lumMod val="20000"/>
              <a:lumOff val="80000"/>
            </a:schemeClr>
          </a:solidFill>
        </p:spPr>
        <p:txBody>
          <a:bodyPr wrap="square">
            <a:spAutoFit/>
          </a:bodyPr>
          <a:lstStyle/>
          <a:p>
            <a:pPr algn="ctr"/>
            <a:r>
              <a:rPr lang="en-GB" b="0" i="0" dirty="0">
                <a:solidFill>
                  <a:srgbClr val="333333"/>
                </a:solidFill>
                <a:effectLst/>
                <a:latin typeface="Cambria Math" panose="02040503050406030204" pitchFamily="18" charset="0"/>
                <a:ea typeface="Cambria Math" panose="02040503050406030204" pitchFamily="18" charset="0"/>
              </a:rPr>
              <a:t>P(</a:t>
            </a:r>
            <a:r>
              <a:rPr lang="en-GB" b="0" i="0" dirty="0" err="1">
                <a:solidFill>
                  <a:srgbClr val="333333"/>
                </a:solidFill>
                <a:effectLst/>
                <a:latin typeface="Cambria Math" panose="02040503050406030204" pitchFamily="18" charset="0"/>
                <a:ea typeface="Cambria Math" panose="02040503050406030204" pitchFamily="18" charset="0"/>
              </a:rPr>
              <a:t>Sunny|No</a:t>
            </a:r>
            <a:r>
              <a:rPr lang="en-GB" b="0" i="0" dirty="0">
                <a:solidFill>
                  <a:srgbClr val="333333"/>
                </a:solidFill>
                <a:effectLst/>
                <a:latin typeface="Cambria Math" panose="02040503050406030204" pitchFamily="18" charset="0"/>
                <a:ea typeface="Cambria Math" panose="02040503050406030204" pitchFamily="18" charset="0"/>
              </a:rPr>
              <a:t>)= 2/4= 0.5</a:t>
            </a:r>
          </a:p>
          <a:p>
            <a:pPr algn="ctr"/>
            <a:r>
              <a:rPr lang="en-GB" b="0" i="0" dirty="0">
                <a:solidFill>
                  <a:srgbClr val="333333"/>
                </a:solidFill>
                <a:effectLst/>
                <a:latin typeface="Cambria Math" panose="02040503050406030204" pitchFamily="18" charset="0"/>
                <a:ea typeface="Cambria Math" panose="02040503050406030204" pitchFamily="18" charset="0"/>
              </a:rPr>
              <a:t>P(Sunny)= 0.35</a:t>
            </a:r>
          </a:p>
          <a:p>
            <a:pPr algn="ctr"/>
            <a:r>
              <a:rPr lang="en-GB" b="0" i="0" dirty="0">
                <a:solidFill>
                  <a:srgbClr val="333333"/>
                </a:solidFill>
                <a:effectLst/>
                <a:latin typeface="Cambria Math" panose="02040503050406030204" pitchFamily="18" charset="0"/>
                <a:ea typeface="Cambria Math" panose="02040503050406030204" pitchFamily="18" charset="0"/>
              </a:rPr>
              <a:t>P(No)=4/14=0.29</a:t>
            </a:r>
          </a:p>
        </p:txBody>
      </p:sp>
      <p:graphicFrame>
        <p:nvGraphicFramePr>
          <p:cNvPr id="9" name="Table 8">
            <a:extLst>
              <a:ext uri="{FF2B5EF4-FFF2-40B4-BE49-F238E27FC236}">
                <a16:creationId xmlns:a16="http://schemas.microsoft.com/office/drawing/2014/main" xmlns="" id="{0BD4797A-27A8-4659-8B03-9536B660FDDB}"/>
              </a:ext>
            </a:extLst>
          </p:cNvPr>
          <p:cNvGraphicFramePr>
            <a:graphicFrameLocks noGrp="1"/>
          </p:cNvGraphicFramePr>
          <p:nvPr>
            <p:extLst>
              <p:ext uri="{D42A27DB-BD31-4B8C-83A1-F6EECF244321}">
                <p14:modId xmlns:p14="http://schemas.microsoft.com/office/powerpoint/2010/main" val="472393315"/>
              </p:ext>
            </p:extLst>
          </p:nvPr>
        </p:nvGraphicFramePr>
        <p:xfrm>
          <a:off x="2485618" y="1987540"/>
          <a:ext cx="2511381" cy="2287893"/>
        </p:xfrm>
        <a:graphic>
          <a:graphicData uri="http://schemas.openxmlformats.org/drawingml/2006/table">
            <a:tbl>
              <a:tblPr/>
              <a:tblGrid>
                <a:gridCol w="837127">
                  <a:extLst>
                    <a:ext uri="{9D8B030D-6E8A-4147-A177-3AD203B41FA5}">
                      <a16:colId xmlns:a16="http://schemas.microsoft.com/office/drawing/2014/main" xmlns="" val="4129424917"/>
                    </a:ext>
                  </a:extLst>
                </a:gridCol>
                <a:gridCol w="837127">
                  <a:extLst>
                    <a:ext uri="{9D8B030D-6E8A-4147-A177-3AD203B41FA5}">
                      <a16:colId xmlns:a16="http://schemas.microsoft.com/office/drawing/2014/main" xmlns="" val="1638888056"/>
                    </a:ext>
                  </a:extLst>
                </a:gridCol>
                <a:gridCol w="837127">
                  <a:extLst>
                    <a:ext uri="{9D8B030D-6E8A-4147-A177-3AD203B41FA5}">
                      <a16:colId xmlns:a16="http://schemas.microsoft.com/office/drawing/2014/main" xmlns="" val="1785580449"/>
                    </a:ext>
                  </a:extLst>
                </a:gridCol>
              </a:tblGrid>
              <a:tr h="376551">
                <a:tc>
                  <a:txBody>
                    <a:bodyPr/>
                    <a:lstStyle/>
                    <a:p>
                      <a:pPr algn="ctr" fontAlgn="t"/>
                      <a:r>
                        <a:rPr lang="en-GB" sz="1400" b="1" dirty="0">
                          <a:solidFill>
                            <a:srgbClr val="333333"/>
                          </a:solidFill>
                          <a:effectLst/>
                          <a:latin typeface="inter-regular"/>
                        </a:rPr>
                        <a:t>Weather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b="1" dirty="0">
                          <a:solidFill>
                            <a:srgbClr val="333333"/>
                          </a:solidFill>
                          <a:effectLst/>
                          <a:latin typeface="inter-regular"/>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b="1" dirty="0">
                          <a:solidFill>
                            <a:srgbClr val="333333"/>
                          </a:solidFill>
                          <a:effectLst/>
                          <a:latin typeface="inter-regular"/>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554521201"/>
                  </a:ext>
                </a:extLst>
              </a:tr>
              <a:tr h="376551">
                <a:tc>
                  <a:txBody>
                    <a:bodyPr/>
                    <a:lstStyle/>
                    <a:p>
                      <a:pPr algn="ctr" fontAlgn="t"/>
                      <a:r>
                        <a:rPr lang="en-GB" sz="1400" dirty="0">
                          <a:solidFill>
                            <a:srgbClr val="333333"/>
                          </a:solidFill>
                          <a:effectLst/>
                          <a:latin typeface="inter-regular"/>
                        </a:rPr>
                        <a:t>Overcast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199187818"/>
                  </a:ext>
                </a:extLst>
              </a:tr>
              <a:tr h="376551">
                <a:tc>
                  <a:txBody>
                    <a:bodyPr/>
                    <a:lstStyle/>
                    <a:p>
                      <a:pPr algn="ctr" fontAlgn="t"/>
                      <a:r>
                        <a:rPr lang="en-GB" sz="1400" dirty="0">
                          <a:solidFill>
                            <a:srgbClr val="333333"/>
                          </a:solidFill>
                          <a:effectLst/>
                          <a:latin typeface="inter-regular"/>
                        </a:rPr>
                        <a:t>Rainy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890818523"/>
                  </a:ext>
                </a:extLst>
              </a:tr>
              <a:tr h="376551">
                <a:tc>
                  <a:txBody>
                    <a:bodyPr/>
                    <a:lstStyle/>
                    <a:p>
                      <a:pPr algn="ctr" fontAlgn="t"/>
                      <a:r>
                        <a:rPr lang="en-GB" sz="1400" dirty="0">
                          <a:solidFill>
                            <a:srgbClr val="333333"/>
                          </a:solidFill>
                          <a:effectLst/>
                          <a:latin typeface="inter-regular"/>
                        </a:rPr>
                        <a:t>Sunny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82399462"/>
                  </a:ext>
                </a:extLst>
              </a:tr>
              <a:tr h="376551">
                <a:tc>
                  <a:txBody>
                    <a:bodyPr/>
                    <a:lstStyle/>
                    <a:p>
                      <a:pPr algn="ctr" fontAlgn="t"/>
                      <a:r>
                        <a:rPr lang="en-GB" sz="1400">
                          <a:solidFill>
                            <a:srgbClr val="333333"/>
                          </a:solidFill>
                          <a:effectLst/>
                          <a:latin typeface="inter-regular"/>
                        </a:rPr>
                        <a:t>Total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400" dirty="0">
                          <a:solidFill>
                            <a:srgbClr val="333333"/>
                          </a:solidFill>
                          <a:effectLst/>
                          <a:latin typeface="inter-regular"/>
                        </a:rPr>
                        <a:t>4</a:t>
                      </a:r>
                      <a:endParaRPr lang="en-GB" sz="1400"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191431483"/>
                  </a:ext>
                </a:extLst>
              </a:tr>
            </a:tbl>
          </a:graphicData>
        </a:graphic>
      </p:graphicFrame>
      <p:sp>
        <p:nvSpPr>
          <p:cNvPr id="10" name="Rectangle 1">
            <a:extLst>
              <a:ext uri="{FF2B5EF4-FFF2-40B4-BE49-F238E27FC236}">
                <a16:creationId xmlns:a16="http://schemas.microsoft.com/office/drawing/2014/main" xmlns="" id="{73E39D7A-B552-45F5-92D5-6E2F1E39537F}"/>
              </a:ext>
            </a:extLst>
          </p:cNvPr>
          <p:cNvSpPr>
            <a:spLocks noChangeArrowheads="1"/>
          </p:cNvSpPr>
          <p:nvPr/>
        </p:nvSpPr>
        <p:spPr bwMode="auto">
          <a:xfrm>
            <a:off x="2485617" y="1572043"/>
            <a:ext cx="2511381" cy="461665"/>
          </a:xfrm>
          <a:prstGeom prst="rect">
            <a:avLst/>
          </a:prstGeom>
          <a:solidFill>
            <a:schemeClr val="tx1">
              <a:lumMod val="65000"/>
              <a:lumOff val="3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Frequency table for the Weather Conditions: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xmlns="" id="{270470CC-7E2D-42FC-B1A2-D8CF45EA8E7A}"/>
              </a:ext>
            </a:extLst>
          </p:cNvPr>
          <p:cNvGraphicFramePr>
            <a:graphicFrameLocks noGrp="1"/>
          </p:cNvGraphicFramePr>
          <p:nvPr/>
        </p:nvGraphicFramePr>
        <p:xfrm>
          <a:off x="5237978" y="2047078"/>
          <a:ext cx="4045524" cy="2042160"/>
        </p:xfrm>
        <a:graphic>
          <a:graphicData uri="http://schemas.openxmlformats.org/drawingml/2006/table">
            <a:tbl>
              <a:tblPr/>
              <a:tblGrid>
                <a:gridCol w="1011381">
                  <a:extLst>
                    <a:ext uri="{9D8B030D-6E8A-4147-A177-3AD203B41FA5}">
                      <a16:colId xmlns:a16="http://schemas.microsoft.com/office/drawing/2014/main" xmlns="" val="322621813"/>
                    </a:ext>
                  </a:extLst>
                </a:gridCol>
                <a:gridCol w="1011381">
                  <a:extLst>
                    <a:ext uri="{9D8B030D-6E8A-4147-A177-3AD203B41FA5}">
                      <a16:colId xmlns:a16="http://schemas.microsoft.com/office/drawing/2014/main" xmlns="" val="2123199158"/>
                    </a:ext>
                  </a:extLst>
                </a:gridCol>
                <a:gridCol w="1011381">
                  <a:extLst>
                    <a:ext uri="{9D8B030D-6E8A-4147-A177-3AD203B41FA5}">
                      <a16:colId xmlns:a16="http://schemas.microsoft.com/office/drawing/2014/main" xmlns="" val="320281374"/>
                    </a:ext>
                  </a:extLst>
                </a:gridCol>
                <a:gridCol w="1011381">
                  <a:extLst>
                    <a:ext uri="{9D8B030D-6E8A-4147-A177-3AD203B41FA5}">
                      <a16:colId xmlns:a16="http://schemas.microsoft.com/office/drawing/2014/main" xmlns="" val="3381471489"/>
                    </a:ext>
                  </a:extLst>
                </a:gridCol>
              </a:tblGrid>
              <a:tr h="0">
                <a:tc>
                  <a:txBody>
                    <a:bodyPr/>
                    <a:lstStyle/>
                    <a:p>
                      <a:pPr algn="ctr" fontAlgn="t"/>
                      <a:r>
                        <a:rPr lang="en-GB" sz="1400">
                          <a:solidFill>
                            <a:srgbClr val="333333"/>
                          </a:solidFill>
                          <a:effectLst/>
                          <a:latin typeface="inter-regular"/>
                        </a:rPr>
                        <a:t>Weather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endParaRPr lang="en-GB" sz="140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4271732672"/>
                  </a:ext>
                </a:extLst>
              </a:tr>
              <a:tr h="0">
                <a:tc>
                  <a:txBody>
                    <a:bodyPr/>
                    <a:lstStyle/>
                    <a:p>
                      <a:pPr algn="ctr" fontAlgn="t"/>
                      <a:r>
                        <a:rPr lang="en-GB" sz="1400">
                          <a:solidFill>
                            <a:srgbClr val="333333"/>
                          </a:solidFill>
                          <a:effectLst/>
                          <a:latin typeface="inter-regular"/>
                        </a:rPr>
                        <a:t>Overcast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5/14= 0.35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317705910"/>
                  </a:ext>
                </a:extLst>
              </a:tr>
              <a:tr h="0">
                <a:tc>
                  <a:txBody>
                    <a:bodyPr/>
                    <a:lstStyle/>
                    <a:p>
                      <a:pPr algn="ctr" fontAlgn="t"/>
                      <a:r>
                        <a:rPr lang="en-GB" sz="1400">
                          <a:solidFill>
                            <a:srgbClr val="333333"/>
                          </a:solidFill>
                          <a:effectLst/>
                          <a:latin typeface="inter-regular"/>
                        </a:rPr>
                        <a:t>Rainy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4/14=0.29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690648817"/>
                  </a:ext>
                </a:extLst>
              </a:tr>
              <a:tr h="0">
                <a:tc>
                  <a:txBody>
                    <a:bodyPr/>
                    <a:lstStyle/>
                    <a:p>
                      <a:pPr algn="ctr" fontAlgn="t"/>
                      <a:r>
                        <a:rPr lang="en-GB" sz="1400">
                          <a:solidFill>
                            <a:srgbClr val="333333"/>
                          </a:solidFill>
                          <a:effectLst/>
                          <a:latin typeface="inter-regular"/>
                        </a:rPr>
                        <a:t>Sunny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5/14=0.35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769837995"/>
                  </a:ext>
                </a:extLst>
              </a:tr>
              <a:tr h="0">
                <a:tc>
                  <a:txBody>
                    <a:bodyPr/>
                    <a:lstStyle/>
                    <a:p>
                      <a:pPr algn="ctr" fontAlgn="t"/>
                      <a:r>
                        <a:rPr lang="en-GB" sz="1400">
                          <a:solidFill>
                            <a:srgbClr val="333333"/>
                          </a:solidFill>
                          <a:effectLst/>
                          <a:latin typeface="inter-regular"/>
                        </a:rPr>
                        <a:t>All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4/14=0.29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10/14=0.71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a:endParaRPr lang="en-GB" sz="1400" dirty="0"/>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extLst>
                  <a:ext uri="{0D108BD9-81ED-4DB2-BD59-A6C34878D82A}">
                    <a16:rowId xmlns:a16="http://schemas.microsoft.com/office/drawing/2014/main" xmlns="" val="2965838071"/>
                  </a:ext>
                </a:extLst>
              </a:tr>
            </a:tbl>
          </a:graphicData>
        </a:graphic>
      </p:graphicFrame>
      <p:sp>
        <p:nvSpPr>
          <p:cNvPr id="12" name="Rectangle 1">
            <a:extLst>
              <a:ext uri="{FF2B5EF4-FFF2-40B4-BE49-F238E27FC236}">
                <a16:creationId xmlns:a16="http://schemas.microsoft.com/office/drawing/2014/main" xmlns="" id="{6FEFFB0F-BFB0-4BA3-911F-5FC69AD96629}"/>
              </a:ext>
            </a:extLst>
          </p:cNvPr>
          <p:cNvSpPr>
            <a:spLocks noChangeArrowheads="1"/>
          </p:cNvSpPr>
          <p:nvPr/>
        </p:nvSpPr>
        <p:spPr bwMode="auto">
          <a:xfrm>
            <a:off x="5237978" y="1603231"/>
            <a:ext cx="4045522" cy="461665"/>
          </a:xfrm>
          <a:prstGeom prst="rect">
            <a:avLst/>
          </a:prstGeom>
          <a:solidFill>
            <a:schemeClr val="tx1">
              <a:lumMod val="65000"/>
              <a:lumOff val="3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Likelihood table for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 weather condition:</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xmlns="" id="{14F02F5A-FB40-4CA6-8E55-DF9D46ADC1F8}"/>
                  </a:ext>
                </a:extLst>
              </p:cNvPr>
              <p:cNvSpPr txBox="1"/>
              <p:nvPr/>
            </p:nvSpPr>
            <p:spPr>
              <a:xfrm>
                <a:off x="2640165" y="5210741"/>
                <a:ext cx="6301020" cy="1138838"/>
              </a:xfrm>
              <a:prstGeom prst="rect">
                <a:avLst/>
              </a:prstGeom>
              <a:solidFill>
                <a:schemeClr val="accent6">
                  <a:lumMod val="20000"/>
                  <a:lumOff val="80000"/>
                </a:schemeClr>
              </a:solidFill>
            </p:spPr>
            <p:txBody>
              <a:bodyPr wrap="square" lIns="0" tIns="0" rIns="0" bIns="0" rtlCol="0">
                <a:spAutoFit/>
              </a:bodyPr>
              <a:lstStyle/>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𝑁𝑜</m:t>
                          </m:r>
                        </m:e>
                        <m:e>
                          <m:r>
                            <a:rPr lang="en-US" i="1">
                              <a:latin typeface="Cambria Math" panose="02040503050406030204" pitchFamily="18" charset="0"/>
                            </a:rPr>
                            <m:t>𝑆𝑢𝑛𝑛𝑦</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𝑆𝑢𝑛𝑛𝑦</m:t>
                              </m:r>
                            </m:e>
                            <m:e>
                              <m:r>
                                <a:rPr lang="en-US" i="1">
                                  <a:latin typeface="Cambria Math" panose="02040503050406030204" pitchFamily="18" charset="0"/>
                                </a:rPr>
                                <m:t>𝑁𝑜</m:t>
                              </m:r>
                            </m:e>
                          </m:d>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𝑁𝑜</m:t>
                          </m:r>
                          <m:r>
                            <a:rPr lang="en-US" i="1">
                              <a:latin typeface="Cambria Math" panose="02040503050406030204" pitchFamily="18" charset="0"/>
                            </a:rPr>
                            <m:t>)</m:t>
                          </m:r>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𝑆𝑢𝑛𝑛𝑦</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0.5∗0.29</m:t>
                          </m:r>
                        </m:num>
                        <m:den>
                          <m:r>
                            <a:rPr lang="en-US" b="0" i="1" smtClean="0">
                              <a:latin typeface="Cambria Math" panose="02040503050406030204" pitchFamily="18" charset="0"/>
                            </a:rPr>
                            <m:t>0.35</m:t>
                          </m:r>
                        </m:den>
                      </m:f>
                      <m:r>
                        <a:rPr lang="en-US" b="0"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𝟒𝟏</m:t>
                      </m:r>
                    </m:oMath>
                  </m:oMathPara>
                </a14:m>
                <a:endParaRPr lang="en-GB" b="1" dirty="0"/>
              </a:p>
              <a:p>
                <a:endParaRPr lang="en-GB" b="1" dirty="0"/>
              </a:p>
            </p:txBody>
          </p:sp>
        </mc:Choice>
        <mc:Fallback>
          <p:sp>
            <p:nvSpPr>
              <p:cNvPr id="17" name="TextBox 16">
                <a:extLst>
                  <a:ext uri="{FF2B5EF4-FFF2-40B4-BE49-F238E27FC236}">
                    <a16:creationId xmlns:a16="http://schemas.microsoft.com/office/drawing/2014/main" xmlns:a14="http://schemas.microsoft.com/office/drawing/2010/main" xmlns="" id="{14F02F5A-FB40-4CA6-8E55-DF9D46ADC1F8}"/>
                  </a:ext>
                </a:extLst>
              </p:cNvPr>
              <p:cNvSpPr txBox="1">
                <a:spLocks noRot="1" noChangeAspect="1" noMove="1" noResize="1" noEditPoints="1" noAdjustHandles="1" noChangeArrowheads="1" noChangeShapeType="1" noTextEdit="1"/>
              </p:cNvSpPr>
              <p:nvPr/>
            </p:nvSpPr>
            <p:spPr>
              <a:xfrm>
                <a:off x="2640165" y="5210741"/>
                <a:ext cx="6301020" cy="1138838"/>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15839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Naïve Bayes Classifier</a:t>
            </a:r>
            <a:endParaRPr lang="en-GB" b="1" dirty="0">
              <a:solidFill>
                <a:schemeClr val="bg2"/>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xmlns="" id="{4989B586-2CFA-4BEC-A277-0209E6074276}"/>
              </a:ext>
            </a:extLst>
          </p:cNvPr>
          <p:cNvSpPr txBox="1"/>
          <p:nvPr/>
        </p:nvSpPr>
        <p:spPr>
          <a:xfrm>
            <a:off x="2945490" y="5272226"/>
            <a:ext cx="6301020" cy="369332"/>
          </a:xfrm>
          <a:prstGeom prst="rect">
            <a:avLst/>
          </a:prstGeom>
          <a:solidFill>
            <a:schemeClr val="tx1">
              <a:lumMod val="85000"/>
              <a:lumOff val="15000"/>
            </a:schemeClr>
          </a:solidFill>
        </p:spPr>
        <p:txBody>
          <a:bodyPr wrap="square">
            <a:spAutoFit/>
          </a:bodyPr>
          <a:lstStyle/>
          <a:p>
            <a:pPr algn="ctr"/>
            <a:r>
              <a:rPr lang="en-US" b="1" i="0" dirty="0">
                <a:solidFill>
                  <a:schemeClr val="bg1"/>
                </a:solidFill>
                <a:effectLst/>
                <a:latin typeface="Calibri" panose="020F0502020204030204" pitchFamily="34" charset="0"/>
                <a:cs typeface="Calibri" panose="020F0502020204030204" pitchFamily="34" charset="0"/>
              </a:rPr>
              <a:t>Hence on a Sunny day, Player can play the game.</a:t>
            </a:r>
            <a:endParaRPr lang="en-US" b="0" i="0" dirty="0">
              <a:solidFill>
                <a:schemeClr val="bg1"/>
              </a:solidFill>
              <a:effectLst/>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F779F4C3-9E09-4DFA-9BEF-B5D8FBAE2857}"/>
                  </a:ext>
                </a:extLst>
              </p:cNvPr>
              <p:cNvSpPr txBox="1"/>
              <p:nvPr/>
            </p:nvSpPr>
            <p:spPr>
              <a:xfrm>
                <a:off x="2945490" y="1968538"/>
                <a:ext cx="6301020" cy="1138838"/>
              </a:xfrm>
              <a:prstGeom prst="rect">
                <a:avLst/>
              </a:prstGeom>
              <a:solidFill>
                <a:schemeClr val="accent6">
                  <a:lumMod val="20000"/>
                  <a:lumOff val="80000"/>
                </a:schemeClr>
              </a:solidFill>
            </p:spPr>
            <p:txBody>
              <a:bodyPr wrap="none" lIns="0" tIns="0" rIns="0" bIns="0" rtlCol="0">
                <a:spAutoFit/>
              </a:bodyPr>
              <a:lstStyle/>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𝑌𝑒𝑠</m:t>
                          </m:r>
                        </m:e>
                        <m:e>
                          <m:r>
                            <a:rPr lang="en-US" b="0" i="1" smtClean="0">
                              <a:latin typeface="Cambria Math" panose="02040503050406030204" pitchFamily="18" charset="0"/>
                            </a:rPr>
                            <m:t>𝑆𝑢𝑛𝑛𝑦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e>
                              <m:r>
                                <a:rPr lang="en-US" b="0" i="1" smtClean="0">
                                  <a:latin typeface="Cambria Math" panose="02040503050406030204" pitchFamily="18" charset="0"/>
                                </a:rPr>
                                <m:t>𝑌𝑒𝑠</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𝑌𝑒𝑠</m:t>
                          </m:r>
                          <m:r>
                            <a:rPr lang="en-US" b="0" i="1" smtClean="0">
                              <a:latin typeface="Cambria Math" panose="02040503050406030204" pitchFamily="18" charset="0"/>
                            </a:rPr>
                            <m:t>)</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0.3∗0.71</m:t>
                          </m:r>
                        </m:num>
                        <m:den>
                          <m:r>
                            <a:rPr lang="en-US" b="0" i="1" smtClean="0">
                              <a:latin typeface="Cambria Math" panose="02040503050406030204" pitchFamily="18" charset="0"/>
                            </a:rPr>
                            <m:t>0.35</m:t>
                          </m:r>
                        </m:den>
                      </m:f>
                      <m:r>
                        <a:rPr lang="en-US" b="0"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𝟔𝟎</m:t>
                      </m:r>
                    </m:oMath>
                  </m:oMathPara>
                </a14:m>
                <a:endParaRPr lang="en-GB" b="1" dirty="0"/>
              </a:p>
              <a:p>
                <a:endParaRPr lang="en-GB" b="1" dirty="0"/>
              </a:p>
            </p:txBody>
          </p:sp>
        </mc:Choice>
        <mc:Fallback xmlns="">
          <p:sp>
            <p:nvSpPr>
              <p:cNvPr id="7" name="TextBox 6">
                <a:extLst>
                  <a:ext uri="{FF2B5EF4-FFF2-40B4-BE49-F238E27FC236}">
                    <a16:creationId xmlns:a16="http://schemas.microsoft.com/office/drawing/2014/main" id="{F779F4C3-9E09-4DFA-9BEF-B5D8FBAE2857}"/>
                  </a:ext>
                </a:extLst>
              </p:cNvPr>
              <p:cNvSpPr txBox="1">
                <a:spLocks noRot="1" noChangeAspect="1" noMove="1" noResize="1" noEditPoints="1" noAdjustHandles="1" noChangeArrowheads="1" noChangeShapeType="1" noTextEdit="1"/>
              </p:cNvSpPr>
              <p:nvPr/>
            </p:nvSpPr>
            <p:spPr>
              <a:xfrm>
                <a:off x="2945490" y="1968538"/>
                <a:ext cx="6301020" cy="113883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C1CBA96E-3A00-4D63-8A38-A74CFFD5996C}"/>
                  </a:ext>
                </a:extLst>
              </p:cNvPr>
              <p:cNvSpPr txBox="1"/>
              <p:nvPr/>
            </p:nvSpPr>
            <p:spPr>
              <a:xfrm>
                <a:off x="2945490" y="3050963"/>
                <a:ext cx="6301020" cy="1138838"/>
              </a:xfrm>
              <a:prstGeom prst="rect">
                <a:avLst/>
              </a:prstGeom>
              <a:solidFill>
                <a:schemeClr val="accent6">
                  <a:lumMod val="20000"/>
                  <a:lumOff val="80000"/>
                </a:schemeClr>
              </a:solidFill>
            </p:spPr>
            <p:txBody>
              <a:bodyPr wrap="square" lIns="0" tIns="0" rIns="0" bIns="0" rtlCol="0">
                <a:spAutoFit/>
              </a:bodyPr>
              <a:lstStyle/>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𝑁𝑜</m:t>
                          </m:r>
                        </m:e>
                        <m:e>
                          <m:r>
                            <a:rPr lang="en-US" i="1">
                              <a:latin typeface="Cambria Math" panose="02040503050406030204" pitchFamily="18" charset="0"/>
                            </a:rPr>
                            <m:t>𝑆𝑢𝑛𝑛𝑦</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𝑆𝑢𝑛𝑛𝑦</m:t>
                              </m:r>
                            </m:e>
                            <m:e>
                              <m:r>
                                <a:rPr lang="en-US" i="1">
                                  <a:latin typeface="Cambria Math" panose="02040503050406030204" pitchFamily="18" charset="0"/>
                                </a:rPr>
                                <m:t>𝑁𝑜</m:t>
                              </m:r>
                            </m:e>
                          </m:d>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𝑁𝑜</m:t>
                          </m:r>
                          <m:r>
                            <a:rPr lang="en-US" i="1">
                              <a:latin typeface="Cambria Math" panose="02040503050406030204" pitchFamily="18" charset="0"/>
                            </a:rPr>
                            <m:t>)</m:t>
                          </m:r>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𝑆𝑢𝑛𝑛𝑦</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0.5∗0.29</m:t>
                          </m:r>
                        </m:num>
                        <m:den>
                          <m:r>
                            <a:rPr lang="en-US" b="0" i="1" smtClean="0">
                              <a:latin typeface="Cambria Math" panose="02040503050406030204" pitchFamily="18" charset="0"/>
                            </a:rPr>
                            <m:t>0.35</m:t>
                          </m:r>
                        </m:den>
                      </m:f>
                      <m:r>
                        <a:rPr lang="en-US" b="0"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𝟒𝟏</m:t>
                      </m:r>
                    </m:oMath>
                  </m:oMathPara>
                </a14:m>
                <a:endParaRPr lang="en-GB" b="1" dirty="0"/>
              </a:p>
              <a:p>
                <a:endParaRPr lang="en-GB" b="1" dirty="0"/>
              </a:p>
            </p:txBody>
          </p:sp>
        </mc:Choice>
        <mc:Fallback xmlns="">
          <p:sp>
            <p:nvSpPr>
              <p:cNvPr id="8" name="TextBox 7">
                <a:extLst>
                  <a:ext uri="{FF2B5EF4-FFF2-40B4-BE49-F238E27FC236}">
                    <a16:creationId xmlns:a16="http://schemas.microsoft.com/office/drawing/2014/main" id="{C1CBA96E-3A00-4D63-8A38-A74CFFD5996C}"/>
                  </a:ext>
                </a:extLst>
              </p:cNvPr>
              <p:cNvSpPr txBox="1">
                <a:spLocks noRot="1" noChangeAspect="1" noMove="1" noResize="1" noEditPoints="1" noAdjustHandles="1" noChangeArrowheads="1" noChangeShapeType="1" noTextEdit="1"/>
              </p:cNvSpPr>
              <p:nvPr/>
            </p:nvSpPr>
            <p:spPr>
              <a:xfrm>
                <a:off x="2945490" y="3050963"/>
                <a:ext cx="6301020" cy="113883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989DD226-B36F-4C06-A575-C8B6F1C4CBFB}"/>
                  </a:ext>
                </a:extLst>
              </p:cNvPr>
              <p:cNvSpPr txBox="1"/>
              <p:nvPr/>
            </p:nvSpPr>
            <p:spPr>
              <a:xfrm>
                <a:off x="2945490" y="4177015"/>
                <a:ext cx="6301020" cy="923330"/>
              </a:xfrm>
              <a:prstGeom prst="rect">
                <a:avLst/>
              </a:prstGeom>
              <a:solidFill>
                <a:schemeClr val="accent6">
                  <a:lumMod val="20000"/>
                  <a:lumOff val="80000"/>
                </a:schemeClr>
              </a:solidFill>
            </p:spPr>
            <p:txBody>
              <a:bodyPr wrap="square" lIns="0" tIns="0" rIns="0" bIns="0" rtlCol="0">
                <a:spAutoFit/>
              </a:bodyPr>
              <a:lstStyle/>
              <a:p>
                <a:pPr algn="ctr"/>
                <a:endParaRPr lang="en-US" sz="2000" b="1"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𝑷</m:t>
                      </m:r>
                      <m:d>
                        <m:dPr>
                          <m:ctrlPr>
                            <a:rPr lang="en-US" sz="2000" b="1" i="1">
                              <a:latin typeface="Cambria Math" panose="02040503050406030204" pitchFamily="18" charset="0"/>
                            </a:rPr>
                          </m:ctrlPr>
                        </m:dPr>
                        <m:e>
                          <m:r>
                            <a:rPr lang="en-US" sz="2000" b="1" i="1" smtClean="0">
                              <a:latin typeface="Cambria Math" panose="02040503050406030204" pitchFamily="18" charset="0"/>
                            </a:rPr>
                            <m:t>𝒀𝒆𝒔</m:t>
                          </m:r>
                        </m:e>
                        <m:e>
                          <m:r>
                            <a:rPr lang="en-US" sz="2000" b="1" i="1" smtClean="0">
                              <a:latin typeface="Cambria Math" panose="02040503050406030204" pitchFamily="18" charset="0"/>
                            </a:rPr>
                            <m:t>𝑺𝒖𝒏𝒏𝒚</m:t>
                          </m:r>
                        </m:e>
                      </m:d>
                      <m:r>
                        <a:rPr lang="en-US" sz="2000" b="1" i="1" smtClean="0">
                          <a:latin typeface="Cambria Math" panose="02040503050406030204" pitchFamily="18" charset="0"/>
                        </a:rPr>
                        <m:t>&gt;</m:t>
                      </m:r>
                      <m:r>
                        <a:rPr lang="en-US" sz="2000" b="1" i="1" smtClean="0">
                          <a:latin typeface="Cambria Math" panose="02040503050406030204" pitchFamily="18" charset="0"/>
                        </a:rPr>
                        <m:t>𝑷</m:t>
                      </m:r>
                      <m:d>
                        <m:dPr>
                          <m:ctrlPr>
                            <a:rPr lang="en-US" sz="2000" b="1" i="1">
                              <a:latin typeface="Cambria Math" panose="02040503050406030204" pitchFamily="18" charset="0"/>
                            </a:rPr>
                          </m:ctrlPr>
                        </m:dPr>
                        <m:e>
                          <m:r>
                            <a:rPr lang="en-US" sz="2000" b="1" i="1" smtClean="0">
                              <a:latin typeface="Cambria Math" panose="02040503050406030204" pitchFamily="18" charset="0"/>
                            </a:rPr>
                            <m:t>𝑵𝒐</m:t>
                          </m:r>
                        </m:e>
                        <m:e>
                          <m:r>
                            <a:rPr lang="en-US" sz="2000" b="1" i="1" smtClean="0">
                              <a:latin typeface="Cambria Math" panose="02040503050406030204" pitchFamily="18" charset="0"/>
                            </a:rPr>
                            <m:t>𝑺𝒖𝒏𝒏𝒚</m:t>
                          </m:r>
                        </m:e>
                      </m:d>
                    </m:oMath>
                  </m:oMathPara>
                </a14:m>
                <a:endParaRPr lang="en-GB" sz="2000" b="1" dirty="0"/>
              </a:p>
              <a:p>
                <a:pPr algn="ctr"/>
                <a:endParaRPr lang="en-GB" sz="2000" b="1" dirty="0"/>
              </a:p>
            </p:txBody>
          </p:sp>
        </mc:Choice>
        <mc:Fallback xmlns="">
          <p:sp>
            <p:nvSpPr>
              <p:cNvPr id="9" name="TextBox 8">
                <a:extLst>
                  <a:ext uri="{FF2B5EF4-FFF2-40B4-BE49-F238E27FC236}">
                    <a16:creationId xmlns:a16="http://schemas.microsoft.com/office/drawing/2014/main" id="{989DD226-B36F-4C06-A575-C8B6F1C4CBFB}"/>
                  </a:ext>
                </a:extLst>
              </p:cNvPr>
              <p:cNvSpPr txBox="1">
                <a:spLocks noRot="1" noChangeAspect="1" noMove="1" noResize="1" noEditPoints="1" noAdjustHandles="1" noChangeArrowheads="1" noChangeShapeType="1" noTextEdit="1"/>
              </p:cNvSpPr>
              <p:nvPr/>
            </p:nvSpPr>
            <p:spPr>
              <a:xfrm>
                <a:off x="2945490" y="4177015"/>
                <a:ext cx="6301020" cy="923330"/>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69151322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pic>
        <p:nvPicPr>
          <p:cNvPr id="5" name="Picture 4">
            <a:extLst>
              <a:ext uri="{FF2B5EF4-FFF2-40B4-BE49-F238E27FC236}">
                <a16:creationId xmlns:a16="http://schemas.microsoft.com/office/drawing/2014/main" xmlns="" id="{CFCC0F4C-ED06-4D9F-B9BA-03C108C5C709}"/>
              </a:ext>
            </a:extLst>
          </p:cNvPr>
          <p:cNvPicPr>
            <a:picLocks noChangeAspect="1"/>
          </p:cNvPicPr>
          <p:nvPr/>
        </p:nvPicPr>
        <p:blipFill rotWithShape="1">
          <a:blip r:embed="rId2"/>
          <a:srcRect r="69113"/>
          <a:stretch/>
        </p:blipFill>
        <p:spPr>
          <a:xfrm>
            <a:off x="493234" y="1756501"/>
            <a:ext cx="2421296" cy="3543300"/>
          </a:xfrm>
          <a:prstGeom prst="rect">
            <a:avLst/>
          </a:prstGeom>
        </p:spPr>
      </p:pic>
      <p:pic>
        <p:nvPicPr>
          <p:cNvPr id="7" name="Picture 6">
            <a:extLst>
              <a:ext uri="{FF2B5EF4-FFF2-40B4-BE49-F238E27FC236}">
                <a16:creationId xmlns:a16="http://schemas.microsoft.com/office/drawing/2014/main" xmlns="" id="{76C97EA2-1B9D-4478-ACF3-DACB55657DC5}"/>
              </a:ext>
            </a:extLst>
          </p:cNvPr>
          <p:cNvPicPr>
            <a:picLocks noChangeAspect="1"/>
          </p:cNvPicPr>
          <p:nvPr/>
        </p:nvPicPr>
        <p:blipFill rotWithShape="1">
          <a:blip r:embed="rId2"/>
          <a:srcRect l="29523"/>
          <a:stretch/>
        </p:blipFill>
        <p:spPr>
          <a:xfrm>
            <a:off x="2914530" y="1756501"/>
            <a:ext cx="5524779" cy="3543300"/>
          </a:xfrm>
          <a:prstGeom prst="rect">
            <a:avLst/>
          </a:prstGeom>
        </p:spPr>
      </p:pic>
      <p:sp>
        <p:nvSpPr>
          <p:cNvPr id="8" name="TextBox 7">
            <a:extLst>
              <a:ext uri="{FF2B5EF4-FFF2-40B4-BE49-F238E27FC236}">
                <a16:creationId xmlns:a16="http://schemas.microsoft.com/office/drawing/2014/main" xmlns="" id="{37FAC6D9-9574-43E8-A2EF-0379A32FD19E}"/>
              </a:ext>
            </a:extLst>
          </p:cNvPr>
          <p:cNvSpPr txBox="1"/>
          <p:nvPr/>
        </p:nvSpPr>
        <p:spPr>
          <a:xfrm>
            <a:off x="695462" y="2142999"/>
            <a:ext cx="502276"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M1</a:t>
            </a:r>
            <a:endParaRPr lang="en-GB" sz="14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xmlns="" id="{C6660779-466A-4BB3-A4E0-D359076EC2D3}"/>
              </a:ext>
            </a:extLst>
          </p:cNvPr>
          <p:cNvSpPr txBox="1"/>
          <p:nvPr/>
        </p:nvSpPr>
        <p:spPr>
          <a:xfrm>
            <a:off x="695462" y="3759441"/>
            <a:ext cx="502276"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M2</a:t>
            </a:r>
            <a:endParaRPr lang="en-GB" sz="1400"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xmlns="" id="{9C5013E9-9773-4802-81A9-14EE2106714E}"/>
              </a:ext>
            </a:extLst>
          </p:cNvPr>
          <p:cNvPicPr>
            <a:picLocks noChangeAspect="1"/>
          </p:cNvPicPr>
          <p:nvPr/>
        </p:nvPicPr>
        <p:blipFill>
          <a:blip r:embed="rId3"/>
          <a:stretch>
            <a:fillRect/>
          </a:stretch>
        </p:blipFill>
        <p:spPr>
          <a:xfrm>
            <a:off x="3116758" y="1781049"/>
            <a:ext cx="5029200" cy="361950"/>
          </a:xfrm>
          <a:prstGeom prst="rect">
            <a:avLst/>
          </a:prstGeom>
        </p:spPr>
      </p:pic>
      <p:pic>
        <p:nvPicPr>
          <p:cNvPr id="13" name="Picture 12">
            <a:extLst>
              <a:ext uri="{FF2B5EF4-FFF2-40B4-BE49-F238E27FC236}">
                <a16:creationId xmlns:a16="http://schemas.microsoft.com/office/drawing/2014/main" xmlns="" id="{E865FE27-E28D-4ACA-AD16-4EF7AEA6DE8B}"/>
              </a:ext>
            </a:extLst>
          </p:cNvPr>
          <p:cNvPicPr>
            <a:picLocks noChangeAspect="1"/>
          </p:cNvPicPr>
          <p:nvPr/>
        </p:nvPicPr>
        <p:blipFill>
          <a:blip r:embed="rId4"/>
          <a:stretch>
            <a:fillRect/>
          </a:stretch>
        </p:blipFill>
        <p:spPr>
          <a:xfrm>
            <a:off x="3202483" y="3618055"/>
            <a:ext cx="4857750" cy="295275"/>
          </a:xfrm>
          <a:prstGeom prst="rect">
            <a:avLst/>
          </a:prstGeom>
        </p:spPr>
      </p:pic>
      <p:pic>
        <p:nvPicPr>
          <p:cNvPr id="15" name="Picture 14">
            <a:extLst>
              <a:ext uri="{FF2B5EF4-FFF2-40B4-BE49-F238E27FC236}">
                <a16:creationId xmlns:a16="http://schemas.microsoft.com/office/drawing/2014/main" xmlns="" id="{31C8BC1D-48A0-49AE-B6D6-FAEEAB533CF5}"/>
              </a:ext>
            </a:extLst>
          </p:cNvPr>
          <p:cNvPicPr>
            <a:picLocks noChangeAspect="1"/>
          </p:cNvPicPr>
          <p:nvPr/>
        </p:nvPicPr>
        <p:blipFill>
          <a:blip r:embed="rId5"/>
          <a:stretch>
            <a:fillRect/>
          </a:stretch>
        </p:blipFill>
        <p:spPr>
          <a:xfrm>
            <a:off x="8641537" y="1756501"/>
            <a:ext cx="2834671" cy="2918531"/>
          </a:xfrm>
          <a:prstGeom prst="rect">
            <a:avLst/>
          </a:prstGeom>
        </p:spPr>
      </p:pic>
      <p:sp>
        <p:nvSpPr>
          <p:cNvPr id="17" name="TextBox 16">
            <a:extLst>
              <a:ext uri="{FF2B5EF4-FFF2-40B4-BE49-F238E27FC236}">
                <a16:creationId xmlns:a16="http://schemas.microsoft.com/office/drawing/2014/main" xmlns="" id="{C4F8E721-6744-4F9F-9296-09082E8419DA}"/>
              </a:ext>
            </a:extLst>
          </p:cNvPr>
          <p:cNvSpPr txBox="1"/>
          <p:nvPr/>
        </p:nvSpPr>
        <p:spPr>
          <a:xfrm>
            <a:off x="9565423" y="4780497"/>
            <a:ext cx="213334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Defective Spanner</a:t>
            </a:r>
            <a:endParaRPr lang="en-GB" sz="1200" dirty="0">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xmlns="" id="{65EF29BA-D032-44CD-AFF4-F776AEF5379A}"/>
              </a:ext>
            </a:extLst>
          </p:cNvPr>
          <p:cNvSpPr/>
          <p:nvPr/>
        </p:nvSpPr>
        <p:spPr>
          <a:xfrm>
            <a:off x="9235253" y="4849132"/>
            <a:ext cx="330169" cy="138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xmlns="" id="{1088BE42-1AAC-4FD5-A681-B40358243AF5}"/>
              </a:ext>
            </a:extLst>
          </p:cNvPr>
          <p:cNvSpPr txBox="1"/>
          <p:nvPr/>
        </p:nvSpPr>
        <p:spPr>
          <a:xfrm>
            <a:off x="9578301" y="5010220"/>
            <a:ext cx="213334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Good Spanner</a:t>
            </a:r>
            <a:endParaRPr lang="en-GB" sz="1200" dirty="0">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xmlns="" id="{0BDC23AC-4ED3-4193-9D88-9125149653C5}"/>
              </a:ext>
            </a:extLst>
          </p:cNvPr>
          <p:cNvSpPr/>
          <p:nvPr/>
        </p:nvSpPr>
        <p:spPr>
          <a:xfrm>
            <a:off x="9235253" y="5098567"/>
            <a:ext cx="330169" cy="136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xmlns="" id="{CB141B26-8CF7-49DE-8816-ECC92357615C}"/>
              </a:ext>
            </a:extLst>
          </p:cNvPr>
          <p:cNvSpPr txBox="1"/>
          <p:nvPr/>
        </p:nvSpPr>
        <p:spPr>
          <a:xfrm>
            <a:off x="744214" y="5710302"/>
            <a:ext cx="9231181" cy="369332"/>
          </a:xfrm>
          <a:prstGeom prst="rect">
            <a:avLst/>
          </a:prstGeom>
          <a:solidFill>
            <a:schemeClr val="tx1">
              <a:lumMod val="85000"/>
              <a:lumOff val="15000"/>
            </a:schemeClr>
          </a:solidFill>
        </p:spPr>
        <p:txBody>
          <a:bodyPr wrap="none" rtlCol="0">
            <a:spAutoFit/>
          </a:bodyPr>
          <a:lstStyle/>
          <a:p>
            <a:r>
              <a:rPr lang="en-US" b="1" dirty="0">
                <a:solidFill>
                  <a:schemeClr val="accent5">
                    <a:lumMod val="20000"/>
                    <a:lumOff val="80000"/>
                  </a:schemeClr>
                </a:solidFill>
                <a:latin typeface="Calibri" panose="020F0502020204030204" pitchFamily="34" charset="0"/>
                <a:cs typeface="Calibri" panose="020F0502020204030204" pitchFamily="34" charset="0"/>
              </a:rPr>
              <a:t>What is the probability of a random wrenches that comes from a specific machine is defective?</a:t>
            </a:r>
            <a:endParaRPr lang="en-GB" b="1" dirty="0">
              <a:solidFill>
                <a:schemeClr val="accent5">
                  <a:lumMod val="20000"/>
                  <a:lumOff val="80000"/>
                </a:schemeClr>
              </a:solidFill>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xmlns="" id="{C6F03D1B-88D8-4F4E-9332-39C8F0FD3324}"/>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Bayes Theorem </a:t>
            </a:r>
            <a:endParaRPr lang="en-GB" b="1"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62845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7" grpId="0"/>
      <p:bldP spid="18" grpId="0" animBg="1"/>
      <p:bldP spid="19" grpId="0"/>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F01A0011-99BF-4577-9862-2B9B378B43E8}"/>
              </a:ext>
            </a:extLst>
          </p:cNvPr>
          <p:cNvSpPr txBox="1"/>
          <p:nvPr/>
        </p:nvSpPr>
        <p:spPr>
          <a:xfrm>
            <a:off x="384238" y="1443900"/>
            <a:ext cx="11423524" cy="1477328"/>
          </a:xfrm>
          <a:prstGeom prst="rect">
            <a:avLst/>
          </a:prstGeom>
          <a:noFill/>
        </p:spPr>
        <p:txBody>
          <a:bodyPr wrap="square">
            <a:spAutoFit/>
          </a:bodyPr>
          <a:lstStyle/>
          <a:p>
            <a:pPr algn="l"/>
            <a:r>
              <a:rPr lang="en-US" b="0" i="0" dirty="0">
                <a:solidFill>
                  <a:srgbClr val="333333"/>
                </a:solidFill>
                <a:effectLst/>
                <a:latin typeface="Calibri" panose="020F0502020204030204" pitchFamily="34" charset="0"/>
                <a:cs typeface="Calibri" panose="020F0502020204030204" pitchFamily="34" charset="0"/>
              </a:rPr>
              <a:t>Bayes' Theorem is a way of finding a </a:t>
            </a:r>
            <a:r>
              <a:rPr lang="en-US" b="0" i="0" dirty="0">
                <a:solidFill>
                  <a:srgbClr val="333333"/>
                </a:solidFill>
                <a:effectLst/>
                <a:latin typeface="Calibri" panose="020F0502020204030204" pitchFamily="34" charset="0"/>
                <a:cs typeface="Calibri" panose="020F0502020204030204" pitchFamily="34" charset="0"/>
                <a:hlinkClick r:id="rId2"/>
              </a:rPr>
              <a:t>probability</a:t>
            </a:r>
            <a:r>
              <a:rPr lang="en-US" b="0" i="0" dirty="0">
                <a:solidFill>
                  <a:srgbClr val="333333"/>
                </a:solidFill>
                <a:effectLst/>
                <a:latin typeface="Calibri" panose="020F0502020204030204" pitchFamily="34" charset="0"/>
                <a:cs typeface="Calibri" panose="020F0502020204030204" pitchFamily="34" charset="0"/>
              </a:rPr>
              <a:t> when we know certain other probabilities.</a:t>
            </a:r>
          </a:p>
          <a:p>
            <a:pPr algn="l"/>
            <a:endParaRPr lang="en-US" b="0" i="0" dirty="0">
              <a:solidFill>
                <a:srgbClr val="333333"/>
              </a:solidFill>
              <a:effectLst/>
              <a:latin typeface="Calibri" panose="020F0502020204030204" pitchFamily="34" charset="0"/>
              <a:cs typeface="Calibri" panose="020F0502020204030204" pitchFamily="34" charset="0"/>
            </a:endParaRPr>
          </a:p>
          <a:p>
            <a:pPr algn="l"/>
            <a:r>
              <a:rPr lang="en-US" b="0" i="0" dirty="0">
                <a:solidFill>
                  <a:srgbClr val="333333"/>
                </a:solidFill>
                <a:effectLst/>
                <a:latin typeface="Calibri" panose="020F0502020204030204" pitchFamily="34" charset="0"/>
                <a:cs typeface="Calibri" panose="020F0502020204030204" pitchFamily="34" charset="0"/>
              </a:rPr>
              <a:t>The formula is:</a:t>
            </a:r>
          </a:p>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GB" dirty="0">
              <a:latin typeface="Calibri" panose="020F0502020204030204" pitchFamily="34" charset="0"/>
              <a:cs typeface="Calibri" panose="020F0502020204030204" pitchFamily="34" charset="0"/>
            </a:endParaRPr>
          </a:p>
        </p:txBody>
      </p:sp>
      <p:pic>
        <p:nvPicPr>
          <p:cNvPr id="1028" name="Picture 4" descr="Bayes&amp;#39; rule with a simple and practical example | by Tirthajyoti Sarkar |  Towards Data Science">
            <a:extLst>
              <a:ext uri="{FF2B5EF4-FFF2-40B4-BE49-F238E27FC236}">
                <a16:creationId xmlns:a16="http://schemas.microsoft.com/office/drawing/2014/main" xmlns="" id="{E8840B5A-CB01-42C6-BB23-FDC5AFFE6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634" y="2338865"/>
            <a:ext cx="5230732" cy="376696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xmlns="" id="{EFDA9C57-F968-4964-86C2-0DFD6E7F30BB}"/>
              </a:ext>
            </a:extLst>
          </p:cNvPr>
          <p:cNvSpPr/>
          <p:nvPr/>
        </p:nvSpPr>
        <p:spPr>
          <a:xfrm>
            <a:off x="3551171" y="5350600"/>
            <a:ext cx="1664902" cy="330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xmlns="" id="{2881C0F3-1DFF-4C87-B59E-D07FFF9CC52E}"/>
              </a:ext>
            </a:extLst>
          </p:cNvPr>
          <p:cNvSpPr/>
          <p:nvPr/>
        </p:nvSpPr>
        <p:spPr>
          <a:xfrm>
            <a:off x="5931820" y="5453232"/>
            <a:ext cx="2779546" cy="330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xmlns="" id="{C6F22298-7EA0-4D53-BCDF-3336749C42F6}"/>
              </a:ext>
            </a:extLst>
          </p:cNvPr>
          <p:cNvSpPr/>
          <p:nvPr/>
        </p:nvSpPr>
        <p:spPr>
          <a:xfrm>
            <a:off x="3551171" y="2379702"/>
            <a:ext cx="4139366" cy="330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xmlns="" id="{4830D96F-1FBB-43AB-A334-42246604720E}"/>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Bayes Theorem </a:t>
            </a:r>
            <a:endParaRPr lang="en-GB" b="1"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66520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4" name="TextBox 3">
            <a:extLst>
              <a:ext uri="{FF2B5EF4-FFF2-40B4-BE49-F238E27FC236}">
                <a16:creationId xmlns:a16="http://schemas.microsoft.com/office/drawing/2014/main" xmlns="" id="{221412E3-0A09-4A94-8E11-31DFEFC6E616}"/>
              </a:ext>
            </a:extLst>
          </p:cNvPr>
          <p:cNvSpPr txBox="1"/>
          <p:nvPr/>
        </p:nvSpPr>
        <p:spPr>
          <a:xfrm>
            <a:off x="384237" y="1479502"/>
            <a:ext cx="4844586" cy="3693319"/>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Mach1: 30 wrenches/</a:t>
            </a:r>
            <a:r>
              <a:rPr lang="en-US" b="1" dirty="0" err="1">
                <a:latin typeface="Calibri" panose="020F0502020204030204" pitchFamily="34" charset="0"/>
                <a:cs typeface="Calibri" panose="020F0502020204030204" pitchFamily="34" charset="0"/>
              </a:rPr>
              <a:t>hr</a:t>
            </a:r>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Mach2: 20 wrenches/</a:t>
            </a:r>
            <a:r>
              <a:rPr lang="en-US" b="1" dirty="0" err="1">
                <a:latin typeface="Calibri" panose="020F0502020204030204" pitchFamily="34" charset="0"/>
                <a:cs typeface="Calibri" panose="020F0502020204030204" pitchFamily="34" charset="0"/>
              </a:rPr>
              <a:t>hr</a:t>
            </a:r>
            <a:endParaRPr lang="en-US"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Out of all produced parts: </a:t>
            </a:r>
          </a:p>
          <a:p>
            <a:r>
              <a:rPr lang="en-US" b="1" dirty="0">
                <a:latin typeface="Calibri" panose="020F0502020204030204" pitchFamily="34" charset="0"/>
                <a:cs typeface="Calibri" panose="020F0502020204030204" pitchFamily="34" charset="0"/>
              </a:rPr>
              <a:t>We can see that 1% are defective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Out of all defective parts:</a:t>
            </a:r>
          </a:p>
          <a:p>
            <a:r>
              <a:rPr lang="en-US" b="1" dirty="0">
                <a:latin typeface="Calibri" panose="020F0502020204030204" pitchFamily="34" charset="0"/>
                <a:cs typeface="Calibri" panose="020F0502020204030204" pitchFamily="34" charset="0"/>
              </a:rPr>
              <a:t>We can see that 50% came from mach1</a:t>
            </a:r>
          </a:p>
          <a:p>
            <a:r>
              <a:rPr lang="en-US" b="1" dirty="0">
                <a:latin typeface="Calibri" panose="020F0502020204030204" pitchFamily="34" charset="0"/>
                <a:cs typeface="Calibri" panose="020F0502020204030204" pitchFamily="34" charset="0"/>
              </a:rPr>
              <a:t>And 50% came from mach2</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Question:</a:t>
            </a:r>
          </a:p>
          <a:p>
            <a:r>
              <a:rPr lang="en-US" b="1" dirty="0">
                <a:latin typeface="Calibri" panose="020F0502020204030204" pitchFamily="34" charset="0"/>
                <a:cs typeface="Calibri" panose="020F0502020204030204" pitchFamily="34" charset="0"/>
              </a:rPr>
              <a:t>What is the probability that a part produced by mach2 is defective = ? </a:t>
            </a:r>
            <a:endParaRPr lang="en-GB"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61F954E1-078E-4B18-86F2-F17290B1528A}"/>
              </a:ext>
            </a:extLst>
          </p:cNvPr>
          <p:cNvSpPr txBox="1"/>
          <p:nvPr/>
        </p:nvSpPr>
        <p:spPr>
          <a:xfrm>
            <a:off x="6096000" y="1443900"/>
            <a:ext cx="4844586" cy="3693319"/>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P(Mach1) = 30/50 = 0.6</a:t>
            </a:r>
          </a:p>
          <a:p>
            <a:r>
              <a:rPr lang="en-US" b="1" dirty="0">
                <a:latin typeface="Calibri" panose="020F0502020204030204" pitchFamily="34" charset="0"/>
                <a:cs typeface="Calibri" panose="020F0502020204030204" pitchFamily="34" charset="0"/>
              </a:rPr>
              <a:t>P(Mach2) = 20/50 = 0.4</a:t>
            </a:r>
          </a:p>
          <a:p>
            <a:endParaRPr lang="en-US"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P(defect) = 1%</a:t>
            </a:r>
          </a:p>
          <a:p>
            <a:endParaRPr lang="en-US"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P(Mach1 | Defect) = 50%</a:t>
            </a:r>
          </a:p>
          <a:p>
            <a:r>
              <a:rPr lang="en-US" b="1" dirty="0">
                <a:latin typeface="Calibri" panose="020F0502020204030204" pitchFamily="34" charset="0"/>
                <a:cs typeface="Calibri" panose="020F0502020204030204" pitchFamily="34" charset="0"/>
              </a:rPr>
              <a:t>P(Mach2 | Defect) = 50%</a:t>
            </a: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P(Defect | Mach2) = ?</a:t>
            </a:r>
          </a:p>
        </p:txBody>
      </p:sp>
      <p:cxnSp>
        <p:nvCxnSpPr>
          <p:cNvPr id="7" name="Straight Connector 6">
            <a:extLst>
              <a:ext uri="{FF2B5EF4-FFF2-40B4-BE49-F238E27FC236}">
                <a16:creationId xmlns:a16="http://schemas.microsoft.com/office/drawing/2014/main" xmlns="" id="{6BAA403F-E17A-4A5E-8AAA-9A562948F264}"/>
              </a:ext>
            </a:extLst>
          </p:cNvPr>
          <p:cNvCxnSpPr>
            <a:cxnSpLocks/>
          </p:cNvCxnSpPr>
          <p:nvPr/>
        </p:nvCxnSpPr>
        <p:spPr>
          <a:xfrm>
            <a:off x="6096000" y="1635617"/>
            <a:ext cx="2687392"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xmlns="" id="{75908805-1A9F-487C-9FCF-8AE33E8FD072}"/>
              </a:ext>
            </a:extLst>
          </p:cNvPr>
          <p:cNvCxnSpPr>
            <a:cxnSpLocks/>
          </p:cNvCxnSpPr>
          <p:nvPr/>
        </p:nvCxnSpPr>
        <p:spPr>
          <a:xfrm>
            <a:off x="6096000" y="3544910"/>
            <a:ext cx="2687392"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xmlns="" id="{61696609-4560-475D-98A0-A4D8D37EC473}"/>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Bayes Theorem </a:t>
            </a:r>
            <a:endParaRPr lang="en-GB" b="1"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27490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2" end="12"/>
                                            </p:txEl>
                                          </p:spTgt>
                                        </p:tgtEl>
                                        <p:attrNameLst>
                                          <p:attrName>style.visibility</p:attrName>
                                        </p:attrNameLst>
                                      </p:cBhvr>
                                      <p:to>
                                        <p:strVal val="visible"/>
                                      </p:to>
                                    </p:set>
                                    <p:animEffect transition="in" filter="fade">
                                      <p:cBhvr>
                                        <p:cTn id="32" dur="500"/>
                                        <p:tgtEl>
                                          <p:spTgt spid="5">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Bayes Theorem </a:t>
            </a:r>
            <a:endParaRPr lang="en-GB" b="1" dirty="0">
              <a:solidFill>
                <a:schemeClr val="bg2"/>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xmlns="" id="{221412E3-0A09-4A94-8E11-31DFEFC6E616}"/>
              </a:ext>
            </a:extLst>
          </p:cNvPr>
          <p:cNvSpPr txBox="1"/>
          <p:nvPr/>
        </p:nvSpPr>
        <p:spPr>
          <a:xfrm>
            <a:off x="384237" y="1479502"/>
            <a:ext cx="4844586" cy="2585323"/>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Mach1: 30 wrenches/</a:t>
            </a:r>
            <a:r>
              <a:rPr lang="en-US" b="1" dirty="0" err="1">
                <a:latin typeface="Calibri" panose="020F0502020204030204" pitchFamily="34" charset="0"/>
                <a:cs typeface="Calibri" panose="020F0502020204030204" pitchFamily="34" charset="0"/>
              </a:rPr>
              <a:t>hr</a:t>
            </a:r>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Mach2: 20 wrenches/</a:t>
            </a:r>
            <a:r>
              <a:rPr lang="en-US" b="1" dirty="0" err="1">
                <a:latin typeface="Calibri" panose="020F0502020204030204" pitchFamily="34" charset="0"/>
                <a:cs typeface="Calibri" panose="020F0502020204030204" pitchFamily="34" charset="0"/>
              </a:rPr>
              <a:t>hr</a:t>
            </a:r>
            <a:endParaRPr lang="en-US"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Out of all produced parts: </a:t>
            </a:r>
          </a:p>
          <a:p>
            <a:r>
              <a:rPr lang="en-US" b="1" dirty="0">
                <a:latin typeface="Calibri" panose="020F0502020204030204" pitchFamily="34" charset="0"/>
                <a:cs typeface="Calibri" panose="020F0502020204030204" pitchFamily="34" charset="0"/>
              </a:rPr>
              <a:t>We can see that 1% are defective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Out of all defective parts:</a:t>
            </a:r>
          </a:p>
          <a:p>
            <a:r>
              <a:rPr lang="en-US" b="1" dirty="0">
                <a:latin typeface="Calibri" panose="020F0502020204030204" pitchFamily="34" charset="0"/>
                <a:cs typeface="Calibri" panose="020F0502020204030204" pitchFamily="34" charset="0"/>
              </a:rPr>
              <a:t>We can see that 50% came from mach1</a:t>
            </a:r>
          </a:p>
          <a:p>
            <a:r>
              <a:rPr lang="en-US" b="1" dirty="0">
                <a:latin typeface="Calibri" panose="020F0502020204030204" pitchFamily="34" charset="0"/>
                <a:cs typeface="Calibri" panose="020F0502020204030204" pitchFamily="34" charset="0"/>
              </a:rPr>
              <a:t>And 50% came from mach2</a:t>
            </a:r>
          </a:p>
        </p:txBody>
      </p:sp>
      <p:sp>
        <p:nvSpPr>
          <p:cNvPr id="5" name="TextBox 4">
            <a:extLst>
              <a:ext uri="{FF2B5EF4-FFF2-40B4-BE49-F238E27FC236}">
                <a16:creationId xmlns:a16="http://schemas.microsoft.com/office/drawing/2014/main" xmlns="" id="{61F954E1-078E-4B18-86F2-F17290B1528A}"/>
              </a:ext>
            </a:extLst>
          </p:cNvPr>
          <p:cNvSpPr txBox="1"/>
          <p:nvPr/>
        </p:nvSpPr>
        <p:spPr>
          <a:xfrm>
            <a:off x="384237" y="4308588"/>
            <a:ext cx="4844586" cy="1200329"/>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P(Mach2) = 20/50 = 0.4</a:t>
            </a:r>
          </a:p>
          <a:p>
            <a:r>
              <a:rPr lang="en-US" b="1" dirty="0">
                <a:latin typeface="Calibri" panose="020F0502020204030204" pitchFamily="34" charset="0"/>
                <a:cs typeface="Calibri" panose="020F0502020204030204" pitchFamily="34" charset="0"/>
              </a:rPr>
              <a:t>P(defect) = 1%</a:t>
            </a:r>
          </a:p>
          <a:p>
            <a:r>
              <a:rPr lang="en-US" b="1" dirty="0">
                <a:latin typeface="Calibri" panose="020F0502020204030204" pitchFamily="34" charset="0"/>
                <a:cs typeface="Calibri" panose="020F0502020204030204" pitchFamily="34" charset="0"/>
              </a:rPr>
              <a:t>P(Mach2 | Defect) = 50%</a:t>
            </a:r>
          </a:p>
          <a:p>
            <a:r>
              <a:rPr lang="en-US" b="1" dirty="0">
                <a:latin typeface="Calibri" panose="020F0502020204030204" pitchFamily="34" charset="0"/>
                <a:cs typeface="Calibri" panose="020F0502020204030204" pitchFamily="34" charset="0"/>
              </a:rPr>
              <a:t>P(Defect | Mach2)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0E2ED1FD-9D49-4D1B-935A-6116315AA248}"/>
                  </a:ext>
                </a:extLst>
              </p:cNvPr>
              <p:cNvSpPr txBox="1"/>
              <p:nvPr/>
            </p:nvSpPr>
            <p:spPr>
              <a:xfrm>
                <a:off x="5660264" y="3097958"/>
                <a:ext cx="5679584" cy="19337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𝐷𝑒𝑓𝑒𝑐𝑡</m:t>
                          </m:r>
                          <m:r>
                            <a:rPr lang="en-US" b="0" i="1" smtClean="0">
                              <a:latin typeface="Cambria Math" panose="02040503050406030204" pitchFamily="18" charset="0"/>
                            </a:rPr>
                            <m:t> </m:t>
                          </m:r>
                        </m:e>
                      </m:d>
                      <m:r>
                        <a:rPr lang="en-US" b="0" i="1" smtClean="0">
                          <a:latin typeface="Cambria Math" panose="02040503050406030204" pitchFamily="18" charset="0"/>
                        </a:rPr>
                        <m:t>𝑀𝑎𝑐h</m:t>
                      </m:r>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𝑀𝑎𝑐h</m:t>
                              </m:r>
                              <m:r>
                                <a:rPr lang="en-US" i="1">
                                  <a:latin typeface="Cambria Math" panose="02040503050406030204" pitchFamily="18" charset="0"/>
                                </a:rPr>
                                <m:t>2 </m:t>
                              </m:r>
                            </m:e>
                          </m:d>
                          <m:r>
                            <a:rPr lang="en-US" i="1">
                              <a:latin typeface="Cambria Math" panose="02040503050406030204" pitchFamily="18" charset="0"/>
                            </a:rPr>
                            <m:t> </m:t>
                          </m:r>
                          <m:r>
                            <a:rPr lang="en-US" i="1">
                              <a:latin typeface="Cambria Math" panose="02040503050406030204" pitchFamily="18" charset="0"/>
                            </a:rPr>
                            <m:t>𝐷𝑒𝑓𝑒𝑐𝑡</m:t>
                          </m:r>
                          <m:r>
                            <a:rPr lang="en-US" i="1">
                              <a:latin typeface="Cambria Math" panose="02040503050406030204" pitchFamily="18" charset="0"/>
                            </a:rPr>
                            <m:t>) .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𝐷𝑒𝑓𝑒𝑐𝑡</m:t>
                          </m:r>
                          <m:r>
                            <a:rPr lang="en-US" b="0" i="1" smtClean="0">
                              <a:latin typeface="Cambria Math" panose="02040503050406030204" pitchFamily="18" charset="0"/>
                            </a:rPr>
                            <m:t>)</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𝑀𝑎𝑐h</m:t>
                              </m:r>
                              <m:r>
                                <a:rPr lang="en-US" b="0" i="1" smtClean="0">
                                  <a:latin typeface="Cambria Math" panose="02040503050406030204" pitchFamily="18" charset="0"/>
                                </a:rPr>
                                <m:t>2</m:t>
                              </m:r>
                            </m:e>
                          </m:d>
                        </m:den>
                      </m:f>
                      <m:r>
                        <a:rPr lang="en-US" b="0" i="1" smtClean="0">
                          <a:latin typeface="Cambria Math" panose="02040503050406030204" pitchFamily="18" charset="0"/>
                        </a:rPr>
                        <m:t> </m:t>
                      </m:r>
                    </m:oMath>
                  </m:oMathPara>
                </a14:m>
                <a:endParaRPr lang="en-US" b="0" dirty="0"/>
              </a:p>
              <a:p>
                <a:r>
                  <a:rPr lang="en-US" b="0" dirty="0"/>
                  <a:t>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0.5 ∗ 0.01</m:t>
                          </m:r>
                        </m:num>
                        <m:den>
                          <m:r>
                            <a:rPr lang="en-US" b="0" i="1" smtClean="0">
                              <a:latin typeface="Cambria Math" panose="02040503050406030204" pitchFamily="18" charset="0"/>
                            </a:rPr>
                            <m:t>0.4</m:t>
                          </m:r>
                        </m:den>
                      </m:f>
                    </m:oMath>
                  </m:oMathPara>
                </a14:m>
                <a:endParaRPr lang="en-US" b="0" i="1" dirty="0">
                  <a:latin typeface="Cambria Math" panose="02040503050406030204" pitchFamily="18" charset="0"/>
                </a:endParaRPr>
              </a:p>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=0.0125</m:t>
                      </m:r>
                    </m:oMath>
                  </m:oMathPara>
                </a14:m>
                <a:endParaRPr lang="en-US" b="0" dirty="0"/>
              </a:p>
            </p:txBody>
          </p:sp>
        </mc:Choice>
        <mc:Fallback xmlns="">
          <p:sp>
            <p:nvSpPr>
              <p:cNvPr id="6" name="TextBox 5">
                <a:extLst>
                  <a:ext uri="{FF2B5EF4-FFF2-40B4-BE49-F238E27FC236}">
                    <a16:creationId xmlns:a16="http://schemas.microsoft.com/office/drawing/2014/main" id="{0E2ED1FD-9D49-4D1B-935A-6116315AA248}"/>
                  </a:ext>
                </a:extLst>
              </p:cNvPr>
              <p:cNvSpPr txBox="1">
                <a:spLocks noRot="1" noChangeAspect="1" noMove="1" noResize="1" noEditPoints="1" noAdjustHandles="1" noChangeArrowheads="1" noChangeShapeType="1" noTextEdit="1"/>
              </p:cNvSpPr>
              <p:nvPr/>
            </p:nvSpPr>
            <p:spPr>
              <a:xfrm>
                <a:off x="5660264" y="3097958"/>
                <a:ext cx="5679584" cy="1933734"/>
              </a:xfrm>
              <a:prstGeom prst="rect">
                <a:avLst/>
              </a:prstGeom>
              <a:blipFill>
                <a:blip r:embed="rId2"/>
                <a:stretch>
                  <a:fillRect b="-946"/>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xmlns="" id="{2530F477-A5B9-441E-AE41-7614882E2FD8}"/>
              </a:ext>
            </a:extLst>
          </p:cNvPr>
          <p:cNvSpPr txBox="1"/>
          <p:nvPr/>
        </p:nvSpPr>
        <p:spPr>
          <a:xfrm>
            <a:off x="5750417" y="1259234"/>
            <a:ext cx="5917842" cy="1754326"/>
          </a:xfrm>
          <a:prstGeom prst="rect">
            <a:avLst/>
          </a:prstGeom>
          <a:noFill/>
        </p:spPr>
        <p:txBody>
          <a:bodyPr wrap="square" rtlCol="0">
            <a:spAutoFit/>
          </a:bodyPr>
          <a:lstStyle/>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Question:</a:t>
            </a:r>
          </a:p>
          <a:p>
            <a:r>
              <a:rPr lang="en-US" b="1" dirty="0">
                <a:latin typeface="Calibri" panose="020F0502020204030204" pitchFamily="34" charset="0"/>
                <a:cs typeface="Calibri" panose="020F0502020204030204" pitchFamily="34" charset="0"/>
              </a:rPr>
              <a:t>What is the probability that a part produced by mach2 is defective = ? </a:t>
            </a:r>
            <a:endParaRPr lang="en-GB" b="1"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r>
              <a:rPr lang="en-GB" b="1" u="sng" dirty="0">
                <a:latin typeface="Calibri" panose="020F0502020204030204" pitchFamily="34" charset="0"/>
                <a:cs typeface="Calibri" panose="020F0502020204030204" pitchFamily="34" charset="0"/>
              </a:rPr>
              <a:t>Solution: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DA2AC84F-C4C7-4E31-A49B-BD0C413990C6}"/>
                  </a:ext>
                </a:extLst>
              </p:cNvPr>
              <p:cNvSpPr txBox="1"/>
              <p:nvPr/>
            </p:nvSpPr>
            <p:spPr>
              <a:xfrm>
                <a:off x="5750417" y="5783432"/>
                <a:ext cx="6111026" cy="369332"/>
              </a:xfrm>
              <a:prstGeom prst="rect">
                <a:avLst/>
              </a:prstGeom>
              <a:noFill/>
            </p:spPr>
            <p:txBody>
              <a:bodyPr wrap="square" rtlCol="0">
                <a:spAutoFit/>
              </a:bodyPr>
              <a:lstStyle/>
              <a:p>
                <a:r>
                  <a:rPr lang="en-US" b="1" dirty="0">
                    <a:latin typeface="Lora" pitchFamily="2" charset="0"/>
                  </a:rPr>
                  <a:t>H.W. : Find </a:t>
                </a:r>
                <a14:m>
                  <m:oMath xmlns:m="http://schemas.openxmlformats.org/officeDocument/2006/math">
                    <m:r>
                      <a:rPr lang="en-US" b="1" i="1" smtClean="0">
                        <a:latin typeface="Cambria Math" panose="02040503050406030204" pitchFamily="18" charset="0"/>
                      </a:rPr>
                      <m:t>𝑷</m:t>
                    </m:r>
                    <m:d>
                      <m:dPr>
                        <m:endChr m:val="|"/>
                        <m:ctrlPr>
                          <a:rPr lang="en-US" b="1" i="1" smtClean="0">
                            <a:latin typeface="Cambria Math" panose="02040503050406030204" pitchFamily="18" charset="0"/>
                          </a:rPr>
                        </m:ctrlPr>
                      </m:dPr>
                      <m:e>
                        <m:r>
                          <a:rPr lang="en-US" b="1" i="1" smtClean="0">
                            <a:latin typeface="Cambria Math" panose="02040503050406030204" pitchFamily="18" charset="0"/>
                          </a:rPr>
                          <m:t>𝑫𝒆𝒇𝒆𝒄𝒕</m:t>
                        </m:r>
                        <m:r>
                          <a:rPr lang="en-US" b="1" i="1" smtClean="0">
                            <a:latin typeface="Cambria Math" panose="02040503050406030204" pitchFamily="18" charset="0"/>
                          </a:rPr>
                          <m:t> </m:t>
                        </m:r>
                      </m:e>
                    </m:d>
                    <m:r>
                      <a:rPr lang="en-US" b="1" i="1" smtClean="0">
                        <a:latin typeface="Cambria Math" panose="02040503050406030204" pitchFamily="18" charset="0"/>
                      </a:rPr>
                      <m:t>𝑴𝒂𝒄𝒉</m:t>
                    </m:r>
                    <m:r>
                      <a:rPr lang="en-US" b="1" i="1" smtClean="0">
                        <a:latin typeface="Cambria Math" panose="02040503050406030204" pitchFamily="18" charset="0"/>
                      </a:rPr>
                      <m:t>𝟏</m:t>
                    </m:r>
                    <m:r>
                      <a:rPr lang="en-US" b="1" i="1" smtClean="0">
                        <a:latin typeface="Cambria Math" panose="02040503050406030204" pitchFamily="18" charset="0"/>
                      </a:rPr>
                      <m:t>)</m:t>
                    </m:r>
                  </m:oMath>
                </a14:m>
                <a:endParaRPr lang="en-GB" b="1" dirty="0">
                  <a:latin typeface="Lora" pitchFamily="2" charset="0"/>
                </a:endParaRPr>
              </a:p>
            </p:txBody>
          </p:sp>
        </mc:Choice>
        <mc:Fallback xmlns="">
          <p:sp>
            <p:nvSpPr>
              <p:cNvPr id="8" name="TextBox 7">
                <a:extLst>
                  <a:ext uri="{FF2B5EF4-FFF2-40B4-BE49-F238E27FC236}">
                    <a16:creationId xmlns:a16="http://schemas.microsoft.com/office/drawing/2014/main" id="{DA2AC84F-C4C7-4E31-A49B-BD0C413990C6}"/>
                  </a:ext>
                </a:extLst>
              </p:cNvPr>
              <p:cNvSpPr txBox="1">
                <a:spLocks noRot="1" noChangeAspect="1" noMove="1" noResize="1" noEditPoints="1" noAdjustHandles="1" noChangeArrowheads="1" noChangeShapeType="1" noTextEdit="1"/>
              </p:cNvSpPr>
              <p:nvPr/>
            </p:nvSpPr>
            <p:spPr>
              <a:xfrm>
                <a:off x="5750417" y="5783432"/>
                <a:ext cx="6111026" cy="369332"/>
              </a:xfrm>
              <a:prstGeom prst="rect">
                <a:avLst/>
              </a:prstGeom>
              <a:blipFill>
                <a:blip r:embed="rId3"/>
                <a:stretch>
                  <a:fillRect l="-798"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60938468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Naïve Bayes Classifier</a:t>
            </a:r>
            <a:endParaRPr lang="en-GB" b="1" dirty="0">
              <a:solidFill>
                <a:schemeClr val="bg2"/>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xmlns="" id="{E86F6620-CB4B-4260-84FA-354B41B27382}"/>
              </a:ext>
            </a:extLst>
          </p:cNvPr>
          <p:cNvSpPr txBox="1"/>
          <p:nvPr/>
        </p:nvSpPr>
        <p:spPr>
          <a:xfrm>
            <a:off x="499056" y="1608148"/>
            <a:ext cx="11308706" cy="1985159"/>
          </a:xfrm>
          <a:prstGeom prst="rect">
            <a:avLst/>
          </a:prstGeom>
          <a:noFill/>
        </p:spPr>
        <p:txBody>
          <a:bodyPr wrap="square">
            <a:spAutoFit/>
          </a:bodyPr>
          <a:lstStyle/>
          <a:p>
            <a:pPr marL="285750" indent="-285750" algn="just">
              <a:spcBef>
                <a:spcPts val="600"/>
              </a:spcBef>
              <a:buFont typeface="Courier New" panose="02070309020205020404" pitchFamily="49" charset="0"/>
              <a:buChar char="o"/>
            </a:pPr>
            <a:r>
              <a:rPr lang="en-US" b="0" i="0" dirty="0">
                <a:solidFill>
                  <a:srgbClr val="000000"/>
                </a:solidFill>
                <a:effectLst/>
                <a:latin typeface="Calibri" panose="020F0502020204030204" pitchFamily="34" charset="0"/>
                <a:cs typeface="Calibri" panose="020F0502020204030204" pitchFamily="34" charset="0"/>
              </a:rPr>
              <a:t>Naïve Bayes algorithm is a supervised learning algorithm, which is based on </a:t>
            </a:r>
            <a:r>
              <a:rPr lang="en-US" b="1" i="0" dirty="0">
                <a:solidFill>
                  <a:srgbClr val="000000"/>
                </a:solidFill>
                <a:effectLst/>
                <a:latin typeface="Calibri" panose="020F0502020204030204" pitchFamily="34" charset="0"/>
                <a:cs typeface="Calibri" panose="020F0502020204030204" pitchFamily="34" charset="0"/>
              </a:rPr>
              <a:t>Bayes theorem</a:t>
            </a:r>
            <a:r>
              <a:rPr lang="en-US" b="0" i="0" dirty="0">
                <a:solidFill>
                  <a:srgbClr val="000000"/>
                </a:solidFill>
                <a:effectLst/>
                <a:latin typeface="Calibri" panose="020F0502020204030204" pitchFamily="34" charset="0"/>
                <a:cs typeface="Calibri" panose="020F0502020204030204" pitchFamily="34" charset="0"/>
              </a:rPr>
              <a:t> and used for solving classification problems.</a:t>
            </a:r>
          </a:p>
          <a:p>
            <a:pPr marL="285750" indent="-285750" algn="just">
              <a:spcBef>
                <a:spcPts val="600"/>
              </a:spcBef>
              <a:buFont typeface="Courier New" panose="02070309020205020404" pitchFamily="49" charset="0"/>
              <a:buChar char="o"/>
            </a:pPr>
            <a:r>
              <a:rPr lang="en-US" b="0" i="0" dirty="0">
                <a:solidFill>
                  <a:srgbClr val="000000"/>
                </a:solidFill>
                <a:effectLst/>
                <a:latin typeface="Calibri" panose="020F0502020204030204" pitchFamily="34" charset="0"/>
                <a:cs typeface="Calibri" panose="020F0502020204030204" pitchFamily="34" charset="0"/>
              </a:rPr>
              <a:t>Naïve Bayes Classifier is one of the simple and most effective Classification algorithms which helps in building the fast machine learning models that can make quick predictions.</a:t>
            </a:r>
          </a:p>
          <a:p>
            <a:pPr marL="285750" indent="-285750" algn="just">
              <a:spcBef>
                <a:spcPts val="600"/>
              </a:spcBef>
              <a:buFont typeface="Courier New" panose="02070309020205020404" pitchFamily="49" charset="0"/>
              <a:buChar char="o"/>
            </a:pPr>
            <a:r>
              <a:rPr lang="en-US" b="1" i="0" dirty="0">
                <a:solidFill>
                  <a:srgbClr val="000000"/>
                </a:solidFill>
                <a:effectLst/>
                <a:latin typeface="Calibri" panose="020F0502020204030204" pitchFamily="34" charset="0"/>
                <a:cs typeface="Calibri" panose="020F0502020204030204" pitchFamily="34" charset="0"/>
              </a:rPr>
              <a:t>It is a probabilistic classifier, which means it predicts on the basis of the probability of an object</a:t>
            </a:r>
            <a:r>
              <a:rPr lang="en-US" b="0" i="0" dirty="0">
                <a:solidFill>
                  <a:srgbClr val="000000"/>
                </a:solidFill>
                <a:effectLst/>
                <a:latin typeface="Calibri" panose="020F0502020204030204" pitchFamily="34" charset="0"/>
                <a:cs typeface="Calibri" panose="020F0502020204030204" pitchFamily="34" charset="0"/>
              </a:rPr>
              <a:t>.</a:t>
            </a:r>
          </a:p>
          <a:p>
            <a:pPr marL="285750" indent="-285750" algn="just">
              <a:spcBef>
                <a:spcPts val="600"/>
              </a:spcBef>
              <a:buFont typeface="Courier New" panose="02070309020205020404" pitchFamily="49" charset="0"/>
              <a:buChar char="o"/>
            </a:pPr>
            <a:r>
              <a:rPr lang="en-US" b="0" i="0" dirty="0">
                <a:solidFill>
                  <a:srgbClr val="000000"/>
                </a:solidFill>
                <a:effectLst/>
                <a:latin typeface="Calibri" panose="020F0502020204030204" pitchFamily="34" charset="0"/>
                <a:cs typeface="Calibri" panose="020F0502020204030204" pitchFamily="34" charset="0"/>
              </a:rPr>
              <a:t>Some popular examples of Naïve Bayes Algorithm are </a:t>
            </a:r>
            <a:r>
              <a:rPr lang="en-US" b="1" i="0" dirty="0">
                <a:solidFill>
                  <a:srgbClr val="000000"/>
                </a:solidFill>
                <a:effectLst/>
                <a:latin typeface="Calibri" panose="020F0502020204030204" pitchFamily="34" charset="0"/>
                <a:cs typeface="Calibri" panose="020F0502020204030204" pitchFamily="34" charset="0"/>
              </a:rPr>
              <a:t>spam filtration, Sentimental analysis, and classifying articles</a:t>
            </a:r>
            <a:r>
              <a:rPr lang="en-US" b="0" i="0" dirty="0">
                <a:solidFill>
                  <a:srgbClr val="000000"/>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66221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pPr algn="just"/>
            <a:r>
              <a:rPr lang="en-US" b="1" i="0" dirty="0">
                <a:solidFill>
                  <a:schemeClr val="bg1"/>
                </a:solidFill>
                <a:effectLst/>
                <a:latin typeface="Calibri" panose="020F0502020204030204" pitchFamily="34" charset="0"/>
                <a:cs typeface="Calibri" panose="020F0502020204030204" pitchFamily="34" charset="0"/>
              </a:rPr>
              <a:t>Why is it called Naïve Bayes?</a:t>
            </a:r>
          </a:p>
        </p:txBody>
      </p:sp>
      <p:sp>
        <p:nvSpPr>
          <p:cNvPr id="6" name="TextBox 5">
            <a:extLst>
              <a:ext uri="{FF2B5EF4-FFF2-40B4-BE49-F238E27FC236}">
                <a16:creationId xmlns:a16="http://schemas.microsoft.com/office/drawing/2014/main" xmlns="" id="{A5C2AC4B-096D-4239-B1EB-FB726D1563CE}"/>
              </a:ext>
            </a:extLst>
          </p:cNvPr>
          <p:cNvSpPr txBox="1"/>
          <p:nvPr/>
        </p:nvSpPr>
        <p:spPr>
          <a:xfrm>
            <a:off x="384237" y="1604981"/>
            <a:ext cx="11423523" cy="1908215"/>
          </a:xfrm>
          <a:prstGeom prst="rect">
            <a:avLst/>
          </a:prstGeom>
          <a:noFill/>
        </p:spPr>
        <p:txBody>
          <a:bodyPr wrap="square">
            <a:spAutoFit/>
          </a:bodyPr>
          <a:lstStyle/>
          <a:p>
            <a:pPr algn="just">
              <a:spcBef>
                <a:spcPts val="600"/>
              </a:spcBef>
            </a:pPr>
            <a:r>
              <a:rPr lang="en-US" b="0" i="0" dirty="0">
                <a:solidFill>
                  <a:srgbClr val="333333"/>
                </a:solidFill>
                <a:effectLst/>
                <a:latin typeface="Calibri" panose="020F0502020204030204" pitchFamily="34" charset="0"/>
                <a:cs typeface="Calibri" panose="020F0502020204030204" pitchFamily="34" charset="0"/>
              </a:rPr>
              <a:t>The Naïve Bayes algorithm is comprised of two words Naïve and Bayes, Which can be described as:</a:t>
            </a:r>
          </a:p>
          <a:p>
            <a:pPr marL="285750" indent="-285750" algn="just">
              <a:spcBef>
                <a:spcPts val="600"/>
              </a:spcBef>
              <a:buFont typeface="Courier New" panose="02070309020205020404" pitchFamily="49" charset="0"/>
              <a:buChar char="o"/>
            </a:pPr>
            <a:r>
              <a:rPr lang="en-US" b="1" i="0" dirty="0">
                <a:solidFill>
                  <a:srgbClr val="000000"/>
                </a:solidFill>
                <a:effectLst/>
                <a:latin typeface="Calibri" panose="020F0502020204030204" pitchFamily="34" charset="0"/>
                <a:cs typeface="Calibri" panose="020F0502020204030204" pitchFamily="34" charset="0"/>
              </a:rPr>
              <a:t>Naïve</a:t>
            </a:r>
            <a:r>
              <a:rPr lang="en-US" b="0" i="0" dirty="0">
                <a:solidFill>
                  <a:srgbClr val="000000"/>
                </a:solidFill>
                <a:effectLst/>
                <a:latin typeface="Calibri" panose="020F0502020204030204" pitchFamily="34" charset="0"/>
                <a:cs typeface="Calibri" panose="020F0502020204030204" pitchFamily="34" charset="0"/>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marL="285750" indent="-285750" algn="just">
              <a:spcBef>
                <a:spcPts val="600"/>
              </a:spcBef>
              <a:buFont typeface="Courier New" panose="02070309020205020404" pitchFamily="49" charset="0"/>
              <a:buChar char="o"/>
            </a:pPr>
            <a:r>
              <a:rPr lang="en-US" b="1" i="0" dirty="0">
                <a:solidFill>
                  <a:srgbClr val="000000"/>
                </a:solidFill>
                <a:effectLst/>
                <a:latin typeface="Calibri" panose="020F0502020204030204" pitchFamily="34" charset="0"/>
                <a:cs typeface="Calibri" panose="020F0502020204030204" pitchFamily="34" charset="0"/>
              </a:rPr>
              <a:t>Bayes</a:t>
            </a:r>
            <a:r>
              <a:rPr lang="en-US" b="0" i="0" dirty="0">
                <a:solidFill>
                  <a:srgbClr val="000000"/>
                </a:solidFill>
                <a:effectLst/>
                <a:latin typeface="Calibri" panose="020F0502020204030204" pitchFamily="34" charset="0"/>
                <a:cs typeface="Calibri" panose="020F0502020204030204" pitchFamily="34" charset="0"/>
              </a:rPr>
              <a:t>: It is called Bayes because it depends on the principle of </a:t>
            </a:r>
            <a:r>
              <a:rPr lang="en-US" b="0" i="0" u="none" strike="noStrike" dirty="0">
                <a:solidFill>
                  <a:srgbClr val="008000"/>
                </a:solidFill>
                <a:effectLst/>
                <a:latin typeface="Calibri" panose="020F0502020204030204" pitchFamily="34" charset="0"/>
                <a:cs typeface="Calibri" panose="020F0502020204030204" pitchFamily="34" charset="0"/>
                <a:hlinkClick r:id="rId2"/>
              </a:rPr>
              <a:t>Bayes' Theorem</a:t>
            </a:r>
            <a:r>
              <a:rPr lang="en-US" b="0" i="0" dirty="0">
                <a:solidFill>
                  <a:srgbClr val="000000"/>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784658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a16="http://schemas.microsoft.com/office/drawing/2014/main" xmlns=""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Calibri" panose="020F0502020204030204" pitchFamily="34" charset="0"/>
                <a:cs typeface="Calibri" panose="020F0502020204030204" pitchFamily="34" charset="0"/>
              </a:rPr>
              <a:t>Naïve Bayes Classifier</a:t>
            </a:r>
            <a:endParaRPr lang="en-GB" b="1" dirty="0">
              <a:solidFill>
                <a:schemeClr val="bg2"/>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FF8B7250-4DB1-4581-AAAF-FEE92397CD52}"/>
              </a:ext>
            </a:extLst>
          </p:cNvPr>
          <p:cNvPicPr>
            <a:picLocks noChangeAspect="1"/>
          </p:cNvPicPr>
          <p:nvPr/>
        </p:nvPicPr>
        <p:blipFill>
          <a:blip r:embed="rId2"/>
          <a:stretch>
            <a:fillRect/>
          </a:stretch>
        </p:blipFill>
        <p:spPr>
          <a:xfrm>
            <a:off x="3248025" y="1666875"/>
            <a:ext cx="5695950" cy="3524250"/>
          </a:xfrm>
          <a:prstGeom prst="rect">
            <a:avLst/>
          </a:prstGeom>
        </p:spPr>
      </p:pic>
      <p:sp>
        <p:nvSpPr>
          <p:cNvPr id="6" name="TextBox 5">
            <a:extLst>
              <a:ext uri="{FF2B5EF4-FFF2-40B4-BE49-F238E27FC236}">
                <a16:creationId xmlns:a16="http://schemas.microsoft.com/office/drawing/2014/main" xmlns="" id="{3BCDC212-A555-4AAC-B436-92CEC5B24980}"/>
              </a:ext>
            </a:extLst>
          </p:cNvPr>
          <p:cNvSpPr txBox="1"/>
          <p:nvPr/>
        </p:nvSpPr>
        <p:spPr>
          <a:xfrm>
            <a:off x="4324285" y="3325968"/>
            <a:ext cx="724233" cy="307777"/>
          </a:xfrm>
          <a:prstGeom prst="rect">
            <a:avLst/>
          </a:prstGeom>
          <a:solidFill>
            <a:schemeClr val="bg1"/>
          </a:solidFill>
        </p:spPr>
        <p:txBody>
          <a:bodyPr wrap="square" rtlCol="0">
            <a:spAutoFit/>
          </a:bodyPr>
          <a:lstStyle/>
          <a:p>
            <a:r>
              <a:rPr lang="en-US" sz="1400" dirty="0">
                <a:latin typeface="Lora" pitchFamily="2" charset="0"/>
              </a:rPr>
              <a:t>Walks</a:t>
            </a:r>
            <a:endParaRPr lang="en-GB" sz="1400" dirty="0">
              <a:latin typeface="Lora" pitchFamily="2" charset="0"/>
            </a:endParaRPr>
          </a:p>
        </p:txBody>
      </p:sp>
      <p:sp>
        <p:nvSpPr>
          <p:cNvPr id="7" name="TextBox 6">
            <a:extLst>
              <a:ext uri="{FF2B5EF4-FFF2-40B4-BE49-F238E27FC236}">
                <a16:creationId xmlns:a16="http://schemas.microsoft.com/office/drawing/2014/main" xmlns="" id="{F505984E-3255-438C-8CF6-08EAD0E4FD43}"/>
              </a:ext>
            </a:extLst>
          </p:cNvPr>
          <p:cNvSpPr txBox="1"/>
          <p:nvPr/>
        </p:nvSpPr>
        <p:spPr>
          <a:xfrm>
            <a:off x="7466729" y="2125833"/>
            <a:ext cx="724233" cy="307777"/>
          </a:xfrm>
          <a:prstGeom prst="rect">
            <a:avLst/>
          </a:prstGeom>
          <a:solidFill>
            <a:schemeClr val="bg1"/>
          </a:solidFill>
        </p:spPr>
        <p:txBody>
          <a:bodyPr wrap="square" rtlCol="0">
            <a:spAutoFit/>
          </a:bodyPr>
          <a:lstStyle/>
          <a:p>
            <a:r>
              <a:rPr lang="en-US" sz="1400" dirty="0">
                <a:latin typeface="Lora" pitchFamily="2" charset="0"/>
              </a:rPr>
              <a:t>Drives</a:t>
            </a:r>
            <a:endParaRPr lang="en-GB" sz="1400" dirty="0">
              <a:latin typeface="Lora" pitchFamily="2" charset="0"/>
            </a:endParaRPr>
          </a:p>
        </p:txBody>
      </p:sp>
      <p:sp>
        <p:nvSpPr>
          <p:cNvPr id="8" name="Star: 4 Points 7">
            <a:extLst>
              <a:ext uri="{FF2B5EF4-FFF2-40B4-BE49-F238E27FC236}">
                <a16:creationId xmlns:a16="http://schemas.microsoft.com/office/drawing/2014/main" xmlns="" id="{29066E72-1E69-4D8E-B4B9-5FAFABE7224A}"/>
              </a:ext>
            </a:extLst>
          </p:cNvPr>
          <p:cNvSpPr/>
          <p:nvPr/>
        </p:nvSpPr>
        <p:spPr>
          <a:xfrm>
            <a:off x="5769735" y="3633745"/>
            <a:ext cx="128789" cy="152644"/>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xmlns="" id="{E602F10A-FB5D-4865-840F-79E3A3EE5946}"/>
              </a:ext>
            </a:extLst>
          </p:cNvPr>
          <p:cNvCxnSpPr>
            <a:cxnSpLocks/>
          </p:cNvCxnSpPr>
          <p:nvPr/>
        </p:nvCxnSpPr>
        <p:spPr>
          <a:xfrm flipH="1" flipV="1">
            <a:off x="5930317" y="3734874"/>
            <a:ext cx="1490932" cy="475566"/>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5BEED1B1-1AEF-4927-B8C4-C5F8C9C8E2AD}"/>
              </a:ext>
            </a:extLst>
          </p:cNvPr>
          <p:cNvSpPr txBox="1"/>
          <p:nvPr/>
        </p:nvSpPr>
        <p:spPr>
          <a:xfrm>
            <a:off x="7421249" y="4171805"/>
            <a:ext cx="1213632" cy="261610"/>
          </a:xfrm>
          <a:prstGeom prst="rect">
            <a:avLst/>
          </a:prstGeom>
          <a:noFill/>
        </p:spPr>
        <p:txBody>
          <a:bodyPr wrap="square" rtlCol="0">
            <a:spAutoFit/>
          </a:bodyPr>
          <a:lstStyle/>
          <a:p>
            <a:r>
              <a:rPr lang="en-US" sz="1100" dirty="0">
                <a:latin typeface="Lora" pitchFamily="2" charset="0"/>
              </a:rPr>
              <a:t>New datapoint</a:t>
            </a:r>
            <a:endParaRPr lang="en-GB" sz="1100" dirty="0">
              <a:latin typeface="Lora" pitchFamily="2" charset="0"/>
            </a:endParaRPr>
          </a:p>
        </p:txBody>
      </p:sp>
      <p:sp>
        <p:nvSpPr>
          <p:cNvPr id="15" name="TextBox 14">
            <a:extLst>
              <a:ext uri="{FF2B5EF4-FFF2-40B4-BE49-F238E27FC236}">
                <a16:creationId xmlns:a16="http://schemas.microsoft.com/office/drawing/2014/main" xmlns="" id="{1ECF02CE-0CC1-4EAF-BFC8-21584B60C188}"/>
              </a:ext>
            </a:extLst>
          </p:cNvPr>
          <p:cNvSpPr txBox="1"/>
          <p:nvPr/>
        </p:nvSpPr>
        <p:spPr>
          <a:xfrm>
            <a:off x="1244958" y="5650083"/>
            <a:ext cx="10264462"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Is the person going to classifies as a person who walks to work or who drives to work? </a:t>
            </a:r>
            <a:endParaRPr lang="en-GB"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47901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openxmlformats.org/package/2006/metadata/core-properties"/>
    <ds:schemaRef ds:uri="http://purl.org/dc/terms/"/>
    <ds:schemaRef ds:uri="71af3243-3dd4-4a8d-8c0d-dd76da1f02a5"/>
    <ds:schemaRef ds:uri="http://schemas.microsoft.com/office/2006/metadata/properties"/>
    <ds:schemaRef ds:uri="http://schemas.microsoft.com/office/2006/documentManagement/types"/>
    <ds:schemaRef ds:uri="http://purl.org/dc/elements/1.1/"/>
    <ds:schemaRef ds:uri="http://www.w3.org/XML/1998/namespace"/>
    <ds:schemaRef ds:uri="http://schemas.microsoft.com/office/infopath/2007/PartnerControls"/>
    <ds:schemaRef ds:uri="16c05727-aa75-4e4a-9b5f-8a80a1165891"/>
    <ds:schemaRef ds:uri="http://purl.org/dc/dcmitype/"/>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{ABEF3F1F-5C90-4F6F-837B-407C1A6FCE16}tf78438558_win32</Template>
  <TotalTime>4163</TotalTime>
  <Words>1055</Words>
  <Application>Microsoft Office PowerPoint</Application>
  <PresentationFormat>Widescreen</PresentationFormat>
  <Paragraphs>395</Paragraphs>
  <Slides>22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Arial</vt:lpstr>
      <vt:lpstr>Avenir LT Pro 45 Book</vt:lpstr>
      <vt:lpstr>AvenirNext LT Pro Bold</vt:lpstr>
      <vt:lpstr>Calibri</vt:lpstr>
      <vt:lpstr>Cambria Math</vt:lpstr>
      <vt:lpstr>Century Gothic</vt:lpstr>
      <vt:lpstr>Courier New</vt:lpstr>
      <vt:lpstr>Garamond</vt:lpstr>
      <vt:lpstr>inter-bold</vt:lpstr>
      <vt:lpstr>inter-regular</vt:lpstr>
      <vt:lpstr>Lora</vt:lpstr>
      <vt:lpstr>times new roman</vt:lpstr>
      <vt:lpstr>SavonVTI</vt:lpstr>
      <vt:lpstr>PowerPoint Presentation</vt:lpstr>
      <vt:lpstr>Well known Machine Learning Algorithms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Algorithms</dc:title>
  <dc:creator>Yasir Ahmed</dc:creator>
  <cp:lastModifiedBy>Microsoft account</cp:lastModifiedBy>
  <cp:revision>188</cp:revision>
  <dcterms:created xsi:type="dcterms:W3CDTF">2021-10-03T16:29:43Z</dcterms:created>
  <dcterms:modified xsi:type="dcterms:W3CDTF">2023-10-30T06:17:18Z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