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578" r:id="rId3"/>
    <p:sldId id="579" r:id="rId4"/>
    <p:sldId id="580" r:id="rId5"/>
    <p:sldId id="582" r:id="rId6"/>
    <p:sldId id="58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59" autoAdjust="0"/>
  </p:normalViewPr>
  <p:slideViewPr>
    <p:cSldViewPr snapToGrid="0">
      <p:cViewPr varScale="1">
        <p:scale>
          <a:sx n="89" d="100"/>
          <a:sy n="89" d="100"/>
        </p:scale>
        <p:origin x="13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C0823FE-9720-4DFB-A84B-687774700860}"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1271FEF5-95C4-4DF2-A67B-C1573ED15F6B}">
      <dgm:prSet/>
      <dgm:spPr/>
      <dgm:t>
        <a:bodyPr/>
        <a:lstStyle/>
        <a:p>
          <a:pPr>
            <a:lnSpc>
              <a:spcPct val="100000"/>
            </a:lnSpc>
          </a:pPr>
          <a:r>
            <a:rPr lang="en-NZ"/>
            <a:t>Modelling our data</a:t>
          </a:r>
          <a:endParaRPr lang="en-US"/>
        </a:p>
      </dgm:t>
    </dgm:pt>
    <dgm:pt modelId="{ECC90FA4-CE9B-4102-8F65-549B0BDE51FC}" type="parTrans" cxnId="{9B843D48-7A0B-4A41-B3EF-13B25F4D2213}">
      <dgm:prSet/>
      <dgm:spPr/>
      <dgm:t>
        <a:bodyPr/>
        <a:lstStyle/>
        <a:p>
          <a:endParaRPr lang="en-US"/>
        </a:p>
      </dgm:t>
    </dgm:pt>
    <dgm:pt modelId="{9260109B-783C-4E20-975D-0FE95EBE9CA5}" type="sibTrans" cxnId="{9B843D48-7A0B-4A41-B3EF-13B25F4D2213}">
      <dgm:prSet/>
      <dgm:spPr/>
      <dgm:t>
        <a:bodyPr/>
        <a:lstStyle/>
        <a:p>
          <a:endParaRPr lang="en-US"/>
        </a:p>
      </dgm:t>
    </dgm:pt>
    <dgm:pt modelId="{97B00E58-4F09-4767-8EE8-8AEF1FD9FFDB}">
      <dgm:prSet/>
      <dgm:spPr/>
      <dgm:t>
        <a:bodyPr/>
        <a:lstStyle/>
        <a:p>
          <a:pPr>
            <a:lnSpc>
              <a:spcPct val="100000"/>
            </a:lnSpc>
          </a:pPr>
          <a:r>
            <a:rPr lang="en-NZ"/>
            <a:t>Understanding Partitioning</a:t>
          </a:r>
          <a:endParaRPr lang="en-US"/>
        </a:p>
      </dgm:t>
    </dgm:pt>
    <dgm:pt modelId="{5DB9760D-67CE-4C6A-B1E4-4DC02F53A9F3}" type="parTrans" cxnId="{572CD6CF-2C46-48BD-A281-C517CCE80DF0}">
      <dgm:prSet/>
      <dgm:spPr/>
      <dgm:t>
        <a:bodyPr/>
        <a:lstStyle/>
        <a:p>
          <a:endParaRPr lang="en-US"/>
        </a:p>
      </dgm:t>
    </dgm:pt>
    <dgm:pt modelId="{07754D9D-4C72-4E37-AFC9-AB58915FFE3C}" type="sibTrans" cxnId="{572CD6CF-2C46-48BD-A281-C517CCE80DF0}">
      <dgm:prSet/>
      <dgm:spPr/>
      <dgm:t>
        <a:bodyPr/>
        <a:lstStyle/>
        <a:p>
          <a:endParaRPr lang="en-US"/>
        </a:p>
      </dgm:t>
    </dgm:pt>
    <dgm:pt modelId="{6C14A333-BD65-41F5-B027-ACE65EC60525}">
      <dgm:prSet/>
      <dgm:spPr/>
      <dgm:t>
        <a:bodyPr/>
        <a:lstStyle/>
        <a:p>
          <a:pPr>
            <a:lnSpc>
              <a:spcPct val="100000"/>
            </a:lnSpc>
          </a:pPr>
          <a:r>
            <a:rPr lang="en-NZ"/>
            <a:t>Understanding Throughput</a:t>
          </a:r>
          <a:endParaRPr lang="en-US"/>
        </a:p>
      </dgm:t>
    </dgm:pt>
    <dgm:pt modelId="{92CA2FD5-13E3-46AD-85D2-8B6A6DC7B664}" type="parTrans" cxnId="{12FE4032-C005-48B3-B0C2-E936374270A2}">
      <dgm:prSet/>
      <dgm:spPr/>
      <dgm:t>
        <a:bodyPr/>
        <a:lstStyle/>
        <a:p>
          <a:endParaRPr lang="en-US"/>
        </a:p>
      </dgm:t>
    </dgm:pt>
    <dgm:pt modelId="{7C9B66FE-9C48-4FFC-BBDF-C0B6E3659D64}" type="sibTrans" cxnId="{12FE4032-C005-48B3-B0C2-E936374270A2}">
      <dgm:prSet/>
      <dgm:spPr/>
      <dgm:t>
        <a:bodyPr/>
        <a:lstStyle/>
        <a:p>
          <a:endParaRPr lang="en-US"/>
        </a:p>
      </dgm:t>
    </dgm:pt>
    <dgm:pt modelId="{2EF4A1D4-6AEC-4544-88C6-B1D92BDC2934}">
      <dgm:prSet/>
      <dgm:spPr/>
      <dgm:t>
        <a:bodyPr/>
        <a:lstStyle/>
        <a:p>
          <a:pPr>
            <a:lnSpc>
              <a:spcPct val="100000"/>
            </a:lnSpc>
          </a:pPr>
          <a:r>
            <a:rPr lang="en-NZ"/>
            <a:t>Database and Container Design</a:t>
          </a:r>
          <a:endParaRPr lang="en-US"/>
        </a:p>
      </dgm:t>
    </dgm:pt>
    <dgm:pt modelId="{7E216A4E-A07E-4166-B63A-7BB79F3037EC}" type="parTrans" cxnId="{3300C0C7-AADC-4401-B5D1-607E0F0E800B}">
      <dgm:prSet/>
      <dgm:spPr/>
      <dgm:t>
        <a:bodyPr/>
        <a:lstStyle/>
        <a:p>
          <a:endParaRPr lang="en-US"/>
        </a:p>
      </dgm:t>
    </dgm:pt>
    <dgm:pt modelId="{55368824-CD16-4B88-9E7E-08A202F545E1}" type="sibTrans" cxnId="{3300C0C7-AADC-4401-B5D1-607E0F0E800B}">
      <dgm:prSet/>
      <dgm:spPr/>
      <dgm:t>
        <a:bodyPr/>
        <a:lstStyle/>
        <a:p>
          <a:endParaRPr lang="en-US"/>
        </a:p>
      </dgm:t>
    </dgm:pt>
    <dgm:pt modelId="{29229CFE-0B93-4915-8D68-090D999B2726}">
      <dgm:prSet/>
      <dgm:spPr/>
      <dgm:t>
        <a:bodyPr/>
        <a:lstStyle/>
        <a:p>
          <a:pPr>
            <a:lnSpc>
              <a:spcPct val="100000"/>
            </a:lnSpc>
          </a:pPr>
          <a:r>
            <a:rPr lang="en-NZ"/>
            <a:t>Understanding Global Distribution</a:t>
          </a:r>
          <a:endParaRPr lang="en-US"/>
        </a:p>
      </dgm:t>
    </dgm:pt>
    <dgm:pt modelId="{3593246C-8D7E-4F37-A0B5-B308659478F6}" type="parTrans" cxnId="{E216506D-DA94-43DB-B068-A479DDB3ABB5}">
      <dgm:prSet/>
      <dgm:spPr/>
      <dgm:t>
        <a:bodyPr/>
        <a:lstStyle/>
        <a:p>
          <a:endParaRPr lang="en-US"/>
        </a:p>
      </dgm:t>
    </dgm:pt>
    <dgm:pt modelId="{D74369ED-1DB8-4093-B921-36E5D56D1D0D}" type="sibTrans" cxnId="{E216506D-DA94-43DB-B068-A479DDB3ABB5}">
      <dgm:prSet/>
      <dgm:spPr/>
      <dgm:t>
        <a:bodyPr/>
        <a:lstStyle/>
        <a:p>
          <a:endParaRPr lang="en-US"/>
        </a:p>
      </dgm:t>
    </dgm:pt>
    <dgm:pt modelId="{F8364298-1715-4393-8B71-791123039A93}" type="pres">
      <dgm:prSet presAssocID="{CC0823FE-9720-4DFB-A84B-687774700860}" presName="root" presStyleCnt="0">
        <dgm:presLayoutVars>
          <dgm:dir/>
          <dgm:resizeHandles val="exact"/>
        </dgm:presLayoutVars>
      </dgm:prSet>
      <dgm:spPr/>
    </dgm:pt>
    <dgm:pt modelId="{C8A2D723-7856-4188-BB30-5C942C7BDFEE}" type="pres">
      <dgm:prSet presAssocID="{1271FEF5-95C4-4DF2-A67B-C1573ED15F6B}" presName="compNode" presStyleCnt="0"/>
      <dgm:spPr/>
    </dgm:pt>
    <dgm:pt modelId="{AED86B4D-BDE1-4BF1-B950-4C987FC7BB9A}" type="pres">
      <dgm:prSet presAssocID="{1271FEF5-95C4-4DF2-A67B-C1573ED15F6B}" presName="bgRect" presStyleLbl="bgShp" presStyleIdx="0" presStyleCnt="5"/>
      <dgm:spPr/>
    </dgm:pt>
    <dgm:pt modelId="{72DF8702-3CAA-40A5-A66E-31FB5DBB87DA}" type="pres">
      <dgm:prSet presAssocID="{1271FEF5-95C4-4DF2-A67B-C1573ED15F6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a:ext>
      </dgm:extLst>
    </dgm:pt>
    <dgm:pt modelId="{5B2C2C65-2EDC-4EB5-831E-C74EEA66B316}" type="pres">
      <dgm:prSet presAssocID="{1271FEF5-95C4-4DF2-A67B-C1573ED15F6B}" presName="spaceRect" presStyleCnt="0"/>
      <dgm:spPr/>
    </dgm:pt>
    <dgm:pt modelId="{6877B0EA-4185-4D58-845A-082CDA0032B7}" type="pres">
      <dgm:prSet presAssocID="{1271FEF5-95C4-4DF2-A67B-C1573ED15F6B}" presName="parTx" presStyleLbl="revTx" presStyleIdx="0" presStyleCnt="5">
        <dgm:presLayoutVars>
          <dgm:chMax val="0"/>
          <dgm:chPref val="0"/>
        </dgm:presLayoutVars>
      </dgm:prSet>
      <dgm:spPr/>
    </dgm:pt>
    <dgm:pt modelId="{C8612AAE-B804-450D-A613-73801C9E3C1E}" type="pres">
      <dgm:prSet presAssocID="{9260109B-783C-4E20-975D-0FE95EBE9CA5}" presName="sibTrans" presStyleCnt="0"/>
      <dgm:spPr/>
    </dgm:pt>
    <dgm:pt modelId="{5734F605-68F4-4356-857D-CF6D85C7EE1D}" type="pres">
      <dgm:prSet presAssocID="{97B00E58-4F09-4767-8EE8-8AEF1FD9FFDB}" presName="compNode" presStyleCnt="0"/>
      <dgm:spPr/>
    </dgm:pt>
    <dgm:pt modelId="{F9B68D77-8A31-4089-971A-4A3322F6A981}" type="pres">
      <dgm:prSet presAssocID="{97B00E58-4F09-4767-8EE8-8AEF1FD9FFDB}" presName="bgRect" presStyleLbl="bgShp" presStyleIdx="1" presStyleCnt="5"/>
      <dgm:spPr/>
    </dgm:pt>
    <dgm:pt modelId="{2C48FA77-C028-4339-8782-6F7D37B44E22}" type="pres">
      <dgm:prSet presAssocID="{97B00E58-4F09-4767-8EE8-8AEF1FD9FFD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35DAEBC-447E-455F-8417-64CAC4721A9E}" type="pres">
      <dgm:prSet presAssocID="{97B00E58-4F09-4767-8EE8-8AEF1FD9FFDB}" presName="spaceRect" presStyleCnt="0"/>
      <dgm:spPr/>
    </dgm:pt>
    <dgm:pt modelId="{EB063A0A-1BFC-46BC-A233-D73D61265B66}" type="pres">
      <dgm:prSet presAssocID="{97B00E58-4F09-4767-8EE8-8AEF1FD9FFDB}" presName="parTx" presStyleLbl="revTx" presStyleIdx="1" presStyleCnt="5">
        <dgm:presLayoutVars>
          <dgm:chMax val="0"/>
          <dgm:chPref val="0"/>
        </dgm:presLayoutVars>
      </dgm:prSet>
      <dgm:spPr/>
    </dgm:pt>
    <dgm:pt modelId="{FF47F602-AF00-4113-92C6-E665521A2902}" type="pres">
      <dgm:prSet presAssocID="{07754D9D-4C72-4E37-AFC9-AB58915FFE3C}" presName="sibTrans" presStyleCnt="0"/>
      <dgm:spPr/>
    </dgm:pt>
    <dgm:pt modelId="{E38B4F6E-6973-4848-8069-DC9935C84EC6}" type="pres">
      <dgm:prSet presAssocID="{6C14A333-BD65-41F5-B027-ACE65EC60525}" presName="compNode" presStyleCnt="0"/>
      <dgm:spPr/>
    </dgm:pt>
    <dgm:pt modelId="{7B60F1E6-A552-4C63-B2FB-F0109F334FC9}" type="pres">
      <dgm:prSet presAssocID="{6C14A333-BD65-41F5-B027-ACE65EC60525}" presName="bgRect" presStyleLbl="bgShp" presStyleIdx="2" presStyleCnt="5"/>
      <dgm:spPr/>
    </dgm:pt>
    <dgm:pt modelId="{1FE844D3-B949-4192-8592-1220A9FF0E7A}" type="pres">
      <dgm:prSet presAssocID="{6C14A333-BD65-41F5-B027-ACE65EC6052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59FE5F1-EC23-4BA3-9F8A-A3B8B484D6E9}" type="pres">
      <dgm:prSet presAssocID="{6C14A333-BD65-41F5-B027-ACE65EC60525}" presName="spaceRect" presStyleCnt="0"/>
      <dgm:spPr/>
    </dgm:pt>
    <dgm:pt modelId="{2A392CB9-2317-4483-908E-D394A178A269}" type="pres">
      <dgm:prSet presAssocID="{6C14A333-BD65-41F5-B027-ACE65EC60525}" presName="parTx" presStyleLbl="revTx" presStyleIdx="2" presStyleCnt="5">
        <dgm:presLayoutVars>
          <dgm:chMax val="0"/>
          <dgm:chPref val="0"/>
        </dgm:presLayoutVars>
      </dgm:prSet>
      <dgm:spPr/>
    </dgm:pt>
    <dgm:pt modelId="{3F0BC1EE-1088-4D31-AC1B-C84F2B32964B}" type="pres">
      <dgm:prSet presAssocID="{7C9B66FE-9C48-4FFC-BBDF-C0B6E3659D64}" presName="sibTrans" presStyleCnt="0"/>
      <dgm:spPr/>
    </dgm:pt>
    <dgm:pt modelId="{1DC1E521-0E35-41C5-B183-5FB309ED4E9F}" type="pres">
      <dgm:prSet presAssocID="{2EF4A1D4-6AEC-4544-88C6-B1D92BDC2934}" presName="compNode" presStyleCnt="0"/>
      <dgm:spPr/>
    </dgm:pt>
    <dgm:pt modelId="{9F98B536-3805-483A-BF12-ABA7178BC26C}" type="pres">
      <dgm:prSet presAssocID="{2EF4A1D4-6AEC-4544-88C6-B1D92BDC2934}" presName="bgRect" presStyleLbl="bgShp" presStyleIdx="3" presStyleCnt="5"/>
      <dgm:spPr/>
    </dgm:pt>
    <dgm:pt modelId="{DEB3CB22-C807-42D2-A878-80817AB26C58}" type="pres">
      <dgm:prSet presAssocID="{2EF4A1D4-6AEC-4544-88C6-B1D92BDC29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atabase"/>
        </a:ext>
      </dgm:extLst>
    </dgm:pt>
    <dgm:pt modelId="{EA6E032E-A560-43DC-B44F-270CA7D516F9}" type="pres">
      <dgm:prSet presAssocID="{2EF4A1D4-6AEC-4544-88C6-B1D92BDC2934}" presName="spaceRect" presStyleCnt="0"/>
      <dgm:spPr/>
    </dgm:pt>
    <dgm:pt modelId="{D81CF88A-33A4-4A30-A54C-1CC7D5F46E00}" type="pres">
      <dgm:prSet presAssocID="{2EF4A1D4-6AEC-4544-88C6-B1D92BDC2934}" presName="parTx" presStyleLbl="revTx" presStyleIdx="3" presStyleCnt="5">
        <dgm:presLayoutVars>
          <dgm:chMax val="0"/>
          <dgm:chPref val="0"/>
        </dgm:presLayoutVars>
      </dgm:prSet>
      <dgm:spPr/>
    </dgm:pt>
    <dgm:pt modelId="{95C8A75F-ABD6-4CC1-8BC2-B9BBE54FE8EC}" type="pres">
      <dgm:prSet presAssocID="{55368824-CD16-4B88-9E7E-08A202F545E1}" presName="sibTrans" presStyleCnt="0"/>
      <dgm:spPr/>
    </dgm:pt>
    <dgm:pt modelId="{801C1B71-A1BD-4B97-BA61-6810EF1C833A}" type="pres">
      <dgm:prSet presAssocID="{29229CFE-0B93-4915-8D68-090D999B2726}" presName="compNode" presStyleCnt="0"/>
      <dgm:spPr/>
    </dgm:pt>
    <dgm:pt modelId="{47153ECA-0BD1-4E10-8B97-6B9FC31AB4DB}" type="pres">
      <dgm:prSet presAssocID="{29229CFE-0B93-4915-8D68-090D999B2726}" presName="bgRect" presStyleLbl="bgShp" presStyleIdx="4" presStyleCnt="5"/>
      <dgm:spPr/>
    </dgm:pt>
    <dgm:pt modelId="{843CBB9D-859C-4299-9686-022B4FD31422}" type="pres">
      <dgm:prSet presAssocID="{29229CFE-0B93-4915-8D68-090D999B272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0D2C259E-A5AE-4CF3-A99C-1F8CA679949D}" type="pres">
      <dgm:prSet presAssocID="{29229CFE-0B93-4915-8D68-090D999B2726}" presName="spaceRect" presStyleCnt="0"/>
      <dgm:spPr/>
    </dgm:pt>
    <dgm:pt modelId="{7B47A7E2-DFB8-487A-9D8E-6167AA03B1E7}" type="pres">
      <dgm:prSet presAssocID="{29229CFE-0B93-4915-8D68-090D999B2726}" presName="parTx" presStyleLbl="revTx" presStyleIdx="4" presStyleCnt="5">
        <dgm:presLayoutVars>
          <dgm:chMax val="0"/>
          <dgm:chPref val="0"/>
        </dgm:presLayoutVars>
      </dgm:prSet>
      <dgm:spPr/>
    </dgm:pt>
  </dgm:ptLst>
  <dgm:cxnLst>
    <dgm:cxn modelId="{82ED1A0A-83ED-47FF-89B9-DF335FD2CE75}" type="presOf" srcId="{2EF4A1D4-6AEC-4544-88C6-B1D92BDC2934}" destId="{D81CF88A-33A4-4A30-A54C-1CC7D5F46E00}" srcOrd="0" destOrd="0" presId="urn:microsoft.com/office/officeart/2018/2/layout/IconVerticalSolidList"/>
    <dgm:cxn modelId="{5E142214-2D95-49ED-A2D0-049DA0EA6DE2}" type="presOf" srcId="{CC0823FE-9720-4DFB-A84B-687774700860}" destId="{F8364298-1715-4393-8B71-791123039A93}" srcOrd="0" destOrd="0" presId="urn:microsoft.com/office/officeart/2018/2/layout/IconVerticalSolidList"/>
    <dgm:cxn modelId="{12FE4032-C005-48B3-B0C2-E936374270A2}" srcId="{CC0823FE-9720-4DFB-A84B-687774700860}" destId="{6C14A333-BD65-41F5-B027-ACE65EC60525}" srcOrd="2" destOrd="0" parTransId="{92CA2FD5-13E3-46AD-85D2-8B6A6DC7B664}" sibTransId="{7C9B66FE-9C48-4FFC-BBDF-C0B6E3659D64}"/>
    <dgm:cxn modelId="{7F28845F-405E-45C6-A130-8D7C7BF406BA}" type="presOf" srcId="{29229CFE-0B93-4915-8D68-090D999B2726}" destId="{7B47A7E2-DFB8-487A-9D8E-6167AA03B1E7}" srcOrd="0" destOrd="0" presId="urn:microsoft.com/office/officeart/2018/2/layout/IconVerticalSolidList"/>
    <dgm:cxn modelId="{9B843D48-7A0B-4A41-B3EF-13B25F4D2213}" srcId="{CC0823FE-9720-4DFB-A84B-687774700860}" destId="{1271FEF5-95C4-4DF2-A67B-C1573ED15F6B}" srcOrd="0" destOrd="0" parTransId="{ECC90FA4-CE9B-4102-8F65-549B0BDE51FC}" sibTransId="{9260109B-783C-4E20-975D-0FE95EBE9CA5}"/>
    <dgm:cxn modelId="{E216506D-DA94-43DB-B068-A479DDB3ABB5}" srcId="{CC0823FE-9720-4DFB-A84B-687774700860}" destId="{29229CFE-0B93-4915-8D68-090D999B2726}" srcOrd="4" destOrd="0" parTransId="{3593246C-8D7E-4F37-A0B5-B308659478F6}" sibTransId="{D74369ED-1DB8-4093-B921-36E5D56D1D0D}"/>
    <dgm:cxn modelId="{8B41A497-F809-42EB-8A34-A172F01702F9}" type="presOf" srcId="{97B00E58-4F09-4767-8EE8-8AEF1FD9FFDB}" destId="{EB063A0A-1BFC-46BC-A233-D73D61265B66}" srcOrd="0" destOrd="0" presId="urn:microsoft.com/office/officeart/2018/2/layout/IconVerticalSolidList"/>
    <dgm:cxn modelId="{3300C0C7-AADC-4401-B5D1-607E0F0E800B}" srcId="{CC0823FE-9720-4DFB-A84B-687774700860}" destId="{2EF4A1D4-6AEC-4544-88C6-B1D92BDC2934}" srcOrd="3" destOrd="0" parTransId="{7E216A4E-A07E-4166-B63A-7BB79F3037EC}" sibTransId="{55368824-CD16-4B88-9E7E-08A202F545E1}"/>
    <dgm:cxn modelId="{AA3292CC-7F08-4017-9772-23D94405E03B}" type="presOf" srcId="{1271FEF5-95C4-4DF2-A67B-C1573ED15F6B}" destId="{6877B0EA-4185-4D58-845A-082CDA0032B7}" srcOrd="0" destOrd="0" presId="urn:microsoft.com/office/officeart/2018/2/layout/IconVerticalSolidList"/>
    <dgm:cxn modelId="{572CD6CF-2C46-48BD-A281-C517CCE80DF0}" srcId="{CC0823FE-9720-4DFB-A84B-687774700860}" destId="{97B00E58-4F09-4767-8EE8-8AEF1FD9FFDB}" srcOrd="1" destOrd="0" parTransId="{5DB9760D-67CE-4C6A-B1E4-4DC02F53A9F3}" sibTransId="{07754D9D-4C72-4E37-AFC9-AB58915FFE3C}"/>
    <dgm:cxn modelId="{73FC0BD5-7A8C-49AC-B740-C291F0A1EF1F}" type="presOf" srcId="{6C14A333-BD65-41F5-B027-ACE65EC60525}" destId="{2A392CB9-2317-4483-908E-D394A178A269}" srcOrd="0" destOrd="0" presId="urn:microsoft.com/office/officeart/2018/2/layout/IconVerticalSolidList"/>
    <dgm:cxn modelId="{537DF14C-9BBE-492E-9B24-360BED8D048C}" type="presParOf" srcId="{F8364298-1715-4393-8B71-791123039A93}" destId="{C8A2D723-7856-4188-BB30-5C942C7BDFEE}" srcOrd="0" destOrd="0" presId="urn:microsoft.com/office/officeart/2018/2/layout/IconVerticalSolidList"/>
    <dgm:cxn modelId="{48E62933-E23B-4EB4-A352-BAA09A623AF9}" type="presParOf" srcId="{C8A2D723-7856-4188-BB30-5C942C7BDFEE}" destId="{AED86B4D-BDE1-4BF1-B950-4C987FC7BB9A}" srcOrd="0" destOrd="0" presId="urn:microsoft.com/office/officeart/2018/2/layout/IconVerticalSolidList"/>
    <dgm:cxn modelId="{D43F2946-9286-46FC-8117-3A14B82626B9}" type="presParOf" srcId="{C8A2D723-7856-4188-BB30-5C942C7BDFEE}" destId="{72DF8702-3CAA-40A5-A66E-31FB5DBB87DA}" srcOrd="1" destOrd="0" presId="urn:microsoft.com/office/officeart/2018/2/layout/IconVerticalSolidList"/>
    <dgm:cxn modelId="{EC8D36E1-90A2-4784-86EF-565C1AC51009}" type="presParOf" srcId="{C8A2D723-7856-4188-BB30-5C942C7BDFEE}" destId="{5B2C2C65-2EDC-4EB5-831E-C74EEA66B316}" srcOrd="2" destOrd="0" presId="urn:microsoft.com/office/officeart/2018/2/layout/IconVerticalSolidList"/>
    <dgm:cxn modelId="{C8DFFB51-B2D0-44B5-9EAA-E147A484B91C}" type="presParOf" srcId="{C8A2D723-7856-4188-BB30-5C942C7BDFEE}" destId="{6877B0EA-4185-4D58-845A-082CDA0032B7}" srcOrd="3" destOrd="0" presId="urn:microsoft.com/office/officeart/2018/2/layout/IconVerticalSolidList"/>
    <dgm:cxn modelId="{0ACF3E01-A832-47DB-8E10-C10A2F501A5C}" type="presParOf" srcId="{F8364298-1715-4393-8B71-791123039A93}" destId="{C8612AAE-B804-450D-A613-73801C9E3C1E}" srcOrd="1" destOrd="0" presId="urn:microsoft.com/office/officeart/2018/2/layout/IconVerticalSolidList"/>
    <dgm:cxn modelId="{A8668DC2-68B9-488E-81CF-E26CC87373C1}" type="presParOf" srcId="{F8364298-1715-4393-8B71-791123039A93}" destId="{5734F605-68F4-4356-857D-CF6D85C7EE1D}" srcOrd="2" destOrd="0" presId="urn:microsoft.com/office/officeart/2018/2/layout/IconVerticalSolidList"/>
    <dgm:cxn modelId="{2EC48369-1A7E-4345-A573-36F06AC8EAE3}" type="presParOf" srcId="{5734F605-68F4-4356-857D-CF6D85C7EE1D}" destId="{F9B68D77-8A31-4089-971A-4A3322F6A981}" srcOrd="0" destOrd="0" presId="urn:microsoft.com/office/officeart/2018/2/layout/IconVerticalSolidList"/>
    <dgm:cxn modelId="{547F897D-1694-4569-9EB3-E6ADCF619E99}" type="presParOf" srcId="{5734F605-68F4-4356-857D-CF6D85C7EE1D}" destId="{2C48FA77-C028-4339-8782-6F7D37B44E22}" srcOrd="1" destOrd="0" presId="urn:microsoft.com/office/officeart/2018/2/layout/IconVerticalSolidList"/>
    <dgm:cxn modelId="{91718797-7D08-4EE3-AFFF-008624C5FEDF}" type="presParOf" srcId="{5734F605-68F4-4356-857D-CF6D85C7EE1D}" destId="{435DAEBC-447E-455F-8417-64CAC4721A9E}" srcOrd="2" destOrd="0" presId="urn:microsoft.com/office/officeart/2018/2/layout/IconVerticalSolidList"/>
    <dgm:cxn modelId="{18D5CDF6-51C8-4EE9-B6E3-EA54BBAF44FF}" type="presParOf" srcId="{5734F605-68F4-4356-857D-CF6D85C7EE1D}" destId="{EB063A0A-1BFC-46BC-A233-D73D61265B66}" srcOrd="3" destOrd="0" presId="urn:microsoft.com/office/officeart/2018/2/layout/IconVerticalSolidList"/>
    <dgm:cxn modelId="{0996C11E-A39B-4A87-9221-5AE6C9DDD287}" type="presParOf" srcId="{F8364298-1715-4393-8B71-791123039A93}" destId="{FF47F602-AF00-4113-92C6-E665521A2902}" srcOrd="3" destOrd="0" presId="urn:microsoft.com/office/officeart/2018/2/layout/IconVerticalSolidList"/>
    <dgm:cxn modelId="{425B942B-CE96-44FC-A410-5E1DD6C6A6D7}" type="presParOf" srcId="{F8364298-1715-4393-8B71-791123039A93}" destId="{E38B4F6E-6973-4848-8069-DC9935C84EC6}" srcOrd="4" destOrd="0" presId="urn:microsoft.com/office/officeart/2018/2/layout/IconVerticalSolidList"/>
    <dgm:cxn modelId="{B06EA699-9780-473D-A256-1550F5B2EFC4}" type="presParOf" srcId="{E38B4F6E-6973-4848-8069-DC9935C84EC6}" destId="{7B60F1E6-A552-4C63-B2FB-F0109F334FC9}" srcOrd="0" destOrd="0" presId="urn:microsoft.com/office/officeart/2018/2/layout/IconVerticalSolidList"/>
    <dgm:cxn modelId="{4E24ED67-B500-4431-8936-A94FCF798ACB}" type="presParOf" srcId="{E38B4F6E-6973-4848-8069-DC9935C84EC6}" destId="{1FE844D3-B949-4192-8592-1220A9FF0E7A}" srcOrd="1" destOrd="0" presId="urn:microsoft.com/office/officeart/2018/2/layout/IconVerticalSolidList"/>
    <dgm:cxn modelId="{53CA8715-26BD-41B7-BE7E-038C6B3CB80F}" type="presParOf" srcId="{E38B4F6E-6973-4848-8069-DC9935C84EC6}" destId="{559FE5F1-EC23-4BA3-9F8A-A3B8B484D6E9}" srcOrd="2" destOrd="0" presId="urn:microsoft.com/office/officeart/2018/2/layout/IconVerticalSolidList"/>
    <dgm:cxn modelId="{A3A48E32-E6F5-4891-BAE1-77847D07EF99}" type="presParOf" srcId="{E38B4F6E-6973-4848-8069-DC9935C84EC6}" destId="{2A392CB9-2317-4483-908E-D394A178A269}" srcOrd="3" destOrd="0" presId="urn:microsoft.com/office/officeart/2018/2/layout/IconVerticalSolidList"/>
    <dgm:cxn modelId="{565CB875-53F6-4643-8EDE-C7DC084CE8C1}" type="presParOf" srcId="{F8364298-1715-4393-8B71-791123039A93}" destId="{3F0BC1EE-1088-4D31-AC1B-C84F2B32964B}" srcOrd="5" destOrd="0" presId="urn:microsoft.com/office/officeart/2018/2/layout/IconVerticalSolidList"/>
    <dgm:cxn modelId="{DA0A5AC7-2FE9-4B62-99CC-36C7B08C79A6}" type="presParOf" srcId="{F8364298-1715-4393-8B71-791123039A93}" destId="{1DC1E521-0E35-41C5-B183-5FB309ED4E9F}" srcOrd="6" destOrd="0" presId="urn:microsoft.com/office/officeart/2018/2/layout/IconVerticalSolidList"/>
    <dgm:cxn modelId="{018B42AC-7974-4B2D-A0A4-22B6BA2AEB91}" type="presParOf" srcId="{1DC1E521-0E35-41C5-B183-5FB309ED4E9F}" destId="{9F98B536-3805-483A-BF12-ABA7178BC26C}" srcOrd="0" destOrd="0" presId="urn:microsoft.com/office/officeart/2018/2/layout/IconVerticalSolidList"/>
    <dgm:cxn modelId="{C2C1F22B-1772-4833-B4A4-975FEDB4AEBB}" type="presParOf" srcId="{1DC1E521-0E35-41C5-B183-5FB309ED4E9F}" destId="{DEB3CB22-C807-42D2-A878-80817AB26C58}" srcOrd="1" destOrd="0" presId="urn:microsoft.com/office/officeart/2018/2/layout/IconVerticalSolidList"/>
    <dgm:cxn modelId="{56340877-1D8E-43C9-8583-A9C0BA66A5D6}" type="presParOf" srcId="{1DC1E521-0E35-41C5-B183-5FB309ED4E9F}" destId="{EA6E032E-A560-43DC-B44F-270CA7D516F9}" srcOrd="2" destOrd="0" presId="urn:microsoft.com/office/officeart/2018/2/layout/IconVerticalSolidList"/>
    <dgm:cxn modelId="{95F2524E-8CDB-4A24-B100-A207E36BE8AB}" type="presParOf" srcId="{1DC1E521-0E35-41C5-B183-5FB309ED4E9F}" destId="{D81CF88A-33A4-4A30-A54C-1CC7D5F46E00}" srcOrd="3" destOrd="0" presId="urn:microsoft.com/office/officeart/2018/2/layout/IconVerticalSolidList"/>
    <dgm:cxn modelId="{136E0B75-3671-40C5-9BFF-976F3B9E70A7}" type="presParOf" srcId="{F8364298-1715-4393-8B71-791123039A93}" destId="{95C8A75F-ABD6-4CC1-8BC2-B9BBE54FE8EC}" srcOrd="7" destOrd="0" presId="urn:microsoft.com/office/officeart/2018/2/layout/IconVerticalSolidList"/>
    <dgm:cxn modelId="{2E1D092D-4631-4C64-91B9-C37C6F8F9309}" type="presParOf" srcId="{F8364298-1715-4393-8B71-791123039A93}" destId="{801C1B71-A1BD-4B97-BA61-6810EF1C833A}" srcOrd="8" destOrd="0" presId="urn:microsoft.com/office/officeart/2018/2/layout/IconVerticalSolidList"/>
    <dgm:cxn modelId="{2B903B84-6ECD-4544-8F3F-2390E7425998}" type="presParOf" srcId="{801C1B71-A1BD-4B97-BA61-6810EF1C833A}" destId="{47153ECA-0BD1-4E10-8B97-6B9FC31AB4DB}" srcOrd="0" destOrd="0" presId="urn:microsoft.com/office/officeart/2018/2/layout/IconVerticalSolidList"/>
    <dgm:cxn modelId="{8B5D74E2-5A49-4336-B950-0A32B0C697AA}" type="presParOf" srcId="{801C1B71-A1BD-4B97-BA61-6810EF1C833A}" destId="{843CBB9D-859C-4299-9686-022B4FD31422}" srcOrd="1" destOrd="0" presId="urn:microsoft.com/office/officeart/2018/2/layout/IconVerticalSolidList"/>
    <dgm:cxn modelId="{EF1E0676-F01A-45FA-96E3-DD16E89065AA}" type="presParOf" srcId="{801C1B71-A1BD-4B97-BA61-6810EF1C833A}" destId="{0D2C259E-A5AE-4CF3-A99C-1F8CA679949D}" srcOrd="2" destOrd="0" presId="urn:microsoft.com/office/officeart/2018/2/layout/IconVerticalSolidList"/>
    <dgm:cxn modelId="{809787B2-E27D-46B5-BB00-BB2E33F59276}" type="presParOf" srcId="{801C1B71-A1BD-4B97-BA61-6810EF1C833A}" destId="{7B47A7E2-DFB8-487A-9D8E-6167AA03B1E7}"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86B4D-BDE1-4BF1-B950-4C987FC7BB9A}">
      <dsp:nvSpPr>
        <dsp:cNvPr id="0" name=""/>
        <dsp:cNvSpPr/>
      </dsp:nvSpPr>
      <dsp:spPr>
        <a:xfrm>
          <a:off x="0" y="2695"/>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F8702-3CAA-40A5-A66E-31FB5DBB87DA}">
      <dsp:nvSpPr>
        <dsp:cNvPr id="0" name=""/>
        <dsp:cNvSpPr/>
      </dsp:nvSpPr>
      <dsp:spPr>
        <a:xfrm>
          <a:off x="173696" y="131891"/>
          <a:ext cx="315811" cy="3158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77B0EA-4185-4D58-845A-082CDA0032B7}">
      <dsp:nvSpPr>
        <dsp:cNvPr id="0" name=""/>
        <dsp:cNvSpPr/>
      </dsp:nvSpPr>
      <dsp:spPr>
        <a:xfrm>
          <a:off x="663205" y="2695"/>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Modelling our data</a:t>
          </a:r>
          <a:endParaRPr lang="en-US" sz="1900" kern="1200"/>
        </a:p>
      </dsp:txBody>
      <dsp:txXfrm>
        <a:off x="663205" y="2695"/>
        <a:ext cx="5804661" cy="574203"/>
      </dsp:txXfrm>
    </dsp:sp>
    <dsp:sp modelId="{F9B68D77-8A31-4089-971A-4A3322F6A981}">
      <dsp:nvSpPr>
        <dsp:cNvPr id="0" name=""/>
        <dsp:cNvSpPr/>
      </dsp:nvSpPr>
      <dsp:spPr>
        <a:xfrm>
          <a:off x="0" y="720450"/>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8FA77-C028-4339-8782-6F7D37B44E22}">
      <dsp:nvSpPr>
        <dsp:cNvPr id="0" name=""/>
        <dsp:cNvSpPr/>
      </dsp:nvSpPr>
      <dsp:spPr>
        <a:xfrm>
          <a:off x="173696" y="849646"/>
          <a:ext cx="315811" cy="315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63A0A-1BFC-46BC-A233-D73D61265B66}">
      <dsp:nvSpPr>
        <dsp:cNvPr id="0" name=""/>
        <dsp:cNvSpPr/>
      </dsp:nvSpPr>
      <dsp:spPr>
        <a:xfrm>
          <a:off x="663205" y="720450"/>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Partitioning</a:t>
          </a:r>
          <a:endParaRPr lang="en-US" sz="1900" kern="1200"/>
        </a:p>
      </dsp:txBody>
      <dsp:txXfrm>
        <a:off x="663205" y="720450"/>
        <a:ext cx="5804661" cy="574203"/>
      </dsp:txXfrm>
    </dsp:sp>
    <dsp:sp modelId="{7B60F1E6-A552-4C63-B2FB-F0109F334FC9}">
      <dsp:nvSpPr>
        <dsp:cNvPr id="0" name=""/>
        <dsp:cNvSpPr/>
      </dsp:nvSpPr>
      <dsp:spPr>
        <a:xfrm>
          <a:off x="0" y="1438204"/>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844D3-B949-4192-8592-1220A9FF0E7A}">
      <dsp:nvSpPr>
        <dsp:cNvPr id="0" name=""/>
        <dsp:cNvSpPr/>
      </dsp:nvSpPr>
      <dsp:spPr>
        <a:xfrm>
          <a:off x="173696" y="1567400"/>
          <a:ext cx="315811" cy="315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392CB9-2317-4483-908E-D394A178A269}">
      <dsp:nvSpPr>
        <dsp:cNvPr id="0" name=""/>
        <dsp:cNvSpPr/>
      </dsp:nvSpPr>
      <dsp:spPr>
        <a:xfrm>
          <a:off x="663205" y="1438204"/>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Throughput</a:t>
          </a:r>
          <a:endParaRPr lang="en-US" sz="1900" kern="1200"/>
        </a:p>
      </dsp:txBody>
      <dsp:txXfrm>
        <a:off x="663205" y="1438204"/>
        <a:ext cx="5804661" cy="574203"/>
      </dsp:txXfrm>
    </dsp:sp>
    <dsp:sp modelId="{9F98B536-3805-483A-BF12-ABA7178BC26C}">
      <dsp:nvSpPr>
        <dsp:cNvPr id="0" name=""/>
        <dsp:cNvSpPr/>
      </dsp:nvSpPr>
      <dsp:spPr>
        <a:xfrm>
          <a:off x="0" y="2155959"/>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3CB22-C807-42D2-A878-80817AB26C58}">
      <dsp:nvSpPr>
        <dsp:cNvPr id="0" name=""/>
        <dsp:cNvSpPr/>
      </dsp:nvSpPr>
      <dsp:spPr>
        <a:xfrm>
          <a:off x="173696" y="2285154"/>
          <a:ext cx="315811" cy="3158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1CF88A-33A4-4A30-A54C-1CC7D5F46E00}">
      <dsp:nvSpPr>
        <dsp:cNvPr id="0" name=""/>
        <dsp:cNvSpPr/>
      </dsp:nvSpPr>
      <dsp:spPr>
        <a:xfrm>
          <a:off x="663205" y="2155959"/>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Database and Container Design</a:t>
          </a:r>
          <a:endParaRPr lang="en-US" sz="1900" kern="1200"/>
        </a:p>
      </dsp:txBody>
      <dsp:txXfrm>
        <a:off x="663205" y="2155959"/>
        <a:ext cx="5804661" cy="574203"/>
      </dsp:txXfrm>
    </dsp:sp>
    <dsp:sp modelId="{47153ECA-0BD1-4E10-8B97-6B9FC31AB4DB}">
      <dsp:nvSpPr>
        <dsp:cNvPr id="0" name=""/>
        <dsp:cNvSpPr/>
      </dsp:nvSpPr>
      <dsp:spPr>
        <a:xfrm>
          <a:off x="0" y="2873713"/>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CBB9D-859C-4299-9686-022B4FD31422}">
      <dsp:nvSpPr>
        <dsp:cNvPr id="0" name=""/>
        <dsp:cNvSpPr/>
      </dsp:nvSpPr>
      <dsp:spPr>
        <a:xfrm>
          <a:off x="173696" y="3002909"/>
          <a:ext cx="315811" cy="3158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7A7E2-DFB8-487A-9D8E-6167AA03B1E7}">
      <dsp:nvSpPr>
        <dsp:cNvPr id="0" name=""/>
        <dsp:cNvSpPr/>
      </dsp:nvSpPr>
      <dsp:spPr>
        <a:xfrm>
          <a:off x="663205" y="2873713"/>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Global Distribution</a:t>
          </a:r>
          <a:endParaRPr lang="en-US" sz="1900" kern="1200"/>
        </a:p>
      </dsp:txBody>
      <dsp:txXfrm>
        <a:off x="663205" y="2873713"/>
        <a:ext cx="5804661" cy="5742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91E2C-2643-48B3-8A7F-557FA1AE4221}" type="datetimeFigureOut">
              <a:rPr lang="en-NZ" smtClean="0"/>
              <a:t>21/06/2020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53361-1E8D-4FC3-A96F-0454F3E8E11D}" type="slidenum">
              <a:rPr lang="en-NZ" smtClean="0"/>
              <a:t>‹#›</a:t>
            </a:fld>
            <a:endParaRPr lang="en-NZ"/>
          </a:p>
        </p:txBody>
      </p:sp>
    </p:spTree>
    <p:extLst>
      <p:ext uri="{BB962C8B-B14F-4D97-AF65-F5344CB8AC3E}">
        <p14:creationId xmlns:p14="http://schemas.microsoft.com/office/powerpoint/2010/main" val="279305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Hi there! My name is Will Velida. I’m a software engineer and Microsoft data platform MVP based in Auckland New Zealand.</a:t>
            </a:r>
          </a:p>
          <a:p>
            <a:endParaRPr lang="en-NZ" dirty="0"/>
          </a:p>
          <a:p>
            <a:r>
              <a:rPr lang="en-NZ" dirty="0"/>
              <a:t>In this video, I’ll be introducing you to Azure Cosmos DB.</a:t>
            </a:r>
          </a:p>
          <a:p>
            <a:endParaRPr lang="en-NZ" dirty="0"/>
          </a:p>
          <a:p>
            <a:r>
              <a:rPr lang="en-NZ" dirty="0"/>
              <a:t>In this short video, I’ll provide a high-level overview of what Azure Cosmos DB is and it’s key benefits are.</a:t>
            </a:r>
          </a:p>
          <a:p>
            <a:endParaRPr lang="en-NZ" dirty="0"/>
          </a:p>
          <a:p>
            <a:r>
              <a:rPr lang="en-NZ" dirty="0"/>
              <a:t>Then I’ll talk about potential use cases where we might implement Azure Cosmos DB as our database.</a:t>
            </a:r>
          </a:p>
          <a:p>
            <a:endParaRPr lang="en-NZ" dirty="0"/>
          </a:p>
          <a:p>
            <a:r>
              <a:rPr lang="en-NZ" dirty="0"/>
              <a:t>I will then finish off this video by showing you how to create a Azure Cosmos DB account via the Azure Portal. </a:t>
            </a:r>
          </a:p>
        </p:txBody>
      </p:sp>
      <p:sp>
        <p:nvSpPr>
          <p:cNvPr id="4" name="Slide Number Placeholder 3"/>
          <p:cNvSpPr>
            <a:spLocks noGrp="1"/>
          </p:cNvSpPr>
          <p:nvPr>
            <p:ph type="sldNum" sz="quarter" idx="5"/>
          </p:nvPr>
        </p:nvSpPr>
        <p:spPr/>
        <p:txBody>
          <a:bodyPr/>
          <a:lstStyle/>
          <a:p>
            <a:fld id="{C5953361-1E8D-4FC3-A96F-0454F3E8E11D}" type="slidenum">
              <a:rPr lang="en-NZ" smtClean="0"/>
              <a:t>1</a:t>
            </a:fld>
            <a:endParaRPr lang="en-NZ"/>
          </a:p>
        </p:txBody>
      </p:sp>
    </p:spTree>
    <p:extLst>
      <p:ext uri="{BB962C8B-B14F-4D97-AF65-F5344CB8AC3E}">
        <p14:creationId xmlns:p14="http://schemas.microsoft.com/office/powerpoint/2010/main" val="158751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NZ" sz="1200" b="0" i="0" kern="1200" dirty="0">
                <a:solidFill>
                  <a:schemeClr val="tx1"/>
                </a:solidFill>
                <a:effectLst/>
                <a:latin typeface="+mn-lt"/>
                <a:ea typeface="+mn-ea"/>
                <a:cs typeface="+mn-cs"/>
              </a:rPr>
              <a:t>Azure Cosmos DB is Microsoft's globally distributed, multi-model database service. Using Azure Cosmos DB, we </a:t>
            </a:r>
            <a:r>
              <a:rPr lang="en-NZ" sz="1200" b="0" i="0" kern="1200" baseline="0" dirty="0">
                <a:solidFill>
                  <a:schemeClr val="tx1"/>
                </a:solidFill>
                <a:effectLst/>
                <a:latin typeface="+mn-lt"/>
                <a:ea typeface="+mn-ea"/>
                <a:cs typeface="+mn-cs"/>
              </a:rPr>
              <a:t>can build databases using a variety of different data </a:t>
            </a:r>
            <a:r>
              <a:rPr lang="en-NZ" sz="1200" b="0" i="0" kern="1200" baseline="0" dirty="0" err="1">
                <a:solidFill>
                  <a:schemeClr val="tx1"/>
                </a:solidFill>
                <a:effectLst/>
                <a:latin typeface="+mn-lt"/>
                <a:ea typeface="+mn-ea"/>
                <a:cs typeface="+mn-cs"/>
              </a:rPr>
              <a:t>modles</a:t>
            </a:r>
            <a:endParaRPr lang="en-NZ" sz="1200" b="0" i="0" kern="1200" baseline="0" dirty="0">
              <a:solidFill>
                <a:schemeClr val="tx1"/>
              </a:solidFill>
              <a:effectLst/>
              <a:latin typeface="+mn-lt"/>
              <a:ea typeface="+mn-ea"/>
              <a:cs typeface="+mn-cs"/>
            </a:endParaRPr>
          </a:p>
          <a:p>
            <a:endParaRPr lang="en-NZ" sz="1200" b="0" i="0" kern="1200" baseline="0" dirty="0">
              <a:solidFill>
                <a:schemeClr val="tx1"/>
              </a:solidFill>
              <a:effectLst/>
              <a:latin typeface="+mn-lt"/>
              <a:ea typeface="+mn-ea"/>
              <a:cs typeface="+mn-cs"/>
            </a:endParaRPr>
          </a:p>
          <a:p>
            <a:r>
              <a:rPr lang="en-NZ" sz="1200" b="0" i="0" kern="1200" baseline="0" dirty="0">
                <a:solidFill>
                  <a:schemeClr val="tx1"/>
                </a:solidFill>
                <a:effectLst/>
                <a:latin typeface="+mn-lt"/>
                <a:ea typeface="+mn-ea"/>
                <a:cs typeface="+mn-cs"/>
              </a:rPr>
              <a:t>We can build applications that use Document models using either the SQL and MongoDB API, Columnar data using the Cassandra API, Key Value data using the Table API or Graph data using the Gremlin API.</a:t>
            </a:r>
          </a:p>
          <a:p>
            <a:endParaRPr lang="en-NZ" sz="1200" b="0" i="0" kern="1200" baseline="0" dirty="0">
              <a:solidFill>
                <a:schemeClr val="tx1"/>
              </a:solidFill>
              <a:effectLst/>
              <a:latin typeface="+mn-lt"/>
              <a:ea typeface="+mn-ea"/>
              <a:cs typeface="+mn-cs"/>
            </a:endParaRPr>
          </a:p>
          <a:p>
            <a:r>
              <a:rPr lang="en-NZ" sz="1200" b="0" i="0" kern="1200" baseline="0" dirty="0">
                <a:solidFill>
                  <a:schemeClr val="tx1"/>
                </a:solidFill>
                <a:effectLst/>
                <a:latin typeface="+mn-lt"/>
                <a:ea typeface="+mn-ea"/>
                <a:cs typeface="+mn-cs"/>
              </a:rPr>
              <a:t>Cosmos DB provides you the ability to build highly responsive and available applications worldwide ensuring that your data is close to wherever your users are,</a:t>
            </a:r>
          </a:p>
          <a:p>
            <a:endParaRPr lang="en-NZ" sz="1200" b="0" i="0" kern="1200" baseline="0" dirty="0">
              <a:solidFill>
                <a:schemeClr val="tx1"/>
              </a:solidFill>
              <a:effectLst/>
              <a:latin typeface="+mn-lt"/>
              <a:ea typeface="+mn-ea"/>
              <a:cs typeface="+mn-cs"/>
            </a:endParaRPr>
          </a:p>
          <a:p>
            <a:r>
              <a:rPr lang="en-NZ" sz="1200" b="0" i="0" kern="1200" baseline="0" dirty="0">
                <a:solidFill>
                  <a:schemeClr val="tx1"/>
                </a:solidFill>
                <a:effectLst/>
                <a:latin typeface="+mn-lt"/>
                <a:ea typeface="+mn-ea"/>
                <a:cs typeface="+mn-cs"/>
              </a:rPr>
              <a:t>The Key Benefits of Benefits of Cosmos DB are:</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Turnkey Global Distribution</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Cosmos DB replicates your data to wherever your users are. We can add or remove any Azure regions to your Cosmos DB account at any time. Cosmos Db will replicate your data to all regions associated with your account while your application continues to be highly available.</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Elastic Scalability of throughput and storage world wide</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Cosmos DB offers elastic scalability for your reads and writes around the globe. You can scale up from thousands to millions of requests per second and only pay for the throughput you need to help you deal with any spikes in workload.</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Guaranteed low latency at the 99</a:t>
            </a:r>
            <a:r>
              <a:rPr lang="en-NZ" sz="1200" b="0" i="0" kern="1200" baseline="30000" dirty="0">
                <a:solidFill>
                  <a:schemeClr val="tx1"/>
                </a:solidFill>
                <a:effectLst/>
                <a:latin typeface="+mn-lt"/>
                <a:ea typeface="+mn-ea"/>
                <a:cs typeface="+mn-cs"/>
              </a:rPr>
              <a:t>th</a:t>
            </a:r>
            <a:r>
              <a:rPr lang="en-NZ" sz="1200" b="0" i="0" kern="1200" baseline="0" dirty="0">
                <a:solidFill>
                  <a:schemeClr val="tx1"/>
                </a:solidFill>
                <a:effectLst/>
                <a:latin typeface="+mn-lt"/>
                <a:ea typeface="+mn-ea"/>
                <a:cs typeface="+mn-cs"/>
              </a:rPr>
              <a:t> Percentile, worldwide</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With Cosmos DB, you can build highly response, planet scale applications. Cosmos DB guarantees less than 10ms latencies for both indexed read and writes at the 99</a:t>
            </a:r>
            <a:r>
              <a:rPr lang="en-NZ" sz="1200" b="0" i="0" kern="1200" baseline="30000" dirty="0">
                <a:solidFill>
                  <a:schemeClr val="tx1"/>
                </a:solidFill>
                <a:effectLst/>
                <a:latin typeface="+mn-lt"/>
                <a:ea typeface="+mn-ea"/>
                <a:cs typeface="+mn-cs"/>
              </a:rPr>
              <a:t>th</a:t>
            </a:r>
            <a:r>
              <a:rPr lang="en-NZ" sz="1200" b="0" i="0" kern="1200" baseline="0" dirty="0">
                <a:solidFill>
                  <a:schemeClr val="tx1"/>
                </a:solidFill>
                <a:effectLst/>
                <a:latin typeface="+mn-lt"/>
                <a:ea typeface="+mn-ea"/>
                <a:cs typeface="+mn-cs"/>
              </a:rPr>
              <a:t> percentile, which provides rapid queries and responsive applications.</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Precisely defined, multiple consistency choices.</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With Cosmos DB, we no longer have to choose between two consistency extremes, Cosmos DB provides 5 well-defined levels of consistency for us to choose from depending on our application requirements.</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No schema or index management (with caveats)</a:t>
            </a:r>
          </a:p>
          <a:p>
            <a:pPr marL="628650" lvl="1" indent="-171450">
              <a:buFont typeface="Arial" panose="020B0604020202020204" pitchFamily="34" charset="0"/>
              <a:buChar char="•"/>
            </a:pPr>
            <a:r>
              <a:rPr lang="en-NZ" b="0" i="0" kern="1200" baseline="0" dirty="0">
                <a:solidFill>
                  <a:schemeClr val="tx1"/>
                </a:solidFill>
                <a:effectLst/>
                <a:latin typeface="+mn-lt"/>
                <a:ea typeface="+mn-ea"/>
                <a:cs typeface="+mn-cs"/>
              </a:rPr>
              <a:t>Cosmos DB automatically indexes all data and is schema-agnostic, meaning we don’t have to worry about application downtime or managing schemas or indexes.</a:t>
            </a:r>
            <a:endParaRPr lang="en-NZ" dirty="0"/>
          </a:p>
        </p:txBody>
      </p:sp>
    </p:spTree>
    <p:extLst>
      <p:ext uri="{BB962C8B-B14F-4D97-AF65-F5344CB8AC3E}">
        <p14:creationId xmlns:p14="http://schemas.microsoft.com/office/powerpoint/2010/main" val="423322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can use Cosmos DB in a variety of different use cases.</a:t>
            </a:r>
          </a:p>
          <a:p>
            <a:endParaRPr lang="en-NZ" dirty="0"/>
          </a:p>
          <a:p>
            <a:r>
              <a:rPr lang="en-NZ" dirty="0"/>
              <a:t>We may have IoT applications that require us to read </a:t>
            </a:r>
            <a:r>
              <a:rPr lang="en-NZ" dirty="0" err="1"/>
              <a:t>telementary</a:t>
            </a:r>
            <a:r>
              <a:rPr lang="en-NZ" dirty="0"/>
              <a:t> recordings from devices across the globe, we may have a mobile game that’s used by gamers all across the globe and we need to bring their data as close to them as possible for rapid performance.</a:t>
            </a:r>
          </a:p>
          <a:p>
            <a:endParaRPr lang="en-NZ" dirty="0"/>
          </a:p>
          <a:p>
            <a:r>
              <a:rPr lang="en-NZ" dirty="0"/>
              <a:t>We may have web or retail applications with customers all across the globe and we need to be able to provide them with ultra fast retail shopping experiences.</a:t>
            </a:r>
          </a:p>
          <a:p>
            <a:endParaRPr lang="en-NZ" dirty="0"/>
          </a:p>
          <a:p>
            <a:r>
              <a:rPr lang="en-NZ" dirty="0"/>
              <a:t>Essentially, if we need a NoSQL database service that’s ultra fast and requires minimal management., then Azure Cosmos DB is a great choice for our data requirements.</a:t>
            </a:r>
          </a:p>
        </p:txBody>
      </p:sp>
      <p:sp>
        <p:nvSpPr>
          <p:cNvPr id="4" name="Slide Number Placeholder 3"/>
          <p:cNvSpPr>
            <a:spLocks noGrp="1"/>
          </p:cNvSpPr>
          <p:nvPr>
            <p:ph type="sldNum" sz="quarter" idx="5"/>
          </p:nvPr>
        </p:nvSpPr>
        <p:spPr/>
        <p:txBody>
          <a:bodyPr/>
          <a:lstStyle/>
          <a:p>
            <a:fld id="{05AFB204-F5E9-4FCC-89B5-7DF4B2FB5437}" type="slidenum">
              <a:rPr lang="en-NZ" smtClean="0"/>
              <a:t>3</a:t>
            </a:fld>
            <a:endParaRPr lang="en-NZ"/>
          </a:p>
        </p:txBody>
      </p:sp>
    </p:spTree>
    <p:extLst>
      <p:ext uri="{BB962C8B-B14F-4D97-AF65-F5344CB8AC3E}">
        <p14:creationId xmlns:p14="http://schemas.microsoft.com/office/powerpoint/2010/main" val="57920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head into the Azure Portal now and create our Cosmos DB account.</a:t>
            </a:r>
          </a:p>
        </p:txBody>
      </p:sp>
      <p:sp>
        <p:nvSpPr>
          <p:cNvPr id="4" name="Slide Number Placeholder 3"/>
          <p:cNvSpPr>
            <a:spLocks noGrp="1"/>
          </p:cNvSpPr>
          <p:nvPr>
            <p:ph type="sldNum" sz="quarter" idx="5"/>
          </p:nvPr>
        </p:nvSpPr>
        <p:spPr/>
        <p:txBody>
          <a:bodyPr/>
          <a:lstStyle/>
          <a:p>
            <a:fld id="{C5953361-1E8D-4FC3-A96F-0454F3E8E11D}" type="slidenum">
              <a:rPr lang="en-NZ" smtClean="0"/>
              <a:t>4</a:t>
            </a:fld>
            <a:endParaRPr lang="en-NZ"/>
          </a:p>
        </p:txBody>
      </p:sp>
    </p:spTree>
    <p:extLst>
      <p:ext uri="{BB962C8B-B14F-4D97-AF65-F5344CB8AC3E}">
        <p14:creationId xmlns:p14="http://schemas.microsoft.com/office/powerpoint/2010/main" val="3727452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Now that we have our Cosmos DB account provisioned we need to think about a few things before diving right into developing our applications.</a:t>
            </a:r>
          </a:p>
          <a:p>
            <a:endParaRPr lang="en-NZ" dirty="0"/>
          </a:p>
          <a:p>
            <a:r>
              <a:rPr lang="en-NZ" dirty="0"/>
              <a:t>Data modelling in NoSQL and Azure Cosmos DB is quite different to what it is when we are modelling data for traditional relational databases, so we need to think about how we need to model our data to ensure that we don’t run into any problems in the long term.</a:t>
            </a:r>
          </a:p>
          <a:p>
            <a:endParaRPr lang="en-NZ" dirty="0"/>
          </a:p>
          <a:p>
            <a:r>
              <a:rPr lang="en-NZ" dirty="0"/>
              <a:t>We need to understanding how partitioning works in Cosmos DB to ensure that our applications are scalable and we also need to ensure we understand how to provision enough throughput on our Cosmos DB accounts to ensure we can satisfy the demands on our workload.</a:t>
            </a:r>
          </a:p>
          <a:p>
            <a:endParaRPr lang="en-NZ" dirty="0"/>
          </a:p>
          <a:p>
            <a:r>
              <a:rPr lang="en-NZ" dirty="0"/>
              <a:t>We need to understand how databases and containers work in Cosmos DB so we can design our applications with the right data stores in mind and,</a:t>
            </a:r>
          </a:p>
          <a:p>
            <a:endParaRPr lang="en-NZ" dirty="0"/>
          </a:p>
          <a:p>
            <a:r>
              <a:rPr lang="en-NZ" dirty="0"/>
              <a:t>Finally, if we want to build global applications, we need to understand how Global Distribution works so we can bring our data as close as we can to our users, wherever they are in the world.</a:t>
            </a:r>
          </a:p>
          <a:p>
            <a:endParaRPr lang="en-NZ" dirty="0"/>
          </a:p>
          <a:p>
            <a:r>
              <a:rPr lang="en-NZ" dirty="0"/>
              <a:t>These will be topics in my upcoming videos on Cosmos DB.</a:t>
            </a:r>
          </a:p>
        </p:txBody>
      </p:sp>
      <p:sp>
        <p:nvSpPr>
          <p:cNvPr id="4" name="Slide Number Placeholder 3"/>
          <p:cNvSpPr>
            <a:spLocks noGrp="1"/>
          </p:cNvSpPr>
          <p:nvPr>
            <p:ph type="sldNum" sz="quarter" idx="5"/>
          </p:nvPr>
        </p:nvSpPr>
        <p:spPr/>
        <p:txBody>
          <a:bodyPr/>
          <a:lstStyle/>
          <a:p>
            <a:fld id="{C5953361-1E8D-4FC3-A96F-0454F3E8E11D}" type="slidenum">
              <a:rPr lang="en-NZ" smtClean="0"/>
              <a:t>5</a:t>
            </a:fld>
            <a:endParaRPr lang="en-NZ"/>
          </a:p>
        </p:txBody>
      </p:sp>
    </p:spTree>
    <p:extLst>
      <p:ext uri="{BB962C8B-B14F-4D97-AF65-F5344CB8AC3E}">
        <p14:creationId xmlns:p14="http://schemas.microsoft.com/office/powerpoint/2010/main" val="869138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That’s it for this quick introduction on Azure Cosmos DB.</a:t>
            </a:r>
          </a:p>
          <a:p>
            <a:endParaRPr lang="en-NZ" dirty="0"/>
          </a:p>
          <a:p>
            <a:r>
              <a:rPr lang="en-NZ" dirty="0"/>
              <a:t>Thanks for watching, if you have any questions, feel free to ask reach out to me either on Twitter or on LinkedIn. See you next time.</a:t>
            </a:r>
          </a:p>
        </p:txBody>
      </p:sp>
      <p:sp>
        <p:nvSpPr>
          <p:cNvPr id="4" name="Slide Number Placeholder 3"/>
          <p:cNvSpPr>
            <a:spLocks noGrp="1"/>
          </p:cNvSpPr>
          <p:nvPr>
            <p:ph type="sldNum" sz="quarter" idx="5"/>
          </p:nvPr>
        </p:nvSpPr>
        <p:spPr/>
        <p:txBody>
          <a:bodyPr/>
          <a:lstStyle/>
          <a:p>
            <a:fld id="{C5953361-1E8D-4FC3-A96F-0454F3E8E11D}" type="slidenum">
              <a:rPr lang="en-NZ" smtClean="0"/>
              <a:t>6</a:t>
            </a:fld>
            <a:endParaRPr lang="en-NZ"/>
          </a:p>
        </p:txBody>
      </p:sp>
    </p:spTree>
    <p:extLst>
      <p:ext uri="{BB962C8B-B14F-4D97-AF65-F5344CB8AC3E}">
        <p14:creationId xmlns:p14="http://schemas.microsoft.com/office/powerpoint/2010/main" val="391091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1824-5D94-42F3-81DD-F4C827ECE2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48FCDB60-2EE3-4231-9074-19050BF29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1AED7BF4-AD60-4E24-8F2F-BA6A609EA06D}"/>
              </a:ext>
            </a:extLst>
          </p:cNvPr>
          <p:cNvSpPr>
            <a:spLocks noGrp="1"/>
          </p:cNvSpPr>
          <p:nvPr>
            <p:ph type="dt" sz="half" idx="10"/>
          </p:nvPr>
        </p:nvSpPr>
        <p:spPr/>
        <p:txBody>
          <a:bodyPr/>
          <a:lstStyle/>
          <a:p>
            <a:fld id="{85048839-6A3E-42AD-BD23-EEB320CDEB68}" type="datetimeFigureOut">
              <a:rPr lang="en-NZ" smtClean="0"/>
              <a:t>21/06/2020</a:t>
            </a:fld>
            <a:endParaRPr lang="en-NZ"/>
          </a:p>
        </p:txBody>
      </p:sp>
      <p:sp>
        <p:nvSpPr>
          <p:cNvPr id="5" name="Footer Placeholder 4">
            <a:extLst>
              <a:ext uri="{FF2B5EF4-FFF2-40B4-BE49-F238E27FC236}">
                <a16:creationId xmlns:a16="http://schemas.microsoft.com/office/drawing/2014/main" id="{541F3C60-ADCD-49E7-AB8A-C3B73EC5098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1D36141-7D73-4D0A-8B93-63E8F1024D5E}"/>
              </a:ext>
            </a:extLst>
          </p:cNvPr>
          <p:cNvSpPr>
            <a:spLocks noGrp="1"/>
          </p:cNvSpPr>
          <p:nvPr>
            <p:ph type="sldNum" sz="quarter" idx="12"/>
          </p:nvPr>
        </p:nvSpPr>
        <p:spPr/>
        <p:txBody>
          <a:bodyPr/>
          <a:lstStyle/>
          <a:p>
            <a:fld id="{204DBE32-0943-400F-A129-7C55D59D3728}" type="slidenum">
              <a:rPr lang="en-NZ" smtClean="0"/>
              <a:t>‹#›</a:t>
            </a:fld>
            <a:endParaRPr lang="en-NZ"/>
          </a:p>
        </p:txBody>
      </p:sp>
    </p:spTree>
    <p:extLst>
      <p:ext uri="{BB962C8B-B14F-4D97-AF65-F5344CB8AC3E}">
        <p14:creationId xmlns:p14="http://schemas.microsoft.com/office/powerpoint/2010/main" val="276393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B2E3-FF5D-4A6B-93E2-875A7EDB968D}"/>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D3EC1D98-19E9-4FE3-8CE7-28876BB371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B1E1948-A478-430F-A90D-099258BDBED0}"/>
              </a:ext>
            </a:extLst>
          </p:cNvPr>
          <p:cNvSpPr>
            <a:spLocks noGrp="1"/>
          </p:cNvSpPr>
          <p:nvPr>
            <p:ph type="dt" sz="half" idx="10"/>
          </p:nvPr>
        </p:nvSpPr>
        <p:spPr/>
        <p:txBody>
          <a:bodyPr/>
          <a:lstStyle/>
          <a:p>
            <a:fld id="{85048839-6A3E-42AD-BD23-EEB320CDEB68}" type="datetimeFigureOut">
              <a:rPr lang="en-NZ" smtClean="0"/>
              <a:t>21/06/2020</a:t>
            </a:fld>
            <a:endParaRPr lang="en-NZ"/>
          </a:p>
        </p:txBody>
      </p:sp>
      <p:sp>
        <p:nvSpPr>
          <p:cNvPr id="5" name="Footer Placeholder 4">
            <a:extLst>
              <a:ext uri="{FF2B5EF4-FFF2-40B4-BE49-F238E27FC236}">
                <a16:creationId xmlns:a16="http://schemas.microsoft.com/office/drawing/2014/main" id="{2BC3498C-8CF4-432A-8F97-F485150CA5C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BFE8117-5FAD-4F6F-8EB6-2E86BF43CE2A}"/>
              </a:ext>
            </a:extLst>
          </p:cNvPr>
          <p:cNvSpPr>
            <a:spLocks noGrp="1"/>
          </p:cNvSpPr>
          <p:nvPr>
            <p:ph type="sldNum" sz="quarter" idx="12"/>
          </p:nvPr>
        </p:nvSpPr>
        <p:spPr/>
        <p:txBody>
          <a:bodyPr/>
          <a:lstStyle/>
          <a:p>
            <a:fld id="{204DBE32-0943-400F-A129-7C55D59D3728}" type="slidenum">
              <a:rPr lang="en-NZ" smtClean="0"/>
              <a:t>‹#›</a:t>
            </a:fld>
            <a:endParaRPr lang="en-NZ"/>
          </a:p>
        </p:txBody>
      </p:sp>
    </p:spTree>
    <p:extLst>
      <p:ext uri="{BB962C8B-B14F-4D97-AF65-F5344CB8AC3E}">
        <p14:creationId xmlns:p14="http://schemas.microsoft.com/office/powerpoint/2010/main" val="1238376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5DA1C-3B00-4E00-8568-B59CAA1955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8DE001B-BDD6-489C-957C-0281FBC27C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72506BB-DE1D-44C6-A438-2C2A0D9E5FB3}"/>
              </a:ext>
            </a:extLst>
          </p:cNvPr>
          <p:cNvSpPr>
            <a:spLocks noGrp="1"/>
          </p:cNvSpPr>
          <p:nvPr>
            <p:ph type="dt" sz="half" idx="10"/>
          </p:nvPr>
        </p:nvSpPr>
        <p:spPr/>
        <p:txBody>
          <a:bodyPr/>
          <a:lstStyle/>
          <a:p>
            <a:fld id="{85048839-6A3E-42AD-BD23-EEB320CDEB68}" type="datetimeFigureOut">
              <a:rPr lang="en-NZ" smtClean="0"/>
              <a:t>21/06/2020</a:t>
            </a:fld>
            <a:endParaRPr lang="en-NZ"/>
          </a:p>
        </p:txBody>
      </p:sp>
      <p:sp>
        <p:nvSpPr>
          <p:cNvPr id="5" name="Footer Placeholder 4">
            <a:extLst>
              <a:ext uri="{FF2B5EF4-FFF2-40B4-BE49-F238E27FC236}">
                <a16:creationId xmlns:a16="http://schemas.microsoft.com/office/drawing/2014/main" id="{76644215-463F-4F87-A8C5-6C380376F3B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ED10AA8-03BD-4D28-B93F-0BD22E401315}"/>
              </a:ext>
            </a:extLst>
          </p:cNvPr>
          <p:cNvSpPr>
            <a:spLocks noGrp="1"/>
          </p:cNvSpPr>
          <p:nvPr>
            <p:ph type="sldNum" sz="quarter" idx="12"/>
          </p:nvPr>
        </p:nvSpPr>
        <p:spPr/>
        <p:txBody>
          <a:bodyPr/>
          <a:lstStyle/>
          <a:p>
            <a:fld id="{204DBE32-0943-400F-A129-7C55D59D3728}" type="slidenum">
              <a:rPr lang="en-NZ" smtClean="0"/>
              <a:t>‹#›</a:t>
            </a:fld>
            <a:endParaRPr lang="en-NZ"/>
          </a:p>
        </p:txBody>
      </p:sp>
    </p:spTree>
    <p:extLst>
      <p:ext uri="{BB962C8B-B14F-4D97-AF65-F5344CB8AC3E}">
        <p14:creationId xmlns:p14="http://schemas.microsoft.com/office/powerpoint/2010/main" val="40518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A06E-8D1C-4213-94FF-8E79294229D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6CB6221-8CF1-432D-95EA-37F90DBB3D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4EB0D4B-1424-453E-8D01-11827D122F90}"/>
              </a:ext>
            </a:extLst>
          </p:cNvPr>
          <p:cNvSpPr>
            <a:spLocks noGrp="1"/>
          </p:cNvSpPr>
          <p:nvPr>
            <p:ph type="dt" sz="half" idx="10"/>
          </p:nvPr>
        </p:nvSpPr>
        <p:spPr/>
        <p:txBody>
          <a:bodyPr/>
          <a:lstStyle/>
          <a:p>
            <a:fld id="{85048839-6A3E-42AD-BD23-EEB320CDEB68}" type="datetimeFigureOut">
              <a:rPr lang="en-NZ" smtClean="0"/>
              <a:t>21/06/2020</a:t>
            </a:fld>
            <a:endParaRPr lang="en-NZ"/>
          </a:p>
        </p:txBody>
      </p:sp>
      <p:sp>
        <p:nvSpPr>
          <p:cNvPr id="5" name="Footer Placeholder 4">
            <a:extLst>
              <a:ext uri="{FF2B5EF4-FFF2-40B4-BE49-F238E27FC236}">
                <a16:creationId xmlns:a16="http://schemas.microsoft.com/office/drawing/2014/main" id="{1623C379-D9F7-4EF1-9031-12435B0D7ED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F0336B7-F611-40FB-92A0-004398F10747}"/>
              </a:ext>
            </a:extLst>
          </p:cNvPr>
          <p:cNvSpPr>
            <a:spLocks noGrp="1"/>
          </p:cNvSpPr>
          <p:nvPr>
            <p:ph type="sldNum" sz="quarter" idx="12"/>
          </p:nvPr>
        </p:nvSpPr>
        <p:spPr/>
        <p:txBody>
          <a:bodyPr/>
          <a:lstStyle/>
          <a:p>
            <a:fld id="{204DBE32-0943-400F-A129-7C55D59D3728}" type="slidenum">
              <a:rPr lang="en-NZ" smtClean="0"/>
              <a:t>‹#›</a:t>
            </a:fld>
            <a:endParaRPr lang="en-NZ"/>
          </a:p>
        </p:txBody>
      </p:sp>
    </p:spTree>
    <p:extLst>
      <p:ext uri="{BB962C8B-B14F-4D97-AF65-F5344CB8AC3E}">
        <p14:creationId xmlns:p14="http://schemas.microsoft.com/office/powerpoint/2010/main" val="38813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60B1-F3D9-4755-8DC5-FAD00155F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58A81129-6A50-4331-84F4-360A9BBDD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616002-44C4-45C2-9123-0764088ED1DB}"/>
              </a:ext>
            </a:extLst>
          </p:cNvPr>
          <p:cNvSpPr>
            <a:spLocks noGrp="1"/>
          </p:cNvSpPr>
          <p:nvPr>
            <p:ph type="dt" sz="half" idx="10"/>
          </p:nvPr>
        </p:nvSpPr>
        <p:spPr/>
        <p:txBody>
          <a:bodyPr/>
          <a:lstStyle/>
          <a:p>
            <a:fld id="{85048839-6A3E-42AD-BD23-EEB320CDEB68}" type="datetimeFigureOut">
              <a:rPr lang="en-NZ" smtClean="0"/>
              <a:t>21/06/2020</a:t>
            </a:fld>
            <a:endParaRPr lang="en-NZ"/>
          </a:p>
        </p:txBody>
      </p:sp>
      <p:sp>
        <p:nvSpPr>
          <p:cNvPr id="5" name="Footer Placeholder 4">
            <a:extLst>
              <a:ext uri="{FF2B5EF4-FFF2-40B4-BE49-F238E27FC236}">
                <a16:creationId xmlns:a16="http://schemas.microsoft.com/office/drawing/2014/main" id="{C12B281F-29E4-40FD-99B0-906D839B9B0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8476E78-650A-4510-95D1-3453340EDCD9}"/>
              </a:ext>
            </a:extLst>
          </p:cNvPr>
          <p:cNvSpPr>
            <a:spLocks noGrp="1"/>
          </p:cNvSpPr>
          <p:nvPr>
            <p:ph type="sldNum" sz="quarter" idx="12"/>
          </p:nvPr>
        </p:nvSpPr>
        <p:spPr/>
        <p:txBody>
          <a:bodyPr/>
          <a:lstStyle/>
          <a:p>
            <a:fld id="{204DBE32-0943-400F-A129-7C55D59D3728}" type="slidenum">
              <a:rPr lang="en-NZ" smtClean="0"/>
              <a:t>‹#›</a:t>
            </a:fld>
            <a:endParaRPr lang="en-NZ"/>
          </a:p>
        </p:txBody>
      </p:sp>
    </p:spTree>
    <p:extLst>
      <p:ext uri="{BB962C8B-B14F-4D97-AF65-F5344CB8AC3E}">
        <p14:creationId xmlns:p14="http://schemas.microsoft.com/office/powerpoint/2010/main" val="358330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39DF-0B3C-442A-A1F4-764FB1E6D46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D9229A4-B665-403C-9D0F-6CA48800C9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4606FC2E-A4D3-4C9A-B571-87E5A0FEE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85B1BE5-F70E-4537-9105-B7E608C33350}"/>
              </a:ext>
            </a:extLst>
          </p:cNvPr>
          <p:cNvSpPr>
            <a:spLocks noGrp="1"/>
          </p:cNvSpPr>
          <p:nvPr>
            <p:ph type="dt" sz="half" idx="10"/>
          </p:nvPr>
        </p:nvSpPr>
        <p:spPr/>
        <p:txBody>
          <a:bodyPr/>
          <a:lstStyle/>
          <a:p>
            <a:fld id="{85048839-6A3E-42AD-BD23-EEB320CDEB68}" type="datetimeFigureOut">
              <a:rPr lang="en-NZ" smtClean="0"/>
              <a:t>21/06/2020</a:t>
            </a:fld>
            <a:endParaRPr lang="en-NZ"/>
          </a:p>
        </p:txBody>
      </p:sp>
      <p:sp>
        <p:nvSpPr>
          <p:cNvPr id="6" name="Footer Placeholder 5">
            <a:extLst>
              <a:ext uri="{FF2B5EF4-FFF2-40B4-BE49-F238E27FC236}">
                <a16:creationId xmlns:a16="http://schemas.microsoft.com/office/drawing/2014/main" id="{B629C834-6345-41C8-A8F2-E108A1ADB98C}"/>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CECEB13-0C86-4294-80EA-9B2C7384C639}"/>
              </a:ext>
            </a:extLst>
          </p:cNvPr>
          <p:cNvSpPr>
            <a:spLocks noGrp="1"/>
          </p:cNvSpPr>
          <p:nvPr>
            <p:ph type="sldNum" sz="quarter" idx="12"/>
          </p:nvPr>
        </p:nvSpPr>
        <p:spPr/>
        <p:txBody>
          <a:bodyPr/>
          <a:lstStyle/>
          <a:p>
            <a:fld id="{204DBE32-0943-400F-A129-7C55D59D3728}" type="slidenum">
              <a:rPr lang="en-NZ" smtClean="0"/>
              <a:t>‹#›</a:t>
            </a:fld>
            <a:endParaRPr lang="en-NZ"/>
          </a:p>
        </p:txBody>
      </p:sp>
    </p:spTree>
    <p:extLst>
      <p:ext uri="{BB962C8B-B14F-4D97-AF65-F5344CB8AC3E}">
        <p14:creationId xmlns:p14="http://schemas.microsoft.com/office/powerpoint/2010/main" val="359591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392D-B720-436B-BE76-EA447F84B6C3}"/>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FDC2BDB-5D32-45F4-9DCC-1068E9E2D5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44FA37-86C0-44DF-A2F7-FD03897D8D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A5984FD7-8739-4E33-BED4-8B3C13F67E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876217-76FB-4D65-B1A7-4F6CC9D255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893EEEA2-C938-404F-8C21-324D57754384}"/>
              </a:ext>
            </a:extLst>
          </p:cNvPr>
          <p:cNvSpPr>
            <a:spLocks noGrp="1"/>
          </p:cNvSpPr>
          <p:nvPr>
            <p:ph type="dt" sz="half" idx="10"/>
          </p:nvPr>
        </p:nvSpPr>
        <p:spPr/>
        <p:txBody>
          <a:bodyPr/>
          <a:lstStyle/>
          <a:p>
            <a:fld id="{85048839-6A3E-42AD-BD23-EEB320CDEB68}" type="datetimeFigureOut">
              <a:rPr lang="en-NZ" smtClean="0"/>
              <a:t>21/06/2020</a:t>
            </a:fld>
            <a:endParaRPr lang="en-NZ"/>
          </a:p>
        </p:txBody>
      </p:sp>
      <p:sp>
        <p:nvSpPr>
          <p:cNvPr id="8" name="Footer Placeholder 7">
            <a:extLst>
              <a:ext uri="{FF2B5EF4-FFF2-40B4-BE49-F238E27FC236}">
                <a16:creationId xmlns:a16="http://schemas.microsoft.com/office/drawing/2014/main" id="{3BBFFDAB-AED6-46AD-A23D-08AB7B398BFB}"/>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0657B82C-D527-4296-B9A8-F6776237A518}"/>
              </a:ext>
            </a:extLst>
          </p:cNvPr>
          <p:cNvSpPr>
            <a:spLocks noGrp="1"/>
          </p:cNvSpPr>
          <p:nvPr>
            <p:ph type="sldNum" sz="quarter" idx="12"/>
          </p:nvPr>
        </p:nvSpPr>
        <p:spPr/>
        <p:txBody>
          <a:bodyPr/>
          <a:lstStyle/>
          <a:p>
            <a:fld id="{204DBE32-0943-400F-A129-7C55D59D3728}" type="slidenum">
              <a:rPr lang="en-NZ" smtClean="0"/>
              <a:t>‹#›</a:t>
            </a:fld>
            <a:endParaRPr lang="en-NZ"/>
          </a:p>
        </p:txBody>
      </p:sp>
    </p:spTree>
    <p:extLst>
      <p:ext uri="{BB962C8B-B14F-4D97-AF65-F5344CB8AC3E}">
        <p14:creationId xmlns:p14="http://schemas.microsoft.com/office/powerpoint/2010/main" val="364058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4585-7660-4ADE-ACFE-A83835489310}"/>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0B9B0EE6-EBDC-41C0-B08F-DE8370D7A730}"/>
              </a:ext>
            </a:extLst>
          </p:cNvPr>
          <p:cNvSpPr>
            <a:spLocks noGrp="1"/>
          </p:cNvSpPr>
          <p:nvPr>
            <p:ph type="dt" sz="half" idx="10"/>
          </p:nvPr>
        </p:nvSpPr>
        <p:spPr/>
        <p:txBody>
          <a:bodyPr/>
          <a:lstStyle/>
          <a:p>
            <a:fld id="{85048839-6A3E-42AD-BD23-EEB320CDEB68}" type="datetimeFigureOut">
              <a:rPr lang="en-NZ" smtClean="0"/>
              <a:t>21/06/2020</a:t>
            </a:fld>
            <a:endParaRPr lang="en-NZ"/>
          </a:p>
        </p:txBody>
      </p:sp>
      <p:sp>
        <p:nvSpPr>
          <p:cNvPr id="4" name="Footer Placeholder 3">
            <a:extLst>
              <a:ext uri="{FF2B5EF4-FFF2-40B4-BE49-F238E27FC236}">
                <a16:creationId xmlns:a16="http://schemas.microsoft.com/office/drawing/2014/main" id="{FB3BDF69-5395-497C-A6F7-0570B07DC1A4}"/>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BDB3F5EB-F842-41DE-8984-B32CFFF2DCCB}"/>
              </a:ext>
            </a:extLst>
          </p:cNvPr>
          <p:cNvSpPr>
            <a:spLocks noGrp="1"/>
          </p:cNvSpPr>
          <p:nvPr>
            <p:ph type="sldNum" sz="quarter" idx="12"/>
          </p:nvPr>
        </p:nvSpPr>
        <p:spPr/>
        <p:txBody>
          <a:bodyPr/>
          <a:lstStyle/>
          <a:p>
            <a:fld id="{204DBE32-0943-400F-A129-7C55D59D3728}" type="slidenum">
              <a:rPr lang="en-NZ" smtClean="0"/>
              <a:t>‹#›</a:t>
            </a:fld>
            <a:endParaRPr lang="en-NZ"/>
          </a:p>
        </p:txBody>
      </p:sp>
    </p:spTree>
    <p:extLst>
      <p:ext uri="{BB962C8B-B14F-4D97-AF65-F5344CB8AC3E}">
        <p14:creationId xmlns:p14="http://schemas.microsoft.com/office/powerpoint/2010/main" val="363630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DC664-CCCC-4599-AA7D-5B2ED972CFE4}"/>
              </a:ext>
            </a:extLst>
          </p:cNvPr>
          <p:cNvSpPr>
            <a:spLocks noGrp="1"/>
          </p:cNvSpPr>
          <p:nvPr>
            <p:ph type="dt" sz="half" idx="10"/>
          </p:nvPr>
        </p:nvSpPr>
        <p:spPr/>
        <p:txBody>
          <a:bodyPr/>
          <a:lstStyle/>
          <a:p>
            <a:fld id="{85048839-6A3E-42AD-BD23-EEB320CDEB68}" type="datetimeFigureOut">
              <a:rPr lang="en-NZ" smtClean="0"/>
              <a:t>21/06/2020</a:t>
            </a:fld>
            <a:endParaRPr lang="en-NZ"/>
          </a:p>
        </p:txBody>
      </p:sp>
      <p:sp>
        <p:nvSpPr>
          <p:cNvPr id="3" name="Footer Placeholder 2">
            <a:extLst>
              <a:ext uri="{FF2B5EF4-FFF2-40B4-BE49-F238E27FC236}">
                <a16:creationId xmlns:a16="http://schemas.microsoft.com/office/drawing/2014/main" id="{32F18690-5D2C-44DF-9C23-DAF6E5329749}"/>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C0815ACB-066C-4590-871F-125F6F057367}"/>
              </a:ext>
            </a:extLst>
          </p:cNvPr>
          <p:cNvSpPr>
            <a:spLocks noGrp="1"/>
          </p:cNvSpPr>
          <p:nvPr>
            <p:ph type="sldNum" sz="quarter" idx="12"/>
          </p:nvPr>
        </p:nvSpPr>
        <p:spPr/>
        <p:txBody>
          <a:bodyPr/>
          <a:lstStyle/>
          <a:p>
            <a:fld id="{204DBE32-0943-400F-A129-7C55D59D3728}" type="slidenum">
              <a:rPr lang="en-NZ" smtClean="0"/>
              <a:t>‹#›</a:t>
            </a:fld>
            <a:endParaRPr lang="en-NZ"/>
          </a:p>
        </p:txBody>
      </p:sp>
    </p:spTree>
    <p:extLst>
      <p:ext uri="{BB962C8B-B14F-4D97-AF65-F5344CB8AC3E}">
        <p14:creationId xmlns:p14="http://schemas.microsoft.com/office/powerpoint/2010/main" val="254979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E24E-F044-4EE1-911C-1A822C3E7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6C72C76E-A4C3-44E8-A1EC-6C5A162AD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C5184043-D4BC-4C26-9D19-C549D641D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56B93-DA85-4598-8D59-B89564AE732B}"/>
              </a:ext>
            </a:extLst>
          </p:cNvPr>
          <p:cNvSpPr>
            <a:spLocks noGrp="1"/>
          </p:cNvSpPr>
          <p:nvPr>
            <p:ph type="dt" sz="half" idx="10"/>
          </p:nvPr>
        </p:nvSpPr>
        <p:spPr/>
        <p:txBody>
          <a:bodyPr/>
          <a:lstStyle/>
          <a:p>
            <a:fld id="{85048839-6A3E-42AD-BD23-EEB320CDEB68}" type="datetimeFigureOut">
              <a:rPr lang="en-NZ" smtClean="0"/>
              <a:t>21/06/2020</a:t>
            </a:fld>
            <a:endParaRPr lang="en-NZ"/>
          </a:p>
        </p:txBody>
      </p:sp>
      <p:sp>
        <p:nvSpPr>
          <p:cNvPr id="6" name="Footer Placeholder 5">
            <a:extLst>
              <a:ext uri="{FF2B5EF4-FFF2-40B4-BE49-F238E27FC236}">
                <a16:creationId xmlns:a16="http://schemas.microsoft.com/office/drawing/2014/main" id="{0B9D3E1C-CFBF-4AB3-A20C-11859FE96FD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0DE7ACB-1DCA-4742-A0EF-3B660E6E1A49}"/>
              </a:ext>
            </a:extLst>
          </p:cNvPr>
          <p:cNvSpPr>
            <a:spLocks noGrp="1"/>
          </p:cNvSpPr>
          <p:nvPr>
            <p:ph type="sldNum" sz="quarter" idx="12"/>
          </p:nvPr>
        </p:nvSpPr>
        <p:spPr/>
        <p:txBody>
          <a:bodyPr/>
          <a:lstStyle/>
          <a:p>
            <a:fld id="{204DBE32-0943-400F-A129-7C55D59D3728}" type="slidenum">
              <a:rPr lang="en-NZ" smtClean="0"/>
              <a:t>‹#›</a:t>
            </a:fld>
            <a:endParaRPr lang="en-NZ"/>
          </a:p>
        </p:txBody>
      </p:sp>
    </p:spTree>
    <p:extLst>
      <p:ext uri="{BB962C8B-B14F-4D97-AF65-F5344CB8AC3E}">
        <p14:creationId xmlns:p14="http://schemas.microsoft.com/office/powerpoint/2010/main" val="368419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095C-BF36-45CC-9B61-E8414A69F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2744EA84-6C19-41CC-9BAE-C4C0FC4E1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3944743D-368F-4579-8F86-10092F11A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CE6E7D-0A01-4801-8542-44EE5114DF3D}"/>
              </a:ext>
            </a:extLst>
          </p:cNvPr>
          <p:cNvSpPr>
            <a:spLocks noGrp="1"/>
          </p:cNvSpPr>
          <p:nvPr>
            <p:ph type="dt" sz="half" idx="10"/>
          </p:nvPr>
        </p:nvSpPr>
        <p:spPr/>
        <p:txBody>
          <a:bodyPr/>
          <a:lstStyle/>
          <a:p>
            <a:fld id="{85048839-6A3E-42AD-BD23-EEB320CDEB68}" type="datetimeFigureOut">
              <a:rPr lang="en-NZ" smtClean="0"/>
              <a:t>21/06/2020</a:t>
            </a:fld>
            <a:endParaRPr lang="en-NZ"/>
          </a:p>
        </p:txBody>
      </p:sp>
      <p:sp>
        <p:nvSpPr>
          <p:cNvPr id="6" name="Footer Placeholder 5">
            <a:extLst>
              <a:ext uri="{FF2B5EF4-FFF2-40B4-BE49-F238E27FC236}">
                <a16:creationId xmlns:a16="http://schemas.microsoft.com/office/drawing/2014/main" id="{A56C07C5-BCF2-4F50-AC1A-90A1B4B54E8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0F4281F-3D16-4452-A9E1-D8FF0065F977}"/>
              </a:ext>
            </a:extLst>
          </p:cNvPr>
          <p:cNvSpPr>
            <a:spLocks noGrp="1"/>
          </p:cNvSpPr>
          <p:nvPr>
            <p:ph type="sldNum" sz="quarter" idx="12"/>
          </p:nvPr>
        </p:nvSpPr>
        <p:spPr/>
        <p:txBody>
          <a:bodyPr/>
          <a:lstStyle/>
          <a:p>
            <a:fld id="{204DBE32-0943-400F-A129-7C55D59D3728}" type="slidenum">
              <a:rPr lang="en-NZ" smtClean="0"/>
              <a:t>‹#›</a:t>
            </a:fld>
            <a:endParaRPr lang="en-NZ"/>
          </a:p>
        </p:txBody>
      </p:sp>
    </p:spTree>
    <p:extLst>
      <p:ext uri="{BB962C8B-B14F-4D97-AF65-F5344CB8AC3E}">
        <p14:creationId xmlns:p14="http://schemas.microsoft.com/office/powerpoint/2010/main" val="156760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6E7828-4B44-4AF0-9CEE-D3EE068B74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05C7E27-8A1A-45F3-BABD-8FB518EE4A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66A5F47-7BE6-41A0-829B-8D55B3D3F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48839-6A3E-42AD-BD23-EEB320CDEB68}" type="datetimeFigureOut">
              <a:rPr lang="en-NZ" smtClean="0"/>
              <a:t>21/06/2020</a:t>
            </a:fld>
            <a:endParaRPr lang="en-NZ"/>
          </a:p>
        </p:txBody>
      </p:sp>
      <p:sp>
        <p:nvSpPr>
          <p:cNvPr id="5" name="Footer Placeholder 4">
            <a:extLst>
              <a:ext uri="{FF2B5EF4-FFF2-40B4-BE49-F238E27FC236}">
                <a16:creationId xmlns:a16="http://schemas.microsoft.com/office/drawing/2014/main" id="{2BBC2605-912A-45CF-97A3-AD9209E0C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9330FB26-AC4C-410E-9B92-E1D30BA34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DBE32-0943-400F-A129-7C55D59D3728}" type="slidenum">
              <a:rPr lang="en-NZ" smtClean="0"/>
              <a:t>‹#›</a:t>
            </a:fld>
            <a:endParaRPr lang="en-NZ"/>
          </a:p>
        </p:txBody>
      </p:sp>
    </p:spTree>
    <p:extLst>
      <p:ext uri="{BB962C8B-B14F-4D97-AF65-F5344CB8AC3E}">
        <p14:creationId xmlns:p14="http://schemas.microsoft.com/office/powerpoint/2010/main" val="92395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3.xml"/><Relationship Id="rId16" Type="http://schemas.openxmlformats.org/officeDocument/2006/relationships/image" Target="../media/image2.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sv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willvelida/"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1ECDF-8F1D-4C02-9780-BFA74917B17F}"/>
              </a:ext>
            </a:extLst>
          </p:cNvPr>
          <p:cNvSpPr>
            <a:spLocks noGrp="1"/>
          </p:cNvSpPr>
          <p:nvPr>
            <p:ph type="ctrTitle"/>
          </p:nvPr>
        </p:nvSpPr>
        <p:spPr>
          <a:xfrm>
            <a:off x="699723" y="1622066"/>
            <a:ext cx="3554226" cy="2663688"/>
          </a:xfrm>
        </p:spPr>
        <p:txBody>
          <a:bodyPr anchor="b">
            <a:normAutofit/>
          </a:bodyPr>
          <a:lstStyle/>
          <a:p>
            <a:pPr algn="l"/>
            <a:r>
              <a:rPr lang="en-NZ" sz="4400" dirty="0">
                <a:solidFill>
                  <a:schemeClr val="bg1"/>
                </a:solidFill>
              </a:rPr>
              <a:t>What is Azure Cosmos DB?</a:t>
            </a:r>
          </a:p>
        </p:txBody>
      </p:sp>
      <p:sp>
        <p:nvSpPr>
          <p:cNvPr id="3" name="Subtitle 2">
            <a:extLst>
              <a:ext uri="{FF2B5EF4-FFF2-40B4-BE49-F238E27FC236}">
                <a16:creationId xmlns:a16="http://schemas.microsoft.com/office/drawing/2014/main" id="{A6E5A57D-6055-4195-A858-1F3954B64623}"/>
              </a:ext>
            </a:extLst>
          </p:cNvPr>
          <p:cNvSpPr>
            <a:spLocks noGrp="1"/>
          </p:cNvSpPr>
          <p:nvPr>
            <p:ph type="subTitle" idx="1"/>
          </p:nvPr>
        </p:nvSpPr>
        <p:spPr>
          <a:xfrm>
            <a:off x="767290" y="4532243"/>
            <a:ext cx="3300457" cy="1256307"/>
          </a:xfrm>
        </p:spPr>
        <p:txBody>
          <a:bodyPr anchor="t">
            <a:normAutofit/>
          </a:bodyPr>
          <a:lstStyle/>
          <a:p>
            <a:pPr algn="l"/>
            <a:r>
              <a:rPr lang="en-NZ" sz="2000" dirty="0">
                <a:solidFill>
                  <a:schemeClr val="bg1"/>
                </a:solidFill>
              </a:rPr>
              <a:t>Will Velida  </a:t>
            </a:r>
          </a:p>
          <a:p>
            <a:pPr algn="l"/>
            <a:r>
              <a:rPr lang="en-NZ" sz="2000" dirty="0">
                <a:solidFill>
                  <a:schemeClr val="bg1"/>
                </a:solidFill>
              </a:rPr>
              <a:t>Software Engineer </a:t>
            </a:r>
          </a:p>
          <a:p>
            <a:pPr algn="l"/>
            <a:r>
              <a:rPr lang="en-NZ" sz="2000" dirty="0">
                <a:solidFill>
                  <a:schemeClr val="bg1"/>
                </a:solidFill>
              </a:rPr>
              <a:t>Microsoft Data Platform MVP</a:t>
            </a:r>
          </a:p>
        </p:txBody>
      </p:sp>
      <p:grpSp>
        <p:nvGrpSpPr>
          <p:cNvPr id="57" name="Group 56">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58"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59"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Graphic 4">
            <a:extLst>
              <a:ext uri="{FF2B5EF4-FFF2-40B4-BE49-F238E27FC236}">
                <a16:creationId xmlns:a16="http://schemas.microsoft.com/office/drawing/2014/main" id="{914A2B10-39B5-43F9-96CB-9FA0F9164F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00690" y="896111"/>
            <a:ext cx="4887190" cy="4479925"/>
          </a:xfrm>
          <a:prstGeom prst="rect">
            <a:avLst/>
          </a:prstGeom>
        </p:spPr>
      </p:pic>
    </p:spTree>
    <p:extLst>
      <p:ext uri="{BB962C8B-B14F-4D97-AF65-F5344CB8AC3E}">
        <p14:creationId xmlns:p14="http://schemas.microsoft.com/office/powerpoint/2010/main" val="309841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166E4E6D-81DD-4AAB-9651-B66FA8B88360}"/>
              </a:ext>
            </a:extLst>
          </p:cNvPr>
          <p:cNvSpPr txBox="1"/>
          <p:nvPr/>
        </p:nvSpPr>
        <p:spPr>
          <a:xfrm>
            <a:off x="5849877" y="1889211"/>
            <a:ext cx="803169" cy="369332"/>
          </a:xfrm>
          <a:prstGeom prst="rect">
            <a:avLst/>
          </a:prstGeom>
          <a:noFill/>
        </p:spPr>
        <p:txBody>
          <a:bodyPr wrap="square" rtlCol="0" anchor="ctr">
            <a:spAutoFit/>
          </a:bodyPr>
          <a:lstStyle/>
          <a:p>
            <a:pPr algn="ctr"/>
            <a:r>
              <a:rPr lang="en-US" b="1">
                <a:solidFill>
                  <a:schemeClr val="tx2"/>
                </a:solidFill>
                <a:latin typeface="Segoe UI Semilight" panose="020B0402040204020203" pitchFamily="34" charset="0"/>
                <a:cs typeface="Segoe UI Semilight" panose="020B0402040204020203" pitchFamily="34" charset="0"/>
              </a:rPr>
              <a:t>SQL</a:t>
            </a:r>
          </a:p>
        </p:txBody>
      </p:sp>
      <p:sp>
        <p:nvSpPr>
          <p:cNvPr id="102" name="TextBox 101">
            <a:extLst>
              <a:ext uri="{FF2B5EF4-FFF2-40B4-BE49-F238E27FC236}">
                <a16:creationId xmlns:a16="http://schemas.microsoft.com/office/drawing/2014/main" id="{AD9C9A99-5A34-48F0-8113-90B132EF6B58}"/>
              </a:ext>
            </a:extLst>
          </p:cNvPr>
          <p:cNvSpPr txBox="1"/>
          <p:nvPr/>
        </p:nvSpPr>
        <p:spPr>
          <a:xfrm>
            <a:off x="8136810" y="2185772"/>
            <a:ext cx="1141367" cy="307777"/>
          </a:xfrm>
          <a:prstGeom prst="rect">
            <a:avLst/>
          </a:prstGeom>
          <a:noFill/>
        </p:spPr>
        <p:txBody>
          <a:bodyPr wrap="square" rtlCol="0" anchor="ctr">
            <a:spAutoFit/>
          </a:bodyPr>
          <a:lstStyle/>
          <a:p>
            <a:pPr algn="ctr"/>
            <a:r>
              <a:rPr lang="en-US" sz="1400">
                <a:solidFill>
                  <a:schemeClr val="tx2"/>
                </a:solidFill>
              </a:rPr>
              <a:t>MongoDB</a:t>
            </a:r>
          </a:p>
        </p:txBody>
      </p:sp>
      <p:grpSp>
        <p:nvGrpSpPr>
          <p:cNvPr id="14" name="Group 13">
            <a:extLst>
              <a:ext uri="{FF2B5EF4-FFF2-40B4-BE49-F238E27FC236}">
                <a16:creationId xmlns:a16="http://schemas.microsoft.com/office/drawing/2014/main" id="{3E4BEB5F-9BD8-4935-BB62-0304D488C247}"/>
              </a:ext>
            </a:extLst>
          </p:cNvPr>
          <p:cNvGrpSpPr/>
          <p:nvPr/>
        </p:nvGrpSpPr>
        <p:grpSpPr>
          <a:xfrm>
            <a:off x="935843" y="2510762"/>
            <a:ext cx="1294027" cy="440630"/>
            <a:chOff x="1880903" y="2175418"/>
            <a:chExt cx="1294027" cy="440630"/>
          </a:xfrm>
        </p:grpSpPr>
        <p:sp>
          <p:nvSpPr>
            <p:cNvPr id="97" name="TextBox 96">
              <a:extLst>
                <a:ext uri="{FF2B5EF4-FFF2-40B4-BE49-F238E27FC236}">
                  <a16:creationId xmlns:a16="http://schemas.microsoft.com/office/drawing/2014/main" id="{35A063E9-CB90-4236-B361-2F2CD4DC928E}"/>
                </a:ext>
              </a:extLst>
            </p:cNvPr>
            <p:cNvSpPr txBox="1"/>
            <p:nvPr/>
          </p:nvSpPr>
          <p:spPr>
            <a:xfrm>
              <a:off x="2371760" y="2257233"/>
              <a:ext cx="803170" cy="276999"/>
            </a:xfrm>
            <a:prstGeom prst="rect">
              <a:avLst/>
            </a:prstGeom>
            <a:noFill/>
          </p:spPr>
          <p:txBody>
            <a:bodyPr wrap="square" rtlCol="0" anchor="ctr">
              <a:spAutoFit/>
            </a:bodyPr>
            <a:lstStyle/>
            <a:p>
              <a:r>
                <a:rPr lang="en-US" sz="1200">
                  <a:solidFill>
                    <a:schemeClr val="tx2"/>
                  </a:solidFill>
                </a:rPr>
                <a:t>Table API</a:t>
              </a:r>
            </a:p>
          </p:txBody>
        </p:sp>
        <p:grpSp>
          <p:nvGrpSpPr>
            <p:cNvPr id="98" name="Group 97">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10" name="Hexagon 10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ea typeface="Segoe UI" pitchFamily="34" charset="0"/>
                  <a:cs typeface="Segoe UI" pitchFamily="34" charset="0"/>
                </a:endParaRPr>
              </a:p>
            </p:txBody>
          </p:sp>
          <p:grpSp>
            <p:nvGrpSpPr>
              <p:cNvPr id="111" name="Group 11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12" name="Freeform: Shape 11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13" name="Freeform: Shape 11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14" name="Freeform: Shape 11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0" name="Freeform: Shape 119">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1" name="Freeform: Shape 120">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2" name="Freeform: Shape 121">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3" name="Freeform: Shape 122">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4" name="Freeform: Shape 123">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5" name="Freeform: Shape 124">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6" name="Freeform: Shape 125">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grpSp>
        </p:grpSp>
      </p:grpSp>
      <p:pic>
        <p:nvPicPr>
          <p:cNvPr id="15" name="Picture 14">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133427" y="5547981"/>
            <a:ext cx="9925148" cy="1310019"/>
          </a:xfrm>
          <a:prstGeom prst="rect">
            <a:avLst/>
          </a:prstGeom>
        </p:spPr>
      </p:pic>
      <p:sp>
        <p:nvSpPr>
          <p:cNvPr id="100" name="Freeform: Shape 99"/>
          <p:cNvSpPr/>
          <p:nvPr/>
        </p:nvSpPr>
        <p:spPr>
          <a:xfrm>
            <a:off x="1350" y="5112426"/>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srgbClr val="FFFFFF"/>
              </a:solidFill>
              <a:latin typeface="Segoe UI"/>
            </a:endParaRPr>
          </a:p>
        </p:txBody>
      </p:sp>
      <p:sp>
        <p:nvSpPr>
          <p:cNvPr id="183" name="Freeform: Shape 99"/>
          <p:cNvSpPr/>
          <p:nvPr/>
        </p:nvSpPr>
        <p:spPr>
          <a:xfrm>
            <a:off x="1" y="2593252"/>
            <a:ext cx="1218930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srgbClr val="FFFFFF"/>
              </a:solidFill>
              <a:latin typeface="Segoe UI"/>
            </a:endParaRPr>
          </a:p>
        </p:txBody>
      </p:sp>
      <p:sp>
        <p:nvSpPr>
          <p:cNvPr id="182" name="Freeform: Shape 99"/>
          <p:cNvSpPr/>
          <p:nvPr/>
        </p:nvSpPr>
        <p:spPr>
          <a:xfrm>
            <a:off x="0" y="3990143"/>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srgbClr val="FFFFFF"/>
              </a:solidFill>
              <a:latin typeface="Segoe UI"/>
            </a:endParaRPr>
          </a:p>
        </p:txBody>
      </p:sp>
      <p:grpSp>
        <p:nvGrpSpPr>
          <p:cNvPr id="9" name="Group 8"/>
          <p:cNvGrpSpPr/>
          <p:nvPr/>
        </p:nvGrpSpPr>
        <p:grpSpPr>
          <a:xfrm>
            <a:off x="530671" y="4315189"/>
            <a:ext cx="11082664" cy="1524582"/>
            <a:chOff x="712836" y="4237919"/>
            <a:chExt cx="11082663" cy="1524582"/>
          </a:xfrm>
        </p:grpSpPr>
        <p:sp>
          <p:nvSpPr>
            <p:cNvPr id="893" name="TextBox 892"/>
            <p:cNvSpPr txBox="1"/>
            <p:nvPr/>
          </p:nvSpPr>
          <p:spPr>
            <a:xfrm>
              <a:off x="712836" y="5255414"/>
              <a:ext cx="1117614"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Turnkey global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distribution</a:t>
              </a:r>
            </a:p>
          </p:txBody>
        </p:sp>
        <p:sp>
          <p:nvSpPr>
            <p:cNvPr id="894" name="TextBox 893"/>
            <p:cNvSpPr txBox="1"/>
            <p:nvPr/>
          </p:nvSpPr>
          <p:spPr>
            <a:xfrm>
              <a:off x="2863059" y="4596855"/>
              <a:ext cx="1664237"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Elastic scale out </a:t>
              </a:r>
            </a:p>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of storage &amp; throughput</a:t>
              </a:r>
            </a:p>
          </p:txBody>
        </p:sp>
        <p:sp>
          <p:nvSpPr>
            <p:cNvPr id="895" name="TextBox 894"/>
            <p:cNvSpPr txBox="1"/>
            <p:nvPr/>
          </p:nvSpPr>
          <p:spPr>
            <a:xfrm>
              <a:off x="5559908" y="4237919"/>
              <a:ext cx="1648208"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Guaranteed low latency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at the 99</a:t>
              </a:r>
              <a:r>
                <a:rPr lang="en-US" sz="1100" kern="0" baseline="30000">
                  <a:solidFill>
                    <a:schemeClr val="tx2"/>
                  </a:solidFill>
                  <a:latin typeface="Segoe UI Semilight" panose="020B0402040204020203" pitchFamily="34" charset="0"/>
                  <a:cs typeface="Segoe UI Semilight" panose="020B0402040204020203" pitchFamily="34" charset="0"/>
                </a:rPr>
                <a:t>th</a:t>
              </a:r>
              <a:r>
                <a:rPr lang="en-US" sz="1100" kern="0">
                  <a:solidFill>
                    <a:schemeClr val="tx2"/>
                  </a:solidFill>
                  <a:latin typeface="Segoe UI Semilight" panose="020B0402040204020203" pitchFamily="34" charset="0"/>
                  <a:cs typeface="Segoe UI Semilight" panose="020B0402040204020203" pitchFamily="34" charset="0"/>
                </a:rPr>
                <a:t> percentile</a:t>
              </a:r>
            </a:p>
          </p:txBody>
        </p:sp>
        <p:sp>
          <p:nvSpPr>
            <p:cNvPr id="896" name="TextBox 895"/>
            <p:cNvSpPr txBox="1"/>
            <p:nvPr/>
          </p:nvSpPr>
          <p:spPr>
            <a:xfrm>
              <a:off x="10631399" y="5331614"/>
              <a:ext cx="1164100"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Comprehensive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SLAs</a:t>
              </a:r>
            </a:p>
          </p:txBody>
        </p:sp>
        <p:sp>
          <p:nvSpPr>
            <p:cNvPr id="897" name="TextBox 896"/>
            <p:cNvSpPr txBox="1"/>
            <p:nvPr/>
          </p:nvSpPr>
          <p:spPr>
            <a:xfrm>
              <a:off x="8240723" y="4596855"/>
              <a:ext cx="1358064" cy="430887"/>
            </a:xfrm>
            <a:prstGeom prst="rect">
              <a:avLst/>
            </a:prstGeom>
            <a:noFill/>
          </p:spPr>
          <p:txBody>
            <a:bodyPr wrap="none" rtlCol="0">
              <a:spAutoFit/>
            </a:bodyPr>
            <a:lstStyle/>
            <a:p>
              <a:pPr algn="ctr" defTabSz="857103">
                <a:defRPr/>
              </a:pPr>
              <a:r>
                <a:rPr lang="en-US" sz="1100" kern="0" dirty="0">
                  <a:solidFill>
                    <a:schemeClr val="tx2"/>
                  </a:solidFill>
                  <a:latin typeface="Segoe UI Semilight" panose="020B0402040204020203" pitchFamily="34" charset="0"/>
                  <a:cs typeface="Segoe UI Semilight" panose="020B0402040204020203" pitchFamily="34" charset="0"/>
                </a:rPr>
                <a:t>Five well-defined </a:t>
              </a:r>
              <a:br>
                <a:rPr lang="en-US" sz="1100" kern="0" dirty="0">
                  <a:solidFill>
                    <a:schemeClr val="tx2"/>
                  </a:solidFill>
                  <a:latin typeface="Segoe UI Semilight" panose="020B0402040204020203" pitchFamily="34" charset="0"/>
                  <a:cs typeface="Segoe UI Semilight" panose="020B0402040204020203" pitchFamily="34" charset="0"/>
                </a:rPr>
              </a:br>
              <a:r>
                <a:rPr lang="en-US" sz="1100" kern="0" dirty="0">
                  <a:solidFill>
                    <a:schemeClr val="tx2"/>
                  </a:solidFill>
                  <a:latin typeface="Segoe UI Semilight" panose="020B0402040204020203" pitchFamily="34" charset="0"/>
                  <a:cs typeface="Segoe UI Semilight" panose="020B0402040204020203" pitchFamily="34" charset="0"/>
                </a:rPr>
                <a:t>consistency models</a:t>
              </a:r>
            </a:p>
          </p:txBody>
        </p:sp>
      </p:grpSp>
      <p:sp>
        <p:nvSpPr>
          <p:cNvPr id="84" name="Title 10"/>
          <p:cNvSpPr>
            <a:spLocks noGrp="1"/>
          </p:cNvSpPr>
          <p:nvPr>
            <p:ph type="title"/>
          </p:nvPr>
        </p:nvSpPr>
        <p:spPr>
          <a:xfrm>
            <a:off x="268080" y="280269"/>
            <a:ext cx="11655840" cy="899665"/>
          </a:xfrm>
        </p:spPr>
        <p:txBody>
          <a:bodyPr>
            <a:normAutofit fontScale="90000"/>
          </a:bodyPr>
          <a:lstStyle/>
          <a:p>
            <a:pPr>
              <a:spcBef>
                <a:spcPts val="600"/>
              </a:spcBef>
            </a:pPr>
            <a:r>
              <a:rPr lang="en-US"/>
              <a:t>Azure Cosmos DB</a:t>
            </a:r>
            <a:br>
              <a:rPr lang="en-US"/>
            </a:br>
            <a:endParaRPr lang="en-US" cap="none"/>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8176" y="6154848"/>
            <a:ext cx="223240" cy="433635"/>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a:solidFill>
                    <a:srgbClr val="505050"/>
                  </a:solidFill>
                  <a:latin typeface="Segoe UI Semilight"/>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8055" y="6382515"/>
            <a:ext cx="223240" cy="431604"/>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a:solidFill>
                    <a:srgbClr val="505050"/>
                  </a:solidFill>
                  <a:latin typeface="Segoe UI Semilight"/>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83" y="5803084"/>
            <a:ext cx="223240" cy="433635"/>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a:solidFill>
                    <a:srgbClr val="505050"/>
                  </a:solidFill>
                  <a:latin typeface="Segoe UI Semilight"/>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3561" y="6187405"/>
            <a:ext cx="223240" cy="450323"/>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a:solidFill>
                    <a:srgbClr val="505050"/>
                  </a:solidFill>
                  <a:latin typeface="Segoe UI Semilight"/>
                </a:endParaRPr>
              </a:p>
            </p:txBody>
          </p:sp>
        </p:grpSp>
      </p:grpSp>
      <p:pic>
        <p:nvPicPr>
          <p:cNvPr id="99" name="Picture 98"/>
          <p:cNvPicPr>
            <a:picLocks noChangeAspect="1"/>
          </p:cNvPicPr>
          <p:nvPr/>
        </p:nvPicPr>
        <p:blipFill>
          <a:blip r:embed="rId4"/>
          <a:stretch>
            <a:fillRect/>
          </a:stretch>
        </p:blipFill>
        <p:spPr>
          <a:xfrm>
            <a:off x="3604639" y="2032650"/>
            <a:ext cx="631133" cy="418575"/>
          </a:xfrm>
          <a:prstGeom prst="rect">
            <a:avLst/>
          </a:prstGeom>
        </p:spPr>
      </p:pic>
      <p:grpSp>
        <p:nvGrpSpPr>
          <p:cNvPr id="20" name="Group 19">
            <a:extLst>
              <a:ext uri="{FF2B5EF4-FFF2-40B4-BE49-F238E27FC236}">
                <a16:creationId xmlns:a16="http://schemas.microsoft.com/office/drawing/2014/main" id="{12DB49D7-5838-404C-B16E-F21A9F61F6A4}"/>
              </a:ext>
            </a:extLst>
          </p:cNvPr>
          <p:cNvGrpSpPr/>
          <p:nvPr/>
        </p:nvGrpSpPr>
        <p:grpSpPr>
          <a:xfrm>
            <a:off x="2847288" y="3015184"/>
            <a:ext cx="6914487" cy="974336"/>
            <a:chOff x="2847287" y="3085807"/>
            <a:chExt cx="6914488" cy="974336"/>
          </a:xfrm>
        </p:grpSpPr>
        <p:grpSp>
          <p:nvGrpSpPr>
            <p:cNvPr id="17" name="Group 16">
              <a:extLst>
                <a:ext uri="{FF2B5EF4-FFF2-40B4-BE49-F238E27FC236}">
                  <a16:creationId xmlns:a16="http://schemas.microsoft.com/office/drawing/2014/main" id="{E5DA855E-3024-42F2-BA8F-EAD67D95D47A}"/>
                </a:ext>
              </a:extLst>
            </p:cNvPr>
            <p:cNvGrpSpPr/>
            <p:nvPr/>
          </p:nvGrpSpPr>
          <p:grpSpPr>
            <a:xfrm>
              <a:off x="7099427" y="3085807"/>
              <a:ext cx="821058" cy="736165"/>
              <a:chOff x="7002056" y="3085807"/>
              <a:chExt cx="821058" cy="736165"/>
            </a:xfrm>
          </p:grpSpPr>
          <p:grpSp>
            <p:nvGrpSpPr>
              <p:cNvPr id="148" name="Group 147"/>
              <p:cNvGrpSpPr/>
              <p:nvPr/>
            </p:nvGrpSpPr>
            <p:grpSpPr>
              <a:xfrm>
                <a:off x="7092749" y="3085807"/>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155" name="Oval 154"/>
                <p:cNvSpPr/>
                <p:nvPr/>
              </p:nvSpPr>
              <p:spPr bwMode="auto">
                <a:xfrm>
                  <a:off x="7596733" y="445707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160" name="Oval 159"/>
                <p:cNvSpPr/>
                <p:nvPr/>
              </p:nvSpPr>
              <p:spPr bwMode="auto">
                <a:xfrm>
                  <a:off x="7596733" y="4311612"/>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161" name="Oval 160"/>
                <p:cNvSpPr/>
                <p:nvPr/>
              </p:nvSpPr>
              <p:spPr bwMode="auto">
                <a:xfrm rot="377738">
                  <a:off x="7596733" y="4166153"/>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grpSp>
          <p:sp>
            <p:nvSpPr>
              <p:cNvPr id="163" name="TextBox 162"/>
              <p:cNvSpPr txBox="1"/>
              <p:nvPr/>
            </p:nvSpPr>
            <p:spPr>
              <a:xfrm>
                <a:off x="7002056" y="3567928"/>
                <a:ext cx="821058"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Document</a:t>
                </a:r>
              </a:p>
            </p:txBody>
          </p:sp>
        </p:grpSp>
        <p:grpSp>
          <p:nvGrpSpPr>
            <p:cNvPr id="16" name="Group 15">
              <a:extLst>
                <a:ext uri="{FF2B5EF4-FFF2-40B4-BE49-F238E27FC236}">
                  <a16:creationId xmlns:a16="http://schemas.microsoft.com/office/drawing/2014/main" id="{F0BC2D72-87D6-4750-AD45-6D4CD88B840B}"/>
                </a:ext>
              </a:extLst>
            </p:cNvPr>
            <p:cNvGrpSpPr/>
            <p:nvPr/>
          </p:nvGrpSpPr>
          <p:grpSpPr>
            <a:xfrm>
              <a:off x="4823076" y="3293168"/>
              <a:ext cx="1088760" cy="532451"/>
              <a:chOff x="4983243" y="3293168"/>
              <a:chExt cx="1088760" cy="532451"/>
            </a:xfrm>
          </p:grpSpPr>
          <p:sp>
            <p:nvSpPr>
              <p:cNvPr id="162" name="TextBox 161"/>
              <p:cNvSpPr txBox="1"/>
              <p:nvPr/>
            </p:nvSpPr>
            <p:spPr>
              <a:xfrm>
                <a:off x="4983243" y="3571575"/>
                <a:ext cx="1088760"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Column-family</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7" name="Oval 166"/>
                <p:cNvSpPr/>
                <p:nvPr/>
              </p:nvSpPr>
              <p:spPr bwMode="auto">
                <a:xfrm>
                  <a:off x="4752871"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8" name="Oval 167"/>
                <p:cNvSpPr/>
                <p:nvPr/>
              </p:nvSpPr>
              <p:spPr bwMode="auto">
                <a:xfrm>
                  <a:off x="4905809"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9" name="Oval 168"/>
                <p:cNvSpPr/>
                <p:nvPr/>
              </p:nvSpPr>
              <p:spPr bwMode="auto">
                <a:xfrm>
                  <a:off x="5058738"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grpSp>
        </p:grpSp>
        <p:grpSp>
          <p:nvGrpSpPr>
            <p:cNvPr id="3" name="Group 2">
              <a:extLst>
                <a:ext uri="{FF2B5EF4-FFF2-40B4-BE49-F238E27FC236}">
                  <a16:creationId xmlns:a16="http://schemas.microsoft.com/office/drawing/2014/main" id="{77285C58-779F-4A9A-BA57-923C71BFD4DE}"/>
                </a:ext>
              </a:extLst>
            </p:cNvPr>
            <p:cNvGrpSpPr/>
            <p:nvPr/>
          </p:nvGrpSpPr>
          <p:grpSpPr>
            <a:xfrm>
              <a:off x="2847287" y="3285344"/>
              <a:ext cx="787395" cy="774799"/>
              <a:chOff x="3250314" y="3055226"/>
              <a:chExt cx="787395" cy="774799"/>
            </a:xfrm>
          </p:grpSpPr>
          <p:grpSp>
            <p:nvGrpSpPr>
              <p:cNvPr id="170" name="Group 169">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73" name="Oval 172"/>
                <p:cNvSpPr/>
                <p:nvPr/>
              </p:nvSpPr>
              <p:spPr bwMode="auto">
                <a:xfrm>
                  <a:off x="3112870" y="3253396"/>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76" name="Oval 175"/>
                <p:cNvSpPr/>
                <p:nvPr/>
              </p:nvSpPr>
              <p:spPr bwMode="auto">
                <a:xfrm>
                  <a:off x="3112870" y="3407561"/>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79" name="Oval 178"/>
                <p:cNvSpPr/>
                <p:nvPr/>
              </p:nvSpPr>
              <p:spPr bwMode="auto">
                <a:xfrm>
                  <a:off x="3112870" y="3566370"/>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grpSp>
          <p:sp>
            <p:nvSpPr>
              <p:cNvPr id="180" name="TextBox 179"/>
              <p:cNvSpPr txBox="1"/>
              <p:nvPr/>
            </p:nvSpPr>
            <p:spPr>
              <a:xfrm>
                <a:off x="3250314" y="3575981"/>
                <a:ext cx="787395"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Key-value</a:t>
                </a:r>
              </a:p>
            </p:txBody>
          </p:sp>
        </p:grpSp>
        <p:grpSp>
          <p:nvGrpSpPr>
            <p:cNvPr id="18" name="Group 17">
              <a:extLst>
                <a:ext uri="{FF2B5EF4-FFF2-40B4-BE49-F238E27FC236}">
                  <a16:creationId xmlns:a16="http://schemas.microsoft.com/office/drawing/2014/main" id="{C49CBFC8-4151-4394-8CD2-007444BC6534}"/>
                </a:ext>
              </a:extLst>
            </p:cNvPr>
            <p:cNvGrpSpPr/>
            <p:nvPr/>
          </p:nvGrpSpPr>
          <p:grpSpPr>
            <a:xfrm>
              <a:off x="9108078" y="3386915"/>
              <a:ext cx="653697" cy="653362"/>
              <a:chOff x="8667216" y="3156797"/>
              <a:chExt cx="653697" cy="653362"/>
            </a:xfrm>
          </p:grpSpPr>
          <p:grpSp>
            <p:nvGrpSpPr>
              <p:cNvPr id="104" name="Group 103"/>
              <p:cNvGrpSpPr/>
              <p:nvPr/>
            </p:nvGrpSpPr>
            <p:grpSpPr>
              <a:xfrm>
                <a:off x="8667216" y="3156797"/>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07" name="Oval 106"/>
                <p:cNvSpPr/>
                <p:nvPr/>
              </p:nvSpPr>
              <p:spPr bwMode="auto">
                <a:xfrm>
                  <a:off x="7476127" y="5224668"/>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09" name="Oval 108"/>
                <p:cNvSpPr/>
                <p:nvPr/>
              </p:nvSpPr>
              <p:spPr bwMode="auto">
                <a:xfrm>
                  <a:off x="7296654"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18" name="Oval 117"/>
                <p:cNvSpPr/>
                <p:nvPr/>
              </p:nvSpPr>
              <p:spPr bwMode="auto">
                <a:xfrm>
                  <a:off x="7655599"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sp>
            <p:nvSpPr>
              <p:cNvPr id="181" name="TextBox 180"/>
              <p:cNvSpPr txBox="1"/>
              <p:nvPr/>
            </p:nvSpPr>
            <p:spPr>
              <a:xfrm>
                <a:off x="8761144" y="3556115"/>
                <a:ext cx="559769"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Graph</a:t>
                </a:r>
              </a:p>
            </p:txBody>
          </p:sp>
        </p:grpSp>
      </p:grpSp>
      <p:sp>
        <p:nvSpPr>
          <p:cNvPr id="2" name="Rectangle 1"/>
          <p:cNvSpPr/>
          <p:nvPr/>
        </p:nvSpPr>
        <p:spPr>
          <a:xfrm>
            <a:off x="2754420" y="801697"/>
            <a:ext cx="6683163" cy="338554"/>
          </a:xfrm>
          <a:prstGeom prst="rect">
            <a:avLst/>
          </a:prstGeom>
        </p:spPr>
        <p:txBody>
          <a:bodyPr wrap="square">
            <a:spAutoFit/>
          </a:bodyPr>
          <a:lstStyle/>
          <a:p>
            <a:pPr algn="ctr"/>
            <a:r>
              <a:rPr lang="en-US" sz="1600"/>
              <a:t>A globally distributed, massively scalable, multi-model database service</a:t>
            </a:r>
          </a:p>
        </p:txBody>
      </p:sp>
      <p:pic>
        <p:nvPicPr>
          <p:cNvPr id="127" name="Picture 126">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8" y="2705471"/>
            <a:ext cx="1101487" cy="43195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655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600"/>
                                  </p:stCondLst>
                                  <p:childTnLst>
                                    <p:set>
                                      <p:cBhvr>
                                        <p:cTn id="12" dur="1" fill="hold">
                                          <p:stCondLst>
                                            <p:cond delay="0"/>
                                          </p:stCondLst>
                                        </p:cTn>
                                        <p:tgtEl>
                                          <p:spTgt spid="145"/>
                                        </p:tgtEl>
                                        <p:attrNameLst>
                                          <p:attrName>style.visibility</p:attrName>
                                        </p:attrNameLst>
                                      </p:cBhvr>
                                      <p:to>
                                        <p:strVal val="visible"/>
                                      </p:to>
                                    </p:set>
                                    <p:animEffect transition="in" filter="dissolve">
                                      <p:cBhvr>
                                        <p:cTn id="13" dur="500"/>
                                        <p:tgtEl>
                                          <p:spTgt spid="145"/>
                                        </p:tgtEl>
                                      </p:cBhvr>
                                    </p:animEffect>
                                  </p:childTnLst>
                                </p:cTn>
                              </p:par>
                              <p:par>
                                <p:cTn id="14" presetID="9" presetClass="entr" presetSubtype="0" fill="hold" nodeType="withEffect">
                                  <p:stCondLst>
                                    <p:cond delay="600"/>
                                  </p:stCondLst>
                                  <p:childTnLst>
                                    <p:set>
                                      <p:cBhvr>
                                        <p:cTn id="15" dur="1" fill="hold">
                                          <p:stCondLst>
                                            <p:cond delay="0"/>
                                          </p:stCondLst>
                                        </p:cTn>
                                        <p:tgtEl>
                                          <p:spTgt spid="99"/>
                                        </p:tgtEl>
                                        <p:attrNameLst>
                                          <p:attrName>style.visibility</p:attrName>
                                        </p:attrNameLst>
                                      </p:cBhvr>
                                      <p:to>
                                        <p:strVal val="visible"/>
                                      </p:to>
                                    </p:set>
                                    <p:animEffect transition="in" filter="dissolve">
                                      <p:cBhvr>
                                        <p:cTn id="16" dur="500"/>
                                        <p:tgtEl>
                                          <p:spTgt spid="99"/>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102"/>
                                        </p:tgtEl>
                                        <p:attrNameLst>
                                          <p:attrName>style.visibility</p:attrName>
                                        </p:attrNameLst>
                                      </p:cBhvr>
                                      <p:to>
                                        <p:strVal val="visible"/>
                                      </p:to>
                                    </p:set>
                                    <p:animEffect transition="in" filter="dissolve">
                                      <p:cBhvr>
                                        <p:cTn id="19" dur="500"/>
                                        <p:tgtEl>
                                          <p:spTgt spid="102"/>
                                        </p:tgtEl>
                                      </p:cBhvr>
                                    </p:animEffect>
                                  </p:childTnLst>
                                </p:cTn>
                              </p:par>
                              <p:par>
                                <p:cTn id="20" presetID="9" presetClass="entr" presetSubtype="0" fill="hold" nodeType="withEffect">
                                  <p:stCondLst>
                                    <p:cond delay="600"/>
                                  </p:stCondLst>
                                  <p:childTnLst>
                                    <p:set>
                                      <p:cBhvr>
                                        <p:cTn id="21" dur="1" fill="hold">
                                          <p:stCondLst>
                                            <p:cond delay="0"/>
                                          </p:stCondLst>
                                        </p:cTn>
                                        <p:tgtEl>
                                          <p:spTgt spid="127"/>
                                        </p:tgtEl>
                                        <p:attrNameLst>
                                          <p:attrName>style.visibility</p:attrName>
                                        </p:attrNameLst>
                                      </p:cBhvr>
                                      <p:to>
                                        <p:strVal val="visible"/>
                                      </p:to>
                                    </p:set>
                                    <p:animEffect transition="in" filter="dissolve">
                                      <p:cBhvr>
                                        <p:cTn id="22" dur="500"/>
                                        <p:tgtEl>
                                          <p:spTgt spid="127"/>
                                        </p:tgtEl>
                                      </p:cBhvr>
                                    </p:animEffect>
                                  </p:childTnLst>
                                </p:cTn>
                              </p:par>
                              <p:par>
                                <p:cTn id="23" presetID="9" presetClass="entr" presetSubtype="0" fill="hold" nodeType="withEffect">
                                  <p:stCondLst>
                                    <p:cond delay="60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7BBA-E6D4-4FF5-BF1D-D965FB095165}"/>
              </a:ext>
            </a:extLst>
          </p:cNvPr>
          <p:cNvSpPr>
            <a:spLocks noGrp="1"/>
          </p:cNvSpPr>
          <p:nvPr>
            <p:ph type="title"/>
          </p:nvPr>
        </p:nvSpPr>
        <p:spPr/>
        <p:txBody>
          <a:bodyPr/>
          <a:lstStyle/>
          <a:p>
            <a:r>
              <a:rPr lang="en-NZ" dirty="0"/>
              <a:t>Use Cases for Azure Cosmos DB</a:t>
            </a:r>
          </a:p>
        </p:txBody>
      </p:sp>
      <p:pic>
        <p:nvPicPr>
          <p:cNvPr id="5" name="Graphic 4" descr="Cloud Computing">
            <a:extLst>
              <a:ext uri="{FF2B5EF4-FFF2-40B4-BE49-F238E27FC236}">
                <a16:creationId xmlns:a16="http://schemas.microsoft.com/office/drawing/2014/main" id="{74782CDC-66F4-4844-9019-E3B15CC4BC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98918" y="4031779"/>
            <a:ext cx="914400" cy="914400"/>
          </a:xfrm>
          <a:prstGeom prst="rect">
            <a:avLst/>
          </a:prstGeom>
        </p:spPr>
      </p:pic>
      <p:pic>
        <p:nvPicPr>
          <p:cNvPr id="7" name="Graphic 6" descr="Store">
            <a:extLst>
              <a:ext uri="{FF2B5EF4-FFF2-40B4-BE49-F238E27FC236}">
                <a16:creationId xmlns:a16="http://schemas.microsoft.com/office/drawing/2014/main" id="{19600810-4534-47E5-8EBF-BFBBD80C64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8682" y="4031779"/>
            <a:ext cx="914400" cy="914400"/>
          </a:xfrm>
          <a:prstGeom prst="rect">
            <a:avLst/>
          </a:prstGeom>
        </p:spPr>
      </p:pic>
      <p:pic>
        <p:nvPicPr>
          <p:cNvPr id="9" name="Graphic 8" descr="Game controller">
            <a:extLst>
              <a:ext uri="{FF2B5EF4-FFF2-40B4-BE49-F238E27FC236}">
                <a16:creationId xmlns:a16="http://schemas.microsoft.com/office/drawing/2014/main" id="{BFA92DD8-CC36-4162-8A63-6E60861374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4031779"/>
            <a:ext cx="914400" cy="914400"/>
          </a:xfrm>
          <a:prstGeom prst="rect">
            <a:avLst/>
          </a:prstGeom>
        </p:spPr>
      </p:pic>
      <p:pic>
        <p:nvPicPr>
          <p:cNvPr id="11" name="Graphic 10" descr="Users">
            <a:extLst>
              <a:ext uri="{FF2B5EF4-FFF2-40B4-BE49-F238E27FC236}">
                <a16:creationId xmlns:a16="http://schemas.microsoft.com/office/drawing/2014/main" id="{FD5B65A5-4039-4D0D-836B-3C8EFF93B8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98918" y="2060221"/>
            <a:ext cx="914400" cy="914400"/>
          </a:xfrm>
          <a:prstGeom prst="rect">
            <a:avLst/>
          </a:prstGeom>
        </p:spPr>
      </p:pic>
      <p:pic>
        <p:nvPicPr>
          <p:cNvPr id="13" name="Graphic 12" descr="World">
            <a:extLst>
              <a:ext uri="{FF2B5EF4-FFF2-40B4-BE49-F238E27FC236}">
                <a16:creationId xmlns:a16="http://schemas.microsoft.com/office/drawing/2014/main" id="{A88F65B5-534F-4114-8E2E-6834754F8E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78682" y="2060221"/>
            <a:ext cx="914400" cy="914400"/>
          </a:xfrm>
          <a:prstGeom prst="rect">
            <a:avLst/>
          </a:prstGeom>
        </p:spPr>
      </p:pic>
      <p:pic>
        <p:nvPicPr>
          <p:cNvPr id="15" name="Graphic 14" descr="Robot">
            <a:extLst>
              <a:ext uri="{FF2B5EF4-FFF2-40B4-BE49-F238E27FC236}">
                <a16:creationId xmlns:a16="http://schemas.microsoft.com/office/drawing/2014/main" id="{C9F4B8F9-F1D1-475F-B360-FDDFA337911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38800" y="2060221"/>
            <a:ext cx="914400" cy="914400"/>
          </a:xfrm>
          <a:prstGeom prst="rect">
            <a:avLst/>
          </a:prstGeom>
        </p:spPr>
      </p:pic>
      <p:sp>
        <p:nvSpPr>
          <p:cNvPr id="18" name="TextBox 17">
            <a:extLst>
              <a:ext uri="{FF2B5EF4-FFF2-40B4-BE49-F238E27FC236}">
                <a16:creationId xmlns:a16="http://schemas.microsoft.com/office/drawing/2014/main" id="{3A76CDDE-AE2E-4EE6-BF75-16203D17F6C3}"/>
              </a:ext>
            </a:extLst>
          </p:cNvPr>
          <p:cNvSpPr txBox="1"/>
          <p:nvPr/>
        </p:nvSpPr>
        <p:spPr>
          <a:xfrm>
            <a:off x="1371286" y="2978406"/>
            <a:ext cx="1129192" cy="369332"/>
          </a:xfrm>
          <a:prstGeom prst="rect">
            <a:avLst/>
          </a:prstGeom>
          <a:noFill/>
        </p:spPr>
        <p:txBody>
          <a:bodyPr wrap="square" rtlCol="0">
            <a:spAutoFit/>
          </a:bodyPr>
          <a:lstStyle/>
          <a:p>
            <a:pPr algn="ctr"/>
            <a:r>
              <a:rPr lang="en-NZ" dirty="0"/>
              <a:t>Web Apps</a:t>
            </a:r>
          </a:p>
        </p:txBody>
      </p:sp>
      <p:sp>
        <p:nvSpPr>
          <p:cNvPr id="19" name="TextBox 18">
            <a:extLst>
              <a:ext uri="{FF2B5EF4-FFF2-40B4-BE49-F238E27FC236}">
                <a16:creationId xmlns:a16="http://schemas.microsoft.com/office/drawing/2014/main" id="{98B10D11-6E23-481B-846C-C4F001803117}"/>
              </a:ext>
            </a:extLst>
          </p:cNvPr>
          <p:cNvSpPr txBox="1"/>
          <p:nvPr/>
        </p:nvSpPr>
        <p:spPr>
          <a:xfrm>
            <a:off x="5531404" y="2974621"/>
            <a:ext cx="1129192" cy="369332"/>
          </a:xfrm>
          <a:prstGeom prst="rect">
            <a:avLst/>
          </a:prstGeom>
          <a:noFill/>
        </p:spPr>
        <p:txBody>
          <a:bodyPr wrap="square" rtlCol="0">
            <a:spAutoFit/>
          </a:bodyPr>
          <a:lstStyle/>
          <a:p>
            <a:pPr algn="ctr"/>
            <a:r>
              <a:rPr lang="en-NZ" dirty="0"/>
              <a:t>IoT Apps</a:t>
            </a:r>
          </a:p>
        </p:txBody>
      </p:sp>
      <p:sp>
        <p:nvSpPr>
          <p:cNvPr id="20" name="TextBox 19">
            <a:extLst>
              <a:ext uri="{FF2B5EF4-FFF2-40B4-BE49-F238E27FC236}">
                <a16:creationId xmlns:a16="http://schemas.microsoft.com/office/drawing/2014/main" id="{C675A492-3188-4B2D-B156-62C726B893F7}"/>
              </a:ext>
            </a:extLst>
          </p:cNvPr>
          <p:cNvSpPr txBox="1"/>
          <p:nvPr/>
        </p:nvSpPr>
        <p:spPr>
          <a:xfrm>
            <a:off x="673055" y="4918826"/>
            <a:ext cx="2525654" cy="369332"/>
          </a:xfrm>
          <a:prstGeom prst="rect">
            <a:avLst/>
          </a:prstGeom>
          <a:noFill/>
        </p:spPr>
        <p:txBody>
          <a:bodyPr wrap="square" rtlCol="0">
            <a:spAutoFit/>
          </a:bodyPr>
          <a:lstStyle/>
          <a:p>
            <a:pPr algn="ctr"/>
            <a:r>
              <a:rPr lang="en-NZ" dirty="0"/>
              <a:t>Retail and E-Commerce</a:t>
            </a:r>
          </a:p>
        </p:txBody>
      </p:sp>
      <p:sp>
        <p:nvSpPr>
          <p:cNvPr id="22" name="TextBox 21">
            <a:extLst>
              <a:ext uri="{FF2B5EF4-FFF2-40B4-BE49-F238E27FC236}">
                <a16:creationId xmlns:a16="http://schemas.microsoft.com/office/drawing/2014/main" id="{93C4A055-BAF2-4F1C-A6C0-0F9DB4311EA5}"/>
              </a:ext>
            </a:extLst>
          </p:cNvPr>
          <p:cNvSpPr txBox="1"/>
          <p:nvPr/>
        </p:nvSpPr>
        <p:spPr>
          <a:xfrm>
            <a:off x="9691522" y="4918826"/>
            <a:ext cx="1129192" cy="369332"/>
          </a:xfrm>
          <a:prstGeom prst="rect">
            <a:avLst/>
          </a:prstGeom>
          <a:noFill/>
        </p:spPr>
        <p:txBody>
          <a:bodyPr wrap="square" rtlCol="0">
            <a:spAutoFit/>
          </a:bodyPr>
          <a:lstStyle/>
          <a:p>
            <a:pPr algn="ctr"/>
            <a:r>
              <a:rPr lang="en-NZ" dirty="0"/>
              <a:t>Serverless</a:t>
            </a:r>
          </a:p>
        </p:txBody>
      </p:sp>
      <p:sp>
        <p:nvSpPr>
          <p:cNvPr id="23" name="TextBox 22">
            <a:extLst>
              <a:ext uri="{FF2B5EF4-FFF2-40B4-BE49-F238E27FC236}">
                <a16:creationId xmlns:a16="http://schemas.microsoft.com/office/drawing/2014/main" id="{5CAD17C5-2833-4AF4-9F82-37057094146C}"/>
              </a:ext>
            </a:extLst>
          </p:cNvPr>
          <p:cNvSpPr txBox="1"/>
          <p:nvPr/>
        </p:nvSpPr>
        <p:spPr>
          <a:xfrm>
            <a:off x="8847028" y="2978691"/>
            <a:ext cx="2818180" cy="369332"/>
          </a:xfrm>
          <a:prstGeom prst="rect">
            <a:avLst/>
          </a:prstGeom>
          <a:noFill/>
        </p:spPr>
        <p:txBody>
          <a:bodyPr wrap="square" rtlCol="0">
            <a:spAutoFit/>
          </a:bodyPr>
          <a:lstStyle/>
          <a:p>
            <a:pPr algn="ctr"/>
            <a:r>
              <a:rPr lang="en-NZ" dirty="0"/>
              <a:t>Recommendation Engines</a:t>
            </a:r>
          </a:p>
        </p:txBody>
      </p:sp>
      <p:sp>
        <p:nvSpPr>
          <p:cNvPr id="24" name="TextBox 23">
            <a:extLst>
              <a:ext uri="{FF2B5EF4-FFF2-40B4-BE49-F238E27FC236}">
                <a16:creationId xmlns:a16="http://schemas.microsoft.com/office/drawing/2014/main" id="{2E33D514-0A99-4C2D-85FC-0DCCF1F484C0}"/>
              </a:ext>
            </a:extLst>
          </p:cNvPr>
          <p:cNvSpPr txBox="1"/>
          <p:nvPr/>
        </p:nvSpPr>
        <p:spPr>
          <a:xfrm>
            <a:off x="5308429" y="4918826"/>
            <a:ext cx="1575141" cy="369332"/>
          </a:xfrm>
          <a:prstGeom prst="rect">
            <a:avLst/>
          </a:prstGeom>
          <a:noFill/>
        </p:spPr>
        <p:txBody>
          <a:bodyPr wrap="square" rtlCol="0">
            <a:spAutoFit/>
          </a:bodyPr>
          <a:lstStyle/>
          <a:p>
            <a:pPr algn="ctr"/>
            <a:r>
              <a:rPr lang="en-NZ" dirty="0"/>
              <a:t>Gaming Apps</a:t>
            </a:r>
          </a:p>
        </p:txBody>
      </p:sp>
      <p:cxnSp>
        <p:nvCxnSpPr>
          <p:cNvPr id="4" name="Straight Connector 3">
            <a:extLst>
              <a:ext uri="{FF2B5EF4-FFF2-40B4-BE49-F238E27FC236}">
                <a16:creationId xmlns:a16="http://schemas.microsoft.com/office/drawing/2014/main" id="{E56FE56D-0896-4462-AF33-E59F5DD32BF8}"/>
              </a:ext>
            </a:extLst>
          </p:cNvPr>
          <p:cNvCxnSpPr>
            <a:cxnSpLocks/>
          </p:cNvCxnSpPr>
          <p:nvPr/>
        </p:nvCxnSpPr>
        <p:spPr>
          <a:xfrm>
            <a:off x="4068773" y="1969949"/>
            <a:ext cx="0" cy="3674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2E7ABF-BD76-4429-9CFC-8BA2C257EE0B}"/>
              </a:ext>
            </a:extLst>
          </p:cNvPr>
          <p:cNvCxnSpPr>
            <a:cxnSpLocks/>
          </p:cNvCxnSpPr>
          <p:nvPr/>
        </p:nvCxnSpPr>
        <p:spPr>
          <a:xfrm>
            <a:off x="8044469" y="1939092"/>
            <a:ext cx="0" cy="3674229"/>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BFB0AAA8-C1C1-419A-9380-950440467FC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397618" y="6169194"/>
            <a:ext cx="751424" cy="688806"/>
          </a:xfrm>
          <a:prstGeom prst="rect">
            <a:avLst/>
          </a:prstGeom>
        </p:spPr>
      </p:pic>
    </p:spTree>
    <p:extLst>
      <p:ext uri="{BB962C8B-B14F-4D97-AF65-F5344CB8AC3E}">
        <p14:creationId xmlns:p14="http://schemas.microsoft.com/office/powerpoint/2010/main" val="1595935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EEB508-C389-4F02-9B50-66D4EF4CA69E}"/>
              </a:ext>
            </a:extLst>
          </p:cNvPr>
          <p:cNvSpPr>
            <a:spLocks noGrp="1"/>
          </p:cNvSpPr>
          <p:nvPr>
            <p:ph type="title"/>
          </p:nvPr>
        </p:nvSpPr>
        <p:spPr>
          <a:xfrm>
            <a:off x="811033" y="1487285"/>
            <a:ext cx="5573478" cy="2877981"/>
          </a:xfrm>
        </p:spPr>
        <p:txBody>
          <a:bodyPr vert="horz" lIns="91440" tIns="45720" rIns="91440" bIns="45720" rtlCol="0" anchor="b">
            <a:normAutofit/>
          </a:bodyPr>
          <a:lstStyle/>
          <a:p>
            <a:pPr algn="r"/>
            <a:r>
              <a:rPr lang="en-US" sz="5000" kern="1200">
                <a:solidFill>
                  <a:schemeClr val="bg1"/>
                </a:solidFill>
                <a:latin typeface="+mj-lt"/>
                <a:ea typeface="+mj-ea"/>
                <a:cs typeface="+mj-cs"/>
              </a:rPr>
              <a:t>Demo: Creating a Cosmos DB account via the Azure Portal</a:t>
            </a:r>
          </a:p>
        </p:txBody>
      </p:sp>
      <p:grpSp>
        <p:nvGrpSpPr>
          <p:cNvPr id="27" name="Group 26">
            <a:extLst>
              <a:ext uri="{FF2B5EF4-FFF2-40B4-BE49-F238E27FC236}">
                <a16:creationId xmlns:a16="http://schemas.microsoft.com/office/drawing/2014/main" id="{C0E9D773-7FEB-49A7-9CC0-76B8FC895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8" name="Freeform 5">
              <a:extLst>
                <a:ext uri="{FF2B5EF4-FFF2-40B4-BE49-F238E27FC236}">
                  <a16:creationId xmlns:a16="http://schemas.microsoft.com/office/drawing/2014/main" id="{38E76DE4-15F2-442B-A21D-7E4E54A01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1AE5C0EE-AE74-4F67-BE75-9859C73C4B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Graphic 4">
            <a:extLst>
              <a:ext uri="{FF2B5EF4-FFF2-40B4-BE49-F238E27FC236}">
                <a16:creationId xmlns:a16="http://schemas.microsoft.com/office/drawing/2014/main" id="{18BD7B65-54BD-46E6-9443-8E4B8F1B70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0538" y="1918763"/>
            <a:ext cx="3344638" cy="3065918"/>
          </a:xfrm>
          <a:prstGeom prst="rect">
            <a:avLst/>
          </a:prstGeom>
        </p:spPr>
      </p:pic>
    </p:spTree>
    <p:extLst>
      <p:ext uri="{BB962C8B-B14F-4D97-AF65-F5344CB8AC3E}">
        <p14:creationId xmlns:p14="http://schemas.microsoft.com/office/powerpoint/2010/main" val="20619497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E9483-5F3F-4AC4-B681-F12B960F1A8C}"/>
              </a:ext>
            </a:extLst>
          </p:cNvPr>
          <p:cNvSpPr>
            <a:spLocks noGrp="1"/>
          </p:cNvSpPr>
          <p:nvPr>
            <p:ph type="title"/>
          </p:nvPr>
        </p:nvSpPr>
        <p:spPr>
          <a:xfrm>
            <a:off x="1136428" y="627564"/>
            <a:ext cx="7474172" cy="1325563"/>
          </a:xfrm>
        </p:spPr>
        <p:txBody>
          <a:bodyPr>
            <a:normAutofit/>
          </a:bodyPr>
          <a:lstStyle/>
          <a:p>
            <a:r>
              <a:rPr lang="en-NZ" dirty="0"/>
              <a:t>Next steps</a:t>
            </a:r>
            <a:endParaRPr lang="en-NZ"/>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8B94260D-66C8-43BA-B033-686E549370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62033" y="2857501"/>
            <a:ext cx="1246906" cy="1142998"/>
          </a:xfrm>
          <a:prstGeom prst="rect">
            <a:avLst/>
          </a:prstGeom>
        </p:spPr>
      </p:pic>
      <p:graphicFrame>
        <p:nvGraphicFramePr>
          <p:cNvPr id="7" name="Content Placeholder 4">
            <a:extLst>
              <a:ext uri="{FF2B5EF4-FFF2-40B4-BE49-F238E27FC236}">
                <a16:creationId xmlns:a16="http://schemas.microsoft.com/office/drawing/2014/main" id="{D3F65E72-2EE8-41EB-B90D-FFA5550E8B37}"/>
              </a:ext>
            </a:extLst>
          </p:cNvPr>
          <p:cNvGraphicFramePr>
            <a:graphicFrameLocks noGrp="1"/>
          </p:cNvGraphicFramePr>
          <p:nvPr>
            <p:ph idx="1"/>
            <p:extLst>
              <p:ext uri="{D42A27DB-BD31-4B8C-83A1-F6EECF244321}">
                <p14:modId xmlns:p14="http://schemas.microsoft.com/office/powerpoint/2010/main" val="777287571"/>
              </p:ext>
            </p:extLst>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04443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4169373-E625-4BAD-B93B-3BA93BE5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B5493-285D-49AF-9796-F3340A1A7EBC}"/>
              </a:ext>
            </a:extLst>
          </p:cNvPr>
          <p:cNvSpPr>
            <a:spLocks noGrp="1"/>
          </p:cNvSpPr>
          <p:nvPr>
            <p:ph type="title"/>
          </p:nvPr>
        </p:nvSpPr>
        <p:spPr>
          <a:xfrm>
            <a:off x="7699248" y="1152144"/>
            <a:ext cx="4023360" cy="2943432"/>
          </a:xfrm>
        </p:spPr>
        <p:txBody>
          <a:bodyPr vert="horz" lIns="91440" tIns="45720" rIns="91440" bIns="45720" rtlCol="0" anchor="b">
            <a:normAutofit/>
          </a:bodyPr>
          <a:lstStyle/>
          <a:p>
            <a:r>
              <a:rPr lang="en-US" sz="5600"/>
              <a:t>Thanks for watching!</a:t>
            </a:r>
          </a:p>
        </p:txBody>
      </p:sp>
      <p:sp>
        <p:nvSpPr>
          <p:cNvPr id="5" name="Text Placeholder 4">
            <a:extLst>
              <a:ext uri="{FF2B5EF4-FFF2-40B4-BE49-F238E27FC236}">
                <a16:creationId xmlns:a16="http://schemas.microsoft.com/office/drawing/2014/main" id="{AC9EA328-D2DC-4000-A8BE-925188857162}"/>
              </a:ext>
            </a:extLst>
          </p:cNvPr>
          <p:cNvSpPr>
            <a:spLocks noGrp="1"/>
          </p:cNvSpPr>
          <p:nvPr>
            <p:ph type="body" idx="1"/>
          </p:nvPr>
        </p:nvSpPr>
        <p:spPr>
          <a:xfrm>
            <a:off x="7699248" y="4462272"/>
            <a:ext cx="4023360" cy="970828"/>
          </a:xfrm>
        </p:spPr>
        <p:txBody>
          <a:bodyPr vert="horz" lIns="91440" tIns="45720" rIns="91440" bIns="45720" rtlCol="0" anchor="t">
            <a:normAutofit/>
          </a:bodyPr>
          <a:lstStyle/>
          <a:p>
            <a:r>
              <a:rPr lang="en-US" sz="1700" u="sng">
                <a:solidFill>
                  <a:schemeClr val="tx1"/>
                </a:solidFill>
              </a:rPr>
              <a:t>@willvelida</a:t>
            </a:r>
          </a:p>
          <a:p>
            <a:r>
              <a:rPr lang="en-US" sz="1700">
                <a:solidFill>
                  <a:schemeClr val="tx1"/>
                </a:solidFill>
                <a:hlinkClick r:id="rId3">
                  <a:extLst>
                    <a:ext uri="{A12FA001-AC4F-418D-AE19-62706E023703}">
                      <ahyp:hlinkClr xmlns:ahyp="http://schemas.microsoft.com/office/drawing/2018/hyperlinkcolor" val="tx"/>
                    </a:ext>
                  </a:extLst>
                </a:hlinkClick>
              </a:rPr>
              <a:t>https://www.linkedin.com/in/willvelida/</a:t>
            </a:r>
            <a:endParaRPr lang="en-US" sz="1700">
              <a:solidFill>
                <a:schemeClr val="tx1"/>
              </a:solidFill>
            </a:endParaRPr>
          </a:p>
          <a:p>
            <a:endParaRPr lang="en-US" sz="1700">
              <a:solidFill>
                <a:schemeClr val="tx1"/>
              </a:solidFill>
            </a:endParaRPr>
          </a:p>
        </p:txBody>
      </p:sp>
      <p:sp>
        <p:nvSpPr>
          <p:cNvPr id="29" name="Rectangle 2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7BECC50C-BC06-42BC-AAB9-5E54D2032C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275"/>
          <a:stretch/>
        </p:blipFill>
        <p:spPr bwMode="auto">
          <a:xfrm>
            <a:off x="604064" y="10"/>
            <a:ext cx="670199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a:extLst>
              <a:ext uri="{FF2B5EF4-FFF2-40B4-BE49-F238E27FC236}">
                <a16:creationId xmlns:a16="http://schemas.microsoft.com/office/drawing/2014/main" id="{2DF00571-E53F-4406-874C-D5333B3E84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3256" y="73152"/>
            <a:ext cx="1178966" cy="232963"/>
            <a:chOff x="7763256" y="73152"/>
            <a:chExt cx="1178966" cy="232963"/>
          </a:xfrm>
        </p:grpSpPr>
        <p:sp>
          <p:nvSpPr>
            <p:cNvPr id="34" name="Rectangle 64">
              <a:extLst>
                <a:ext uri="{FF2B5EF4-FFF2-40B4-BE49-F238E27FC236}">
                  <a16:creationId xmlns:a16="http://schemas.microsoft.com/office/drawing/2014/main" id="{805A8E07-08A3-48C5-A937-BA5C099EB6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BD95D223-D0F4-4A5A-A97F-904E11575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C234CFCF-E56D-4C71-AEA5-41C17CD2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4EE72264-410F-4071-B6A9-A94E1050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38730288-0A00-4A97-8CE6-E7DFE81E3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EDA3E11-9FAA-4CBF-9FC7-A75068E7B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7327A321-A57A-4019-AC19-30C3FEDE08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45B013C8-DE8B-4D46-A566-8925FF2AB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D70623DD-9665-463E-9FF2-E11E7676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EF230DD2-4D19-4039-A31E-475B2471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A0DE572C-1F7E-41DF-B316-6D79DD003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75E93974-7575-4E1C-BB69-30CDE7C14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AB02B977-55BB-4684-B6DC-50B49F26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B8A7D2FD-4604-411A-8446-AAD738B9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2FC67E06-3570-4522-8495-454D7C87E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E6A1839D-1BE9-41CB-B29B-AF529145D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20C714F7-E8CA-484B-8A29-E3194EC7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B4E21E71-D285-4AED-AA11-100533981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13568E8F-C4DD-4452-A8BE-CDC9A4FE4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56ABD5AB-B13C-4AA9-9066-E872473A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2642384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940</Words>
  <Application>Microsoft Office PowerPoint</Application>
  <PresentationFormat>Widescreen</PresentationFormat>
  <Paragraphs>89</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Segoe UI</vt:lpstr>
      <vt:lpstr>Segoe UI Semibold</vt:lpstr>
      <vt:lpstr>Segoe UI Semilight</vt:lpstr>
      <vt:lpstr>Office Theme</vt:lpstr>
      <vt:lpstr>What is Azure Cosmos DB?</vt:lpstr>
      <vt:lpstr>Azure Cosmos DB </vt:lpstr>
      <vt:lpstr>Use Cases for Azure Cosmos DB</vt:lpstr>
      <vt:lpstr>Demo: Creating a Cosmos DB account via the Azure Portal</vt:lpstr>
      <vt:lpstr>Next steps</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Azure Cosmos DB?</dc:title>
  <dc:creator>Will</dc:creator>
  <cp:lastModifiedBy>Will</cp:lastModifiedBy>
  <cp:revision>3</cp:revision>
  <dcterms:created xsi:type="dcterms:W3CDTF">2020-06-20T22:59:22Z</dcterms:created>
  <dcterms:modified xsi:type="dcterms:W3CDTF">2020-06-21T01:22:55Z</dcterms:modified>
</cp:coreProperties>
</file>