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583" r:id="rId3"/>
    <p:sldId id="593" r:id="rId4"/>
    <p:sldId id="594" r:id="rId5"/>
    <p:sldId id="595" r:id="rId6"/>
    <p:sldId id="596" r:id="rId7"/>
    <p:sldId id="604" r:id="rId8"/>
    <p:sldId id="605" r:id="rId9"/>
    <p:sldId id="599" r:id="rId10"/>
    <p:sldId id="606" r:id="rId11"/>
    <p:sldId id="603" r:id="rId12"/>
    <p:sldId id="59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C24864-A196-4FB8-ABE9-667A3CD5B85E}">
          <p14:sldIdLst>
            <p14:sldId id="257"/>
            <p14:sldId id="583"/>
            <p14:sldId id="593"/>
          </p14:sldIdLst>
        </p14:section>
        <p14:section name="What are Request Units?" id="{39D639F7-04DB-4744-BB13-ADBA4C2667A0}">
          <p14:sldIdLst>
            <p14:sldId id="594"/>
            <p14:sldId id="595"/>
          </p14:sldIdLst>
        </p14:section>
        <p14:section name="Provisioning Throughput" id="{2D6BC52F-6C92-412A-BB53-31885C077EA6}">
          <p14:sldIdLst>
            <p14:sldId id="596"/>
            <p14:sldId id="604"/>
            <p14:sldId id="605"/>
          </p14:sldIdLst>
        </p14:section>
        <p14:section name="Autoscale vs Manual" id="{E40D66E6-ACD8-4119-8344-B3E1D85DB2DA}">
          <p14:sldIdLst>
            <p14:sldId id="599"/>
            <p14:sldId id="606"/>
          </p14:sldIdLst>
        </p14:section>
        <p14:section name="Demo" id="{2CF0947D-B2A0-4C4C-ACDA-B8C41C6C30A6}">
          <p14:sldIdLst>
            <p14:sldId id="603"/>
          </p14:sldIdLst>
        </p14:section>
        <p14:section name="Conclusion" id="{920B1962-42A7-40FE-9BC2-96D532C26266}">
          <p14:sldIdLst>
            <p14:sldId id="59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9" autoAdjust="0"/>
  </p:normalViewPr>
  <p:slideViewPr>
    <p:cSldViewPr snapToGrid="0">
      <p:cViewPr varScale="1">
        <p:scale>
          <a:sx n="88" d="100"/>
          <a:sy n="88" d="100"/>
        </p:scale>
        <p:origin x="1434" y="96"/>
      </p:cViewPr>
      <p:guideLst/>
    </p:cSldViewPr>
  </p:slideViewPr>
  <p:notesTextViewPr>
    <p:cViewPr>
      <p:scale>
        <a:sx n="1" d="1"/>
        <a:sy n="1" d="1"/>
      </p:scale>
      <p:origin x="0" y="-1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dirty="0"/>
            <a:t>Understanding Partitioning</a:t>
          </a:r>
          <a:endParaRPr lang="en-US" dirty="0"/>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dirty="0"/>
            <a:t>Database and Container Design</a:t>
          </a:r>
          <a:endParaRPr lang="en-US" dirty="0"/>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E65B55-E40D-4507-9926-632BA48E038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9C8ECBA7-7691-435E-962C-331F17C796DE}">
      <dgm:prSet/>
      <dgm:spPr/>
      <dgm:t>
        <a:bodyPr/>
        <a:lstStyle/>
        <a:p>
          <a:r>
            <a:rPr lang="en-NZ"/>
            <a:t>What are Request Units?</a:t>
          </a:r>
        </a:p>
      </dgm:t>
    </dgm:pt>
    <dgm:pt modelId="{086DC616-C5B9-4588-9039-10473DED0698}" type="parTrans" cxnId="{5D7F623B-B54F-43B5-BC81-D09B941F0426}">
      <dgm:prSet/>
      <dgm:spPr/>
      <dgm:t>
        <a:bodyPr/>
        <a:lstStyle/>
        <a:p>
          <a:endParaRPr lang="en-NZ"/>
        </a:p>
      </dgm:t>
    </dgm:pt>
    <dgm:pt modelId="{0966A80B-A1A7-4977-AFD4-34D33CEBD4BE}" type="sibTrans" cxnId="{5D7F623B-B54F-43B5-BC81-D09B941F0426}">
      <dgm:prSet/>
      <dgm:spPr/>
      <dgm:t>
        <a:bodyPr/>
        <a:lstStyle/>
        <a:p>
          <a:endParaRPr lang="en-NZ"/>
        </a:p>
      </dgm:t>
    </dgm:pt>
    <dgm:pt modelId="{C231E226-8F97-4862-B633-F1D04833F0A2}">
      <dgm:prSet/>
      <dgm:spPr/>
      <dgm:t>
        <a:bodyPr/>
        <a:lstStyle/>
        <a:p>
          <a:r>
            <a:rPr lang="en-NZ"/>
            <a:t>How we can provision Throughput?</a:t>
          </a:r>
        </a:p>
      </dgm:t>
    </dgm:pt>
    <dgm:pt modelId="{C0B4FA97-E2BE-46EE-B459-148019E9DE9C}" type="parTrans" cxnId="{FF7DD433-12B8-4222-A4DC-F8C63E9ED0A4}">
      <dgm:prSet/>
      <dgm:spPr/>
      <dgm:t>
        <a:bodyPr/>
        <a:lstStyle/>
        <a:p>
          <a:endParaRPr lang="en-NZ"/>
        </a:p>
      </dgm:t>
    </dgm:pt>
    <dgm:pt modelId="{9E002AB9-E3A5-4D3F-9383-F0ECD1D4F8B3}" type="sibTrans" cxnId="{FF7DD433-12B8-4222-A4DC-F8C63E9ED0A4}">
      <dgm:prSet/>
      <dgm:spPr/>
      <dgm:t>
        <a:bodyPr/>
        <a:lstStyle/>
        <a:p>
          <a:endParaRPr lang="en-NZ"/>
        </a:p>
      </dgm:t>
    </dgm:pt>
    <dgm:pt modelId="{B3BACBC5-7C93-4293-9D73-56B3BCFD2196}">
      <dgm:prSet/>
      <dgm:spPr/>
      <dgm:t>
        <a:bodyPr/>
        <a:lstStyle/>
        <a:p>
          <a:r>
            <a:rPr lang="en-NZ"/>
            <a:t>Autoscale vs Manual Throughput</a:t>
          </a:r>
        </a:p>
      </dgm:t>
    </dgm:pt>
    <dgm:pt modelId="{E6198D34-B714-43C2-ABEF-2D752F920B9D}" type="parTrans" cxnId="{C6148448-D59A-4B20-A216-049B6D63DC62}">
      <dgm:prSet/>
      <dgm:spPr/>
      <dgm:t>
        <a:bodyPr/>
        <a:lstStyle/>
        <a:p>
          <a:endParaRPr lang="en-NZ"/>
        </a:p>
      </dgm:t>
    </dgm:pt>
    <dgm:pt modelId="{6E378B4F-AD43-4F19-80EB-950AFD38E9FF}" type="sibTrans" cxnId="{C6148448-D59A-4B20-A216-049B6D63DC62}">
      <dgm:prSet/>
      <dgm:spPr/>
      <dgm:t>
        <a:bodyPr/>
        <a:lstStyle/>
        <a:p>
          <a:endParaRPr lang="en-NZ"/>
        </a:p>
      </dgm:t>
    </dgm:pt>
    <dgm:pt modelId="{49168C94-88DC-4CE2-AEA3-F210C4D68098}">
      <dgm:prSet/>
      <dgm:spPr/>
      <dgm:t>
        <a:bodyPr/>
        <a:lstStyle/>
        <a:p>
          <a:r>
            <a:rPr lang="en-NZ" dirty="0"/>
            <a:t>Demo: Provisioning Throughput</a:t>
          </a:r>
        </a:p>
      </dgm:t>
    </dgm:pt>
    <dgm:pt modelId="{4FFF7875-4760-4F22-9A98-A138AE335FD6}" type="parTrans" cxnId="{954788B7-2315-4282-863A-AE92F5958A7E}">
      <dgm:prSet/>
      <dgm:spPr/>
      <dgm:t>
        <a:bodyPr/>
        <a:lstStyle/>
        <a:p>
          <a:endParaRPr lang="en-NZ"/>
        </a:p>
      </dgm:t>
    </dgm:pt>
    <dgm:pt modelId="{897E0531-1C92-4EF5-8346-DDE13E30DE16}" type="sibTrans" cxnId="{954788B7-2315-4282-863A-AE92F5958A7E}">
      <dgm:prSet/>
      <dgm:spPr/>
      <dgm:t>
        <a:bodyPr/>
        <a:lstStyle/>
        <a:p>
          <a:endParaRPr lang="en-NZ"/>
        </a:p>
      </dgm:t>
    </dgm:pt>
    <dgm:pt modelId="{BF5ED659-155B-4ED9-87F9-C86C656A15DD}" type="pres">
      <dgm:prSet presAssocID="{1BE65B55-E40D-4507-9926-632BA48E0388}" presName="linear" presStyleCnt="0">
        <dgm:presLayoutVars>
          <dgm:animLvl val="lvl"/>
          <dgm:resizeHandles val="exact"/>
        </dgm:presLayoutVars>
      </dgm:prSet>
      <dgm:spPr/>
    </dgm:pt>
    <dgm:pt modelId="{E28D5575-EED4-4C6B-83F6-0BAF89281679}" type="pres">
      <dgm:prSet presAssocID="{9C8ECBA7-7691-435E-962C-331F17C796DE}" presName="parentText" presStyleLbl="node1" presStyleIdx="0" presStyleCnt="4">
        <dgm:presLayoutVars>
          <dgm:chMax val="0"/>
          <dgm:bulletEnabled val="1"/>
        </dgm:presLayoutVars>
      </dgm:prSet>
      <dgm:spPr/>
    </dgm:pt>
    <dgm:pt modelId="{F2127089-7DE2-4A32-B2F3-9EAF80FA7794}" type="pres">
      <dgm:prSet presAssocID="{0966A80B-A1A7-4977-AFD4-34D33CEBD4BE}" presName="spacer" presStyleCnt="0"/>
      <dgm:spPr/>
    </dgm:pt>
    <dgm:pt modelId="{D3F1E2CD-D173-420C-9DC9-5F16AB3A9FF0}" type="pres">
      <dgm:prSet presAssocID="{C231E226-8F97-4862-B633-F1D04833F0A2}" presName="parentText" presStyleLbl="node1" presStyleIdx="1" presStyleCnt="4">
        <dgm:presLayoutVars>
          <dgm:chMax val="0"/>
          <dgm:bulletEnabled val="1"/>
        </dgm:presLayoutVars>
      </dgm:prSet>
      <dgm:spPr/>
    </dgm:pt>
    <dgm:pt modelId="{4BD04516-9A56-46F9-BFB1-76F6C676F025}" type="pres">
      <dgm:prSet presAssocID="{9E002AB9-E3A5-4D3F-9383-F0ECD1D4F8B3}" presName="spacer" presStyleCnt="0"/>
      <dgm:spPr/>
    </dgm:pt>
    <dgm:pt modelId="{73CE283D-FA73-49CC-A546-A882359E1630}" type="pres">
      <dgm:prSet presAssocID="{B3BACBC5-7C93-4293-9D73-56B3BCFD2196}" presName="parentText" presStyleLbl="node1" presStyleIdx="2" presStyleCnt="4">
        <dgm:presLayoutVars>
          <dgm:chMax val="0"/>
          <dgm:bulletEnabled val="1"/>
        </dgm:presLayoutVars>
      </dgm:prSet>
      <dgm:spPr/>
    </dgm:pt>
    <dgm:pt modelId="{B86B53BA-347C-4292-8478-079056684C71}" type="pres">
      <dgm:prSet presAssocID="{6E378B4F-AD43-4F19-80EB-950AFD38E9FF}" presName="spacer" presStyleCnt="0"/>
      <dgm:spPr/>
    </dgm:pt>
    <dgm:pt modelId="{A34E9712-005F-470A-9BAF-F8BDECC2B8AC}" type="pres">
      <dgm:prSet presAssocID="{49168C94-88DC-4CE2-AEA3-F210C4D68098}" presName="parentText" presStyleLbl="node1" presStyleIdx="3" presStyleCnt="4">
        <dgm:presLayoutVars>
          <dgm:chMax val="0"/>
          <dgm:bulletEnabled val="1"/>
        </dgm:presLayoutVars>
      </dgm:prSet>
      <dgm:spPr/>
    </dgm:pt>
  </dgm:ptLst>
  <dgm:cxnLst>
    <dgm:cxn modelId="{4B75CE27-2A0A-477B-B6FE-7DC54ECF5533}" type="presOf" srcId="{B3BACBC5-7C93-4293-9D73-56B3BCFD2196}" destId="{73CE283D-FA73-49CC-A546-A882359E1630}" srcOrd="0" destOrd="0" presId="urn:microsoft.com/office/officeart/2005/8/layout/vList2"/>
    <dgm:cxn modelId="{FF7DD433-12B8-4222-A4DC-F8C63E9ED0A4}" srcId="{1BE65B55-E40D-4507-9926-632BA48E0388}" destId="{C231E226-8F97-4862-B633-F1D04833F0A2}" srcOrd="1" destOrd="0" parTransId="{C0B4FA97-E2BE-46EE-B459-148019E9DE9C}" sibTransId="{9E002AB9-E3A5-4D3F-9383-F0ECD1D4F8B3}"/>
    <dgm:cxn modelId="{5D7F623B-B54F-43B5-BC81-D09B941F0426}" srcId="{1BE65B55-E40D-4507-9926-632BA48E0388}" destId="{9C8ECBA7-7691-435E-962C-331F17C796DE}" srcOrd="0" destOrd="0" parTransId="{086DC616-C5B9-4588-9039-10473DED0698}" sibTransId="{0966A80B-A1A7-4977-AFD4-34D33CEBD4BE}"/>
    <dgm:cxn modelId="{C6148448-D59A-4B20-A216-049B6D63DC62}" srcId="{1BE65B55-E40D-4507-9926-632BA48E0388}" destId="{B3BACBC5-7C93-4293-9D73-56B3BCFD2196}" srcOrd="2" destOrd="0" parTransId="{E6198D34-B714-43C2-ABEF-2D752F920B9D}" sibTransId="{6E378B4F-AD43-4F19-80EB-950AFD38E9FF}"/>
    <dgm:cxn modelId="{0339D96B-637F-4012-A46B-5984F877891E}" type="presOf" srcId="{C231E226-8F97-4862-B633-F1D04833F0A2}" destId="{D3F1E2CD-D173-420C-9DC9-5F16AB3A9FF0}" srcOrd="0" destOrd="0" presId="urn:microsoft.com/office/officeart/2005/8/layout/vList2"/>
    <dgm:cxn modelId="{4ABBB09E-F7EF-404D-851D-15DDF88DE6E9}" type="presOf" srcId="{49168C94-88DC-4CE2-AEA3-F210C4D68098}" destId="{A34E9712-005F-470A-9BAF-F8BDECC2B8AC}" srcOrd="0" destOrd="0" presId="urn:microsoft.com/office/officeart/2005/8/layout/vList2"/>
    <dgm:cxn modelId="{954788B7-2315-4282-863A-AE92F5958A7E}" srcId="{1BE65B55-E40D-4507-9926-632BA48E0388}" destId="{49168C94-88DC-4CE2-AEA3-F210C4D68098}" srcOrd="3" destOrd="0" parTransId="{4FFF7875-4760-4F22-9A98-A138AE335FD6}" sibTransId="{897E0531-1C92-4EF5-8346-DDE13E30DE16}"/>
    <dgm:cxn modelId="{DB47D9D2-E9A4-4891-B5FC-D58D2E762395}" type="presOf" srcId="{9C8ECBA7-7691-435E-962C-331F17C796DE}" destId="{E28D5575-EED4-4C6B-83F6-0BAF89281679}" srcOrd="0" destOrd="0" presId="urn:microsoft.com/office/officeart/2005/8/layout/vList2"/>
    <dgm:cxn modelId="{2399A3FA-26A1-41E7-8DC0-9F2CCACB6E17}" type="presOf" srcId="{1BE65B55-E40D-4507-9926-632BA48E0388}" destId="{BF5ED659-155B-4ED9-87F9-C86C656A15DD}" srcOrd="0" destOrd="0" presId="urn:microsoft.com/office/officeart/2005/8/layout/vList2"/>
    <dgm:cxn modelId="{98AB71B0-C7A2-41BC-B766-2DE2F2108BFC}" type="presParOf" srcId="{BF5ED659-155B-4ED9-87F9-C86C656A15DD}" destId="{E28D5575-EED4-4C6B-83F6-0BAF89281679}" srcOrd="0" destOrd="0" presId="urn:microsoft.com/office/officeart/2005/8/layout/vList2"/>
    <dgm:cxn modelId="{CE6C2655-7764-4BF8-91EF-136FD9681E9B}" type="presParOf" srcId="{BF5ED659-155B-4ED9-87F9-C86C656A15DD}" destId="{F2127089-7DE2-4A32-B2F3-9EAF80FA7794}" srcOrd="1" destOrd="0" presId="urn:microsoft.com/office/officeart/2005/8/layout/vList2"/>
    <dgm:cxn modelId="{B604F4DD-C4AA-4B2A-B251-4F062036AAD3}" type="presParOf" srcId="{BF5ED659-155B-4ED9-87F9-C86C656A15DD}" destId="{D3F1E2CD-D173-420C-9DC9-5F16AB3A9FF0}" srcOrd="2" destOrd="0" presId="urn:microsoft.com/office/officeart/2005/8/layout/vList2"/>
    <dgm:cxn modelId="{6F0B67AE-8828-48FB-B1A1-DE9AC8605397}" type="presParOf" srcId="{BF5ED659-155B-4ED9-87F9-C86C656A15DD}" destId="{4BD04516-9A56-46F9-BFB1-76F6C676F025}" srcOrd="3" destOrd="0" presId="urn:microsoft.com/office/officeart/2005/8/layout/vList2"/>
    <dgm:cxn modelId="{6A2728BF-0293-4D5B-BB52-3E8575A94714}" type="presParOf" srcId="{BF5ED659-155B-4ED9-87F9-C86C656A15DD}" destId="{73CE283D-FA73-49CC-A546-A882359E1630}" srcOrd="4" destOrd="0" presId="urn:microsoft.com/office/officeart/2005/8/layout/vList2"/>
    <dgm:cxn modelId="{C9E69B08-2097-41BF-8A80-9ED6DF49FF8C}" type="presParOf" srcId="{BF5ED659-155B-4ED9-87F9-C86C656A15DD}" destId="{B86B53BA-347C-4292-8478-079056684C71}" srcOrd="5" destOrd="0" presId="urn:microsoft.com/office/officeart/2005/8/layout/vList2"/>
    <dgm:cxn modelId="{671DEE41-7F6E-494C-8C56-D79F751B2A64}" type="presParOf" srcId="{BF5ED659-155B-4ED9-87F9-C86C656A15DD}" destId="{A34E9712-005F-470A-9BAF-F8BDECC2B8A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99DA3A-1AC1-499C-9212-289C3378422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A306E0B8-3111-45A8-A74F-6F93DA93060B}">
      <dgm:prSet/>
      <dgm:spPr/>
      <dgm:t>
        <a:bodyPr/>
        <a:lstStyle/>
        <a:p>
          <a:r>
            <a:rPr lang="en-NZ" dirty="0"/>
            <a:t>Hard limit.</a:t>
          </a:r>
        </a:p>
      </dgm:t>
    </dgm:pt>
    <dgm:pt modelId="{23994384-792E-4E18-91E0-98390D73561A}" type="parTrans" cxnId="{6EEAE6EB-E82E-4B87-98A4-B5AC33A14B04}">
      <dgm:prSet/>
      <dgm:spPr/>
      <dgm:t>
        <a:bodyPr/>
        <a:lstStyle/>
        <a:p>
          <a:endParaRPr lang="en-NZ"/>
        </a:p>
      </dgm:t>
    </dgm:pt>
    <dgm:pt modelId="{59E20979-FB5E-4598-93CF-351C7E575644}" type="sibTrans" cxnId="{6EEAE6EB-E82E-4B87-98A4-B5AC33A14B04}">
      <dgm:prSet/>
      <dgm:spPr/>
      <dgm:t>
        <a:bodyPr/>
        <a:lstStyle/>
        <a:p>
          <a:endParaRPr lang="en-NZ"/>
        </a:p>
      </dgm:t>
    </dgm:pt>
    <dgm:pt modelId="{303E7682-F7FF-4F01-929B-7D734D06AADA}">
      <dgm:prSet/>
      <dgm:spPr/>
      <dgm:t>
        <a:bodyPr/>
        <a:lstStyle/>
        <a:p>
          <a:r>
            <a:rPr lang="en-NZ" dirty="0"/>
            <a:t>Pay for provisioned RU/s per hour.</a:t>
          </a:r>
        </a:p>
      </dgm:t>
    </dgm:pt>
    <dgm:pt modelId="{3F39E3B1-F37C-4CC6-9F73-4B72C33B6975}" type="parTrans" cxnId="{8741B161-DE74-4F5D-9670-5C2FF488AAA4}">
      <dgm:prSet/>
      <dgm:spPr/>
      <dgm:t>
        <a:bodyPr/>
        <a:lstStyle/>
        <a:p>
          <a:endParaRPr lang="en-NZ"/>
        </a:p>
      </dgm:t>
    </dgm:pt>
    <dgm:pt modelId="{B7BC280A-D262-4EB1-B8CD-7317992A997A}" type="sibTrans" cxnId="{8741B161-DE74-4F5D-9670-5C2FF488AAA4}">
      <dgm:prSet/>
      <dgm:spPr/>
      <dgm:t>
        <a:bodyPr/>
        <a:lstStyle/>
        <a:p>
          <a:endParaRPr lang="en-NZ"/>
        </a:p>
      </dgm:t>
    </dgm:pt>
    <dgm:pt modelId="{1D1AFCD0-2959-49A2-AEE5-A8B1E796F087}">
      <dgm:prSet/>
      <dgm:spPr/>
      <dgm:t>
        <a:bodyPr/>
        <a:lstStyle/>
        <a:p>
          <a:r>
            <a:rPr lang="en-NZ"/>
            <a:t>Capacity Planning Required.</a:t>
          </a:r>
        </a:p>
      </dgm:t>
    </dgm:pt>
    <dgm:pt modelId="{AE6E19F8-BB4A-4FD6-BC7F-1C1090EE0DFF}" type="parTrans" cxnId="{18D26738-1623-4EBF-BE4B-C251D78E4C9E}">
      <dgm:prSet/>
      <dgm:spPr/>
      <dgm:t>
        <a:bodyPr/>
        <a:lstStyle/>
        <a:p>
          <a:endParaRPr lang="en-NZ"/>
        </a:p>
      </dgm:t>
    </dgm:pt>
    <dgm:pt modelId="{82427944-8995-469C-B4E0-0E6646CE0648}" type="sibTrans" cxnId="{18D26738-1623-4EBF-BE4B-C251D78E4C9E}">
      <dgm:prSet/>
      <dgm:spPr/>
      <dgm:t>
        <a:bodyPr/>
        <a:lstStyle/>
        <a:p>
          <a:endParaRPr lang="en-NZ"/>
        </a:p>
      </dgm:t>
    </dgm:pt>
    <dgm:pt modelId="{6BAA6E9D-B007-45D6-B7FD-60FCF9F3B90E}">
      <dgm:prSet/>
      <dgm:spPr/>
      <dgm:t>
        <a:bodyPr/>
        <a:lstStyle/>
        <a:p>
          <a:r>
            <a:rPr lang="en-NZ"/>
            <a:t>Rate Limiting if consumption &gt; capacity.</a:t>
          </a:r>
        </a:p>
      </dgm:t>
    </dgm:pt>
    <dgm:pt modelId="{E578A62A-A4B0-475F-AAA2-AB54F34BEF39}" type="parTrans" cxnId="{44002EE9-95D4-46F1-AB7D-046B2927DE95}">
      <dgm:prSet/>
      <dgm:spPr/>
      <dgm:t>
        <a:bodyPr/>
        <a:lstStyle/>
        <a:p>
          <a:endParaRPr lang="en-NZ"/>
        </a:p>
      </dgm:t>
    </dgm:pt>
    <dgm:pt modelId="{5EB91AB2-363F-4FF6-B672-B7535B0F6936}" type="sibTrans" cxnId="{44002EE9-95D4-46F1-AB7D-046B2927DE95}">
      <dgm:prSet/>
      <dgm:spPr/>
      <dgm:t>
        <a:bodyPr/>
        <a:lstStyle/>
        <a:p>
          <a:endParaRPr lang="en-NZ"/>
        </a:p>
      </dgm:t>
    </dgm:pt>
    <dgm:pt modelId="{0009EAB1-FBF5-403B-A62D-BBEAD9267A59}">
      <dgm:prSet/>
      <dgm:spPr/>
      <dgm:t>
        <a:bodyPr/>
        <a:lstStyle/>
        <a:p>
          <a:r>
            <a:rPr lang="en-NZ"/>
            <a:t>Best for stable, predictable workloads</a:t>
          </a:r>
        </a:p>
      </dgm:t>
    </dgm:pt>
    <dgm:pt modelId="{038ED025-E37C-4D7E-9B2C-B588843F3527}" type="parTrans" cxnId="{CE8ED2EE-320E-4CC5-B027-310505A05773}">
      <dgm:prSet/>
      <dgm:spPr/>
      <dgm:t>
        <a:bodyPr/>
        <a:lstStyle/>
        <a:p>
          <a:endParaRPr lang="en-NZ"/>
        </a:p>
      </dgm:t>
    </dgm:pt>
    <dgm:pt modelId="{968D2735-8B48-4EF8-BCB7-63A832AFE343}" type="sibTrans" cxnId="{CE8ED2EE-320E-4CC5-B027-310505A05773}">
      <dgm:prSet/>
      <dgm:spPr/>
      <dgm:t>
        <a:bodyPr/>
        <a:lstStyle/>
        <a:p>
          <a:endParaRPr lang="en-NZ"/>
        </a:p>
      </dgm:t>
    </dgm:pt>
    <dgm:pt modelId="{582FB4F3-702F-4197-A0FA-3066290C1AF0}">
      <dgm:prSet/>
      <dgm:spPr/>
      <dgm:t>
        <a:bodyPr/>
        <a:lstStyle/>
        <a:p>
          <a:r>
            <a:rPr lang="en-NZ" dirty="0"/>
            <a:t>Increments of 100 RU/s</a:t>
          </a:r>
        </a:p>
      </dgm:t>
    </dgm:pt>
    <dgm:pt modelId="{3D0E3AE1-A804-46D5-95CB-D96268531ECC}" type="parTrans" cxnId="{F3F371B3-73E7-4938-BB3E-9BA1E986DB42}">
      <dgm:prSet/>
      <dgm:spPr/>
      <dgm:t>
        <a:bodyPr/>
        <a:lstStyle/>
        <a:p>
          <a:endParaRPr lang="en-NZ"/>
        </a:p>
      </dgm:t>
    </dgm:pt>
    <dgm:pt modelId="{35EFAD89-F6D3-4714-B1ED-D6829523F23D}" type="sibTrans" cxnId="{F3F371B3-73E7-4938-BB3E-9BA1E986DB42}">
      <dgm:prSet/>
      <dgm:spPr/>
      <dgm:t>
        <a:bodyPr/>
        <a:lstStyle/>
        <a:p>
          <a:endParaRPr lang="en-NZ"/>
        </a:p>
      </dgm:t>
    </dgm:pt>
    <dgm:pt modelId="{F9A14135-6E22-450D-A83A-28A1DCE29959}" type="pres">
      <dgm:prSet presAssocID="{3699DA3A-1AC1-499C-9212-289C3378422C}" presName="linear" presStyleCnt="0">
        <dgm:presLayoutVars>
          <dgm:animLvl val="lvl"/>
          <dgm:resizeHandles val="exact"/>
        </dgm:presLayoutVars>
      </dgm:prSet>
      <dgm:spPr/>
    </dgm:pt>
    <dgm:pt modelId="{B3F7E873-4A4C-4CDC-821C-C802F8E92593}" type="pres">
      <dgm:prSet presAssocID="{A306E0B8-3111-45A8-A74F-6F93DA93060B}" presName="parentText" presStyleLbl="node1" presStyleIdx="0" presStyleCnt="6">
        <dgm:presLayoutVars>
          <dgm:chMax val="0"/>
          <dgm:bulletEnabled val="1"/>
        </dgm:presLayoutVars>
      </dgm:prSet>
      <dgm:spPr/>
    </dgm:pt>
    <dgm:pt modelId="{7C6E5894-B80E-478C-BC77-881FDFE63275}" type="pres">
      <dgm:prSet presAssocID="{59E20979-FB5E-4598-93CF-351C7E575644}" presName="spacer" presStyleCnt="0"/>
      <dgm:spPr/>
    </dgm:pt>
    <dgm:pt modelId="{CC1E9005-493D-4EE9-A352-F14DC231E5F2}" type="pres">
      <dgm:prSet presAssocID="{303E7682-F7FF-4F01-929B-7D734D06AADA}" presName="parentText" presStyleLbl="node1" presStyleIdx="1" presStyleCnt="6">
        <dgm:presLayoutVars>
          <dgm:chMax val="0"/>
          <dgm:bulletEnabled val="1"/>
        </dgm:presLayoutVars>
      </dgm:prSet>
      <dgm:spPr/>
    </dgm:pt>
    <dgm:pt modelId="{EC7E2893-D5E6-4D63-99A3-750A2112E4BF}" type="pres">
      <dgm:prSet presAssocID="{B7BC280A-D262-4EB1-B8CD-7317992A997A}" presName="spacer" presStyleCnt="0"/>
      <dgm:spPr/>
    </dgm:pt>
    <dgm:pt modelId="{C22B115F-1DCA-4B08-AC20-7DBF9F6256C9}" type="pres">
      <dgm:prSet presAssocID="{582FB4F3-702F-4197-A0FA-3066290C1AF0}" presName="parentText" presStyleLbl="node1" presStyleIdx="2" presStyleCnt="6">
        <dgm:presLayoutVars>
          <dgm:chMax val="0"/>
          <dgm:bulletEnabled val="1"/>
        </dgm:presLayoutVars>
      </dgm:prSet>
      <dgm:spPr/>
    </dgm:pt>
    <dgm:pt modelId="{3AF7286A-7853-41B0-BD40-42B26985D18F}" type="pres">
      <dgm:prSet presAssocID="{35EFAD89-F6D3-4714-B1ED-D6829523F23D}" presName="spacer" presStyleCnt="0"/>
      <dgm:spPr/>
    </dgm:pt>
    <dgm:pt modelId="{EB9BFEFC-77E4-4EE0-9812-FDCFC245EA14}" type="pres">
      <dgm:prSet presAssocID="{1D1AFCD0-2959-49A2-AEE5-A8B1E796F087}" presName="parentText" presStyleLbl="node1" presStyleIdx="3" presStyleCnt="6">
        <dgm:presLayoutVars>
          <dgm:chMax val="0"/>
          <dgm:bulletEnabled val="1"/>
        </dgm:presLayoutVars>
      </dgm:prSet>
      <dgm:spPr/>
    </dgm:pt>
    <dgm:pt modelId="{6EAF3E45-8637-4820-A02D-FFED01C6889F}" type="pres">
      <dgm:prSet presAssocID="{82427944-8995-469C-B4E0-0E6646CE0648}" presName="spacer" presStyleCnt="0"/>
      <dgm:spPr/>
    </dgm:pt>
    <dgm:pt modelId="{5171D11E-2790-4FB9-BC19-7100F257ACDC}" type="pres">
      <dgm:prSet presAssocID="{6BAA6E9D-B007-45D6-B7FD-60FCF9F3B90E}" presName="parentText" presStyleLbl="node1" presStyleIdx="4" presStyleCnt="6">
        <dgm:presLayoutVars>
          <dgm:chMax val="0"/>
          <dgm:bulletEnabled val="1"/>
        </dgm:presLayoutVars>
      </dgm:prSet>
      <dgm:spPr/>
    </dgm:pt>
    <dgm:pt modelId="{31B8D5DA-6003-49F5-9FA8-C6CDC6B46148}" type="pres">
      <dgm:prSet presAssocID="{5EB91AB2-363F-4FF6-B672-B7535B0F6936}" presName="spacer" presStyleCnt="0"/>
      <dgm:spPr/>
    </dgm:pt>
    <dgm:pt modelId="{F374A3B8-C694-404D-9AB1-69BB7AFF163B}" type="pres">
      <dgm:prSet presAssocID="{0009EAB1-FBF5-403B-A62D-BBEAD9267A59}" presName="parentText" presStyleLbl="node1" presStyleIdx="5" presStyleCnt="6">
        <dgm:presLayoutVars>
          <dgm:chMax val="0"/>
          <dgm:bulletEnabled val="1"/>
        </dgm:presLayoutVars>
      </dgm:prSet>
      <dgm:spPr/>
    </dgm:pt>
  </dgm:ptLst>
  <dgm:cxnLst>
    <dgm:cxn modelId="{149DFE07-DC00-431E-A943-9702DB1FC811}" type="presOf" srcId="{303E7682-F7FF-4F01-929B-7D734D06AADA}" destId="{CC1E9005-493D-4EE9-A352-F14DC231E5F2}" srcOrd="0" destOrd="0" presId="urn:microsoft.com/office/officeart/2005/8/layout/vList2"/>
    <dgm:cxn modelId="{18D26738-1623-4EBF-BE4B-C251D78E4C9E}" srcId="{3699DA3A-1AC1-499C-9212-289C3378422C}" destId="{1D1AFCD0-2959-49A2-AEE5-A8B1E796F087}" srcOrd="3" destOrd="0" parTransId="{AE6E19F8-BB4A-4FD6-BC7F-1C1090EE0DFF}" sibTransId="{82427944-8995-469C-B4E0-0E6646CE0648}"/>
    <dgm:cxn modelId="{410F2D3D-09E7-45EE-90EB-8B0EB78E5C23}" type="presOf" srcId="{0009EAB1-FBF5-403B-A62D-BBEAD9267A59}" destId="{F374A3B8-C694-404D-9AB1-69BB7AFF163B}" srcOrd="0" destOrd="0" presId="urn:microsoft.com/office/officeart/2005/8/layout/vList2"/>
    <dgm:cxn modelId="{8741B161-DE74-4F5D-9670-5C2FF488AAA4}" srcId="{3699DA3A-1AC1-499C-9212-289C3378422C}" destId="{303E7682-F7FF-4F01-929B-7D734D06AADA}" srcOrd="1" destOrd="0" parTransId="{3F39E3B1-F37C-4CC6-9F73-4B72C33B6975}" sibTransId="{B7BC280A-D262-4EB1-B8CD-7317992A997A}"/>
    <dgm:cxn modelId="{9A931549-5BE1-4ADB-9154-EC6F1511362C}" type="presOf" srcId="{582FB4F3-702F-4197-A0FA-3066290C1AF0}" destId="{C22B115F-1DCA-4B08-AC20-7DBF9F6256C9}" srcOrd="0" destOrd="0" presId="urn:microsoft.com/office/officeart/2005/8/layout/vList2"/>
    <dgm:cxn modelId="{A91BC44E-411C-459A-B027-7C4E15E09C62}" type="presOf" srcId="{1D1AFCD0-2959-49A2-AEE5-A8B1E796F087}" destId="{EB9BFEFC-77E4-4EE0-9812-FDCFC245EA14}" srcOrd="0" destOrd="0" presId="urn:microsoft.com/office/officeart/2005/8/layout/vList2"/>
    <dgm:cxn modelId="{F1C2148F-2145-444F-BA49-DEAAF13F6EC6}" type="presOf" srcId="{6BAA6E9D-B007-45D6-B7FD-60FCF9F3B90E}" destId="{5171D11E-2790-4FB9-BC19-7100F257ACDC}" srcOrd="0" destOrd="0" presId="urn:microsoft.com/office/officeart/2005/8/layout/vList2"/>
    <dgm:cxn modelId="{932EE3B0-9233-4528-A2DB-99D87E71331E}" type="presOf" srcId="{3699DA3A-1AC1-499C-9212-289C3378422C}" destId="{F9A14135-6E22-450D-A83A-28A1DCE29959}" srcOrd="0" destOrd="0" presId="urn:microsoft.com/office/officeart/2005/8/layout/vList2"/>
    <dgm:cxn modelId="{F3F371B3-73E7-4938-BB3E-9BA1E986DB42}" srcId="{3699DA3A-1AC1-499C-9212-289C3378422C}" destId="{582FB4F3-702F-4197-A0FA-3066290C1AF0}" srcOrd="2" destOrd="0" parTransId="{3D0E3AE1-A804-46D5-95CB-D96268531ECC}" sibTransId="{35EFAD89-F6D3-4714-B1ED-D6829523F23D}"/>
    <dgm:cxn modelId="{B4909FC7-8E51-4DFE-80FF-DED73577136E}" type="presOf" srcId="{A306E0B8-3111-45A8-A74F-6F93DA93060B}" destId="{B3F7E873-4A4C-4CDC-821C-C802F8E92593}" srcOrd="0" destOrd="0" presId="urn:microsoft.com/office/officeart/2005/8/layout/vList2"/>
    <dgm:cxn modelId="{44002EE9-95D4-46F1-AB7D-046B2927DE95}" srcId="{3699DA3A-1AC1-499C-9212-289C3378422C}" destId="{6BAA6E9D-B007-45D6-B7FD-60FCF9F3B90E}" srcOrd="4" destOrd="0" parTransId="{E578A62A-A4B0-475F-AAA2-AB54F34BEF39}" sibTransId="{5EB91AB2-363F-4FF6-B672-B7535B0F6936}"/>
    <dgm:cxn modelId="{6EEAE6EB-E82E-4B87-98A4-B5AC33A14B04}" srcId="{3699DA3A-1AC1-499C-9212-289C3378422C}" destId="{A306E0B8-3111-45A8-A74F-6F93DA93060B}" srcOrd="0" destOrd="0" parTransId="{23994384-792E-4E18-91E0-98390D73561A}" sibTransId="{59E20979-FB5E-4598-93CF-351C7E575644}"/>
    <dgm:cxn modelId="{CE8ED2EE-320E-4CC5-B027-310505A05773}" srcId="{3699DA3A-1AC1-499C-9212-289C3378422C}" destId="{0009EAB1-FBF5-403B-A62D-BBEAD9267A59}" srcOrd="5" destOrd="0" parTransId="{038ED025-E37C-4D7E-9B2C-B588843F3527}" sibTransId="{968D2735-8B48-4EF8-BCB7-63A832AFE343}"/>
    <dgm:cxn modelId="{13F32343-BB00-481B-A12A-ED0C089D5F02}" type="presParOf" srcId="{F9A14135-6E22-450D-A83A-28A1DCE29959}" destId="{B3F7E873-4A4C-4CDC-821C-C802F8E92593}" srcOrd="0" destOrd="0" presId="urn:microsoft.com/office/officeart/2005/8/layout/vList2"/>
    <dgm:cxn modelId="{DBBEC1F8-705A-4A7E-A78D-4E1E7C3EE6AD}" type="presParOf" srcId="{F9A14135-6E22-450D-A83A-28A1DCE29959}" destId="{7C6E5894-B80E-478C-BC77-881FDFE63275}" srcOrd="1" destOrd="0" presId="urn:microsoft.com/office/officeart/2005/8/layout/vList2"/>
    <dgm:cxn modelId="{2BE16B36-33C4-4B4B-997F-A474842C447C}" type="presParOf" srcId="{F9A14135-6E22-450D-A83A-28A1DCE29959}" destId="{CC1E9005-493D-4EE9-A352-F14DC231E5F2}" srcOrd="2" destOrd="0" presId="urn:microsoft.com/office/officeart/2005/8/layout/vList2"/>
    <dgm:cxn modelId="{CF20878D-3DF0-4458-96F3-B70EB4C018F1}" type="presParOf" srcId="{F9A14135-6E22-450D-A83A-28A1DCE29959}" destId="{EC7E2893-D5E6-4D63-99A3-750A2112E4BF}" srcOrd="3" destOrd="0" presId="urn:microsoft.com/office/officeart/2005/8/layout/vList2"/>
    <dgm:cxn modelId="{BC8CD3EE-8551-4A64-B150-E35B07C6DAAE}" type="presParOf" srcId="{F9A14135-6E22-450D-A83A-28A1DCE29959}" destId="{C22B115F-1DCA-4B08-AC20-7DBF9F6256C9}" srcOrd="4" destOrd="0" presId="urn:microsoft.com/office/officeart/2005/8/layout/vList2"/>
    <dgm:cxn modelId="{2352253C-0B77-4023-B43C-F03F4F877D81}" type="presParOf" srcId="{F9A14135-6E22-450D-A83A-28A1DCE29959}" destId="{3AF7286A-7853-41B0-BD40-42B26985D18F}" srcOrd="5" destOrd="0" presId="urn:microsoft.com/office/officeart/2005/8/layout/vList2"/>
    <dgm:cxn modelId="{0406EC7A-AE79-41A0-B4DF-A71FA025C1CD}" type="presParOf" srcId="{F9A14135-6E22-450D-A83A-28A1DCE29959}" destId="{EB9BFEFC-77E4-4EE0-9812-FDCFC245EA14}" srcOrd="6" destOrd="0" presId="urn:microsoft.com/office/officeart/2005/8/layout/vList2"/>
    <dgm:cxn modelId="{47CEFA4D-8446-46FE-A533-EDDA2E14E3B8}" type="presParOf" srcId="{F9A14135-6E22-450D-A83A-28A1DCE29959}" destId="{6EAF3E45-8637-4820-A02D-FFED01C6889F}" srcOrd="7" destOrd="0" presId="urn:microsoft.com/office/officeart/2005/8/layout/vList2"/>
    <dgm:cxn modelId="{EC34A02A-6527-4D73-A82F-AC5133A3C758}" type="presParOf" srcId="{F9A14135-6E22-450D-A83A-28A1DCE29959}" destId="{5171D11E-2790-4FB9-BC19-7100F257ACDC}" srcOrd="8" destOrd="0" presId="urn:microsoft.com/office/officeart/2005/8/layout/vList2"/>
    <dgm:cxn modelId="{3DCED940-BDFE-4DA9-A733-050D72970788}" type="presParOf" srcId="{F9A14135-6E22-450D-A83A-28A1DCE29959}" destId="{31B8D5DA-6003-49F5-9FA8-C6CDC6B46148}" srcOrd="9" destOrd="0" presId="urn:microsoft.com/office/officeart/2005/8/layout/vList2"/>
    <dgm:cxn modelId="{9F4A690E-CBE2-4784-8EC4-5D0098A64C1B}" type="presParOf" srcId="{F9A14135-6E22-450D-A83A-28A1DCE29959}" destId="{F374A3B8-C694-404D-9AB1-69BB7AFF16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dirty="0"/>
            <a:t>Understanding Partitioning</a:t>
          </a:r>
          <a:endParaRPr lang="en-US" dirty="0"/>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dirty="0"/>
            <a:t>Database and Container Design</a:t>
          </a:r>
          <a:endParaRPr lang="en-US" dirty="0"/>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Understanding Partitioning</a:t>
          </a:r>
          <a:endParaRPr lang="en-US" sz="1900" kern="1200" dirty="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Database and Container Design</a:t>
          </a:r>
          <a:endParaRPr lang="en-US" sz="1900" kern="1200" dirty="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5575-EED4-4C6B-83F6-0BAF89281679}">
      <dsp:nvSpPr>
        <dsp:cNvPr id="0" name=""/>
        <dsp:cNvSpPr/>
      </dsp:nvSpPr>
      <dsp:spPr>
        <a:xfrm>
          <a:off x="0" y="670028"/>
          <a:ext cx="4048344" cy="5036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What are Request Units?</a:t>
          </a:r>
        </a:p>
      </dsp:txBody>
      <dsp:txXfrm>
        <a:off x="24588" y="694616"/>
        <a:ext cx="3999168" cy="454509"/>
      </dsp:txXfrm>
    </dsp:sp>
    <dsp:sp modelId="{D3F1E2CD-D173-420C-9DC9-5F16AB3A9FF0}">
      <dsp:nvSpPr>
        <dsp:cNvPr id="0" name=""/>
        <dsp:cNvSpPr/>
      </dsp:nvSpPr>
      <dsp:spPr>
        <a:xfrm>
          <a:off x="0" y="1234193"/>
          <a:ext cx="4048344" cy="5036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How we can provision Throughput?</a:t>
          </a:r>
        </a:p>
      </dsp:txBody>
      <dsp:txXfrm>
        <a:off x="24588" y="1258781"/>
        <a:ext cx="3999168" cy="454509"/>
      </dsp:txXfrm>
    </dsp:sp>
    <dsp:sp modelId="{73CE283D-FA73-49CC-A546-A882359E1630}">
      <dsp:nvSpPr>
        <dsp:cNvPr id="0" name=""/>
        <dsp:cNvSpPr/>
      </dsp:nvSpPr>
      <dsp:spPr>
        <a:xfrm>
          <a:off x="0" y="1798358"/>
          <a:ext cx="4048344" cy="5036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Autoscale vs Manual Throughput</a:t>
          </a:r>
        </a:p>
      </dsp:txBody>
      <dsp:txXfrm>
        <a:off x="24588" y="1822946"/>
        <a:ext cx="3999168" cy="454509"/>
      </dsp:txXfrm>
    </dsp:sp>
    <dsp:sp modelId="{A34E9712-005F-470A-9BAF-F8BDECC2B8AC}">
      <dsp:nvSpPr>
        <dsp:cNvPr id="0" name=""/>
        <dsp:cNvSpPr/>
      </dsp:nvSpPr>
      <dsp:spPr>
        <a:xfrm>
          <a:off x="0" y="2362523"/>
          <a:ext cx="4048344" cy="5036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dirty="0"/>
            <a:t>Demo: Provisioning Throughput</a:t>
          </a:r>
        </a:p>
      </dsp:txBody>
      <dsp:txXfrm>
        <a:off x="24588" y="2387111"/>
        <a:ext cx="3999168"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7E873-4A4C-4CDC-821C-C802F8E92593}">
      <dsp:nvSpPr>
        <dsp:cNvPr id="0" name=""/>
        <dsp:cNvSpPr/>
      </dsp:nvSpPr>
      <dsp:spPr>
        <a:xfrm>
          <a:off x="0" y="343328"/>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Hard limit.</a:t>
          </a:r>
        </a:p>
      </dsp:txBody>
      <dsp:txXfrm>
        <a:off x="21075" y="364403"/>
        <a:ext cx="4006194" cy="389580"/>
      </dsp:txXfrm>
    </dsp:sp>
    <dsp:sp modelId="{CC1E9005-493D-4EE9-A352-F14DC231E5F2}">
      <dsp:nvSpPr>
        <dsp:cNvPr id="0" name=""/>
        <dsp:cNvSpPr/>
      </dsp:nvSpPr>
      <dsp:spPr>
        <a:xfrm>
          <a:off x="0" y="826898"/>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Pay for provisioned RU/s per hour.</a:t>
          </a:r>
        </a:p>
      </dsp:txBody>
      <dsp:txXfrm>
        <a:off x="21075" y="847973"/>
        <a:ext cx="4006194" cy="389580"/>
      </dsp:txXfrm>
    </dsp:sp>
    <dsp:sp modelId="{C22B115F-1DCA-4B08-AC20-7DBF9F6256C9}">
      <dsp:nvSpPr>
        <dsp:cNvPr id="0" name=""/>
        <dsp:cNvSpPr/>
      </dsp:nvSpPr>
      <dsp:spPr>
        <a:xfrm>
          <a:off x="0" y="1310468"/>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Increments of 100 RU/s</a:t>
          </a:r>
        </a:p>
      </dsp:txBody>
      <dsp:txXfrm>
        <a:off x="21075" y="1331543"/>
        <a:ext cx="4006194" cy="389580"/>
      </dsp:txXfrm>
    </dsp:sp>
    <dsp:sp modelId="{EB9BFEFC-77E4-4EE0-9812-FDCFC245EA14}">
      <dsp:nvSpPr>
        <dsp:cNvPr id="0" name=""/>
        <dsp:cNvSpPr/>
      </dsp:nvSpPr>
      <dsp:spPr>
        <a:xfrm>
          <a:off x="0" y="1794038"/>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Capacity Planning Required.</a:t>
          </a:r>
        </a:p>
      </dsp:txBody>
      <dsp:txXfrm>
        <a:off x="21075" y="1815113"/>
        <a:ext cx="4006194" cy="389580"/>
      </dsp:txXfrm>
    </dsp:sp>
    <dsp:sp modelId="{5171D11E-2790-4FB9-BC19-7100F257ACDC}">
      <dsp:nvSpPr>
        <dsp:cNvPr id="0" name=""/>
        <dsp:cNvSpPr/>
      </dsp:nvSpPr>
      <dsp:spPr>
        <a:xfrm>
          <a:off x="0" y="2277608"/>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Rate Limiting if consumption &gt; capacity.</a:t>
          </a:r>
        </a:p>
      </dsp:txBody>
      <dsp:txXfrm>
        <a:off x="21075" y="2298683"/>
        <a:ext cx="4006194" cy="389580"/>
      </dsp:txXfrm>
    </dsp:sp>
    <dsp:sp modelId="{F374A3B8-C694-404D-9AB1-69BB7AFF163B}">
      <dsp:nvSpPr>
        <dsp:cNvPr id="0" name=""/>
        <dsp:cNvSpPr/>
      </dsp:nvSpPr>
      <dsp:spPr>
        <a:xfrm>
          <a:off x="0" y="2761177"/>
          <a:ext cx="4048344" cy="431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Best for stable, predictable workloads</a:t>
          </a:r>
        </a:p>
      </dsp:txBody>
      <dsp:txXfrm>
        <a:off x="21075" y="2782252"/>
        <a:ext cx="4006194"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Understanding Partitioning</a:t>
          </a:r>
          <a:endParaRPr lang="en-US" sz="1900" kern="1200" dirty="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Database and Container Design</a:t>
          </a:r>
          <a:endParaRPr lang="en-US" sz="1900" kern="1200" dirty="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25A74-BD5C-49A9-9AB7-3124A809CC61}" type="datetimeFigureOut">
              <a:rPr lang="en-NZ" smtClean="0"/>
              <a:t>5/07/2020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5AF4B-6D97-4ECE-B0C5-02C18D2755EF}" type="slidenum">
              <a:rPr lang="en-NZ" smtClean="0"/>
              <a:t>‹#›</a:t>
            </a:fld>
            <a:endParaRPr lang="en-NZ"/>
          </a:p>
        </p:txBody>
      </p:sp>
    </p:spTree>
    <p:extLst>
      <p:ext uri="{BB962C8B-B14F-4D97-AF65-F5344CB8AC3E}">
        <p14:creationId xmlns:p14="http://schemas.microsoft.com/office/powerpoint/2010/main" val="1038128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Hello everyone! My name is Will Velida, I’m a Software Engineer and Microsoft Data Platform MVP based in Auckland, New Zealand and in this video we’re going to be talking about Throughput in Azure Cosmos DB. This is a really important concept to understand when working with Cosmos DB for two reasons.</a:t>
            </a:r>
          </a:p>
          <a:p>
            <a:endParaRPr lang="en-NZ" dirty="0"/>
          </a:p>
          <a:p>
            <a:r>
              <a:rPr lang="en-NZ" dirty="0"/>
              <a:t>First off, we need to understand throughput so we can provision enough compute to deal with the demands of our applications and secondly, we are charged for the throughput that we provision on Cosmos DB. So unless you want a really massive Azure bill to pay at the end of each month, you really need to get your head around how throughput works.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2DB000-D2E6-44C7-8048-D7AA72A0B8AF}"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9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where </a:t>
            </a:r>
            <a:r>
              <a:rPr lang="en-NZ" dirty="0" err="1"/>
              <a:t>Autoscale</a:t>
            </a:r>
            <a:r>
              <a:rPr lang="en-NZ" dirty="0"/>
              <a:t> comes in. Using </a:t>
            </a:r>
            <a:r>
              <a:rPr lang="en-NZ" dirty="0" err="1"/>
              <a:t>Autoscale</a:t>
            </a:r>
            <a:r>
              <a:rPr lang="en-NZ" dirty="0"/>
              <a:t> provisioned throughput, Cosmos DB will automatically scale our throughput based on a workload range that we define, essentially allowing Cosmos DB handle the capacity while we just focus on our application.</a:t>
            </a:r>
          </a:p>
          <a:p>
            <a:endParaRPr lang="en-NZ" dirty="0"/>
          </a:p>
          <a:p>
            <a:r>
              <a:rPr lang="en-NZ" dirty="0"/>
              <a:t>Using </a:t>
            </a:r>
            <a:r>
              <a:rPr lang="en-NZ" dirty="0" err="1"/>
              <a:t>autoscale</a:t>
            </a:r>
            <a:r>
              <a:rPr lang="en-NZ" dirty="0"/>
              <a:t>, we set a maximum throughput level that we want either our database or container to scale to. Cosmos DB will scale between 10% of this maximum level and the maximum level depending on operations being executed against our databases or collections.</a:t>
            </a:r>
          </a:p>
          <a:p>
            <a:endParaRPr lang="en-NZ" dirty="0"/>
          </a:p>
          <a:p>
            <a:r>
              <a:rPr lang="en-NZ" dirty="0"/>
              <a:t>Billing is still done on a per-hour basis, so we will be charged for the highest RU/s that Cosmos DB scaled to within that hour. If nothing happens, we will only be charged at for 10% of the maximum throughput that we have set.</a:t>
            </a:r>
          </a:p>
        </p:txBody>
      </p:sp>
      <p:sp>
        <p:nvSpPr>
          <p:cNvPr id="4" name="Slide Number Placeholder 3"/>
          <p:cNvSpPr>
            <a:spLocks noGrp="1"/>
          </p:cNvSpPr>
          <p:nvPr>
            <p:ph type="sldNum" sz="quarter" idx="5"/>
          </p:nvPr>
        </p:nvSpPr>
        <p:spPr/>
        <p:txBody>
          <a:bodyPr/>
          <a:lstStyle/>
          <a:p>
            <a:fld id="{0B15AF4B-6D97-4ECE-B0C5-02C18D2755EF}" type="slidenum">
              <a:rPr lang="en-NZ" smtClean="0"/>
              <a:t>10</a:t>
            </a:fld>
            <a:endParaRPr lang="en-NZ"/>
          </a:p>
        </p:txBody>
      </p:sp>
    </p:spTree>
    <p:extLst>
      <p:ext uri="{BB962C8B-B14F-4D97-AF65-F5344CB8AC3E}">
        <p14:creationId xmlns:p14="http://schemas.microsoft.com/office/powerpoint/2010/main" val="3084038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Alright, let’s jump into a demo and see how we can provision throughput in Cosmos DB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8687D5-BC33-46AC-B9E4-D05A9064654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88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Ok, so at this stage, we have covered data modelling, partitioning and throughput. We are almost ready to jump into Global distribution (I’m considering making multiple videos on Global Distribution, as its quite an extensive topic within itself). But before we do that, we’ll need to talk a little bit about the topology of Cosmos DB and how each API that Cosmos DB offers is different to each other.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01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Thanks for listening! As always, if you have any questions, please feel free to ask me in the comments or reach out to me on Twitter. See you next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2DB000-D2E6-44C7-8048-D7AA72A0B8AF}"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4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we’ve gone through how to model our data in Cosmos DB and we’ve also gone through how partitioning works. These concepts have an effect on the amount of throughput we will need to provision, so before we start doing that and spending money that we don’t need to, let’s discuss what throughput is.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13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Ok, so in this video, we’ll talk about Request Units and get a better idea of what that is and how that relates to throughput.</a:t>
            </a:r>
          </a:p>
          <a:p>
            <a:endParaRPr lang="en-NZ" dirty="0"/>
          </a:p>
          <a:p>
            <a:r>
              <a:rPr lang="en-NZ" dirty="0"/>
              <a:t>We’ll then talk about how we can provision throughput, the different ways we can provision throughput and discuss why we would provision throughput a certain way.</a:t>
            </a:r>
          </a:p>
          <a:p>
            <a:endParaRPr lang="en-NZ" dirty="0"/>
          </a:p>
          <a:p>
            <a:r>
              <a:rPr lang="en-NZ" dirty="0"/>
              <a:t>We’ll then talk about the differences between </a:t>
            </a:r>
            <a:r>
              <a:rPr lang="en-NZ" dirty="0" err="1"/>
              <a:t>autoscale</a:t>
            </a:r>
            <a:r>
              <a:rPr lang="en-NZ" dirty="0"/>
              <a:t> and manual throughput provisioning.</a:t>
            </a:r>
          </a:p>
          <a:p>
            <a:endParaRPr lang="en-NZ" dirty="0"/>
          </a:p>
          <a:p>
            <a:r>
              <a:rPr lang="en-NZ" dirty="0"/>
              <a:t>I’ll finish off by taking you through a quick demo on how to provision throughput in Cosmos DB.</a:t>
            </a:r>
          </a:p>
        </p:txBody>
      </p:sp>
      <p:sp>
        <p:nvSpPr>
          <p:cNvPr id="4" name="Slide Number Placeholder 3"/>
          <p:cNvSpPr>
            <a:spLocks noGrp="1"/>
          </p:cNvSpPr>
          <p:nvPr>
            <p:ph type="sldNum" sz="quarter" idx="5"/>
          </p:nvPr>
        </p:nvSpPr>
        <p:spPr/>
        <p:txBody>
          <a:bodyPr/>
          <a:lstStyle/>
          <a:p>
            <a:fld id="{0B15AF4B-6D97-4ECE-B0C5-02C18D2755EF}" type="slidenum">
              <a:rPr lang="en-NZ" smtClean="0"/>
              <a:t>3</a:t>
            </a:fld>
            <a:endParaRPr lang="en-NZ"/>
          </a:p>
        </p:txBody>
      </p:sp>
    </p:spTree>
    <p:extLst>
      <p:ext uri="{BB962C8B-B14F-4D97-AF65-F5344CB8AC3E}">
        <p14:creationId xmlns:p14="http://schemas.microsoft.com/office/powerpoint/2010/main" val="307320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Azure Cosmos DB, you pay for the throughput you provision and storage you consume on a hourly basis, and we need to ensure that you have enough resources on your Cosmos DB at all times.</a:t>
            </a:r>
          </a:p>
          <a:p>
            <a:endParaRPr lang="en-NZ" dirty="0"/>
          </a:p>
          <a:p>
            <a:r>
              <a:rPr lang="en-NZ" dirty="0"/>
              <a:t>When we make operations on Cosmos DB, we use something called Request Units (referred to RU/s for short). Request Units are currency for throughput. This is an abstraction of system resources such as memory, </a:t>
            </a:r>
            <a:r>
              <a:rPr lang="en-NZ" dirty="0" err="1"/>
              <a:t>cpu</a:t>
            </a:r>
            <a:r>
              <a:rPr lang="en-NZ" dirty="0"/>
              <a:t> and Input Output </a:t>
            </a:r>
            <a:r>
              <a:rPr lang="en-NZ" dirty="0" err="1"/>
              <a:t>oPerations</a:t>
            </a:r>
            <a:r>
              <a:rPr lang="en-NZ" dirty="0"/>
              <a:t> per Second required to perform these operations.</a:t>
            </a:r>
          </a:p>
          <a:p>
            <a:endParaRPr lang="en-NZ" dirty="0"/>
          </a:p>
          <a:p>
            <a:r>
              <a:rPr lang="en-NZ" dirty="0"/>
              <a:t>We provision throughput in increments of 100 RU/s and we can increase or decrease provisioned throughput at any time.</a:t>
            </a:r>
          </a:p>
          <a:p>
            <a:endParaRPr lang="en-NZ" dirty="0"/>
          </a:p>
          <a:p>
            <a:r>
              <a:rPr lang="en-NZ" dirty="0"/>
              <a:t>When we perform different types of operations, the amount of Request Units that we consume vary, depending on a variety of different factors.</a:t>
            </a:r>
          </a:p>
        </p:txBody>
      </p:sp>
      <p:sp>
        <p:nvSpPr>
          <p:cNvPr id="4" name="Slide Number Placeholder 3"/>
          <p:cNvSpPr>
            <a:spLocks noGrp="1"/>
          </p:cNvSpPr>
          <p:nvPr>
            <p:ph type="sldNum" sz="quarter" idx="5"/>
          </p:nvPr>
        </p:nvSpPr>
        <p:spPr/>
        <p:txBody>
          <a:bodyPr/>
          <a:lstStyle/>
          <a:p>
            <a:fld id="{0B15AF4B-6D97-4ECE-B0C5-02C18D2755EF}" type="slidenum">
              <a:rPr lang="en-NZ" smtClean="0"/>
              <a:t>4</a:t>
            </a:fld>
            <a:endParaRPr lang="en-NZ"/>
          </a:p>
        </p:txBody>
      </p:sp>
    </p:spTree>
    <p:extLst>
      <p:ext uri="{BB962C8B-B14F-4D97-AF65-F5344CB8AC3E}">
        <p14:creationId xmlns:p14="http://schemas.microsoft.com/office/powerpoint/2010/main" val="290695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These include:</a:t>
            </a:r>
          </a:p>
          <a:p>
            <a:endParaRPr lang="en-NZ" dirty="0"/>
          </a:p>
          <a:p>
            <a:pPr marL="171450" indent="-171450">
              <a:buFontTx/>
              <a:buChar char="-"/>
            </a:pPr>
            <a:r>
              <a:rPr lang="en-NZ" dirty="0"/>
              <a:t>The size of our items: The bigger the item, the more request units we need to consume to perform read and write operations for that item.</a:t>
            </a:r>
          </a:p>
          <a:p>
            <a:pPr marL="171450" indent="-171450">
              <a:buFontTx/>
              <a:buChar char="-"/>
            </a:pPr>
            <a:r>
              <a:rPr lang="en-NZ" dirty="0"/>
              <a:t>Item indexing: By default, Cosmos DB indexes all our items. We can consume fewer RU/s by choosing not to index some of our items.</a:t>
            </a:r>
          </a:p>
          <a:p>
            <a:pPr marL="171450" indent="-171450">
              <a:buFontTx/>
              <a:buChar char="-"/>
            </a:pPr>
            <a:r>
              <a:rPr lang="en-NZ" dirty="0"/>
              <a:t>The amount of properties in our item: As more properties appear in our items, the cost of performing operations on these items increase.</a:t>
            </a:r>
          </a:p>
          <a:p>
            <a:pPr marL="171450" indent="-171450">
              <a:buFontTx/>
              <a:buChar char="-"/>
            </a:pPr>
            <a:r>
              <a:rPr lang="en-NZ" dirty="0"/>
              <a:t>The level of data consistency we configure on our Cosmos DB account: If you have strong or bounded staleness consistency configured for your Cosmos DB account, expect to consume twice as much Request Units when performing reads compared to other relaxed consistency levels.</a:t>
            </a:r>
          </a:p>
          <a:p>
            <a:pPr marL="171450" indent="-171450">
              <a:buFontTx/>
              <a:buChar char="-"/>
            </a:pPr>
            <a:r>
              <a:rPr lang="en-NZ" dirty="0"/>
              <a:t>The complexity of our queries.</a:t>
            </a:r>
          </a:p>
          <a:p>
            <a:pPr marL="171450" indent="-171450">
              <a:buFontTx/>
              <a:buChar char="-"/>
            </a:pPr>
            <a:r>
              <a:rPr lang="en-NZ" dirty="0"/>
              <a:t>The server scripts that we use in our applications along with their complexity.</a:t>
            </a:r>
          </a:p>
        </p:txBody>
      </p:sp>
      <p:sp>
        <p:nvSpPr>
          <p:cNvPr id="4" name="Slide Number Placeholder 3"/>
          <p:cNvSpPr>
            <a:spLocks noGrp="1"/>
          </p:cNvSpPr>
          <p:nvPr>
            <p:ph type="sldNum" sz="quarter" idx="5"/>
          </p:nvPr>
        </p:nvSpPr>
        <p:spPr/>
        <p:txBody>
          <a:bodyPr/>
          <a:lstStyle/>
          <a:p>
            <a:fld id="{0B15AF4B-6D97-4ECE-B0C5-02C18D2755EF}" type="slidenum">
              <a:rPr lang="en-NZ" smtClean="0"/>
              <a:t>5</a:t>
            </a:fld>
            <a:endParaRPr lang="en-NZ"/>
          </a:p>
        </p:txBody>
      </p:sp>
    </p:spTree>
    <p:extLst>
      <p:ext uri="{BB962C8B-B14F-4D97-AF65-F5344CB8AC3E}">
        <p14:creationId xmlns:p14="http://schemas.microsoft.com/office/powerpoint/2010/main" val="110156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Azure Cosmos DB, we can provision throughput either at a Database level or at a Container level</a:t>
            </a:r>
          </a:p>
        </p:txBody>
      </p:sp>
      <p:sp>
        <p:nvSpPr>
          <p:cNvPr id="4" name="Slide Number Placeholder 3"/>
          <p:cNvSpPr>
            <a:spLocks noGrp="1"/>
          </p:cNvSpPr>
          <p:nvPr>
            <p:ph type="sldNum" sz="quarter" idx="5"/>
          </p:nvPr>
        </p:nvSpPr>
        <p:spPr/>
        <p:txBody>
          <a:bodyPr/>
          <a:lstStyle/>
          <a:p>
            <a:fld id="{0B15AF4B-6D97-4ECE-B0C5-02C18D2755EF}" type="slidenum">
              <a:rPr lang="en-NZ" smtClean="0"/>
              <a:t>6</a:t>
            </a:fld>
            <a:endParaRPr lang="en-NZ"/>
          </a:p>
        </p:txBody>
      </p:sp>
    </p:spTree>
    <p:extLst>
      <p:ext uri="{BB962C8B-B14F-4D97-AF65-F5344CB8AC3E}">
        <p14:creationId xmlns:p14="http://schemas.microsoft.com/office/powerpoint/2010/main" val="3132555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we provision throughput on a container, it’s guaranteed for that container. It receives the provisioned throughput all the time.</a:t>
            </a:r>
          </a:p>
          <a:p>
            <a:endParaRPr lang="en-NZ" dirty="0"/>
          </a:p>
          <a:p>
            <a:r>
              <a:rPr lang="en-NZ" dirty="0"/>
              <a:t>Containers that have throughput provisioned on them are financially backed by Service Level Agreements.</a:t>
            </a:r>
          </a:p>
          <a:p>
            <a:endParaRPr lang="en-NZ" dirty="0"/>
          </a:p>
          <a:p>
            <a:r>
              <a:rPr lang="en-NZ" dirty="0"/>
              <a:t>Now provided that we’ve partitioned our data effectively, the throughput that we provision for a container will be distributed evenly amongst its physical partitions, which will belong exclusively to the container</a:t>
            </a:r>
          </a:p>
          <a:p>
            <a:endParaRPr lang="en-NZ" dirty="0"/>
          </a:p>
          <a:p>
            <a:r>
              <a:rPr lang="en-NZ" dirty="0"/>
              <a:t>If you want guaranteed performance for a particular container, then you should provision throughput at the container level.</a:t>
            </a:r>
          </a:p>
        </p:txBody>
      </p:sp>
      <p:sp>
        <p:nvSpPr>
          <p:cNvPr id="4" name="Slide Number Placeholder 3"/>
          <p:cNvSpPr>
            <a:spLocks noGrp="1"/>
          </p:cNvSpPr>
          <p:nvPr>
            <p:ph type="sldNum" sz="quarter" idx="5"/>
          </p:nvPr>
        </p:nvSpPr>
        <p:spPr/>
        <p:txBody>
          <a:bodyPr/>
          <a:lstStyle/>
          <a:p>
            <a:fld id="{0B15AF4B-6D97-4ECE-B0C5-02C18D2755EF}" type="slidenum">
              <a:rPr lang="en-NZ" smtClean="0"/>
              <a:t>7</a:t>
            </a:fld>
            <a:endParaRPr lang="en-NZ"/>
          </a:p>
        </p:txBody>
      </p:sp>
    </p:spTree>
    <p:extLst>
      <p:ext uri="{BB962C8B-B14F-4D97-AF65-F5344CB8AC3E}">
        <p14:creationId xmlns:p14="http://schemas.microsoft.com/office/powerpoint/2010/main" val="416365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when we provision throughput at a Database level, the throughput we provision is shared among all the containers within that database. This is similar to hosting a database on a cluster of machines.</a:t>
            </a:r>
          </a:p>
          <a:p>
            <a:endParaRPr lang="en-NZ" dirty="0"/>
          </a:p>
          <a:p>
            <a:r>
              <a:rPr lang="en-NZ" dirty="0"/>
              <a:t>Since we are sharing the provisioned throughput amongst all our containers, we can’t guarantee performance for a particular container, however it is guaranteed at the database level. The portion of throughput that a specific container can receive In this situation will depend on the number of containers, the choice of partition key for our different containers and the distribution of the workload across various logical partitions of the containers.</a:t>
            </a:r>
          </a:p>
          <a:p>
            <a:endParaRPr lang="en-NZ" dirty="0"/>
          </a:p>
          <a:p>
            <a:endParaRPr lang="en-NZ" dirty="0"/>
          </a:p>
        </p:txBody>
      </p:sp>
      <p:sp>
        <p:nvSpPr>
          <p:cNvPr id="4" name="Slide Number Placeholder 3"/>
          <p:cNvSpPr>
            <a:spLocks noGrp="1"/>
          </p:cNvSpPr>
          <p:nvPr>
            <p:ph type="sldNum" sz="quarter" idx="5"/>
          </p:nvPr>
        </p:nvSpPr>
        <p:spPr/>
        <p:txBody>
          <a:bodyPr/>
          <a:lstStyle/>
          <a:p>
            <a:fld id="{0B15AF4B-6D97-4ECE-B0C5-02C18D2755EF}" type="slidenum">
              <a:rPr lang="en-NZ" smtClean="0"/>
              <a:t>8</a:t>
            </a:fld>
            <a:endParaRPr lang="en-NZ"/>
          </a:p>
        </p:txBody>
      </p:sp>
    </p:spTree>
    <p:extLst>
      <p:ext uri="{BB962C8B-B14F-4D97-AF65-F5344CB8AC3E}">
        <p14:creationId xmlns:p14="http://schemas.microsoft.com/office/powerpoint/2010/main" val="185593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now that we have an idea of at what level we can set throughput at in Cosmos DB, let’s talk about the different methods of provisioning throughput.</a:t>
            </a:r>
          </a:p>
          <a:p>
            <a:endParaRPr lang="en-NZ" dirty="0"/>
          </a:p>
          <a:p>
            <a:r>
              <a:rPr lang="en-NZ" dirty="0"/>
              <a:t>First up, we can provision throughput at a hard manual level. </a:t>
            </a:r>
          </a:p>
          <a:p>
            <a:endParaRPr lang="en-NZ" dirty="0"/>
          </a:p>
          <a:p>
            <a:r>
              <a:rPr lang="en-NZ" dirty="0"/>
              <a:t>When we manually provision throughput, we set a hard upper limit and then pay for that upper limit at a hourly rate. </a:t>
            </a:r>
          </a:p>
          <a:p>
            <a:endParaRPr lang="en-NZ" dirty="0"/>
          </a:p>
          <a:p>
            <a:r>
              <a:rPr lang="en-NZ" dirty="0"/>
              <a:t>In order to provision throughput correctly to ensure that we can satisfy the workload demands on our Cosmos DB accounts, we will need to do some capacity planning.</a:t>
            </a:r>
          </a:p>
          <a:p>
            <a:endParaRPr lang="en-NZ" dirty="0"/>
          </a:p>
          <a:p>
            <a:r>
              <a:rPr lang="en-NZ"/>
              <a:t>Because as </a:t>
            </a:r>
            <a:r>
              <a:rPr lang="en-NZ" dirty="0"/>
              <a:t>soon as we try to consume more Request units than we have provisioned, we will start to experience rate limiting.</a:t>
            </a:r>
          </a:p>
          <a:p>
            <a:endParaRPr lang="en-NZ" dirty="0"/>
          </a:p>
          <a:p>
            <a:r>
              <a:rPr lang="en-NZ" dirty="0"/>
              <a:t>If we know that our workloads are stable and predictable, then provisioning throughput at a manual hard level is fine. However, for more unpredictable workloads we will need to take another approach.</a:t>
            </a:r>
          </a:p>
        </p:txBody>
      </p:sp>
      <p:sp>
        <p:nvSpPr>
          <p:cNvPr id="4" name="Slide Number Placeholder 3"/>
          <p:cNvSpPr>
            <a:spLocks noGrp="1"/>
          </p:cNvSpPr>
          <p:nvPr>
            <p:ph type="sldNum" sz="quarter" idx="5"/>
          </p:nvPr>
        </p:nvSpPr>
        <p:spPr/>
        <p:txBody>
          <a:bodyPr/>
          <a:lstStyle/>
          <a:p>
            <a:fld id="{0B15AF4B-6D97-4ECE-B0C5-02C18D2755EF}" type="slidenum">
              <a:rPr lang="en-NZ" smtClean="0"/>
              <a:t>9</a:t>
            </a:fld>
            <a:endParaRPr lang="en-NZ"/>
          </a:p>
        </p:txBody>
      </p:sp>
    </p:spTree>
    <p:extLst>
      <p:ext uri="{BB962C8B-B14F-4D97-AF65-F5344CB8AC3E}">
        <p14:creationId xmlns:p14="http://schemas.microsoft.com/office/powerpoint/2010/main" val="167463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ED62-3787-4F99-A4A8-1469C4070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4946DA9-4676-4446-BA8A-155EE077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FCC6B6D-DD1F-48B0-BB1B-A97AFF6AAB90}"/>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C903C353-FE67-458F-A793-F3695052CD9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C0785E-E51E-4DBA-9E02-0749C23E15AD}"/>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398427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BA0E-24B2-419B-9AD5-CB882503F75D}"/>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CFCFCAF-F518-40FA-AC2F-425E2B488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C9D2428-9C33-4DB0-B032-8DBBBFA04CCD}"/>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AB49789D-42F9-4B2E-B485-E275A6615DC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21611F6-B86A-41A5-8BE9-521A95112FC1}"/>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7556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E6AE1-26BD-489A-AB9F-63EBBBD260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7625ADA-820A-4F8A-A8F0-66058559B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1E0A6F-22E1-4A02-98AF-097953A47CDB}"/>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63A3AB13-D9E9-42D1-BD18-41BC073510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48CE42A-4130-4BA2-833F-9B044E3F29F2}"/>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132645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5F86-C900-49EB-A527-7D8C4522730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C172938-EE18-4B6A-AEA2-031313094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DF19344-E400-485D-ABBC-7396E6BAF233}"/>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7C261B45-16AD-4058-92D9-2AABD3F00C9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E599B7D-3DE8-4137-AF77-A3BE65EE8DAD}"/>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60039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CE2B-4281-4ECD-B293-3CA5D76EE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6CE83E8-90B8-4F91-83F9-6D20C7675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F21BD-6367-452C-B715-ADA2949B471E}"/>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E601739D-1289-4CFB-89F5-632546EBFE4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FD818DC-748A-47F6-8504-B97928A23CB8}"/>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11350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DBC6-7AE3-49F5-91A8-BB3A909D0CF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A9B5D3-37A4-462E-8EA1-2AED71A983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AE07114-B715-48AA-B2D7-D907B143D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BEED1C1-B5A1-4F7D-82F9-84C0658DAE8B}"/>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6" name="Footer Placeholder 5">
            <a:extLst>
              <a:ext uri="{FF2B5EF4-FFF2-40B4-BE49-F238E27FC236}">
                <a16:creationId xmlns:a16="http://schemas.microsoft.com/office/drawing/2014/main" id="{F16E3714-F211-4F31-AE9E-5C14AF826A5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634BAA1-D054-450D-908B-CBB0147286FA}"/>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1639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EDC8-D19B-46B4-BC24-81BF476DDE6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6E39F3E-DD52-4983-9803-01EE53055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2EF8E-389E-48D8-9ECC-31551B981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1F95C89-BAF3-4823-8998-1C8610765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9E997-6C05-4B59-8D53-AA5BC860B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6146049-CEF0-47A9-8009-D9972881B6B8}"/>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8" name="Footer Placeholder 7">
            <a:extLst>
              <a:ext uri="{FF2B5EF4-FFF2-40B4-BE49-F238E27FC236}">
                <a16:creationId xmlns:a16="http://schemas.microsoft.com/office/drawing/2014/main" id="{966C22B4-A197-4F66-A04C-CA224607E2F3}"/>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BCFF36DB-14A7-49DE-A1F5-DBC86C2E872D}"/>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257563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112E-5A58-4992-A9D1-6AE66503C7C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33D2449-DF91-484A-BCA9-64F231F748DC}"/>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4" name="Footer Placeholder 3">
            <a:extLst>
              <a:ext uri="{FF2B5EF4-FFF2-40B4-BE49-F238E27FC236}">
                <a16:creationId xmlns:a16="http://schemas.microsoft.com/office/drawing/2014/main" id="{F9C85EE0-88DA-4F31-9E4D-84802C0383C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397F3DE-2C0D-413A-9BE8-5F3D7375A8E4}"/>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41359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E1183-1064-4AFC-9680-414BFA78FB68}"/>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3" name="Footer Placeholder 2">
            <a:extLst>
              <a:ext uri="{FF2B5EF4-FFF2-40B4-BE49-F238E27FC236}">
                <a16:creationId xmlns:a16="http://schemas.microsoft.com/office/drawing/2014/main" id="{0C395360-CAF8-4EA5-894A-1A7F1036A831}"/>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93AB0190-7A87-44E4-8ABE-99506D750D92}"/>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75816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1A1A-B9E9-41BF-881B-95A3C7D5E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4ECE075-9577-47A4-825C-6E84901AB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ED029C5F-4ADF-4122-80B6-D05363B13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1B3D1-3B3F-409A-AB37-C095E900C1DD}"/>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6" name="Footer Placeholder 5">
            <a:extLst>
              <a:ext uri="{FF2B5EF4-FFF2-40B4-BE49-F238E27FC236}">
                <a16:creationId xmlns:a16="http://schemas.microsoft.com/office/drawing/2014/main" id="{1551A713-6FE6-4FF3-AF03-627B2683446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ACBA8A4-C37B-4290-9B72-1F6595F01584}"/>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37031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660F-F0A0-4455-8C0E-F3B54360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8CAB5816-7EC9-41C6-9F56-BD5F83B38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5791E19-BC58-47B0-BA5B-31C4BDC48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046DA-8D62-4141-A620-DB22B3446F91}"/>
              </a:ext>
            </a:extLst>
          </p:cNvPr>
          <p:cNvSpPr>
            <a:spLocks noGrp="1"/>
          </p:cNvSpPr>
          <p:nvPr>
            <p:ph type="dt" sz="half" idx="10"/>
          </p:nvPr>
        </p:nvSpPr>
        <p:spPr/>
        <p:txBody>
          <a:bodyPr/>
          <a:lstStyle/>
          <a:p>
            <a:fld id="{C1DB72D0-7237-4302-AF1B-69EBDD6106C0}" type="datetimeFigureOut">
              <a:rPr lang="en-NZ" smtClean="0"/>
              <a:t>5/07/2020</a:t>
            </a:fld>
            <a:endParaRPr lang="en-NZ"/>
          </a:p>
        </p:txBody>
      </p:sp>
      <p:sp>
        <p:nvSpPr>
          <p:cNvPr id="6" name="Footer Placeholder 5">
            <a:extLst>
              <a:ext uri="{FF2B5EF4-FFF2-40B4-BE49-F238E27FC236}">
                <a16:creationId xmlns:a16="http://schemas.microsoft.com/office/drawing/2014/main" id="{A35751BE-0346-4167-A1A3-ED1CFF18CF3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6AE9E55-9BB1-46F6-8405-F21C5553FF44}"/>
              </a:ext>
            </a:extLst>
          </p:cNvPr>
          <p:cNvSpPr>
            <a:spLocks noGrp="1"/>
          </p:cNvSpPr>
          <p:nvPr>
            <p:ph type="sldNum" sz="quarter" idx="12"/>
          </p:nvPr>
        </p:nvSpPr>
        <p:spPr/>
        <p:txBody>
          <a:bodyPr/>
          <a:lstStyle/>
          <a:p>
            <a:fld id="{3602FB19-BD8A-4329-BA11-1472B7B25CE9}" type="slidenum">
              <a:rPr lang="en-NZ" smtClean="0"/>
              <a:t>‹#›</a:t>
            </a:fld>
            <a:endParaRPr lang="en-NZ"/>
          </a:p>
        </p:txBody>
      </p:sp>
    </p:spTree>
    <p:extLst>
      <p:ext uri="{BB962C8B-B14F-4D97-AF65-F5344CB8AC3E}">
        <p14:creationId xmlns:p14="http://schemas.microsoft.com/office/powerpoint/2010/main" val="201399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2976B-4E6F-46DD-94DA-A1108C8EA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987A392-AD47-462C-A85C-2D1BC9D56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AFBF6EE-4018-4C27-B849-4DD3FEAC1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B72D0-7237-4302-AF1B-69EBDD6106C0}" type="datetimeFigureOut">
              <a:rPr lang="en-NZ" smtClean="0"/>
              <a:t>5/07/2020</a:t>
            </a:fld>
            <a:endParaRPr lang="en-NZ"/>
          </a:p>
        </p:txBody>
      </p:sp>
      <p:sp>
        <p:nvSpPr>
          <p:cNvPr id="5" name="Footer Placeholder 4">
            <a:extLst>
              <a:ext uri="{FF2B5EF4-FFF2-40B4-BE49-F238E27FC236}">
                <a16:creationId xmlns:a16="http://schemas.microsoft.com/office/drawing/2014/main" id="{FABF41AD-79BD-4926-A1AE-71228DC27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E447EE4-AA5B-4C59-88D0-3445666D7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2FB19-BD8A-4329-BA11-1472B7B25CE9}" type="slidenum">
              <a:rPr lang="en-NZ" smtClean="0"/>
              <a:t>‹#›</a:t>
            </a:fld>
            <a:endParaRPr lang="en-NZ"/>
          </a:p>
        </p:txBody>
      </p:sp>
    </p:spTree>
    <p:extLst>
      <p:ext uri="{BB962C8B-B14F-4D97-AF65-F5344CB8AC3E}">
        <p14:creationId xmlns:p14="http://schemas.microsoft.com/office/powerpoint/2010/main" val="309623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svg"/><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1.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5.xml"/><Relationship Id="rId16"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1.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0.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6.png"/><Relationship Id="rId7" Type="http://schemas.openxmlformats.org/officeDocument/2006/relationships/image" Target="../media/image34.png"/><Relationship Id="rId12"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svg"/><Relationship Id="rId11" Type="http://schemas.openxmlformats.org/officeDocument/2006/relationships/image" Target="../media/image1.png"/><Relationship Id="rId5" Type="http://schemas.openxmlformats.org/officeDocument/2006/relationships/image" Target="../media/image38.png"/><Relationship Id="rId10" Type="http://schemas.openxmlformats.org/officeDocument/2006/relationships/image" Target="../media/image41.svg"/><Relationship Id="rId4" Type="http://schemas.openxmlformats.org/officeDocument/2006/relationships/image" Target="../media/image37.svg"/><Relationship Id="rId9"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42.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2.svg"/><Relationship Id="rId4" Type="http://schemas.openxmlformats.org/officeDocument/2006/relationships/image" Target="../media/image43.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24"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7"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34C80F-A341-43C4-897C-D91F6C02A751}"/>
              </a:ext>
            </a:extLst>
          </p:cNvPr>
          <p:cNvSpPr>
            <a:spLocks noGrp="1"/>
          </p:cNvSpPr>
          <p:nvPr>
            <p:ph type="ctrTitle"/>
          </p:nvPr>
        </p:nvSpPr>
        <p:spPr>
          <a:xfrm>
            <a:off x="966430" y="3450865"/>
            <a:ext cx="6006864" cy="1566407"/>
          </a:xfrm>
        </p:spPr>
        <p:txBody>
          <a:bodyPr anchor="b">
            <a:normAutofit/>
          </a:bodyPr>
          <a:lstStyle/>
          <a:p>
            <a:pPr algn="l"/>
            <a:r>
              <a:rPr lang="en-NZ" sz="5000" dirty="0"/>
              <a:t>What is Throughput in Azure Cosmos DB?</a:t>
            </a:r>
          </a:p>
        </p:txBody>
      </p:sp>
      <p:sp>
        <p:nvSpPr>
          <p:cNvPr id="3" name="Subtitle 2">
            <a:extLst>
              <a:ext uri="{FF2B5EF4-FFF2-40B4-BE49-F238E27FC236}">
                <a16:creationId xmlns:a16="http://schemas.microsoft.com/office/drawing/2014/main" id="{1B1C3288-84C0-42C5-B832-2E8BD8F5501E}"/>
              </a:ext>
            </a:extLst>
          </p:cNvPr>
          <p:cNvSpPr>
            <a:spLocks noGrp="1"/>
          </p:cNvSpPr>
          <p:nvPr>
            <p:ph type="subTitle" idx="1"/>
          </p:nvPr>
        </p:nvSpPr>
        <p:spPr>
          <a:xfrm>
            <a:off x="966430" y="5045783"/>
            <a:ext cx="6006864" cy="1186110"/>
          </a:xfrm>
        </p:spPr>
        <p:txBody>
          <a:bodyPr anchor="t">
            <a:normAutofit/>
          </a:bodyPr>
          <a:lstStyle/>
          <a:p>
            <a:pPr algn="l"/>
            <a:r>
              <a:rPr lang="en-NZ" sz="2000"/>
              <a:t>Will Velida</a:t>
            </a:r>
          </a:p>
          <a:p>
            <a:pPr algn="l"/>
            <a:r>
              <a:rPr lang="en-NZ" sz="2000"/>
              <a:t>Software Engineer</a:t>
            </a:r>
          </a:p>
          <a:p>
            <a:pPr algn="l"/>
            <a:r>
              <a:rPr lang="en-NZ" sz="2000"/>
              <a:t>Microsoft Data Platform MVP</a:t>
            </a:r>
          </a:p>
        </p:txBody>
      </p:sp>
      <p:pic>
        <p:nvPicPr>
          <p:cNvPr id="4" name="Graphic 3">
            <a:extLst>
              <a:ext uri="{FF2B5EF4-FFF2-40B4-BE49-F238E27FC236}">
                <a16:creationId xmlns:a16="http://schemas.microsoft.com/office/drawing/2014/main" id="{0934C6A9-CE10-478A-B460-D44D40157A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3601" y="1177931"/>
            <a:ext cx="1846470" cy="1692597"/>
          </a:xfrm>
          <a:prstGeom prst="rect">
            <a:avLst/>
          </a:prstGeom>
        </p:spPr>
      </p:pic>
      <p:pic>
        <p:nvPicPr>
          <p:cNvPr id="16" name="Picture 2">
            <a:extLst>
              <a:ext uri="{FF2B5EF4-FFF2-40B4-BE49-F238E27FC236}">
                <a16:creationId xmlns:a16="http://schemas.microsoft.com/office/drawing/2014/main" id="{7DE37CF2-7FCC-4C40-A1BC-BA76AA7B91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75"/>
          <a:stretch/>
        </p:blipFill>
        <p:spPr bwMode="auto">
          <a:xfrm>
            <a:off x="7946675" y="2314866"/>
            <a:ext cx="2713512" cy="277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1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575B-632D-4200-84B5-A2B5D9A3234D}"/>
              </a:ext>
            </a:extLst>
          </p:cNvPr>
          <p:cNvSpPr>
            <a:spLocks noGrp="1"/>
          </p:cNvSpPr>
          <p:nvPr>
            <p:ph type="title"/>
          </p:nvPr>
        </p:nvSpPr>
        <p:spPr/>
        <p:txBody>
          <a:bodyPr/>
          <a:lstStyle/>
          <a:p>
            <a:pPr algn="ctr"/>
            <a:r>
              <a:rPr lang="en-NZ" dirty="0" err="1"/>
              <a:t>Autoscale</a:t>
            </a:r>
            <a:r>
              <a:rPr lang="en-NZ" dirty="0"/>
              <a:t> Throughput</a:t>
            </a:r>
          </a:p>
        </p:txBody>
      </p:sp>
      <p:cxnSp>
        <p:nvCxnSpPr>
          <p:cNvPr id="5" name="Straight Connector 4">
            <a:extLst>
              <a:ext uri="{FF2B5EF4-FFF2-40B4-BE49-F238E27FC236}">
                <a16:creationId xmlns:a16="http://schemas.microsoft.com/office/drawing/2014/main" id="{DD4866AF-F9CB-42D2-83C0-10E18EA7FA5F}"/>
              </a:ext>
            </a:extLst>
          </p:cNvPr>
          <p:cNvCxnSpPr/>
          <p:nvPr/>
        </p:nvCxnSpPr>
        <p:spPr>
          <a:xfrm>
            <a:off x="838200" y="1970314"/>
            <a:ext cx="1036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C87797F-DCE8-4B0B-8E9B-C12BA0349369}"/>
              </a:ext>
            </a:extLst>
          </p:cNvPr>
          <p:cNvCxnSpPr/>
          <p:nvPr/>
        </p:nvCxnSpPr>
        <p:spPr>
          <a:xfrm>
            <a:off x="838200" y="5529942"/>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70F599D-6C0A-4174-BE91-14F41373BB4B}"/>
              </a:ext>
            </a:extLst>
          </p:cNvPr>
          <p:cNvSpPr/>
          <p:nvPr/>
        </p:nvSpPr>
        <p:spPr>
          <a:xfrm rot="16200000">
            <a:off x="-1173951" y="3330236"/>
            <a:ext cx="4024305" cy="745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Throughput (RU/s)</a:t>
            </a:r>
          </a:p>
        </p:txBody>
      </p:sp>
      <p:sp>
        <p:nvSpPr>
          <p:cNvPr id="20" name="TextBox 19">
            <a:extLst>
              <a:ext uri="{FF2B5EF4-FFF2-40B4-BE49-F238E27FC236}">
                <a16:creationId xmlns:a16="http://schemas.microsoft.com/office/drawing/2014/main" id="{1698C4CA-8175-4472-AD50-F7ACCC81AE6E}"/>
              </a:ext>
            </a:extLst>
          </p:cNvPr>
          <p:cNvSpPr txBox="1"/>
          <p:nvPr/>
        </p:nvSpPr>
        <p:spPr>
          <a:xfrm>
            <a:off x="8360229" y="1593490"/>
            <a:ext cx="2841171" cy="369332"/>
          </a:xfrm>
          <a:prstGeom prst="rect">
            <a:avLst/>
          </a:prstGeom>
          <a:noFill/>
        </p:spPr>
        <p:txBody>
          <a:bodyPr wrap="square" rtlCol="0">
            <a:spAutoFit/>
          </a:bodyPr>
          <a:lstStyle/>
          <a:p>
            <a:pPr algn="ctr"/>
            <a:r>
              <a:rPr lang="en-NZ" dirty="0"/>
              <a:t>Maximum RU/s (4,000 RU/s)</a:t>
            </a:r>
          </a:p>
        </p:txBody>
      </p:sp>
      <p:sp>
        <p:nvSpPr>
          <p:cNvPr id="22" name="TextBox 21">
            <a:extLst>
              <a:ext uri="{FF2B5EF4-FFF2-40B4-BE49-F238E27FC236}">
                <a16:creationId xmlns:a16="http://schemas.microsoft.com/office/drawing/2014/main" id="{B4FFD6E6-5927-42A2-A4F8-EEB3EFE7C19B}"/>
              </a:ext>
            </a:extLst>
          </p:cNvPr>
          <p:cNvSpPr txBox="1"/>
          <p:nvPr/>
        </p:nvSpPr>
        <p:spPr>
          <a:xfrm>
            <a:off x="8360229" y="5160228"/>
            <a:ext cx="2841171" cy="369332"/>
          </a:xfrm>
          <a:prstGeom prst="rect">
            <a:avLst/>
          </a:prstGeom>
          <a:noFill/>
        </p:spPr>
        <p:txBody>
          <a:bodyPr wrap="square" rtlCol="0">
            <a:spAutoFit/>
          </a:bodyPr>
          <a:lstStyle/>
          <a:p>
            <a:pPr algn="ctr"/>
            <a:r>
              <a:rPr lang="en-NZ" dirty="0"/>
              <a:t>Minimum RU/s (400 RU/s)</a:t>
            </a:r>
          </a:p>
        </p:txBody>
      </p:sp>
      <p:pic>
        <p:nvPicPr>
          <p:cNvPr id="23" name="Graphic 22">
            <a:extLst>
              <a:ext uri="{FF2B5EF4-FFF2-40B4-BE49-F238E27FC236}">
                <a16:creationId xmlns:a16="http://schemas.microsoft.com/office/drawing/2014/main" id="{CF59C96A-3EF2-412C-9A65-D58050F31E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2520" y="5904190"/>
            <a:ext cx="888719" cy="814660"/>
          </a:xfrm>
          <a:prstGeom prst="rect">
            <a:avLst/>
          </a:prstGeom>
        </p:spPr>
      </p:pic>
      <p:cxnSp>
        <p:nvCxnSpPr>
          <p:cNvPr id="25" name="Straight Connector 24">
            <a:extLst>
              <a:ext uri="{FF2B5EF4-FFF2-40B4-BE49-F238E27FC236}">
                <a16:creationId xmlns:a16="http://schemas.microsoft.com/office/drawing/2014/main" id="{91255D7B-13A3-4F6A-AFA9-64142715C5FE}"/>
              </a:ext>
            </a:extLst>
          </p:cNvPr>
          <p:cNvCxnSpPr>
            <a:cxnSpLocks/>
            <a:stCxn id="8" idx="2"/>
          </p:cNvCxnSpPr>
          <p:nvPr/>
        </p:nvCxnSpPr>
        <p:spPr>
          <a:xfrm>
            <a:off x="1210804" y="3702838"/>
            <a:ext cx="9227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F881BD0-1674-4B56-8076-AF2B5DD23A1C}"/>
              </a:ext>
            </a:extLst>
          </p:cNvPr>
          <p:cNvCxnSpPr>
            <a:cxnSpLocks/>
          </p:cNvCxnSpPr>
          <p:nvPr/>
        </p:nvCxnSpPr>
        <p:spPr>
          <a:xfrm>
            <a:off x="2133600" y="3702838"/>
            <a:ext cx="87086" cy="890933"/>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D6143B47-CCAC-4E5C-A3B1-BEF9D2C8B6A4}"/>
              </a:ext>
            </a:extLst>
          </p:cNvPr>
          <p:cNvCxnSpPr>
            <a:cxnSpLocks/>
          </p:cNvCxnSpPr>
          <p:nvPr/>
        </p:nvCxnSpPr>
        <p:spPr>
          <a:xfrm flipH="1">
            <a:off x="2220686" y="4593771"/>
            <a:ext cx="18723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EA60B703-D39A-4D54-B2EB-44AD75B87FDD}"/>
              </a:ext>
            </a:extLst>
          </p:cNvPr>
          <p:cNvCxnSpPr>
            <a:cxnSpLocks/>
          </p:cNvCxnSpPr>
          <p:nvPr/>
        </p:nvCxnSpPr>
        <p:spPr>
          <a:xfrm flipH="1">
            <a:off x="4093029" y="1977807"/>
            <a:ext cx="523760" cy="2615964"/>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1738C818-8E3A-4838-86DF-AFCFC0FAABD2}"/>
              </a:ext>
            </a:extLst>
          </p:cNvPr>
          <p:cNvCxnSpPr>
            <a:cxnSpLocks/>
          </p:cNvCxnSpPr>
          <p:nvPr/>
        </p:nvCxnSpPr>
        <p:spPr>
          <a:xfrm flipH="1">
            <a:off x="4616788" y="1977807"/>
            <a:ext cx="18723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7E235E81-851A-4C44-9996-EBC88770A20D}"/>
              </a:ext>
            </a:extLst>
          </p:cNvPr>
          <p:cNvCxnSpPr>
            <a:cxnSpLocks/>
          </p:cNvCxnSpPr>
          <p:nvPr/>
        </p:nvCxnSpPr>
        <p:spPr>
          <a:xfrm>
            <a:off x="6489132" y="1977807"/>
            <a:ext cx="523758" cy="354464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C734D553-D4DE-48AE-8DBE-FA0F2CD06C79}"/>
              </a:ext>
            </a:extLst>
          </p:cNvPr>
          <p:cNvCxnSpPr>
            <a:cxnSpLocks/>
          </p:cNvCxnSpPr>
          <p:nvPr/>
        </p:nvCxnSpPr>
        <p:spPr>
          <a:xfrm flipH="1">
            <a:off x="7012891" y="5522449"/>
            <a:ext cx="1129623" cy="71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568CC38F-15C4-4AF1-8889-B9457321F623}"/>
              </a:ext>
            </a:extLst>
          </p:cNvPr>
          <p:cNvCxnSpPr>
            <a:cxnSpLocks/>
          </p:cNvCxnSpPr>
          <p:nvPr/>
        </p:nvCxnSpPr>
        <p:spPr>
          <a:xfrm flipV="1">
            <a:off x="8142514" y="4148304"/>
            <a:ext cx="217715" cy="1381256"/>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B563BC08-F643-4EFF-BD28-F4AB59FE7FF5}"/>
              </a:ext>
            </a:extLst>
          </p:cNvPr>
          <p:cNvCxnSpPr>
            <a:cxnSpLocks/>
          </p:cNvCxnSpPr>
          <p:nvPr/>
        </p:nvCxnSpPr>
        <p:spPr>
          <a:xfrm>
            <a:off x="8360229" y="4148304"/>
            <a:ext cx="1377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1E41ABF7-54E4-4526-A065-FEDB4A444A0B}"/>
              </a:ext>
            </a:extLst>
          </p:cNvPr>
          <p:cNvCxnSpPr>
            <a:cxnSpLocks/>
          </p:cNvCxnSpPr>
          <p:nvPr/>
        </p:nvCxnSpPr>
        <p:spPr>
          <a:xfrm flipV="1">
            <a:off x="9737272" y="3550438"/>
            <a:ext cx="141514" cy="597866"/>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0816CCA2-203F-42FA-9EE2-85CFA55AFCF4}"/>
              </a:ext>
            </a:extLst>
          </p:cNvPr>
          <p:cNvCxnSpPr>
            <a:cxnSpLocks/>
          </p:cNvCxnSpPr>
          <p:nvPr/>
        </p:nvCxnSpPr>
        <p:spPr>
          <a:xfrm flipV="1">
            <a:off x="9878786" y="3551789"/>
            <a:ext cx="963385"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Straight Connector 55">
            <a:extLst>
              <a:ext uri="{FF2B5EF4-FFF2-40B4-BE49-F238E27FC236}">
                <a16:creationId xmlns:a16="http://schemas.microsoft.com/office/drawing/2014/main" id="{26FF5B78-2254-4DA0-8E5D-3FE9A57F97E4}"/>
              </a:ext>
            </a:extLst>
          </p:cNvPr>
          <p:cNvCxnSpPr>
            <a:cxnSpLocks/>
          </p:cNvCxnSpPr>
          <p:nvPr/>
        </p:nvCxnSpPr>
        <p:spPr>
          <a:xfrm>
            <a:off x="1253102" y="3779461"/>
            <a:ext cx="838200" cy="139819"/>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72244ACE-13CE-44BC-92A6-3786C7973FA4}"/>
              </a:ext>
            </a:extLst>
          </p:cNvPr>
          <p:cNvCxnSpPr>
            <a:cxnSpLocks/>
          </p:cNvCxnSpPr>
          <p:nvPr/>
        </p:nvCxnSpPr>
        <p:spPr>
          <a:xfrm>
            <a:off x="2068286" y="3932700"/>
            <a:ext cx="87086" cy="737693"/>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AEA045E4-34E0-4687-B4DE-09F91A8B46F0}"/>
              </a:ext>
            </a:extLst>
          </p:cNvPr>
          <p:cNvCxnSpPr>
            <a:cxnSpLocks/>
          </p:cNvCxnSpPr>
          <p:nvPr/>
        </p:nvCxnSpPr>
        <p:spPr>
          <a:xfrm flipH="1" flipV="1">
            <a:off x="2155373" y="4650528"/>
            <a:ext cx="927774" cy="17310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775D6ABC-5F9B-4B01-BEAD-54B95CB60E7E}"/>
              </a:ext>
            </a:extLst>
          </p:cNvPr>
          <p:cNvCxnSpPr>
            <a:cxnSpLocks/>
          </p:cNvCxnSpPr>
          <p:nvPr/>
        </p:nvCxnSpPr>
        <p:spPr>
          <a:xfrm flipH="1">
            <a:off x="3053677" y="4638059"/>
            <a:ext cx="1159093" cy="185573"/>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6760AA52-2540-4E60-8D44-264926CE62B2}"/>
              </a:ext>
            </a:extLst>
          </p:cNvPr>
          <p:cNvCxnSpPr>
            <a:cxnSpLocks/>
          </p:cNvCxnSpPr>
          <p:nvPr/>
        </p:nvCxnSpPr>
        <p:spPr>
          <a:xfrm flipH="1">
            <a:off x="4234544" y="2216399"/>
            <a:ext cx="581140" cy="2421659"/>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4DC80041-3791-4954-B904-4EED30E325B8}"/>
              </a:ext>
            </a:extLst>
          </p:cNvPr>
          <p:cNvCxnSpPr>
            <a:cxnSpLocks/>
          </p:cNvCxnSpPr>
          <p:nvPr/>
        </p:nvCxnSpPr>
        <p:spPr>
          <a:xfrm>
            <a:off x="6446837" y="2084578"/>
            <a:ext cx="490315" cy="344498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988DF964-C2C7-470F-B1B8-3F8050D23BCE}"/>
              </a:ext>
            </a:extLst>
          </p:cNvPr>
          <p:cNvCxnSpPr>
            <a:cxnSpLocks/>
          </p:cNvCxnSpPr>
          <p:nvPr/>
        </p:nvCxnSpPr>
        <p:spPr>
          <a:xfrm flipH="1">
            <a:off x="4815685" y="2084578"/>
            <a:ext cx="1673446" cy="13182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A07C810E-119D-4EB9-B82F-8FFEF379521D}"/>
              </a:ext>
            </a:extLst>
          </p:cNvPr>
          <p:cNvCxnSpPr>
            <a:cxnSpLocks/>
          </p:cNvCxnSpPr>
          <p:nvPr/>
        </p:nvCxnSpPr>
        <p:spPr>
          <a:xfrm flipH="1">
            <a:off x="6937152" y="5530738"/>
            <a:ext cx="1372952"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63A14FCC-5911-4BA3-A764-4B575DF5DCC0}"/>
              </a:ext>
            </a:extLst>
          </p:cNvPr>
          <p:cNvCxnSpPr>
            <a:cxnSpLocks/>
          </p:cNvCxnSpPr>
          <p:nvPr/>
        </p:nvCxnSpPr>
        <p:spPr>
          <a:xfrm flipV="1">
            <a:off x="8256814" y="4240054"/>
            <a:ext cx="247421" cy="126435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386831A4-FD42-45A4-9DC5-7D8E4FF079AA}"/>
              </a:ext>
            </a:extLst>
          </p:cNvPr>
          <p:cNvCxnSpPr>
            <a:cxnSpLocks/>
          </p:cNvCxnSpPr>
          <p:nvPr/>
        </p:nvCxnSpPr>
        <p:spPr>
          <a:xfrm flipV="1">
            <a:off x="8474529" y="4197887"/>
            <a:ext cx="1378293" cy="6021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6959923F-E73A-4357-9194-1B0C7959C93D}"/>
              </a:ext>
            </a:extLst>
          </p:cNvPr>
          <p:cNvCxnSpPr>
            <a:cxnSpLocks/>
          </p:cNvCxnSpPr>
          <p:nvPr/>
        </p:nvCxnSpPr>
        <p:spPr>
          <a:xfrm flipV="1">
            <a:off x="9851572" y="3606717"/>
            <a:ext cx="115550" cy="58815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FF5E937B-531B-4125-9684-A4B7ADC0A0FD}"/>
              </a:ext>
            </a:extLst>
          </p:cNvPr>
          <p:cNvCxnSpPr>
            <a:cxnSpLocks/>
          </p:cNvCxnSpPr>
          <p:nvPr/>
        </p:nvCxnSpPr>
        <p:spPr>
          <a:xfrm flipV="1">
            <a:off x="9967122" y="3587453"/>
            <a:ext cx="875049" cy="5686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3110AD21-438B-478F-9E66-69E3C0BCBB31}"/>
              </a:ext>
            </a:extLst>
          </p:cNvPr>
          <p:cNvSpPr txBox="1"/>
          <p:nvPr/>
        </p:nvSpPr>
        <p:spPr>
          <a:xfrm>
            <a:off x="8360228" y="5529560"/>
            <a:ext cx="2841171" cy="369332"/>
          </a:xfrm>
          <a:prstGeom prst="rect">
            <a:avLst/>
          </a:prstGeom>
          <a:noFill/>
        </p:spPr>
        <p:txBody>
          <a:bodyPr wrap="square" rtlCol="0">
            <a:spAutoFit/>
          </a:bodyPr>
          <a:lstStyle/>
          <a:p>
            <a:pPr algn="r"/>
            <a:r>
              <a:rPr lang="en-NZ" dirty="0" err="1"/>
              <a:t>T_Min</a:t>
            </a:r>
            <a:r>
              <a:rPr lang="en-NZ" dirty="0"/>
              <a:t> value</a:t>
            </a:r>
          </a:p>
        </p:txBody>
      </p:sp>
      <p:sp>
        <p:nvSpPr>
          <p:cNvPr id="96" name="TextBox 95">
            <a:extLst>
              <a:ext uri="{FF2B5EF4-FFF2-40B4-BE49-F238E27FC236}">
                <a16:creationId xmlns:a16="http://schemas.microsoft.com/office/drawing/2014/main" id="{2596DC4B-B534-4DDA-92C8-9242AF9278A7}"/>
              </a:ext>
            </a:extLst>
          </p:cNvPr>
          <p:cNvSpPr txBox="1"/>
          <p:nvPr/>
        </p:nvSpPr>
        <p:spPr>
          <a:xfrm>
            <a:off x="8360228" y="1972943"/>
            <a:ext cx="2841171" cy="369332"/>
          </a:xfrm>
          <a:prstGeom prst="rect">
            <a:avLst/>
          </a:prstGeom>
          <a:noFill/>
        </p:spPr>
        <p:txBody>
          <a:bodyPr wrap="square" rtlCol="0">
            <a:spAutoFit/>
          </a:bodyPr>
          <a:lstStyle/>
          <a:p>
            <a:pPr algn="r"/>
            <a:r>
              <a:rPr lang="en-NZ" dirty="0" err="1"/>
              <a:t>T_Max</a:t>
            </a:r>
            <a:r>
              <a:rPr lang="en-NZ" dirty="0"/>
              <a:t> value</a:t>
            </a:r>
          </a:p>
        </p:txBody>
      </p:sp>
      <p:cxnSp>
        <p:nvCxnSpPr>
          <p:cNvPr id="34" name="Straight Connector 33">
            <a:extLst>
              <a:ext uri="{FF2B5EF4-FFF2-40B4-BE49-F238E27FC236}">
                <a16:creationId xmlns:a16="http://schemas.microsoft.com/office/drawing/2014/main" id="{84044B3B-1DC7-4990-B3CC-3B40CE25DF62}"/>
              </a:ext>
            </a:extLst>
          </p:cNvPr>
          <p:cNvCxnSpPr>
            <a:cxnSpLocks/>
          </p:cNvCxnSpPr>
          <p:nvPr/>
        </p:nvCxnSpPr>
        <p:spPr>
          <a:xfrm flipH="1">
            <a:off x="316931" y="1148896"/>
            <a:ext cx="6518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27E13406-A755-4A35-BE3F-D454340DA010}"/>
              </a:ext>
            </a:extLst>
          </p:cNvPr>
          <p:cNvCxnSpPr>
            <a:cxnSpLocks/>
          </p:cNvCxnSpPr>
          <p:nvPr/>
        </p:nvCxnSpPr>
        <p:spPr>
          <a:xfrm flipH="1">
            <a:off x="316931" y="1392083"/>
            <a:ext cx="643501"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978ED6B-A99D-4865-8FE1-AEAA44C9407B}"/>
              </a:ext>
            </a:extLst>
          </p:cNvPr>
          <p:cNvSpPr txBox="1"/>
          <p:nvPr/>
        </p:nvSpPr>
        <p:spPr>
          <a:xfrm>
            <a:off x="968829" y="1004509"/>
            <a:ext cx="1675155" cy="276999"/>
          </a:xfrm>
          <a:prstGeom prst="rect">
            <a:avLst/>
          </a:prstGeom>
          <a:noFill/>
        </p:spPr>
        <p:txBody>
          <a:bodyPr wrap="square" rtlCol="0">
            <a:spAutoFit/>
          </a:bodyPr>
          <a:lstStyle/>
          <a:p>
            <a:r>
              <a:rPr lang="en-NZ" sz="1200" dirty="0"/>
              <a:t>Provisioned Throughput</a:t>
            </a:r>
          </a:p>
        </p:txBody>
      </p:sp>
      <p:sp>
        <p:nvSpPr>
          <p:cNvPr id="40" name="TextBox 39">
            <a:extLst>
              <a:ext uri="{FF2B5EF4-FFF2-40B4-BE49-F238E27FC236}">
                <a16:creationId xmlns:a16="http://schemas.microsoft.com/office/drawing/2014/main" id="{1A040759-35ED-4911-BD03-7F64D3A14E7E}"/>
              </a:ext>
            </a:extLst>
          </p:cNvPr>
          <p:cNvSpPr txBox="1"/>
          <p:nvPr/>
        </p:nvSpPr>
        <p:spPr>
          <a:xfrm>
            <a:off x="968829" y="1277279"/>
            <a:ext cx="1675155" cy="276999"/>
          </a:xfrm>
          <a:prstGeom prst="rect">
            <a:avLst/>
          </a:prstGeom>
          <a:noFill/>
        </p:spPr>
        <p:txBody>
          <a:bodyPr wrap="square" rtlCol="0">
            <a:spAutoFit/>
          </a:bodyPr>
          <a:lstStyle/>
          <a:p>
            <a:r>
              <a:rPr lang="en-NZ" sz="1200" dirty="0"/>
              <a:t>Consumed Throughput</a:t>
            </a:r>
          </a:p>
        </p:txBody>
      </p:sp>
      <p:sp>
        <p:nvSpPr>
          <p:cNvPr id="9" name="TextBox 8">
            <a:extLst>
              <a:ext uri="{FF2B5EF4-FFF2-40B4-BE49-F238E27FC236}">
                <a16:creationId xmlns:a16="http://schemas.microsoft.com/office/drawing/2014/main" id="{5D1B48F8-7F5D-433D-8837-816891459176}"/>
              </a:ext>
            </a:extLst>
          </p:cNvPr>
          <p:cNvSpPr txBox="1"/>
          <p:nvPr/>
        </p:nvSpPr>
        <p:spPr>
          <a:xfrm>
            <a:off x="4855028" y="6019777"/>
            <a:ext cx="2329543" cy="369332"/>
          </a:xfrm>
          <a:prstGeom prst="rect">
            <a:avLst/>
          </a:prstGeom>
          <a:noFill/>
        </p:spPr>
        <p:txBody>
          <a:bodyPr wrap="square" rtlCol="0">
            <a:spAutoFit/>
          </a:bodyPr>
          <a:lstStyle/>
          <a:p>
            <a:r>
              <a:rPr lang="en-NZ" dirty="0"/>
              <a:t>Consumption per hour</a:t>
            </a:r>
          </a:p>
        </p:txBody>
      </p:sp>
      <p:sp>
        <p:nvSpPr>
          <p:cNvPr id="42" name="TextBox 41">
            <a:extLst>
              <a:ext uri="{FF2B5EF4-FFF2-40B4-BE49-F238E27FC236}">
                <a16:creationId xmlns:a16="http://schemas.microsoft.com/office/drawing/2014/main" id="{E08F20B1-0BDE-4771-93FA-1C33CEBE3831}"/>
              </a:ext>
            </a:extLst>
          </p:cNvPr>
          <p:cNvSpPr txBox="1"/>
          <p:nvPr/>
        </p:nvSpPr>
        <p:spPr>
          <a:xfrm>
            <a:off x="1205806" y="5561717"/>
            <a:ext cx="727474" cy="369332"/>
          </a:xfrm>
          <a:prstGeom prst="rect">
            <a:avLst/>
          </a:prstGeom>
          <a:noFill/>
        </p:spPr>
        <p:txBody>
          <a:bodyPr wrap="square" rtlCol="0">
            <a:spAutoFit/>
          </a:bodyPr>
          <a:lstStyle/>
          <a:p>
            <a:pPr algn="ctr"/>
            <a:r>
              <a:rPr lang="en-NZ" dirty="0"/>
              <a:t>01:00</a:t>
            </a:r>
          </a:p>
        </p:txBody>
      </p:sp>
      <p:sp>
        <p:nvSpPr>
          <p:cNvPr id="43" name="TextBox 42">
            <a:extLst>
              <a:ext uri="{FF2B5EF4-FFF2-40B4-BE49-F238E27FC236}">
                <a16:creationId xmlns:a16="http://schemas.microsoft.com/office/drawing/2014/main" id="{0F572299-9332-4102-991A-511CAE2B806F}"/>
              </a:ext>
            </a:extLst>
          </p:cNvPr>
          <p:cNvSpPr txBox="1"/>
          <p:nvPr/>
        </p:nvSpPr>
        <p:spPr>
          <a:xfrm>
            <a:off x="2719410" y="5561717"/>
            <a:ext cx="727474" cy="369332"/>
          </a:xfrm>
          <a:prstGeom prst="rect">
            <a:avLst/>
          </a:prstGeom>
          <a:noFill/>
        </p:spPr>
        <p:txBody>
          <a:bodyPr wrap="square" rtlCol="0">
            <a:spAutoFit/>
          </a:bodyPr>
          <a:lstStyle/>
          <a:p>
            <a:pPr algn="ctr"/>
            <a:r>
              <a:rPr lang="en-NZ" dirty="0"/>
              <a:t>02:00</a:t>
            </a:r>
          </a:p>
        </p:txBody>
      </p:sp>
      <p:sp>
        <p:nvSpPr>
          <p:cNvPr id="44" name="TextBox 43">
            <a:extLst>
              <a:ext uri="{FF2B5EF4-FFF2-40B4-BE49-F238E27FC236}">
                <a16:creationId xmlns:a16="http://schemas.microsoft.com/office/drawing/2014/main" id="{3176EB3E-2707-4068-B477-E2F8A0AC8416}"/>
              </a:ext>
            </a:extLst>
          </p:cNvPr>
          <p:cNvSpPr txBox="1"/>
          <p:nvPr/>
        </p:nvSpPr>
        <p:spPr>
          <a:xfrm>
            <a:off x="3869277" y="5561717"/>
            <a:ext cx="727474" cy="369332"/>
          </a:xfrm>
          <a:prstGeom prst="rect">
            <a:avLst/>
          </a:prstGeom>
          <a:noFill/>
        </p:spPr>
        <p:txBody>
          <a:bodyPr wrap="square" rtlCol="0">
            <a:spAutoFit/>
          </a:bodyPr>
          <a:lstStyle/>
          <a:p>
            <a:pPr algn="ctr"/>
            <a:r>
              <a:rPr lang="en-NZ" dirty="0"/>
              <a:t>03:00</a:t>
            </a:r>
          </a:p>
        </p:txBody>
      </p:sp>
      <p:sp>
        <p:nvSpPr>
          <p:cNvPr id="46" name="TextBox 45">
            <a:extLst>
              <a:ext uri="{FF2B5EF4-FFF2-40B4-BE49-F238E27FC236}">
                <a16:creationId xmlns:a16="http://schemas.microsoft.com/office/drawing/2014/main" id="{BE479259-0D62-4E73-AABB-08BCE4B9BEC4}"/>
              </a:ext>
            </a:extLst>
          </p:cNvPr>
          <p:cNvSpPr txBox="1"/>
          <p:nvPr/>
        </p:nvSpPr>
        <p:spPr>
          <a:xfrm>
            <a:off x="5193755" y="5559523"/>
            <a:ext cx="727474" cy="369332"/>
          </a:xfrm>
          <a:prstGeom prst="rect">
            <a:avLst/>
          </a:prstGeom>
          <a:noFill/>
        </p:spPr>
        <p:txBody>
          <a:bodyPr wrap="square" rtlCol="0">
            <a:spAutoFit/>
          </a:bodyPr>
          <a:lstStyle/>
          <a:p>
            <a:pPr algn="ctr"/>
            <a:r>
              <a:rPr lang="en-NZ" dirty="0"/>
              <a:t>04:00</a:t>
            </a:r>
          </a:p>
        </p:txBody>
      </p:sp>
      <p:sp>
        <p:nvSpPr>
          <p:cNvPr id="48" name="TextBox 47">
            <a:extLst>
              <a:ext uri="{FF2B5EF4-FFF2-40B4-BE49-F238E27FC236}">
                <a16:creationId xmlns:a16="http://schemas.microsoft.com/office/drawing/2014/main" id="{582BE8EE-E5FF-4DCE-AA7D-86094F40BBC7}"/>
              </a:ext>
            </a:extLst>
          </p:cNvPr>
          <p:cNvSpPr txBox="1"/>
          <p:nvPr/>
        </p:nvSpPr>
        <p:spPr>
          <a:xfrm>
            <a:off x="6494922" y="5559523"/>
            <a:ext cx="727474" cy="369332"/>
          </a:xfrm>
          <a:prstGeom prst="rect">
            <a:avLst/>
          </a:prstGeom>
          <a:noFill/>
        </p:spPr>
        <p:txBody>
          <a:bodyPr wrap="square" rtlCol="0">
            <a:spAutoFit/>
          </a:bodyPr>
          <a:lstStyle/>
          <a:p>
            <a:pPr algn="ctr"/>
            <a:r>
              <a:rPr lang="en-NZ" dirty="0"/>
              <a:t>05:00</a:t>
            </a:r>
          </a:p>
        </p:txBody>
      </p:sp>
      <p:sp>
        <p:nvSpPr>
          <p:cNvPr id="50" name="TextBox 49">
            <a:extLst>
              <a:ext uri="{FF2B5EF4-FFF2-40B4-BE49-F238E27FC236}">
                <a16:creationId xmlns:a16="http://schemas.microsoft.com/office/drawing/2014/main" id="{B2A93902-AB0B-4C54-A869-847C067053F2}"/>
              </a:ext>
            </a:extLst>
          </p:cNvPr>
          <p:cNvSpPr txBox="1"/>
          <p:nvPr/>
        </p:nvSpPr>
        <p:spPr>
          <a:xfrm>
            <a:off x="7747055" y="5554716"/>
            <a:ext cx="727474" cy="369332"/>
          </a:xfrm>
          <a:prstGeom prst="rect">
            <a:avLst/>
          </a:prstGeom>
          <a:noFill/>
        </p:spPr>
        <p:txBody>
          <a:bodyPr wrap="square" rtlCol="0">
            <a:spAutoFit/>
          </a:bodyPr>
          <a:lstStyle/>
          <a:p>
            <a:pPr algn="ctr"/>
            <a:r>
              <a:rPr lang="en-NZ" dirty="0"/>
              <a:t>06:00</a:t>
            </a:r>
          </a:p>
        </p:txBody>
      </p:sp>
    </p:spTree>
    <p:extLst>
      <p:ext uri="{BB962C8B-B14F-4D97-AF65-F5344CB8AC3E}">
        <p14:creationId xmlns:p14="http://schemas.microsoft.com/office/powerpoint/2010/main" val="603638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up)">
                                      <p:cBhvr>
                                        <p:cTn id="14" dur="500"/>
                                        <p:tgtEl>
                                          <p:spTgt spid="58"/>
                                        </p:tgtEl>
                                      </p:cBhvr>
                                    </p:animEffect>
                                  </p:childTnLst>
                                </p:cTn>
                              </p:par>
                              <p:par>
                                <p:cTn id="15" presetID="2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par>
                                <p:cTn id="22" presetID="22" presetClass="entr" presetSubtype="8"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500"/>
                                        <p:tgtEl>
                                          <p:spTgt spid="65"/>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down)">
                                      <p:cBhvr>
                                        <p:cTn id="35" dur="500"/>
                                        <p:tgtEl>
                                          <p:spTgt spid="67"/>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par>
                                <p:cTn id="40" presetID="22" presetClass="entr" presetSubtype="8"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left)">
                                      <p:cBhvr>
                                        <p:cTn id="56" dur="500"/>
                                        <p:tgtEl>
                                          <p:spTgt spid="75"/>
                                        </p:tgtEl>
                                      </p:cBhvr>
                                    </p:animEffect>
                                  </p:childTnLst>
                                </p:cTn>
                              </p:par>
                            </p:childTnLst>
                          </p:cTn>
                        </p:par>
                        <p:par>
                          <p:cTn id="57" fill="hold">
                            <p:stCondLst>
                              <p:cond delay="4000"/>
                            </p:stCondLst>
                            <p:childTnLst>
                              <p:par>
                                <p:cTn id="58" presetID="22" presetClass="entr" presetSubtype="4"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down)">
                                      <p:cBhvr>
                                        <p:cTn id="60" dur="500"/>
                                        <p:tgtEl>
                                          <p:spTgt spid="78"/>
                                        </p:tgtEl>
                                      </p:cBhvr>
                                    </p:animEffect>
                                  </p:childTnLst>
                                </p:cTn>
                              </p:par>
                              <p:par>
                                <p:cTn id="61" presetID="22" presetClass="entr" presetSubtype="4"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down)">
                                      <p:cBhvr>
                                        <p:cTn id="63" dur="500"/>
                                        <p:tgtEl>
                                          <p:spTgt spid="41"/>
                                        </p:tgtEl>
                                      </p:cBhvr>
                                    </p:animEffect>
                                  </p:childTnLst>
                                </p:cTn>
                              </p:par>
                            </p:childTnLst>
                          </p:cTn>
                        </p:par>
                        <p:par>
                          <p:cTn id="64" fill="hold">
                            <p:stCondLst>
                              <p:cond delay="4500"/>
                            </p:stCondLst>
                            <p:childTnLst>
                              <p:par>
                                <p:cTn id="65" presetID="22" presetClass="entr" presetSubtype="8"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left)">
                                      <p:cBhvr>
                                        <p:cTn id="67" dur="500"/>
                                        <p:tgtEl>
                                          <p:spTgt spid="82"/>
                                        </p:tgtEl>
                                      </p:cBhvr>
                                    </p:animEffect>
                                  </p:childTnLst>
                                </p:cTn>
                              </p:par>
                              <p:par>
                                <p:cTn id="68" presetID="22" presetClass="entr" presetSubtype="8"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childTnLst>
                          </p:cTn>
                        </p:par>
                        <p:par>
                          <p:cTn id="71" fill="hold">
                            <p:stCondLst>
                              <p:cond delay="5000"/>
                            </p:stCondLst>
                            <p:childTnLst>
                              <p:par>
                                <p:cTn id="72" presetID="22" presetClass="entr" presetSubtype="4" fill="hold"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par>
                          <p:cTn id="78" fill="hold">
                            <p:stCondLst>
                              <p:cond delay="5500"/>
                            </p:stCondLst>
                            <p:childTnLst>
                              <p:par>
                                <p:cTn id="79" presetID="22" presetClass="entr" presetSubtype="8" fill="hold" nodeType="after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wipe(left)">
                                      <p:cBhvr>
                                        <p:cTn id="81" dur="500"/>
                                        <p:tgtEl>
                                          <p:spTgt spid="90"/>
                                        </p:tgtEl>
                                      </p:cBhvr>
                                    </p:animEffect>
                                  </p:childTnLst>
                                </p:cTn>
                              </p:par>
                              <p:par>
                                <p:cTn id="82" presetID="22" presetClass="entr" presetSubtype="8"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left)">
                                      <p:cBhvr>
                                        <p:cTn id="84" dur="500"/>
                                        <p:tgtEl>
                                          <p:spTgt spid="49"/>
                                        </p:tgtEl>
                                      </p:cBhvr>
                                    </p:animEffect>
                                  </p:childTnLst>
                                </p:cTn>
                              </p:par>
                            </p:childTnLst>
                          </p:cTn>
                        </p:par>
                        <p:par>
                          <p:cTn id="85" fill="hold">
                            <p:stCondLst>
                              <p:cond delay="6000"/>
                            </p:stCondLst>
                            <p:childTnLst>
                              <p:par>
                                <p:cTn id="86" presetID="22" presetClass="entr" presetSubtype="8"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left)">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FFD8560-E865-41C3-8CE2-7E63D147398E}"/>
              </a:ext>
            </a:extLst>
          </p:cNvPr>
          <p:cNvSpPr>
            <a:spLocks noGrp="1"/>
          </p:cNvSpPr>
          <p:nvPr>
            <p:ph type="title"/>
          </p:nvPr>
        </p:nvSpPr>
        <p:spPr>
          <a:xfrm>
            <a:off x="1356920" y="2945523"/>
            <a:ext cx="4638364" cy="2678191"/>
          </a:xfrm>
        </p:spPr>
        <p:txBody>
          <a:bodyPr vert="horz" lIns="91440" tIns="45720" rIns="91440" bIns="45720" rtlCol="0" anchor="t">
            <a:normAutofit/>
          </a:bodyPr>
          <a:lstStyle/>
          <a:p>
            <a:r>
              <a:rPr lang="en-US" sz="7200" kern="1200">
                <a:solidFill>
                  <a:schemeClr val="tx1"/>
                </a:solidFill>
                <a:latin typeface="+mj-lt"/>
                <a:ea typeface="+mj-ea"/>
                <a:cs typeface="+mj-cs"/>
              </a:rPr>
              <a:t>Throughput </a:t>
            </a:r>
            <a:r>
              <a:rPr lang="en-US" sz="7200" kern="1200" dirty="0">
                <a:solidFill>
                  <a:schemeClr val="tx1"/>
                </a:solidFill>
                <a:latin typeface="+mj-lt"/>
                <a:ea typeface="+mj-ea"/>
                <a:cs typeface="+mj-cs"/>
              </a:rPr>
              <a:t>Demo</a:t>
            </a:r>
          </a:p>
        </p:txBody>
      </p:sp>
      <p:sp>
        <p:nvSpPr>
          <p:cNvPr id="13" name="Freeform: Shape 12">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493" y="1333265"/>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480" y="1075612"/>
            <a:ext cx="1128382" cy="847206"/>
            <a:chOff x="7393391" y="1075612"/>
            <a:chExt cx="1128382" cy="847206"/>
          </a:xfrm>
        </p:grpSpPr>
        <p:sp>
          <p:nvSpPr>
            <p:cNvPr id="1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 name="Graphic 5">
            <a:extLst>
              <a:ext uri="{FF2B5EF4-FFF2-40B4-BE49-F238E27FC236}">
                <a16:creationId xmlns:a16="http://schemas.microsoft.com/office/drawing/2014/main" id="{CB6BCFC2-92AC-48AD-A01A-F08E6C94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2982" y="2120256"/>
            <a:ext cx="2963421" cy="2716469"/>
          </a:xfrm>
          <a:prstGeom prst="rect">
            <a:avLst/>
          </a:prstGeom>
        </p:spPr>
      </p:pic>
    </p:spTree>
    <p:extLst>
      <p:ext uri="{BB962C8B-B14F-4D97-AF65-F5344CB8AC3E}">
        <p14:creationId xmlns:p14="http://schemas.microsoft.com/office/powerpoint/2010/main" val="34215018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What next?</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330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ED86B4D-BDE1-4BF1-B950-4C987FC7BB9A}"/>
                                            </p:graphicEl>
                                          </p:spTgt>
                                        </p:tgtEl>
                                        <p:attrNameLst>
                                          <p:attrName>style.visibility</p:attrName>
                                        </p:attrNameLst>
                                      </p:cBhvr>
                                      <p:to>
                                        <p:strVal val="visible"/>
                                      </p:to>
                                    </p:set>
                                    <p:animEffect transition="in" filter="fade">
                                      <p:cBhvr>
                                        <p:cTn id="7" dur="500"/>
                                        <p:tgtEl>
                                          <p:spTgt spid="7">
                                            <p:graphicEl>
                                              <a:dgm id="{AED86B4D-BDE1-4BF1-B950-4C987FC7BB9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72DF8702-3CAA-40A5-A66E-31FB5DBB87DA}"/>
                                            </p:graphicEl>
                                          </p:spTgt>
                                        </p:tgtEl>
                                        <p:attrNameLst>
                                          <p:attrName>style.visibility</p:attrName>
                                        </p:attrNameLst>
                                      </p:cBhvr>
                                      <p:to>
                                        <p:strVal val="visible"/>
                                      </p:to>
                                    </p:set>
                                    <p:animEffect transition="in" filter="fade">
                                      <p:cBhvr>
                                        <p:cTn id="10" dur="500"/>
                                        <p:tgtEl>
                                          <p:spTgt spid="7">
                                            <p:graphicEl>
                                              <a:dgm id="{72DF8702-3CAA-40A5-A66E-31FB5DBB87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877B0EA-4185-4D58-845A-082CDA0032B7}"/>
                                            </p:graphicEl>
                                          </p:spTgt>
                                        </p:tgtEl>
                                        <p:attrNameLst>
                                          <p:attrName>style.visibility</p:attrName>
                                        </p:attrNameLst>
                                      </p:cBhvr>
                                      <p:to>
                                        <p:strVal val="visible"/>
                                      </p:to>
                                    </p:set>
                                    <p:animEffect transition="in" filter="fade">
                                      <p:cBhvr>
                                        <p:cTn id="13" dur="500"/>
                                        <p:tgtEl>
                                          <p:spTgt spid="7">
                                            <p:graphicEl>
                                              <a:dgm id="{6877B0EA-4185-4D58-845A-082CDA0032B7}"/>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graphicEl>
                                              <a:dgm id="{F9B68D77-8A31-4089-971A-4A3322F6A981}"/>
                                            </p:graphicEl>
                                          </p:spTgt>
                                        </p:tgtEl>
                                        <p:attrNameLst>
                                          <p:attrName>style.visibility</p:attrName>
                                        </p:attrNameLst>
                                      </p:cBhvr>
                                      <p:to>
                                        <p:strVal val="visible"/>
                                      </p:to>
                                    </p:set>
                                    <p:animEffect transition="in" filter="fade">
                                      <p:cBhvr>
                                        <p:cTn id="17" dur="500"/>
                                        <p:tgtEl>
                                          <p:spTgt spid="7">
                                            <p:graphicEl>
                                              <a:dgm id="{F9B68D77-8A31-4089-971A-4A3322F6A9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graphicEl>
                                              <a:dgm id="{2C48FA77-C028-4339-8782-6F7D37B44E22}"/>
                                            </p:graphicEl>
                                          </p:spTgt>
                                        </p:tgtEl>
                                        <p:attrNameLst>
                                          <p:attrName>style.visibility</p:attrName>
                                        </p:attrNameLst>
                                      </p:cBhvr>
                                      <p:to>
                                        <p:strVal val="visible"/>
                                      </p:to>
                                    </p:set>
                                    <p:animEffect transition="in" filter="fade">
                                      <p:cBhvr>
                                        <p:cTn id="20" dur="500"/>
                                        <p:tgtEl>
                                          <p:spTgt spid="7">
                                            <p:graphicEl>
                                              <a:dgm id="{2C48FA77-C028-4339-8782-6F7D37B44E2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EB063A0A-1BFC-46BC-A233-D73D61265B66}"/>
                                            </p:graphicEl>
                                          </p:spTgt>
                                        </p:tgtEl>
                                        <p:attrNameLst>
                                          <p:attrName>style.visibility</p:attrName>
                                        </p:attrNameLst>
                                      </p:cBhvr>
                                      <p:to>
                                        <p:strVal val="visible"/>
                                      </p:to>
                                    </p:set>
                                    <p:animEffect transition="in" filter="fade">
                                      <p:cBhvr>
                                        <p:cTn id="23" dur="500"/>
                                        <p:tgtEl>
                                          <p:spTgt spid="7">
                                            <p:graphicEl>
                                              <a:dgm id="{EB063A0A-1BFC-46BC-A233-D73D61265B66}"/>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1FE844D3-B949-4192-8592-1220A9FF0E7A}"/>
                                            </p:graphicEl>
                                          </p:spTgt>
                                        </p:tgtEl>
                                        <p:attrNameLst>
                                          <p:attrName>style.visibility</p:attrName>
                                        </p:attrNameLst>
                                      </p:cBhvr>
                                      <p:to>
                                        <p:strVal val="visible"/>
                                      </p:to>
                                    </p:set>
                                    <p:animEffect transition="in" filter="fade">
                                      <p:cBhvr>
                                        <p:cTn id="27" dur="500"/>
                                        <p:tgtEl>
                                          <p:spTgt spid="7">
                                            <p:graphicEl>
                                              <a:dgm id="{1FE844D3-B949-4192-8592-1220A9FF0E7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7B60F1E6-A552-4C63-B2FB-F0109F334FC9}"/>
                                            </p:graphicEl>
                                          </p:spTgt>
                                        </p:tgtEl>
                                        <p:attrNameLst>
                                          <p:attrName>style.visibility</p:attrName>
                                        </p:attrNameLst>
                                      </p:cBhvr>
                                      <p:to>
                                        <p:strVal val="visible"/>
                                      </p:to>
                                    </p:set>
                                    <p:animEffect transition="in" filter="fade">
                                      <p:cBhvr>
                                        <p:cTn id="30" dur="500"/>
                                        <p:tgtEl>
                                          <p:spTgt spid="7">
                                            <p:graphicEl>
                                              <a:dgm id="{7B60F1E6-A552-4C63-B2FB-F0109F334FC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2A392CB9-2317-4483-908E-D394A178A269}"/>
                                            </p:graphicEl>
                                          </p:spTgt>
                                        </p:tgtEl>
                                        <p:attrNameLst>
                                          <p:attrName>style.visibility</p:attrName>
                                        </p:attrNameLst>
                                      </p:cBhvr>
                                      <p:to>
                                        <p:strVal val="visible"/>
                                      </p:to>
                                    </p:set>
                                    <p:animEffect transition="in" filter="fade">
                                      <p:cBhvr>
                                        <p:cTn id="33" dur="500"/>
                                        <p:tgtEl>
                                          <p:spTgt spid="7">
                                            <p:graphicEl>
                                              <a:dgm id="{2A392CB9-2317-4483-908E-D394A178A269}"/>
                                            </p:graphic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graphicEl>
                                              <a:dgm id="{9F98B536-3805-483A-BF12-ABA7178BC26C}"/>
                                            </p:graphicEl>
                                          </p:spTgt>
                                        </p:tgtEl>
                                        <p:attrNameLst>
                                          <p:attrName>style.visibility</p:attrName>
                                        </p:attrNameLst>
                                      </p:cBhvr>
                                      <p:to>
                                        <p:strVal val="visible"/>
                                      </p:to>
                                    </p:set>
                                    <p:animEffect transition="in" filter="fade">
                                      <p:cBhvr>
                                        <p:cTn id="37" dur="500"/>
                                        <p:tgtEl>
                                          <p:spTgt spid="7">
                                            <p:graphicEl>
                                              <a:dgm id="{9F98B536-3805-483A-BF12-ABA7178BC26C}"/>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graphicEl>
                                              <a:dgm id="{DEB3CB22-C807-42D2-A878-80817AB26C58}"/>
                                            </p:graphicEl>
                                          </p:spTgt>
                                        </p:tgtEl>
                                        <p:attrNameLst>
                                          <p:attrName>style.visibility</p:attrName>
                                        </p:attrNameLst>
                                      </p:cBhvr>
                                      <p:to>
                                        <p:strVal val="visible"/>
                                      </p:to>
                                    </p:set>
                                    <p:animEffect transition="in" filter="fade">
                                      <p:cBhvr>
                                        <p:cTn id="40" dur="500"/>
                                        <p:tgtEl>
                                          <p:spTgt spid="7">
                                            <p:graphicEl>
                                              <a:dgm id="{DEB3CB22-C807-42D2-A878-80817AB26C5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graphicEl>
                                              <a:dgm id="{D81CF88A-33A4-4A30-A54C-1CC7D5F46E00}"/>
                                            </p:graphicEl>
                                          </p:spTgt>
                                        </p:tgtEl>
                                        <p:attrNameLst>
                                          <p:attrName>style.visibility</p:attrName>
                                        </p:attrNameLst>
                                      </p:cBhvr>
                                      <p:to>
                                        <p:strVal val="visible"/>
                                      </p:to>
                                    </p:set>
                                    <p:animEffect transition="in" filter="fade">
                                      <p:cBhvr>
                                        <p:cTn id="43" dur="500"/>
                                        <p:tgtEl>
                                          <p:spTgt spid="7">
                                            <p:graphicEl>
                                              <a:dgm id="{D81CF88A-33A4-4A30-A54C-1CC7D5F46E00}"/>
                                            </p:graphic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47153ECA-0BD1-4E10-8B97-6B9FC31AB4DB}"/>
                                            </p:graphicEl>
                                          </p:spTgt>
                                        </p:tgtEl>
                                        <p:attrNameLst>
                                          <p:attrName>style.visibility</p:attrName>
                                        </p:attrNameLst>
                                      </p:cBhvr>
                                      <p:to>
                                        <p:strVal val="visible"/>
                                      </p:to>
                                    </p:set>
                                    <p:animEffect transition="in" filter="fade">
                                      <p:cBhvr>
                                        <p:cTn id="47" dur="500"/>
                                        <p:tgtEl>
                                          <p:spTgt spid="7">
                                            <p:graphicEl>
                                              <a:dgm id="{47153ECA-0BD1-4E10-8B97-6B9FC31AB4DB}"/>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843CBB9D-859C-4299-9686-022B4FD31422}"/>
                                            </p:graphicEl>
                                          </p:spTgt>
                                        </p:tgtEl>
                                        <p:attrNameLst>
                                          <p:attrName>style.visibility</p:attrName>
                                        </p:attrNameLst>
                                      </p:cBhvr>
                                      <p:to>
                                        <p:strVal val="visible"/>
                                      </p:to>
                                    </p:set>
                                    <p:animEffect transition="in" filter="fade">
                                      <p:cBhvr>
                                        <p:cTn id="50" dur="500"/>
                                        <p:tgtEl>
                                          <p:spTgt spid="7">
                                            <p:graphicEl>
                                              <a:dgm id="{843CBB9D-859C-4299-9686-022B4FD31422}"/>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graphicEl>
                                              <a:dgm id="{7B47A7E2-DFB8-487A-9D8E-6167AA03B1E7}"/>
                                            </p:graphicEl>
                                          </p:spTgt>
                                        </p:tgtEl>
                                        <p:attrNameLst>
                                          <p:attrName>style.visibility</p:attrName>
                                        </p:attrNameLst>
                                      </p:cBhvr>
                                      <p:to>
                                        <p:strVal val="visible"/>
                                      </p:to>
                                    </p:set>
                                    <p:animEffect transition="in" filter="fade">
                                      <p:cBhvr>
                                        <p:cTn id="53" dur="500"/>
                                        <p:tgtEl>
                                          <p:spTgt spid="7">
                                            <p:graphicEl>
                                              <a:dgm id="{7B47A7E2-DFB8-487A-9D8E-6167AA03B1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5F29D6-8A13-4254-80CB-5410643B04D6}"/>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dirty="0"/>
              <a:t>Thanks for Listening</a:t>
            </a:r>
          </a:p>
        </p:txBody>
      </p:sp>
      <p:sp>
        <p:nvSpPr>
          <p:cNvPr id="5" name="Text Placeholder 4">
            <a:extLst>
              <a:ext uri="{FF2B5EF4-FFF2-40B4-BE49-F238E27FC236}">
                <a16:creationId xmlns:a16="http://schemas.microsoft.com/office/drawing/2014/main" id="{728C1C4D-9190-420D-8119-DB97EAAB94DA}"/>
              </a:ext>
            </a:extLst>
          </p:cNvPr>
          <p:cNvSpPr>
            <a:spLocks noGrp="1"/>
          </p:cNvSpPr>
          <p:nvPr>
            <p:ph type="body" idx="1"/>
          </p:nvPr>
        </p:nvSpPr>
        <p:spPr>
          <a:xfrm>
            <a:off x="7699248" y="4462272"/>
            <a:ext cx="4023360" cy="970828"/>
          </a:xfrm>
        </p:spPr>
        <p:txBody>
          <a:bodyPr vert="horz" lIns="91440" tIns="45720" rIns="91440" bIns="45720" rtlCol="0" anchor="t">
            <a:normAutofit/>
          </a:bodyPr>
          <a:lstStyle/>
          <a:p>
            <a:r>
              <a:rPr lang="en-US" sz="1700" dirty="0">
                <a:solidFill>
                  <a:schemeClr val="tx1"/>
                </a:solidFill>
              </a:rPr>
              <a:t>@willvelida</a:t>
            </a:r>
          </a:p>
          <a:p>
            <a:endParaRPr lang="en-US" sz="1700" dirty="0">
              <a:solidFill>
                <a:schemeClr val="tx1"/>
              </a:solidFill>
            </a:endParaRP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A9C57ABD-16DA-4A22-B954-F33B0A798F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5"/>
          <a:stretch/>
        </p:blipFill>
        <p:spPr bwMode="auto">
          <a:xfrm>
            <a:off x="604064" y="10"/>
            <a:ext cx="670199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15">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39"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3" name="Graphic 42">
            <a:extLst>
              <a:ext uri="{FF2B5EF4-FFF2-40B4-BE49-F238E27FC236}">
                <a16:creationId xmlns:a16="http://schemas.microsoft.com/office/drawing/2014/main" id="{A98D469D-061A-4C19-9F8A-572A5ED41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16583455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Where are we?</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61971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ED86B4D-BDE1-4BF1-B950-4C987FC7BB9A}"/>
                                            </p:graphicEl>
                                          </p:spTgt>
                                        </p:tgtEl>
                                        <p:attrNameLst>
                                          <p:attrName>style.visibility</p:attrName>
                                        </p:attrNameLst>
                                      </p:cBhvr>
                                      <p:to>
                                        <p:strVal val="visible"/>
                                      </p:to>
                                    </p:set>
                                    <p:animEffect transition="in" filter="fade">
                                      <p:cBhvr>
                                        <p:cTn id="7" dur="500"/>
                                        <p:tgtEl>
                                          <p:spTgt spid="7">
                                            <p:graphicEl>
                                              <a:dgm id="{AED86B4D-BDE1-4BF1-B950-4C987FC7BB9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72DF8702-3CAA-40A5-A66E-31FB5DBB87DA}"/>
                                            </p:graphicEl>
                                          </p:spTgt>
                                        </p:tgtEl>
                                        <p:attrNameLst>
                                          <p:attrName>style.visibility</p:attrName>
                                        </p:attrNameLst>
                                      </p:cBhvr>
                                      <p:to>
                                        <p:strVal val="visible"/>
                                      </p:to>
                                    </p:set>
                                    <p:animEffect transition="in" filter="fade">
                                      <p:cBhvr>
                                        <p:cTn id="10" dur="500"/>
                                        <p:tgtEl>
                                          <p:spTgt spid="7">
                                            <p:graphicEl>
                                              <a:dgm id="{72DF8702-3CAA-40A5-A66E-31FB5DBB87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877B0EA-4185-4D58-845A-082CDA0032B7}"/>
                                            </p:graphicEl>
                                          </p:spTgt>
                                        </p:tgtEl>
                                        <p:attrNameLst>
                                          <p:attrName>style.visibility</p:attrName>
                                        </p:attrNameLst>
                                      </p:cBhvr>
                                      <p:to>
                                        <p:strVal val="visible"/>
                                      </p:to>
                                    </p:set>
                                    <p:animEffect transition="in" filter="fade">
                                      <p:cBhvr>
                                        <p:cTn id="13" dur="500"/>
                                        <p:tgtEl>
                                          <p:spTgt spid="7">
                                            <p:graphicEl>
                                              <a:dgm id="{6877B0EA-4185-4D58-845A-082CDA0032B7}"/>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graphicEl>
                                              <a:dgm id="{F9B68D77-8A31-4089-971A-4A3322F6A981}"/>
                                            </p:graphicEl>
                                          </p:spTgt>
                                        </p:tgtEl>
                                        <p:attrNameLst>
                                          <p:attrName>style.visibility</p:attrName>
                                        </p:attrNameLst>
                                      </p:cBhvr>
                                      <p:to>
                                        <p:strVal val="visible"/>
                                      </p:to>
                                    </p:set>
                                    <p:animEffect transition="in" filter="fade">
                                      <p:cBhvr>
                                        <p:cTn id="17" dur="500"/>
                                        <p:tgtEl>
                                          <p:spTgt spid="7">
                                            <p:graphicEl>
                                              <a:dgm id="{F9B68D77-8A31-4089-971A-4A3322F6A9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graphicEl>
                                              <a:dgm id="{2C48FA77-C028-4339-8782-6F7D37B44E22}"/>
                                            </p:graphicEl>
                                          </p:spTgt>
                                        </p:tgtEl>
                                        <p:attrNameLst>
                                          <p:attrName>style.visibility</p:attrName>
                                        </p:attrNameLst>
                                      </p:cBhvr>
                                      <p:to>
                                        <p:strVal val="visible"/>
                                      </p:to>
                                    </p:set>
                                    <p:animEffect transition="in" filter="fade">
                                      <p:cBhvr>
                                        <p:cTn id="20" dur="500"/>
                                        <p:tgtEl>
                                          <p:spTgt spid="7">
                                            <p:graphicEl>
                                              <a:dgm id="{2C48FA77-C028-4339-8782-6F7D37B44E2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EB063A0A-1BFC-46BC-A233-D73D61265B66}"/>
                                            </p:graphicEl>
                                          </p:spTgt>
                                        </p:tgtEl>
                                        <p:attrNameLst>
                                          <p:attrName>style.visibility</p:attrName>
                                        </p:attrNameLst>
                                      </p:cBhvr>
                                      <p:to>
                                        <p:strVal val="visible"/>
                                      </p:to>
                                    </p:set>
                                    <p:animEffect transition="in" filter="fade">
                                      <p:cBhvr>
                                        <p:cTn id="23" dur="500"/>
                                        <p:tgtEl>
                                          <p:spTgt spid="7">
                                            <p:graphicEl>
                                              <a:dgm id="{EB063A0A-1BFC-46BC-A233-D73D61265B66}"/>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1FE844D3-B949-4192-8592-1220A9FF0E7A}"/>
                                            </p:graphicEl>
                                          </p:spTgt>
                                        </p:tgtEl>
                                        <p:attrNameLst>
                                          <p:attrName>style.visibility</p:attrName>
                                        </p:attrNameLst>
                                      </p:cBhvr>
                                      <p:to>
                                        <p:strVal val="visible"/>
                                      </p:to>
                                    </p:set>
                                    <p:animEffect transition="in" filter="fade">
                                      <p:cBhvr>
                                        <p:cTn id="27" dur="500"/>
                                        <p:tgtEl>
                                          <p:spTgt spid="7">
                                            <p:graphicEl>
                                              <a:dgm id="{1FE844D3-B949-4192-8592-1220A9FF0E7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7B60F1E6-A552-4C63-B2FB-F0109F334FC9}"/>
                                            </p:graphicEl>
                                          </p:spTgt>
                                        </p:tgtEl>
                                        <p:attrNameLst>
                                          <p:attrName>style.visibility</p:attrName>
                                        </p:attrNameLst>
                                      </p:cBhvr>
                                      <p:to>
                                        <p:strVal val="visible"/>
                                      </p:to>
                                    </p:set>
                                    <p:animEffect transition="in" filter="fade">
                                      <p:cBhvr>
                                        <p:cTn id="30" dur="500"/>
                                        <p:tgtEl>
                                          <p:spTgt spid="7">
                                            <p:graphicEl>
                                              <a:dgm id="{7B60F1E6-A552-4C63-B2FB-F0109F334FC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2A392CB9-2317-4483-908E-D394A178A269}"/>
                                            </p:graphicEl>
                                          </p:spTgt>
                                        </p:tgtEl>
                                        <p:attrNameLst>
                                          <p:attrName>style.visibility</p:attrName>
                                        </p:attrNameLst>
                                      </p:cBhvr>
                                      <p:to>
                                        <p:strVal val="visible"/>
                                      </p:to>
                                    </p:set>
                                    <p:animEffect transition="in" filter="fade">
                                      <p:cBhvr>
                                        <p:cTn id="33" dur="500"/>
                                        <p:tgtEl>
                                          <p:spTgt spid="7">
                                            <p:graphicEl>
                                              <a:dgm id="{2A392CB9-2317-4483-908E-D394A178A269}"/>
                                            </p:graphic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graphicEl>
                                              <a:dgm id="{9F98B536-3805-483A-BF12-ABA7178BC26C}"/>
                                            </p:graphicEl>
                                          </p:spTgt>
                                        </p:tgtEl>
                                        <p:attrNameLst>
                                          <p:attrName>style.visibility</p:attrName>
                                        </p:attrNameLst>
                                      </p:cBhvr>
                                      <p:to>
                                        <p:strVal val="visible"/>
                                      </p:to>
                                    </p:set>
                                    <p:animEffect transition="in" filter="fade">
                                      <p:cBhvr>
                                        <p:cTn id="37" dur="500"/>
                                        <p:tgtEl>
                                          <p:spTgt spid="7">
                                            <p:graphicEl>
                                              <a:dgm id="{9F98B536-3805-483A-BF12-ABA7178BC26C}"/>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graphicEl>
                                              <a:dgm id="{DEB3CB22-C807-42D2-A878-80817AB26C58}"/>
                                            </p:graphicEl>
                                          </p:spTgt>
                                        </p:tgtEl>
                                        <p:attrNameLst>
                                          <p:attrName>style.visibility</p:attrName>
                                        </p:attrNameLst>
                                      </p:cBhvr>
                                      <p:to>
                                        <p:strVal val="visible"/>
                                      </p:to>
                                    </p:set>
                                    <p:animEffect transition="in" filter="fade">
                                      <p:cBhvr>
                                        <p:cTn id="40" dur="500"/>
                                        <p:tgtEl>
                                          <p:spTgt spid="7">
                                            <p:graphicEl>
                                              <a:dgm id="{DEB3CB22-C807-42D2-A878-80817AB26C5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graphicEl>
                                              <a:dgm id="{D81CF88A-33A4-4A30-A54C-1CC7D5F46E00}"/>
                                            </p:graphicEl>
                                          </p:spTgt>
                                        </p:tgtEl>
                                        <p:attrNameLst>
                                          <p:attrName>style.visibility</p:attrName>
                                        </p:attrNameLst>
                                      </p:cBhvr>
                                      <p:to>
                                        <p:strVal val="visible"/>
                                      </p:to>
                                    </p:set>
                                    <p:animEffect transition="in" filter="fade">
                                      <p:cBhvr>
                                        <p:cTn id="43" dur="500"/>
                                        <p:tgtEl>
                                          <p:spTgt spid="7">
                                            <p:graphicEl>
                                              <a:dgm id="{D81CF88A-33A4-4A30-A54C-1CC7D5F46E00}"/>
                                            </p:graphic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47153ECA-0BD1-4E10-8B97-6B9FC31AB4DB}"/>
                                            </p:graphicEl>
                                          </p:spTgt>
                                        </p:tgtEl>
                                        <p:attrNameLst>
                                          <p:attrName>style.visibility</p:attrName>
                                        </p:attrNameLst>
                                      </p:cBhvr>
                                      <p:to>
                                        <p:strVal val="visible"/>
                                      </p:to>
                                    </p:set>
                                    <p:animEffect transition="in" filter="fade">
                                      <p:cBhvr>
                                        <p:cTn id="47" dur="500"/>
                                        <p:tgtEl>
                                          <p:spTgt spid="7">
                                            <p:graphicEl>
                                              <a:dgm id="{47153ECA-0BD1-4E10-8B97-6B9FC31AB4DB}"/>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843CBB9D-859C-4299-9686-022B4FD31422}"/>
                                            </p:graphicEl>
                                          </p:spTgt>
                                        </p:tgtEl>
                                        <p:attrNameLst>
                                          <p:attrName>style.visibility</p:attrName>
                                        </p:attrNameLst>
                                      </p:cBhvr>
                                      <p:to>
                                        <p:strVal val="visible"/>
                                      </p:to>
                                    </p:set>
                                    <p:animEffect transition="in" filter="fade">
                                      <p:cBhvr>
                                        <p:cTn id="50" dur="500"/>
                                        <p:tgtEl>
                                          <p:spTgt spid="7">
                                            <p:graphicEl>
                                              <a:dgm id="{843CBB9D-859C-4299-9686-022B4FD31422}"/>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graphicEl>
                                              <a:dgm id="{7B47A7E2-DFB8-487A-9D8E-6167AA03B1E7}"/>
                                            </p:graphicEl>
                                          </p:spTgt>
                                        </p:tgtEl>
                                        <p:attrNameLst>
                                          <p:attrName>style.visibility</p:attrName>
                                        </p:attrNameLst>
                                      </p:cBhvr>
                                      <p:to>
                                        <p:strVal val="visible"/>
                                      </p:to>
                                    </p:set>
                                    <p:animEffect transition="in" filter="fade">
                                      <p:cBhvr>
                                        <p:cTn id="53" dur="500"/>
                                        <p:tgtEl>
                                          <p:spTgt spid="7">
                                            <p:graphicEl>
                                              <a:dgm id="{7B47A7E2-DFB8-487A-9D8E-6167AA03B1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5E41A-37D6-4ED6-8E87-E74E17882C39}"/>
              </a:ext>
            </a:extLst>
          </p:cNvPr>
          <p:cNvSpPr>
            <a:spLocks noGrp="1"/>
          </p:cNvSpPr>
          <p:nvPr>
            <p:ph type="title"/>
          </p:nvPr>
        </p:nvSpPr>
        <p:spPr>
          <a:xfrm>
            <a:off x="965199" y="851517"/>
            <a:ext cx="5130795" cy="1461778"/>
          </a:xfrm>
        </p:spPr>
        <p:txBody>
          <a:bodyPr>
            <a:normAutofit/>
          </a:bodyPr>
          <a:lstStyle/>
          <a:p>
            <a:r>
              <a:rPr lang="en-NZ" sz="4000"/>
              <a:t>Understanding Throughput</a:t>
            </a:r>
          </a:p>
        </p:txBody>
      </p:sp>
      <p:graphicFrame>
        <p:nvGraphicFramePr>
          <p:cNvPr id="5" name="Content Placeholder 4">
            <a:extLst>
              <a:ext uri="{FF2B5EF4-FFF2-40B4-BE49-F238E27FC236}">
                <a16:creationId xmlns:a16="http://schemas.microsoft.com/office/drawing/2014/main" id="{BC3FB754-E83A-446D-9705-6797CEEBFB3F}"/>
              </a:ext>
            </a:extLst>
          </p:cNvPr>
          <p:cNvGraphicFramePr>
            <a:graphicFrameLocks noGrp="1"/>
          </p:cNvGraphicFramePr>
          <p:nvPr>
            <p:ph idx="1"/>
            <p:extLst>
              <p:ext uri="{D42A27DB-BD31-4B8C-83A1-F6EECF244321}">
                <p14:modId xmlns:p14="http://schemas.microsoft.com/office/powerpoint/2010/main" val="549539983"/>
              </p:ext>
            </p:extLst>
          </p:nvPr>
        </p:nvGraphicFramePr>
        <p:xfrm>
          <a:off x="965200" y="2470248"/>
          <a:ext cx="4048344" cy="353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reeform: Shape 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5529574C-43D1-4338-8ADC-68CC356B63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5330" y="2239526"/>
            <a:ext cx="3217333" cy="2949221"/>
          </a:xfrm>
          <a:prstGeom prst="rect">
            <a:avLst/>
          </a:prstGeom>
        </p:spPr>
      </p:pic>
    </p:spTree>
    <p:extLst>
      <p:ext uri="{BB962C8B-B14F-4D97-AF65-F5344CB8AC3E}">
        <p14:creationId xmlns:p14="http://schemas.microsoft.com/office/powerpoint/2010/main" val="207447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E28D5575-EED4-4C6B-83F6-0BAF89281679}"/>
                                            </p:graphicEl>
                                          </p:spTgt>
                                        </p:tgtEl>
                                        <p:attrNameLst>
                                          <p:attrName>style.visibility</p:attrName>
                                        </p:attrNameLst>
                                      </p:cBhvr>
                                      <p:to>
                                        <p:strVal val="visible"/>
                                      </p:to>
                                    </p:set>
                                    <p:animEffect transition="in" filter="fade">
                                      <p:cBhvr>
                                        <p:cTn id="7" dur="500"/>
                                        <p:tgtEl>
                                          <p:spTgt spid="5">
                                            <p:graphicEl>
                                              <a:dgm id="{E28D5575-EED4-4C6B-83F6-0BAF8928167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3F1E2CD-D173-420C-9DC9-5F16AB3A9FF0}"/>
                                            </p:graphicEl>
                                          </p:spTgt>
                                        </p:tgtEl>
                                        <p:attrNameLst>
                                          <p:attrName>style.visibility</p:attrName>
                                        </p:attrNameLst>
                                      </p:cBhvr>
                                      <p:to>
                                        <p:strVal val="visible"/>
                                      </p:to>
                                    </p:set>
                                    <p:animEffect transition="in" filter="fade">
                                      <p:cBhvr>
                                        <p:cTn id="11" dur="500"/>
                                        <p:tgtEl>
                                          <p:spTgt spid="5">
                                            <p:graphicEl>
                                              <a:dgm id="{D3F1E2CD-D173-420C-9DC9-5F16AB3A9FF0}"/>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73CE283D-FA73-49CC-A546-A882359E1630}"/>
                                            </p:graphicEl>
                                          </p:spTgt>
                                        </p:tgtEl>
                                        <p:attrNameLst>
                                          <p:attrName>style.visibility</p:attrName>
                                        </p:attrNameLst>
                                      </p:cBhvr>
                                      <p:to>
                                        <p:strVal val="visible"/>
                                      </p:to>
                                    </p:set>
                                    <p:animEffect transition="in" filter="fade">
                                      <p:cBhvr>
                                        <p:cTn id="15" dur="500"/>
                                        <p:tgtEl>
                                          <p:spTgt spid="5">
                                            <p:graphicEl>
                                              <a:dgm id="{73CE283D-FA73-49CC-A546-A882359E163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A34E9712-005F-470A-9BAF-F8BDECC2B8AC}"/>
                                            </p:graphicEl>
                                          </p:spTgt>
                                        </p:tgtEl>
                                        <p:attrNameLst>
                                          <p:attrName>style.visibility</p:attrName>
                                        </p:attrNameLst>
                                      </p:cBhvr>
                                      <p:to>
                                        <p:strVal val="visible"/>
                                      </p:to>
                                    </p:set>
                                    <p:animEffect transition="in" filter="fade">
                                      <p:cBhvr>
                                        <p:cTn id="19" dur="500"/>
                                        <p:tgtEl>
                                          <p:spTgt spid="5">
                                            <p:graphicEl>
                                              <a:dgm id="{A34E9712-005F-470A-9BAF-F8BDECC2B8A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D63F39-059F-4F6E-8673-9C79638D16D5}"/>
              </a:ext>
            </a:extLst>
          </p:cNvPr>
          <p:cNvSpPr/>
          <p:nvPr/>
        </p:nvSpPr>
        <p:spPr>
          <a:xfrm>
            <a:off x="953280" y="4200622"/>
            <a:ext cx="3905078" cy="1269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Request Units</a:t>
            </a:r>
          </a:p>
        </p:txBody>
      </p:sp>
      <p:sp>
        <p:nvSpPr>
          <p:cNvPr id="2" name="Title 1">
            <a:extLst>
              <a:ext uri="{FF2B5EF4-FFF2-40B4-BE49-F238E27FC236}">
                <a16:creationId xmlns:a16="http://schemas.microsoft.com/office/drawing/2014/main" id="{0089DEA6-8821-442D-B696-946A545D8ABA}"/>
              </a:ext>
            </a:extLst>
          </p:cNvPr>
          <p:cNvSpPr>
            <a:spLocks noGrp="1"/>
          </p:cNvSpPr>
          <p:nvPr>
            <p:ph type="title"/>
          </p:nvPr>
        </p:nvSpPr>
        <p:spPr/>
        <p:txBody>
          <a:bodyPr/>
          <a:lstStyle/>
          <a:p>
            <a:pPr algn="ctr"/>
            <a:r>
              <a:rPr lang="en-NZ" dirty="0"/>
              <a:t>What are Request Units?</a:t>
            </a:r>
          </a:p>
        </p:txBody>
      </p:sp>
      <p:pic>
        <p:nvPicPr>
          <p:cNvPr id="5" name="Graphic 4" descr="Transfer">
            <a:extLst>
              <a:ext uri="{FF2B5EF4-FFF2-40B4-BE49-F238E27FC236}">
                <a16:creationId xmlns:a16="http://schemas.microsoft.com/office/drawing/2014/main" id="{1279C62B-5D72-4773-8680-FAC271B93F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3958" y="2207400"/>
            <a:ext cx="914400" cy="914400"/>
          </a:xfrm>
          <a:prstGeom prst="rect">
            <a:avLst/>
          </a:prstGeom>
        </p:spPr>
      </p:pic>
      <p:pic>
        <p:nvPicPr>
          <p:cNvPr id="7" name="Graphic 6" descr="Processor">
            <a:extLst>
              <a:ext uri="{FF2B5EF4-FFF2-40B4-BE49-F238E27FC236}">
                <a16:creationId xmlns:a16="http://schemas.microsoft.com/office/drawing/2014/main" id="{06CB6939-26FF-490A-A2A9-1F820E08AD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8125" y="2207400"/>
            <a:ext cx="914400" cy="914400"/>
          </a:xfrm>
          <a:prstGeom prst="rect">
            <a:avLst/>
          </a:prstGeom>
        </p:spPr>
      </p:pic>
      <p:pic>
        <p:nvPicPr>
          <p:cNvPr id="9" name="Graphic 8" descr="Server">
            <a:extLst>
              <a:ext uri="{FF2B5EF4-FFF2-40B4-BE49-F238E27FC236}">
                <a16:creationId xmlns:a16="http://schemas.microsoft.com/office/drawing/2014/main" id="{60FFFEC2-F519-4A0D-9CBB-9171F88196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2292" y="2207400"/>
            <a:ext cx="914400" cy="914400"/>
          </a:xfrm>
          <a:prstGeom prst="rect">
            <a:avLst/>
          </a:prstGeom>
        </p:spPr>
      </p:pic>
      <p:sp>
        <p:nvSpPr>
          <p:cNvPr id="3" name="TextBox 2">
            <a:extLst>
              <a:ext uri="{FF2B5EF4-FFF2-40B4-BE49-F238E27FC236}">
                <a16:creationId xmlns:a16="http://schemas.microsoft.com/office/drawing/2014/main" id="{3FEC84CA-F0AA-4748-9313-5CB552A21F15}"/>
              </a:ext>
            </a:extLst>
          </p:cNvPr>
          <p:cNvSpPr txBox="1"/>
          <p:nvPr/>
        </p:nvSpPr>
        <p:spPr>
          <a:xfrm>
            <a:off x="953280" y="3019345"/>
            <a:ext cx="1112423" cy="369332"/>
          </a:xfrm>
          <a:prstGeom prst="rect">
            <a:avLst/>
          </a:prstGeom>
          <a:noFill/>
        </p:spPr>
        <p:txBody>
          <a:bodyPr wrap="square" rtlCol="0">
            <a:spAutoFit/>
          </a:bodyPr>
          <a:lstStyle/>
          <a:p>
            <a:pPr algn="ctr"/>
            <a:r>
              <a:rPr lang="en-NZ" dirty="0"/>
              <a:t>Memory</a:t>
            </a:r>
          </a:p>
        </p:txBody>
      </p:sp>
      <p:sp>
        <p:nvSpPr>
          <p:cNvPr id="8" name="TextBox 7">
            <a:extLst>
              <a:ext uri="{FF2B5EF4-FFF2-40B4-BE49-F238E27FC236}">
                <a16:creationId xmlns:a16="http://schemas.microsoft.com/office/drawing/2014/main" id="{62CCD7D3-626B-4C91-BBDB-0E6DD93D05FB}"/>
              </a:ext>
            </a:extLst>
          </p:cNvPr>
          <p:cNvSpPr txBox="1"/>
          <p:nvPr/>
        </p:nvSpPr>
        <p:spPr>
          <a:xfrm>
            <a:off x="2399113" y="3019345"/>
            <a:ext cx="1112423" cy="369332"/>
          </a:xfrm>
          <a:prstGeom prst="rect">
            <a:avLst/>
          </a:prstGeom>
          <a:noFill/>
        </p:spPr>
        <p:txBody>
          <a:bodyPr wrap="square" rtlCol="0">
            <a:spAutoFit/>
          </a:bodyPr>
          <a:lstStyle/>
          <a:p>
            <a:pPr algn="ctr"/>
            <a:r>
              <a:rPr lang="en-NZ" dirty="0"/>
              <a:t>CPU</a:t>
            </a:r>
          </a:p>
        </p:txBody>
      </p:sp>
      <p:sp>
        <p:nvSpPr>
          <p:cNvPr id="11" name="TextBox 10">
            <a:extLst>
              <a:ext uri="{FF2B5EF4-FFF2-40B4-BE49-F238E27FC236}">
                <a16:creationId xmlns:a16="http://schemas.microsoft.com/office/drawing/2014/main" id="{1165FC70-7C84-4102-8F52-10BB9C6B3053}"/>
              </a:ext>
            </a:extLst>
          </p:cNvPr>
          <p:cNvSpPr txBox="1"/>
          <p:nvPr/>
        </p:nvSpPr>
        <p:spPr>
          <a:xfrm>
            <a:off x="3844946" y="3019345"/>
            <a:ext cx="1112423" cy="369332"/>
          </a:xfrm>
          <a:prstGeom prst="rect">
            <a:avLst/>
          </a:prstGeom>
          <a:noFill/>
        </p:spPr>
        <p:txBody>
          <a:bodyPr wrap="square" rtlCol="0">
            <a:spAutoFit/>
          </a:bodyPr>
          <a:lstStyle/>
          <a:p>
            <a:pPr algn="ctr"/>
            <a:r>
              <a:rPr lang="en-NZ" dirty="0"/>
              <a:t>IOPS</a:t>
            </a:r>
          </a:p>
        </p:txBody>
      </p:sp>
      <p:cxnSp>
        <p:nvCxnSpPr>
          <p:cNvPr id="6" name="Straight Arrow Connector 5">
            <a:extLst>
              <a:ext uri="{FF2B5EF4-FFF2-40B4-BE49-F238E27FC236}">
                <a16:creationId xmlns:a16="http://schemas.microsoft.com/office/drawing/2014/main" id="{7096FAAE-13CC-4A63-AC6A-2ABF8F5E874F}"/>
              </a:ext>
            </a:extLst>
          </p:cNvPr>
          <p:cNvCxnSpPr>
            <a:stCxn id="3" idx="2"/>
          </p:cNvCxnSpPr>
          <p:nvPr/>
        </p:nvCxnSpPr>
        <p:spPr>
          <a:xfrm flipH="1">
            <a:off x="1509491"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4569954B-E247-4605-87B3-138CEAE37B3D}"/>
              </a:ext>
            </a:extLst>
          </p:cNvPr>
          <p:cNvCxnSpPr/>
          <p:nvPr/>
        </p:nvCxnSpPr>
        <p:spPr>
          <a:xfrm flipH="1">
            <a:off x="2955323"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25739FB-A8BA-4728-AB1E-850F4F76CFEC}"/>
              </a:ext>
            </a:extLst>
          </p:cNvPr>
          <p:cNvCxnSpPr/>
          <p:nvPr/>
        </p:nvCxnSpPr>
        <p:spPr>
          <a:xfrm flipH="1">
            <a:off x="4401155"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Graphic 14" descr="Document">
            <a:extLst>
              <a:ext uri="{FF2B5EF4-FFF2-40B4-BE49-F238E27FC236}">
                <a16:creationId xmlns:a16="http://schemas.microsoft.com/office/drawing/2014/main" id="{1BA17175-2BE7-4A0A-920B-DF801C513B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4103" y="1690688"/>
            <a:ext cx="914400" cy="914400"/>
          </a:xfrm>
          <a:prstGeom prst="rect">
            <a:avLst/>
          </a:prstGeom>
        </p:spPr>
      </p:pic>
      <p:pic>
        <p:nvPicPr>
          <p:cNvPr id="16" name="Graphic 15" descr="Document">
            <a:extLst>
              <a:ext uri="{FF2B5EF4-FFF2-40B4-BE49-F238E27FC236}">
                <a16:creationId xmlns:a16="http://schemas.microsoft.com/office/drawing/2014/main" id="{D9FCDEC8-9C6E-481F-B031-62C540C2A9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2605088"/>
            <a:ext cx="914400" cy="914400"/>
          </a:xfrm>
          <a:prstGeom prst="rect">
            <a:avLst/>
          </a:prstGeom>
        </p:spPr>
      </p:pic>
      <p:pic>
        <p:nvPicPr>
          <p:cNvPr id="17" name="Graphic 16" descr="Document">
            <a:extLst>
              <a:ext uri="{FF2B5EF4-FFF2-40B4-BE49-F238E27FC236}">
                <a16:creationId xmlns:a16="http://schemas.microsoft.com/office/drawing/2014/main" id="{CD29C434-F5EA-425D-8996-7C0A42B419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3527617"/>
            <a:ext cx="914400" cy="914400"/>
          </a:xfrm>
          <a:prstGeom prst="rect">
            <a:avLst/>
          </a:prstGeom>
        </p:spPr>
      </p:pic>
      <p:pic>
        <p:nvPicPr>
          <p:cNvPr id="18" name="Graphic 17" descr="Document">
            <a:extLst>
              <a:ext uri="{FF2B5EF4-FFF2-40B4-BE49-F238E27FC236}">
                <a16:creationId xmlns:a16="http://schemas.microsoft.com/office/drawing/2014/main" id="{A633C630-F102-4C60-B915-79BA637EAD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4442017"/>
            <a:ext cx="914400" cy="914400"/>
          </a:xfrm>
          <a:prstGeom prst="rect">
            <a:avLst/>
          </a:prstGeom>
        </p:spPr>
      </p:pic>
      <p:pic>
        <p:nvPicPr>
          <p:cNvPr id="19" name="Graphic 18" descr="Document">
            <a:extLst>
              <a:ext uri="{FF2B5EF4-FFF2-40B4-BE49-F238E27FC236}">
                <a16:creationId xmlns:a16="http://schemas.microsoft.com/office/drawing/2014/main" id="{5D4E09B5-FFA0-4C1D-BF0C-BE38F15437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5356417"/>
            <a:ext cx="914400" cy="914400"/>
          </a:xfrm>
          <a:prstGeom prst="rect">
            <a:avLst/>
          </a:prstGeom>
        </p:spPr>
      </p:pic>
      <p:pic>
        <p:nvPicPr>
          <p:cNvPr id="20" name="Graphic 19" descr="Document">
            <a:extLst>
              <a:ext uri="{FF2B5EF4-FFF2-40B4-BE49-F238E27FC236}">
                <a16:creationId xmlns:a16="http://schemas.microsoft.com/office/drawing/2014/main" id="{78F605BE-A0E7-4B50-8C76-D9EE484630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6675" y="2613217"/>
            <a:ext cx="914400" cy="914400"/>
          </a:xfrm>
          <a:prstGeom prst="rect">
            <a:avLst/>
          </a:prstGeom>
        </p:spPr>
      </p:pic>
      <p:pic>
        <p:nvPicPr>
          <p:cNvPr id="21" name="Graphic 20" descr="Document">
            <a:extLst>
              <a:ext uri="{FF2B5EF4-FFF2-40B4-BE49-F238E27FC236}">
                <a16:creationId xmlns:a16="http://schemas.microsoft.com/office/drawing/2014/main" id="{8E759182-DD66-4517-B73E-AD98AF0BAC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6675" y="3519488"/>
            <a:ext cx="914400" cy="914400"/>
          </a:xfrm>
          <a:prstGeom prst="rect">
            <a:avLst/>
          </a:prstGeom>
        </p:spPr>
      </p:pic>
      <p:pic>
        <p:nvPicPr>
          <p:cNvPr id="22" name="Graphic 21" descr="Document">
            <a:extLst>
              <a:ext uri="{FF2B5EF4-FFF2-40B4-BE49-F238E27FC236}">
                <a16:creationId xmlns:a16="http://schemas.microsoft.com/office/drawing/2014/main" id="{CA5F15F3-231B-4229-B041-BB101EB8A2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0339" y="4450146"/>
            <a:ext cx="914400" cy="914400"/>
          </a:xfrm>
          <a:prstGeom prst="rect">
            <a:avLst/>
          </a:prstGeom>
        </p:spPr>
      </p:pic>
      <p:pic>
        <p:nvPicPr>
          <p:cNvPr id="23" name="Graphic 22" descr="Document">
            <a:extLst>
              <a:ext uri="{FF2B5EF4-FFF2-40B4-BE49-F238E27FC236}">
                <a16:creationId xmlns:a16="http://schemas.microsoft.com/office/drawing/2014/main" id="{EA59B891-9F49-4F58-B05A-01BC8B24F5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44739" y="5356417"/>
            <a:ext cx="914400" cy="914400"/>
          </a:xfrm>
          <a:prstGeom prst="rect">
            <a:avLst/>
          </a:prstGeom>
        </p:spPr>
      </p:pic>
      <p:cxnSp>
        <p:nvCxnSpPr>
          <p:cNvPr id="25" name="Straight Connector 24">
            <a:extLst>
              <a:ext uri="{FF2B5EF4-FFF2-40B4-BE49-F238E27FC236}">
                <a16:creationId xmlns:a16="http://schemas.microsoft.com/office/drawing/2014/main" id="{36248506-8149-45E4-B584-1C21CD140DB7}"/>
              </a:ext>
            </a:extLst>
          </p:cNvPr>
          <p:cNvCxnSpPr>
            <a:stCxn id="16" idx="3"/>
            <a:endCxn id="20" idx="1"/>
          </p:cNvCxnSpPr>
          <p:nvPr/>
        </p:nvCxnSpPr>
        <p:spPr>
          <a:xfrm>
            <a:off x="8400444" y="3062288"/>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C4F5602D-31FF-432F-8C39-68425782AEF6}"/>
              </a:ext>
            </a:extLst>
          </p:cNvPr>
          <p:cNvCxnSpPr/>
          <p:nvPr/>
        </p:nvCxnSpPr>
        <p:spPr>
          <a:xfrm>
            <a:off x="8394108" y="3992946"/>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E4748658-EA9D-4971-B69E-B89E3BBB0E4E}"/>
              </a:ext>
            </a:extLst>
          </p:cNvPr>
          <p:cNvCxnSpPr/>
          <p:nvPr/>
        </p:nvCxnSpPr>
        <p:spPr>
          <a:xfrm>
            <a:off x="8394108" y="4897795"/>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370AF619-FC4A-4C5D-AED5-C519CE252817}"/>
              </a:ext>
            </a:extLst>
          </p:cNvPr>
          <p:cNvCxnSpPr>
            <a:cxnSpLocks/>
            <a:stCxn id="19" idx="3"/>
            <a:endCxn id="23" idx="1"/>
          </p:cNvCxnSpPr>
          <p:nvPr/>
        </p:nvCxnSpPr>
        <p:spPr>
          <a:xfrm>
            <a:off x="8400444" y="5813617"/>
            <a:ext cx="174429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8636ED4A-AA97-448F-84EB-7C77AD5EE598}"/>
              </a:ext>
            </a:extLst>
          </p:cNvPr>
          <p:cNvSpPr txBox="1"/>
          <p:nvPr/>
        </p:nvSpPr>
        <p:spPr>
          <a:xfrm>
            <a:off x="6616295" y="1963222"/>
            <a:ext cx="768795" cy="369332"/>
          </a:xfrm>
          <a:prstGeom prst="rect">
            <a:avLst/>
          </a:prstGeom>
          <a:noFill/>
        </p:spPr>
        <p:txBody>
          <a:bodyPr wrap="square" rtlCol="0">
            <a:spAutoFit/>
          </a:bodyPr>
          <a:lstStyle/>
          <a:p>
            <a:r>
              <a:rPr lang="en-NZ" dirty="0"/>
              <a:t>Read</a:t>
            </a:r>
          </a:p>
        </p:txBody>
      </p:sp>
      <p:sp>
        <p:nvSpPr>
          <p:cNvPr id="32" name="TextBox 31">
            <a:extLst>
              <a:ext uri="{FF2B5EF4-FFF2-40B4-BE49-F238E27FC236}">
                <a16:creationId xmlns:a16="http://schemas.microsoft.com/office/drawing/2014/main" id="{19934E96-28DD-4BD0-8656-DC0B21ACE046}"/>
              </a:ext>
            </a:extLst>
          </p:cNvPr>
          <p:cNvSpPr txBox="1"/>
          <p:nvPr/>
        </p:nvSpPr>
        <p:spPr>
          <a:xfrm>
            <a:off x="6616295" y="2885751"/>
            <a:ext cx="768795" cy="369332"/>
          </a:xfrm>
          <a:prstGeom prst="rect">
            <a:avLst/>
          </a:prstGeom>
          <a:noFill/>
        </p:spPr>
        <p:txBody>
          <a:bodyPr wrap="square" rtlCol="0">
            <a:spAutoFit/>
          </a:bodyPr>
          <a:lstStyle/>
          <a:p>
            <a:r>
              <a:rPr lang="en-NZ" dirty="0"/>
              <a:t>Insert</a:t>
            </a:r>
          </a:p>
        </p:txBody>
      </p:sp>
      <p:sp>
        <p:nvSpPr>
          <p:cNvPr id="33" name="TextBox 32">
            <a:extLst>
              <a:ext uri="{FF2B5EF4-FFF2-40B4-BE49-F238E27FC236}">
                <a16:creationId xmlns:a16="http://schemas.microsoft.com/office/drawing/2014/main" id="{1148D225-84F2-496C-B6B0-E82A6247B756}"/>
              </a:ext>
            </a:extLst>
          </p:cNvPr>
          <p:cNvSpPr txBox="1"/>
          <p:nvPr/>
        </p:nvSpPr>
        <p:spPr>
          <a:xfrm>
            <a:off x="6616294" y="3816409"/>
            <a:ext cx="914397" cy="369332"/>
          </a:xfrm>
          <a:prstGeom prst="rect">
            <a:avLst/>
          </a:prstGeom>
          <a:noFill/>
        </p:spPr>
        <p:txBody>
          <a:bodyPr wrap="square" rtlCol="0">
            <a:spAutoFit/>
          </a:bodyPr>
          <a:lstStyle/>
          <a:p>
            <a:r>
              <a:rPr lang="en-NZ" dirty="0"/>
              <a:t>Update</a:t>
            </a:r>
          </a:p>
        </p:txBody>
      </p:sp>
      <p:sp>
        <p:nvSpPr>
          <p:cNvPr id="34" name="TextBox 33">
            <a:extLst>
              <a:ext uri="{FF2B5EF4-FFF2-40B4-BE49-F238E27FC236}">
                <a16:creationId xmlns:a16="http://schemas.microsoft.com/office/drawing/2014/main" id="{1BC05137-7B64-4CD2-9E4E-9D017555F950}"/>
              </a:ext>
            </a:extLst>
          </p:cNvPr>
          <p:cNvSpPr txBox="1"/>
          <p:nvPr/>
        </p:nvSpPr>
        <p:spPr>
          <a:xfrm>
            <a:off x="6616294" y="4713129"/>
            <a:ext cx="863414" cy="369332"/>
          </a:xfrm>
          <a:prstGeom prst="rect">
            <a:avLst/>
          </a:prstGeom>
          <a:noFill/>
        </p:spPr>
        <p:txBody>
          <a:bodyPr wrap="square" rtlCol="0">
            <a:spAutoFit/>
          </a:bodyPr>
          <a:lstStyle/>
          <a:p>
            <a:r>
              <a:rPr lang="en-NZ" dirty="0"/>
              <a:t>Delete</a:t>
            </a:r>
          </a:p>
        </p:txBody>
      </p:sp>
      <p:sp>
        <p:nvSpPr>
          <p:cNvPr id="35" name="TextBox 34">
            <a:extLst>
              <a:ext uri="{FF2B5EF4-FFF2-40B4-BE49-F238E27FC236}">
                <a16:creationId xmlns:a16="http://schemas.microsoft.com/office/drawing/2014/main" id="{8A2262A8-C9F5-4C23-A097-6F6D6A20024F}"/>
              </a:ext>
            </a:extLst>
          </p:cNvPr>
          <p:cNvSpPr txBox="1"/>
          <p:nvPr/>
        </p:nvSpPr>
        <p:spPr>
          <a:xfrm>
            <a:off x="6616293" y="5628951"/>
            <a:ext cx="768795" cy="369332"/>
          </a:xfrm>
          <a:prstGeom prst="rect">
            <a:avLst/>
          </a:prstGeom>
          <a:noFill/>
        </p:spPr>
        <p:txBody>
          <a:bodyPr wrap="square" rtlCol="0">
            <a:spAutoFit/>
          </a:bodyPr>
          <a:lstStyle/>
          <a:p>
            <a:r>
              <a:rPr lang="en-NZ" dirty="0"/>
              <a:t>Query</a:t>
            </a:r>
          </a:p>
        </p:txBody>
      </p:sp>
      <p:cxnSp>
        <p:nvCxnSpPr>
          <p:cNvPr id="37" name="Straight Arrow Connector 36">
            <a:extLst>
              <a:ext uri="{FF2B5EF4-FFF2-40B4-BE49-F238E27FC236}">
                <a16:creationId xmlns:a16="http://schemas.microsoft.com/office/drawing/2014/main" id="{56D54A45-6B91-4892-81DB-3E63CD40B4F3}"/>
              </a:ext>
            </a:extLst>
          </p:cNvPr>
          <p:cNvCxnSpPr/>
          <p:nvPr/>
        </p:nvCxnSpPr>
        <p:spPr>
          <a:xfrm>
            <a:off x="5014639" y="4713129"/>
            <a:ext cx="14094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2CBEAA7-B3CC-47A1-8E66-FA131AB87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72520" y="5904190"/>
            <a:ext cx="888719" cy="814660"/>
          </a:xfrm>
          <a:prstGeom prst="rect">
            <a:avLst/>
          </a:prstGeom>
        </p:spPr>
      </p:pic>
    </p:spTree>
    <p:extLst>
      <p:ext uri="{BB962C8B-B14F-4D97-AF65-F5344CB8AC3E}">
        <p14:creationId xmlns:p14="http://schemas.microsoft.com/office/powerpoint/2010/main" val="1993746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2" presetClass="entr" presetSubtype="8"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par>
                                <p:cTn id="75" presetID="22" presetClass="entr" presetSubtype="8"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8" grpId="0"/>
      <p:bldP spid="11" grpId="0"/>
      <p:bldP spid="31" grpId="0"/>
      <p:bldP spid="3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0429-CB1E-432D-B1E2-7A1F091087E5}"/>
              </a:ext>
            </a:extLst>
          </p:cNvPr>
          <p:cNvSpPr>
            <a:spLocks noGrp="1"/>
          </p:cNvSpPr>
          <p:nvPr>
            <p:ph type="title"/>
          </p:nvPr>
        </p:nvSpPr>
        <p:spPr/>
        <p:txBody>
          <a:bodyPr/>
          <a:lstStyle/>
          <a:p>
            <a:pPr algn="ctr"/>
            <a:r>
              <a:rPr lang="en-NZ" dirty="0"/>
              <a:t>What affects RU Consumption?</a:t>
            </a:r>
          </a:p>
        </p:txBody>
      </p:sp>
      <p:pic>
        <p:nvPicPr>
          <p:cNvPr id="5" name="Graphic 4" descr="Alterations &amp; Tailoring">
            <a:extLst>
              <a:ext uri="{FF2B5EF4-FFF2-40B4-BE49-F238E27FC236}">
                <a16:creationId xmlns:a16="http://schemas.microsoft.com/office/drawing/2014/main" id="{85270BDD-956A-47BD-9C42-FBBB69100A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3590" y="1688988"/>
            <a:ext cx="1832197" cy="1832197"/>
          </a:xfrm>
          <a:prstGeom prst="rect">
            <a:avLst/>
          </a:prstGeom>
        </p:spPr>
      </p:pic>
      <p:pic>
        <p:nvPicPr>
          <p:cNvPr id="9" name="Graphic 8" descr="Tally">
            <a:extLst>
              <a:ext uri="{FF2B5EF4-FFF2-40B4-BE49-F238E27FC236}">
                <a16:creationId xmlns:a16="http://schemas.microsoft.com/office/drawing/2014/main" id="{1F2D9811-7F47-4452-ACEF-9F1CF16B4B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76215" y="1688987"/>
            <a:ext cx="1832197" cy="1832197"/>
          </a:xfrm>
          <a:prstGeom prst="rect">
            <a:avLst/>
          </a:prstGeom>
        </p:spPr>
      </p:pic>
      <p:pic>
        <p:nvPicPr>
          <p:cNvPr id="11" name="Graphic 10" descr="Books on shelf">
            <a:extLst>
              <a:ext uri="{FF2B5EF4-FFF2-40B4-BE49-F238E27FC236}">
                <a16:creationId xmlns:a16="http://schemas.microsoft.com/office/drawing/2014/main" id="{718E2DB8-90C0-44D7-91CB-C16D1EE158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5873" y="1688989"/>
            <a:ext cx="1832197" cy="1832197"/>
          </a:xfrm>
          <a:prstGeom prst="rect">
            <a:avLst/>
          </a:prstGeom>
        </p:spPr>
      </p:pic>
      <p:pic>
        <p:nvPicPr>
          <p:cNvPr id="13" name="Graphic 12" descr="Scroll">
            <a:extLst>
              <a:ext uri="{FF2B5EF4-FFF2-40B4-BE49-F238E27FC236}">
                <a16:creationId xmlns:a16="http://schemas.microsoft.com/office/drawing/2014/main" id="{C534A964-8F1C-48F5-A0B6-1EA5ED048D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76214" y="3890516"/>
            <a:ext cx="1832197" cy="1832197"/>
          </a:xfrm>
          <a:prstGeom prst="rect">
            <a:avLst/>
          </a:prstGeom>
        </p:spPr>
      </p:pic>
      <p:pic>
        <p:nvPicPr>
          <p:cNvPr id="15" name="Graphic 14" descr="Database">
            <a:extLst>
              <a:ext uri="{FF2B5EF4-FFF2-40B4-BE49-F238E27FC236}">
                <a16:creationId xmlns:a16="http://schemas.microsoft.com/office/drawing/2014/main" id="{10B1004F-7B9D-429E-82DE-934C0AC551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83589" y="3890518"/>
            <a:ext cx="1832197" cy="1832197"/>
          </a:xfrm>
          <a:prstGeom prst="rect">
            <a:avLst/>
          </a:prstGeom>
        </p:spPr>
      </p:pic>
      <p:pic>
        <p:nvPicPr>
          <p:cNvPr id="17" name="Graphic 16" descr="Question mark">
            <a:extLst>
              <a:ext uri="{FF2B5EF4-FFF2-40B4-BE49-F238E27FC236}">
                <a16:creationId xmlns:a16="http://schemas.microsoft.com/office/drawing/2014/main" id="{EE2C7A96-21C5-48DF-B225-8B361FFE09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79901" y="3890517"/>
            <a:ext cx="1832197" cy="1832197"/>
          </a:xfrm>
          <a:prstGeom prst="rect">
            <a:avLst/>
          </a:prstGeom>
        </p:spPr>
      </p:pic>
      <p:sp>
        <p:nvSpPr>
          <p:cNvPr id="20" name="TextBox 19">
            <a:extLst>
              <a:ext uri="{FF2B5EF4-FFF2-40B4-BE49-F238E27FC236}">
                <a16:creationId xmlns:a16="http://schemas.microsoft.com/office/drawing/2014/main" id="{021BCE2E-A7A9-46BD-98E6-779C48A7D087}"/>
              </a:ext>
            </a:extLst>
          </p:cNvPr>
          <p:cNvSpPr txBox="1"/>
          <p:nvPr/>
        </p:nvSpPr>
        <p:spPr>
          <a:xfrm>
            <a:off x="2000128" y="3432577"/>
            <a:ext cx="1940917" cy="369332"/>
          </a:xfrm>
          <a:prstGeom prst="rect">
            <a:avLst/>
          </a:prstGeom>
          <a:noFill/>
        </p:spPr>
        <p:txBody>
          <a:bodyPr wrap="square" rtlCol="0">
            <a:spAutoFit/>
          </a:bodyPr>
          <a:lstStyle/>
          <a:p>
            <a:pPr algn="ctr"/>
            <a:r>
              <a:rPr lang="en-NZ" dirty="0"/>
              <a:t>Item Size</a:t>
            </a:r>
          </a:p>
        </p:txBody>
      </p:sp>
      <p:sp>
        <p:nvSpPr>
          <p:cNvPr id="21" name="TextBox 20">
            <a:extLst>
              <a:ext uri="{FF2B5EF4-FFF2-40B4-BE49-F238E27FC236}">
                <a16:creationId xmlns:a16="http://schemas.microsoft.com/office/drawing/2014/main" id="{16544D10-4176-4C74-BC65-24D914F49C27}"/>
              </a:ext>
            </a:extLst>
          </p:cNvPr>
          <p:cNvSpPr txBox="1"/>
          <p:nvPr/>
        </p:nvSpPr>
        <p:spPr>
          <a:xfrm>
            <a:off x="5262167" y="5719524"/>
            <a:ext cx="1667664" cy="369332"/>
          </a:xfrm>
          <a:prstGeom prst="rect">
            <a:avLst/>
          </a:prstGeom>
          <a:noFill/>
        </p:spPr>
        <p:txBody>
          <a:bodyPr wrap="square" rtlCol="0">
            <a:spAutoFit/>
          </a:bodyPr>
          <a:lstStyle/>
          <a:p>
            <a:pPr algn="ctr"/>
            <a:r>
              <a:rPr lang="en-NZ" dirty="0"/>
              <a:t>Query Patterns</a:t>
            </a:r>
          </a:p>
        </p:txBody>
      </p:sp>
      <p:sp>
        <p:nvSpPr>
          <p:cNvPr id="22" name="TextBox 21">
            <a:extLst>
              <a:ext uri="{FF2B5EF4-FFF2-40B4-BE49-F238E27FC236}">
                <a16:creationId xmlns:a16="http://schemas.microsoft.com/office/drawing/2014/main" id="{BAEC081F-2859-426E-9308-B2B664E668E9}"/>
              </a:ext>
            </a:extLst>
          </p:cNvPr>
          <p:cNvSpPr txBox="1"/>
          <p:nvPr/>
        </p:nvSpPr>
        <p:spPr>
          <a:xfrm>
            <a:off x="8290511" y="3519962"/>
            <a:ext cx="1603597" cy="369332"/>
          </a:xfrm>
          <a:prstGeom prst="rect">
            <a:avLst/>
          </a:prstGeom>
          <a:noFill/>
        </p:spPr>
        <p:txBody>
          <a:bodyPr wrap="square" rtlCol="0">
            <a:spAutoFit/>
          </a:bodyPr>
          <a:lstStyle/>
          <a:p>
            <a:pPr algn="ctr"/>
            <a:r>
              <a:rPr lang="en-NZ" dirty="0"/>
              <a:t>Property Count</a:t>
            </a:r>
          </a:p>
        </p:txBody>
      </p:sp>
      <p:sp>
        <p:nvSpPr>
          <p:cNvPr id="23" name="TextBox 22">
            <a:extLst>
              <a:ext uri="{FF2B5EF4-FFF2-40B4-BE49-F238E27FC236}">
                <a16:creationId xmlns:a16="http://schemas.microsoft.com/office/drawing/2014/main" id="{B8D1C8EA-B7CC-4747-800A-0B937F78007C}"/>
              </a:ext>
            </a:extLst>
          </p:cNvPr>
          <p:cNvSpPr txBox="1"/>
          <p:nvPr/>
        </p:nvSpPr>
        <p:spPr>
          <a:xfrm>
            <a:off x="2183588" y="5720268"/>
            <a:ext cx="1832197" cy="369332"/>
          </a:xfrm>
          <a:prstGeom prst="rect">
            <a:avLst/>
          </a:prstGeom>
          <a:noFill/>
        </p:spPr>
        <p:txBody>
          <a:bodyPr wrap="square" rtlCol="0">
            <a:spAutoFit/>
          </a:bodyPr>
          <a:lstStyle/>
          <a:p>
            <a:pPr algn="ctr"/>
            <a:r>
              <a:rPr lang="en-NZ" dirty="0"/>
              <a:t>Data Consistency</a:t>
            </a:r>
          </a:p>
        </p:txBody>
      </p:sp>
      <p:sp>
        <p:nvSpPr>
          <p:cNvPr id="24" name="TextBox 23">
            <a:extLst>
              <a:ext uri="{FF2B5EF4-FFF2-40B4-BE49-F238E27FC236}">
                <a16:creationId xmlns:a16="http://schemas.microsoft.com/office/drawing/2014/main" id="{020FF9EF-3E9C-4CF6-BBCA-B9726D430C89}"/>
              </a:ext>
            </a:extLst>
          </p:cNvPr>
          <p:cNvSpPr txBox="1"/>
          <p:nvPr/>
        </p:nvSpPr>
        <p:spPr>
          <a:xfrm>
            <a:off x="5294200" y="3520440"/>
            <a:ext cx="1603597" cy="369332"/>
          </a:xfrm>
          <a:prstGeom prst="rect">
            <a:avLst/>
          </a:prstGeom>
          <a:noFill/>
        </p:spPr>
        <p:txBody>
          <a:bodyPr wrap="square" rtlCol="0">
            <a:spAutoFit/>
          </a:bodyPr>
          <a:lstStyle/>
          <a:p>
            <a:pPr algn="ctr"/>
            <a:r>
              <a:rPr lang="en-NZ" dirty="0"/>
              <a:t>Item Indexing</a:t>
            </a:r>
          </a:p>
        </p:txBody>
      </p:sp>
      <p:sp>
        <p:nvSpPr>
          <p:cNvPr id="25" name="TextBox 24">
            <a:extLst>
              <a:ext uri="{FF2B5EF4-FFF2-40B4-BE49-F238E27FC236}">
                <a16:creationId xmlns:a16="http://schemas.microsoft.com/office/drawing/2014/main" id="{C13D28FB-174A-4334-A508-C1BE78A9039D}"/>
              </a:ext>
            </a:extLst>
          </p:cNvPr>
          <p:cNvSpPr txBox="1"/>
          <p:nvPr/>
        </p:nvSpPr>
        <p:spPr>
          <a:xfrm>
            <a:off x="8573955" y="5719524"/>
            <a:ext cx="1036708" cy="369332"/>
          </a:xfrm>
          <a:prstGeom prst="rect">
            <a:avLst/>
          </a:prstGeom>
          <a:noFill/>
        </p:spPr>
        <p:txBody>
          <a:bodyPr wrap="square" rtlCol="0">
            <a:spAutoFit/>
          </a:bodyPr>
          <a:lstStyle/>
          <a:p>
            <a:pPr algn="ctr"/>
            <a:r>
              <a:rPr lang="en-NZ" dirty="0"/>
              <a:t>Scripts</a:t>
            </a:r>
          </a:p>
        </p:txBody>
      </p:sp>
      <p:pic>
        <p:nvPicPr>
          <p:cNvPr id="26" name="Graphic 25">
            <a:extLst>
              <a:ext uri="{FF2B5EF4-FFF2-40B4-BE49-F238E27FC236}">
                <a16:creationId xmlns:a16="http://schemas.microsoft.com/office/drawing/2014/main" id="{6CBB4E45-5655-44EB-A627-7B11751BFA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72520" y="5904190"/>
            <a:ext cx="888719" cy="814660"/>
          </a:xfrm>
          <a:prstGeom prst="rect">
            <a:avLst/>
          </a:prstGeom>
        </p:spPr>
      </p:pic>
    </p:spTree>
    <p:extLst>
      <p:ext uri="{BB962C8B-B14F-4D97-AF65-F5344CB8AC3E}">
        <p14:creationId xmlns:p14="http://schemas.microsoft.com/office/powerpoint/2010/main" val="2997420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8D94-3473-4876-B049-21DFD257613A}"/>
              </a:ext>
            </a:extLst>
          </p:cNvPr>
          <p:cNvSpPr>
            <a:spLocks noGrp="1"/>
          </p:cNvSpPr>
          <p:nvPr>
            <p:ph type="title"/>
          </p:nvPr>
        </p:nvSpPr>
        <p:spPr/>
        <p:txBody>
          <a:bodyPr/>
          <a:lstStyle/>
          <a:p>
            <a:pPr algn="ctr"/>
            <a:r>
              <a:rPr lang="en-NZ" dirty="0"/>
              <a:t>Provisioning Throughput</a:t>
            </a:r>
          </a:p>
        </p:txBody>
      </p:sp>
      <p:pic>
        <p:nvPicPr>
          <p:cNvPr id="7" name="Content Placeholder 6" descr="Database">
            <a:extLst>
              <a:ext uri="{FF2B5EF4-FFF2-40B4-BE49-F238E27FC236}">
                <a16:creationId xmlns:a16="http://schemas.microsoft.com/office/drawing/2014/main" id="{F710CF9A-B45F-4AF5-8BD5-888BDA7A65DA}"/>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9960" y="1830468"/>
            <a:ext cx="3447443" cy="3447443"/>
          </a:xfrm>
        </p:spPr>
      </p:pic>
      <p:pic>
        <p:nvPicPr>
          <p:cNvPr id="9" name="Content Placeholder 8" descr="Box">
            <a:extLst>
              <a:ext uri="{FF2B5EF4-FFF2-40B4-BE49-F238E27FC236}">
                <a16:creationId xmlns:a16="http://schemas.microsoft.com/office/drawing/2014/main" id="{4304586C-4DB4-44D9-9E75-731068887AED}"/>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14597" y="1830467"/>
            <a:ext cx="3447443" cy="3447443"/>
          </a:xfrm>
        </p:spPr>
      </p:pic>
      <p:cxnSp>
        <p:nvCxnSpPr>
          <p:cNvPr id="11" name="Straight Connector 10">
            <a:extLst>
              <a:ext uri="{FF2B5EF4-FFF2-40B4-BE49-F238E27FC236}">
                <a16:creationId xmlns:a16="http://schemas.microsoft.com/office/drawing/2014/main" id="{569C01D9-0A90-469A-8BC6-58402298A171}"/>
              </a:ext>
            </a:extLst>
          </p:cNvPr>
          <p:cNvCxnSpPr>
            <a:cxnSpLocks/>
          </p:cNvCxnSpPr>
          <p:nvPr/>
        </p:nvCxnSpPr>
        <p:spPr>
          <a:xfrm>
            <a:off x="6094058" y="1713985"/>
            <a:ext cx="0" cy="3749118"/>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5A4B833-25A8-4134-A28F-B3107E3A0521}"/>
              </a:ext>
            </a:extLst>
          </p:cNvPr>
          <p:cNvSpPr txBox="1"/>
          <p:nvPr/>
        </p:nvSpPr>
        <p:spPr>
          <a:xfrm>
            <a:off x="2348126" y="5463103"/>
            <a:ext cx="3011113" cy="584775"/>
          </a:xfrm>
          <a:prstGeom prst="rect">
            <a:avLst/>
          </a:prstGeom>
          <a:noFill/>
        </p:spPr>
        <p:txBody>
          <a:bodyPr wrap="square" rtlCol="0">
            <a:spAutoFit/>
          </a:bodyPr>
          <a:lstStyle/>
          <a:p>
            <a:pPr algn="ctr"/>
            <a:r>
              <a:rPr lang="en-NZ" sz="3200" dirty="0"/>
              <a:t>Database</a:t>
            </a:r>
            <a:endParaRPr lang="en-NZ" dirty="0"/>
          </a:p>
        </p:txBody>
      </p:sp>
      <p:sp>
        <p:nvSpPr>
          <p:cNvPr id="15" name="TextBox 14">
            <a:extLst>
              <a:ext uri="{FF2B5EF4-FFF2-40B4-BE49-F238E27FC236}">
                <a16:creationId xmlns:a16="http://schemas.microsoft.com/office/drawing/2014/main" id="{1FACCD15-6F5E-490C-88D1-028944F3739F}"/>
              </a:ext>
            </a:extLst>
          </p:cNvPr>
          <p:cNvSpPr txBox="1"/>
          <p:nvPr/>
        </p:nvSpPr>
        <p:spPr>
          <a:xfrm>
            <a:off x="6832761" y="5471334"/>
            <a:ext cx="3011113" cy="584775"/>
          </a:xfrm>
          <a:prstGeom prst="rect">
            <a:avLst/>
          </a:prstGeom>
          <a:noFill/>
        </p:spPr>
        <p:txBody>
          <a:bodyPr wrap="square" rtlCol="0">
            <a:spAutoFit/>
          </a:bodyPr>
          <a:lstStyle/>
          <a:p>
            <a:pPr algn="ctr"/>
            <a:r>
              <a:rPr lang="en-NZ" sz="3200" dirty="0"/>
              <a:t>Container</a:t>
            </a:r>
            <a:endParaRPr lang="en-NZ" dirty="0"/>
          </a:p>
        </p:txBody>
      </p:sp>
      <p:pic>
        <p:nvPicPr>
          <p:cNvPr id="16" name="Graphic 15">
            <a:extLst>
              <a:ext uri="{FF2B5EF4-FFF2-40B4-BE49-F238E27FC236}">
                <a16:creationId xmlns:a16="http://schemas.microsoft.com/office/drawing/2014/main" id="{A6F35318-D51F-4328-83D2-586B3E04CF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72520" y="5904190"/>
            <a:ext cx="888719" cy="814660"/>
          </a:xfrm>
          <a:prstGeom prst="rect">
            <a:avLst/>
          </a:prstGeom>
        </p:spPr>
      </p:pic>
    </p:spTree>
    <p:extLst>
      <p:ext uri="{BB962C8B-B14F-4D97-AF65-F5344CB8AC3E}">
        <p14:creationId xmlns:p14="http://schemas.microsoft.com/office/powerpoint/2010/main" val="2151198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0031D2-BB31-41D0-9D61-18A5251E75EF}"/>
              </a:ext>
            </a:extLst>
          </p:cNvPr>
          <p:cNvSpPr>
            <a:spLocks noGrp="1"/>
          </p:cNvSpPr>
          <p:nvPr>
            <p:ph type="title"/>
          </p:nvPr>
        </p:nvSpPr>
        <p:spPr/>
        <p:txBody>
          <a:bodyPr/>
          <a:lstStyle/>
          <a:p>
            <a:pPr algn="ctr"/>
            <a:r>
              <a:rPr lang="en-NZ" dirty="0"/>
              <a:t>Container Option</a:t>
            </a:r>
          </a:p>
        </p:txBody>
      </p:sp>
      <p:pic>
        <p:nvPicPr>
          <p:cNvPr id="8" name="Graphic 7" descr="Thumbs up sign">
            <a:extLst>
              <a:ext uri="{FF2B5EF4-FFF2-40B4-BE49-F238E27FC236}">
                <a16:creationId xmlns:a16="http://schemas.microsoft.com/office/drawing/2014/main" id="{83BCB7EC-6105-47DB-8C66-A466F2D3F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8566" y="2472256"/>
            <a:ext cx="1913487" cy="1913487"/>
          </a:xfrm>
          <a:prstGeom prst="rect">
            <a:avLst/>
          </a:prstGeom>
        </p:spPr>
      </p:pic>
      <p:pic>
        <p:nvPicPr>
          <p:cNvPr id="10" name="Graphic 9" descr="Server">
            <a:extLst>
              <a:ext uri="{FF2B5EF4-FFF2-40B4-BE49-F238E27FC236}">
                <a16:creationId xmlns:a16="http://schemas.microsoft.com/office/drawing/2014/main" id="{6A56EA92-8104-4506-801C-989684BFB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9117" y="2472256"/>
            <a:ext cx="1913487" cy="1913487"/>
          </a:xfrm>
          <a:prstGeom prst="rect">
            <a:avLst/>
          </a:prstGeom>
        </p:spPr>
      </p:pic>
      <p:pic>
        <p:nvPicPr>
          <p:cNvPr id="12" name="Graphic 11" descr="Box">
            <a:extLst>
              <a:ext uri="{FF2B5EF4-FFF2-40B4-BE49-F238E27FC236}">
                <a16:creationId xmlns:a16="http://schemas.microsoft.com/office/drawing/2014/main" id="{3057EF5D-6A5C-4DBC-B202-A097481324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9668" y="2472256"/>
            <a:ext cx="1913487" cy="1913487"/>
          </a:xfrm>
          <a:prstGeom prst="rect">
            <a:avLst/>
          </a:prstGeom>
        </p:spPr>
      </p:pic>
      <p:pic>
        <p:nvPicPr>
          <p:cNvPr id="14" name="Graphic 13" descr="Dollar">
            <a:extLst>
              <a:ext uri="{FF2B5EF4-FFF2-40B4-BE49-F238E27FC236}">
                <a16:creationId xmlns:a16="http://schemas.microsoft.com/office/drawing/2014/main" id="{E310BA27-6FAD-4AAA-9073-94CFB7257C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200" y="2472255"/>
            <a:ext cx="1913487" cy="1913487"/>
          </a:xfrm>
          <a:prstGeom prst="rect">
            <a:avLst/>
          </a:prstGeom>
        </p:spPr>
      </p:pic>
      <p:sp>
        <p:nvSpPr>
          <p:cNvPr id="15" name="TextBox 14">
            <a:extLst>
              <a:ext uri="{FF2B5EF4-FFF2-40B4-BE49-F238E27FC236}">
                <a16:creationId xmlns:a16="http://schemas.microsoft.com/office/drawing/2014/main" id="{A899F69A-5356-4D8E-A9E5-7D7D72D2803F}"/>
              </a:ext>
            </a:extLst>
          </p:cNvPr>
          <p:cNvSpPr txBox="1"/>
          <p:nvPr/>
        </p:nvSpPr>
        <p:spPr>
          <a:xfrm>
            <a:off x="723899" y="4385742"/>
            <a:ext cx="2142087" cy="646331"/>
          </a:xfrm>
          <a:prstGeom prst="rect">
            <a:avLst/>
          </a:prstGeom>
          <a:noFill/>
        </p:spPr>
        <p:txBody>
          <a:bodyPr wrap="square" rtlCol="0">
            <a:spAutoFit/>
          </a:bodyPr>
          <a:lstStyle/>
          <a:p>
            <a:pPr algn="ctr"/>
            <a:r>
              <a:rPr lang="en-NZ" dirty="0"/>
              <a:t>Financially backed by SLAs</a:t>
            </a:r>
          </a:p>
        </p:txBody>
      </p:sp>
      <p:sp>
        <p:nvSpPr>
          <p:cNvPr id="16" name="TextBox 15">
            <a:extLst>
              <a:ext uri="{FF2B5EF4-FFF2-40B4-BE49-F238E27FC236}">
                <a16:creationId xmlns:a16="http://schemas.microsoft.com/office/drawing/2014/main" id="{6111386A-3752-4D08-94AE-11EF73D703B4}"/>
              </a:ext>
            </a:extLst>
          </p:cNvPr>
          <p:cNvSpPr txBox="1"/>
          <p:nvPr/>
        </p:nvSpPr>
        <p:spPr>
          <a:xfrm>
            <a:off x="3215367" y="4371451"/>
            <a:ext cx="2142087" cy="923330"/>
          </a:xfrm>
          <a:prstGeom prst="rect">
            <a:avLst/>
          </a:prstGeom>
          <a:noFill/>
        </p:spPr>
        <p:txBody>
          <a:bodyPr wrap="square" rtlCol="0">
            <a:spAutoFit/>
          </a:bodyPr>
          <a:lstStyle/>
          <a:p>
            <a:pPr algn="ctr"/>
            <a:r>
              <a:rPr lang="en-NZ" dirty="0"/>
              <a:t>Exclusive use of provisioned throughput</a:t>
            </a:r>
          </a:p>
        </p:txBody>
      </p:sp>
      <p:sp>
        <p:nvSpPr>
          <p:cNvPr id="17" name="TextBox 16">
            <a:extLst>
              <a:ext uri="{FF2B5EF4-FFF2-40B4-BE49-F238E27FC236}">
                <a16:creationId xmlns:a16="http://schemas.microsoft.com/office/drawing/2014/main" id="{7C4AA790-E509-4AF8-993A-7D53776C1F6A}"/>
              </a:ext>
            </a:extLst>
          </p:cNvPr>
          <p:cNvSpPr txBox="1"/>
          <p:nvPr/>
        </p:nvSpPr>
        <p:spPr>
          <a:xfrm>
            <a:off x="6284816" y="4385742"/>
            <a:ext cx="2142087" cy="923330"/>
          </a:xfrm>
          <a:prstGeom prst="rect">
            <a:avLst/>
          </a:prstGeom>
          <a:noFill/>
        </p:spPr>
        <p:txBody>
          <a:bodyPr wrap="square" rtlCol="0">
            <a:spAutoFit/>
          </a:bodyPr>
          <a:lstStyle/>
          <a:p>
            <a:pPr algn="ctr"/>
            <a:r>
              <a:rPr lang="en-NZ" dirty="0"/>
              <a:t>Physical Partitions belong exclusively to the container</a:t>
            </a:r>
          </a:p>
        </p:txBody>
      </p:sp>
      <p:sp>
        <p:nvSpPr>
          <p:cNvPr id="18" name="TextBox 17">
            <a:extLst>
              <a:ext uri="{FF2B5EF4-FFF2-40B4-BE49-F238E27FC236}">
                <a16:creationId xmlns:a16="http://schemas.microsoft.com/office/drawing/2014/main" id="{9A9F2BEC-9FB9-43D5-A2C8-C3EC0B716A3B}"/>
              </a:ext>
            </a:extLst>
          </p:cNvPr>
          <p:cNvSpPr txBox="1"/>
          <p:nvPr/>
        </p:nvSpPr>
        <p:spPr>
          <a:xfrm>
            <a:off x="9354265" y="4371450"/>
            <a:ext cx="2142087" cy="923330"/>
          </a:xfrm>
          <a:prstGeom prst="rect">
            <a:avLst/>
          </a:prstGeom>
          <a:noFill/>
        </p:spPr>
        <p:txBody>
          <a:bodyPr wrap="square" rtlCol="0">
            <a:spAutoFit/>
          </a:bodyPr>
          <a:lstStyle/>
          <a:p>
            <a:pPr algn="ctr"/>
            <a:r>
              <a:rPr lang="en-NZ" dirty="0"/>
              <a:t>Guaranteed performance for the container</a:t>
            </a:r>
          </a:p>
        </p:txBody>
      </p:sp>
      <p:pic>
        <p:nvPicPr>
          <p:cNvPr id="19" name="Graphic 18">
            <a:extLst>
              <a:ext uri="{FF2B5EF4-FFF2-40B4-BE49-F238E27FC236}">
                <a16:creationId xmlns:a16="http://schemas.microsoft.com/office/drawing/2014/main" id="{840CD9C4-F335-421A-812E-B0C4E09AD0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72520" y="5904190"/>
            <a:ext cx="888719" cy="814660"/>
          </a:xfrm>
          <a:prstGeom prst="rect">
            <a:avLst/>
          </a:prstGeom>
        </p:spPr>
      </p:pic>
    </p:spTree>
    <p:extLst>
      <p:ext uri="{BB962C8B-B14F-4D97-AF65-F5344CB8AC3E}">
        <p14:creationId xmlns:p14="http://schemas.microsoft.com/office/powerpoint/2010/main" val="3641705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28CA-C315-450E-9293-093FBF029BEF}"/>
              </a:ext>
            </a:extLst>
          </p:cNvPr>
          <p:cNvSpPr>
            <a:spLocks noGrp="1"/>
          </p:cNvSpPr>
          <p:nvPr>
            <p:ph type="title"/>
          </p:nvPr>
        </p:nvSpPr>
        <p:spPr/>
        <p:txBody>
          <a:bodyPr/>
          <a:lstStyle/>
          <a:p>
            <a:pPr algn="ctr"/>
            <a:r>
              <a:rPr lang="en-NZ" dirty="0"/>
              <a:t>Database Option</a:t>
            </a:r>
          </a:p>
        </p:txBody>
      </p:sp>
      <p:pic>
        <p:nvPicPr>
          <p:cNvPr id="5" name="Graphic 4" descr="Checkbox Crossed">
            <a:extLst>
              <a:ext uri="{FF2B5EF4-FFF2-40B4-BE49-F238E27FC236}">
                <a16:creationId xmlns:a16="http://schemas.microsoft.com/office/drawing/2014/main" id="{173B8E6F-52CA-4E34-A3BE-617586A3F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4543" y="2313214"/>
            <a:ext cx="2514600" cy="2514600"/>
          </a:xfrm>
          <a:prstGeom prst="rect">
            <a:avLst/>
          </a:prstGeom>
        </p:spPr>
      </p:pic>
      <p:pic>
        <p:nvPicPr>
          <p:cNvPr id="7" name="Graphic 6" descr="Network">
            <a:extLst>
              <a:ext uri="{FF2B5EF4-FFF2-40B4-BE49-F238E27FC236}">
                <a16:creationId xmlns:a16="http://schemas.microsoft.com/office/drawing/2014/main" id="{CF9348E7-59DB-41C2-9202-D6F8642A3E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8700" y="2313214"/>
            <a:ext cx="2514600" cy="2514600"/>
          </a:xfrm>
          <a:prstGeom prst="rect">
            <a:avLst/>
          </a:prstGeom>
        </p:spPr>
      </p:pic>
      <p:pic>
        <p:nvPicPr>
          <p:cNvPr id="9" name="Graphic 8" descr="Database">
            <a:extLst>
              <a:ext uri="{FF2B5EF4-FFF2-40B4-BE49-F238E27FC236}">
                <a16:creationId xmlns:a16="http://schemas.microsoft.com/office/drawing/2014/main" id="{7B9900AB-B5A6-4742-AA61-A41B77709A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32857" y="2313214"/>
            <a:ext cx="2514600" cy="2514600"/>
          </a:xfrm>
          <a:prstGeom prst="rect">
            <a:avLst/>
          </a:prstGeom>
        </p:spPr>
      </p:pic>
      <p:sp>
        <p:nvSpPr>
          <p:cNvPr id="10" name="TextBox 9">
            <a:extLst>
              <a:ext uri="{FF2B5EF4-FFF2-40B4-BE49-F238E27FC236}">
                <a16:creationId xmlns:a16="http://schemas.microsoft.com/office/drawing/2014/main" id="{A3ED794C-7A2E-4FD0-A849-F2E72724329D}"/>
              </a:ext>
            </a:extLst>
          </p:cNvPr>
          <p:cNvSpPr txBox="1"/>
          <p:nvPr/>
        </p:nvSpPr>
        <p:spPr>
          <a:xfrm>
            <a:off x="1670957" y="4827814"/>
            <a:ext cx="2438400" cy="646331"/>
          </a:xfrm>
          <a:prstGeom prst="rect">
            <a:avLst/>
          </a:prstGeom>
          <a:noFill/>
        </p:spPr>
        <p:txBody>
          <a:bodyPr wrap="square" rtlCol="0">
            <a:spAutoFit/>
          </a:bodyPr>
          <a:lstStyle/>
          <a:p>
            <a:pPr algn="ctr"/>
            <a:r>
              <a:rPr lang="en-NZ" dirty="0"/>
              <a:t>Throughput shared amongst all containers</a:t>
            </a:r>
          </a:p>
        </p:txBody>
      </p:sp>
      <p:sp>
        <p:nvSpPr>
          <p:cNvPr id="11" name="TextBox 10">
            <a:extLst>
              <a:ext uri="{FF2B5EF4-FFF2-40B4-BE49-F238E27FC236}">
                <a16:creationId xmlns:a16="http://schemas.microsoft.com/office/drawing/2014/main" id="{62F0E4C3-E915-4DDE-9B5E-67C1E83389D4}"/>
              </a:ext>
            </a:extLst>
          </p:cNvPr>
          <p:cNvSpPr txBox="1"/>
          <p:nvPr/>
        </p:nvSpPr>
        <p:spPr>
          <a:xfrm>
            <a:off x="4876800" y="4827813"/>
            <a:ext cx="2438400" cy="923330"/>
          </a:xfrm>
          <a:prstGeom prst="rect">
            <a:avLst/>
          </a:prstGeom>
          <a:noFill/>
        </p:spPr>
        <p:txBody>
          <a:bodyPr wrap="square" rtlCol="0">
            <a:spAutoFit/>
          </a:bodyPr>
          <a:lstStyle/>
          <a:p>
            <a:pPr algn="ctr"/>
            <a:r>
              <a:rPr lang="en-NZ" dirty="0"/>
              <a:t>Similar to hosting a database on a cluster of machines</a:t>
            </a:r>
          </a:p>
        </p:txBody>
      </p:sp>
      <p:sp>
        <p:nvSpPr>
          <p:cNvPr id="12" name="TextBox 11">
            <a:extLst>
              <a:ext uri="{FF2B5EF4-FFF2-40B4-BE49-F238E27FC236}">
                <a16:creationId xmlns:a16="http://schemas.microsoft.com/office/drawing/2014/main" id="{F3CED447-DD51-42A6-B3E9-BFF2DA49EF0C}"/>
              </a:ext>
            </a:extLst>
          </p:cNvPr>
          <p:cNvSpPr txBox="1"/>
          <p:nvPr/>
        </p:nvSpPr>
        <p:spPr>
          <a:xfrm>
            <a:off x="8006443" y="4827812"/>
            <a:ext cx="2438400" cy="923330"/>
          </a:xfrm>
          <a:prstGeom prst="rect">
            <a:avLst/>
          </a:prstGeom>
          <a:noFill/>
        </p:spPr>
        <p:txBody>
          <a:bodyPr wrap="square" rtlCol="0">
            <a:spAutoFit/>
          </a:bodyPr>
          <a:lstStyle/>
          <a:p>
            <a:pPr algn="ctr"/>
            <a:r>
              <a:rPr lang="en-NZ" dirty="0"/>
              <a:t>No guaranteed performance for containers</a:t>
            </a:r>
          </a:p>
        </p:txBody>
      </p:sp>
      <p:pic>
        <p:nvPicPr>
          <p:cNvPr id="13" name="Graphic 12">
            <a:extLst>
              <a:ext uri="{FF2B5EF4-FFF2-40B4-BE49-F238E27FC236}">
                <a16:creationId xmlns:a16="http://schemas.microsoft.com/office/drawing/2014/main" id="{22A50898-5876-456A-8BCD-FBD0110961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72520" y="5904190"/>
            <a:ext cx="888719" cy="814660"/>
          </a:xfrm>
          <a:prstGeom prst="rect">
            <a:avLst/>
          </a:prstGeom>
        </p:spPr>
      </p:pic>
    </p:spTree>
    <p:extLst>
      <p:ext uri="{BB962C8B-B14F-4D97-AF65-F5344CB8AC3E}">
        <p14:creationId xmlns:p14="http://schemas.microsoft.com/office/powerpoint/2010/main" val="15655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1017E-1D55-463C-AE99-B8346BB6861B}"/>
              </a:ext>
            </a:extLst>
          </p:cNvPr>
          <p:cNvSpPr>
            <a:spLocks noGrp="1"/>
          </p:cNvSpPr>
          <p:nvPr>
            <p:ph type="title"/>
          </p:nvPr>
        </p:nvSpPr>
        <p:spPr>
          <a:xfrm>
            <a:off x="965199" y="851517"/>
            <a:ext cx="5130795" cy="1461778"/>
          </a:xfrm>
        </p:spPr>
        <p:txBody>
          <a:bodyPr>
            <a:normAutofit/>
          </a:bodyPr>
          <a:lstStyle/>
          <a:p>
            <a:r>
              <a:rPr lang="en-NZ" sz="4000"/>
              <a:t>Manual throughput</a:t>
            </a:r>
          </a:p>
        </p:txBody>
      </p:sp>
      <p:graphicFrame>
        <p:nvGraphicFramePr>
          <p:cNvPr id="5" name="Content Placeholder 4">
            <a:extLst>
              <a:ext uri="{FF2B5EF4-FFF2-40B4-BE49-F238E27FC236}">
                <a16:creationId xmlns:a16="http://schemas.microsoft.com/office/drawing/2014/main" id="{396C7D3F-3B40-493D-BD51-41E994647404}"/>
              </a:ext>
            </a:extLst>
          </p:cNvPr>
          <p:cNvGraphicFramePr>
            <a:graphicFrameLocks noGrp="1"/>
          </p:cNvGraphicFramePr>
          <p:nvPr>
            <p:ph idx="1"/>
            <p:extLst>
              <p:ext uri="{D42A27DB-BD31-4B8C-83A1-F6EECF244321}">
                <p14:modId xmlns:p14="http://schemas.microsoft.com/office/powerpoint/2010/main" val="2201195410"/>
              </p:ext>
            </p:extLst>
          </p:nvPr>
        </p:nvGraphicFramePr>
        <p:xfrm>
          <a:off x="965200" y="2470248"/>
          <a:ext cx="4048344" cy="353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reeform: Shape 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99B7C85B-4D9F-4C70-AFA0-9F4691F57B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5330" y="2239526"/>
            <a:ext cx="3217333" cy="2949221"/>
          </a:xfrm>
          <a:prstGeom prst="rect">
            <a:avLst/>
          </a:prstGeom>
        </p:spPr>
      </p:pic>
    </p:spTree>
    <p:extLst>
      <p:ext uri="{BB962C8B-B14F-4D97-AF65-F5344CB8AC3E}">
        <p14:creationId xmlns:p14="http://schemas.microsoft.com/office/powerpoint/2010/main" val="373012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B3F7E873-4A4C-4CDC-821C-C802F8E92593}"/>
                                            </p:graphicEl>
                                          </p:spTgt>
                                        </p:tgtEl>
                                        <p:attrNameLst>
                                          <p:attrName>style.visibility</p:attrName>
                                        </p:attrNameLst>
                                      </p:cBhvr>
                                      <p:to>
                                        <p:strVal val="visible"/>
                                      </p:to>
                                    </p:set>
                                    <p:animEffect transition="in" filter="fade">
                                      <p:cBhvr>
                                        <p:cTn id="7" dur="500"/>
                                        <p:tgtEl>
                                          <p:spTgt spid="5">
                                            <p:graphicEl>
                                              <a:dgm id="{B3F7E873-4A4C-4CDC-821C-C802F8E92593}"/>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CC1E9005-493D-4EE9-A352-F14DC231E5F2}"/>
                                            </p:graphicEl>
                                          </p:spTgt>
                                        </p:tgtEl>
                                        <p:attrNameLst>
                                          <p:attrName>style.visibility</p:attrName>
                                        </p:attrNameLst>
                                      </p:cBhvr>
                                      <p:to>
                                        <p:strVal val="visible"/>
                                      </p:to>
                                    </p:set>
                                    <p:animEffect transition="in" filter="fade">
                                      <p:cBhvr>
                                        <p:cTn id="11" dur="500"/>
                                        <p:tgtEl>
                                          <p:spTgt spid="5">
                                            <p:graphicEl>
                                              <a:dgm id="{CC1E9005-493D-4EE9-A352-F14DC231E5F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C22B115F-1DCA-4B08-AC20-7DBF9F6256C9}"/>
                                            </p:graphicEl>
                                          </p:spTgt>
                                        </p:tgtEl>
                                        <p:attrNameLst>
                                          <p:attrName>style.visibility</p:attrName>
                                        </p:attrNameLst>
                                      </p:cBhvr>
                                      <p:to>
                                        <p:strVal val="visible"/>
                                      </p:to>
                                    </p:set>
                                    <p:animEffect transition="in" filter="fade">
                                      <p:cBhvr>
                                        <p:cTn id="15" dur="500"/>
                                        <p:tgtEl>
                                          <p:spTgt spid="5">
                                            <p:graphicEl>
                                              <a:dgm id="{C22B115F-1DCA-4B08-AC20-7DBF9F6256C9}"/>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EB9BFEFC-77E4-4EE0-9812-FDCFC245EA14}"/>
                                            </p:graphicEl>
                                          </p:spTgt>
                                        </p:tgtEl>
                                        <p:attrNameLst>
                                          <p:attrName>style.visibility</p:attrName>
                                        </p:attrNameLst>
                                      </p:cBhvr>
                                      <p:to>
                                        <p:strVal val="visible"/>
                                      </p:to>
                                    </p:set>
                                    <p:animEffect transition="in" filter="fade">
                                      <p:cBhvr>
                                        <p:cTn id="19" dur="500"/>
                                        <p:tgtEl>
                                          <p:spTgt spid="5">
                                            <p:graphicEl>
                                              <a:dgm id="{EB9BFEFC-77E4-4EE0-9812-FDCFC245EA14}"/>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5171D11E-2790-4FB9-BC19-7100F257ACDC}"/>
                                            </p:graphicEl>
                                          </p:spTgt>
                                        </p:tgtEl>
                                        <p:attrNameLst>
                                          <p:attrName>style.visibility</p:attrName>
                                        </p:attrNameLst>
                                      </p:cBhvr>
                                      <p:to>
                                        <p:strVal val="visible"/>
                                      </p:to>
                                    </p:set>
                                    <p:animEffect transition="in" filter="fade">
                                      <p:cBhvr>
                                        <p:cTn id="23" dur="500"/>
                                        <p:tgtEl>
                                          <p:spTgt spid="5">
                                            <p:graphicEl>
                                              <a:dgm id="{5171D11E-2790-4FB9-BC19-7100F257ACD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F374A3B8-C694-404D-9AB1-69BB7AFF163B}"/>
                                            </p:graphicEl>
                                          </p:spTgt>
                                        </p:tgtEl>
                                        <p:attrNameLst>
                                          <p:attrName>style.visibility</p:attrName>
                                        </p:attrNameLst>
                                      </p:cBhvr>
                                      <p:to>
                                        <p:strVal val="visible"/>
                                      </p:to>
                                    </p:set>
                                    <p:animEffect transition="in" filter="fade">
                                      <p:cBhvr>
                                        <p:cTn id="27" dur="500"/>
                                        <p:tgtEl>
                                          <p:spTgt spid="5">
                                            <p:graphicEl>
                                              <a:dgm id="{F374A3B8-C694-404D-9AB1-69BB7AFF16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1473</Words>
  <Application>Microsoft Office PowerPoint</Application>
  <PresentationFormat>Widescreen</PresentationFormat>
  <Paragraphs>144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What is Throughput in Azure Cosmos DB?</vt:lpstr>
      <vt:lpstr>Where are we?</vt:lpstr>
      <vt:lpstr>Understanding Throughput</vt:lpstr>
      <vt:lpstr>What are Request Units?</vt:lpstr>
      <vt:lpstr>What affects RU Consumption?</vt:lpstr>
      <vt:lpstr>Provisioning Throughput</vt:lpstr>
      <vt:lpstr>Container Option</vt:lpstr>
      <vt:lpstr>Database Option</vt:lpstr>
      <vt:lpstr>Manual throughput</vt:lpstr>
      <vt:lpstr>Autoscale Throughput</vt:lpstr>
      <vt:lpstr>Throughput Demo</vt:lpstr>
      <vt:lpstr>What next?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Throughput in Azure Cosmos DB?</dc:title>
  <dc:creator>Will</dc:creator>
  <cp:lastModifiedBy>Will</cp:lastModifiedBy>
  <cp:revision>23</cp:revision>
  <dcterms:created xsi:type="dcterms:W3CDTF">2020-07-04T08:32:25Z</dcterms:created>
  <dcterms:modified xsi:type="dcterms:W3CDTF">2020-07-05T04:51:45Z</dcterms:modified>
</cp:coreProperties>
</file>