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3" r:id="rId2"/>
    <p:sldId id="262" r:id="rId3"/>
    <p:sldId id="258" r:id="rId4"/>
    <p:sldId id="266" r:id="rId5"/>
    <p:sldId id="578" r:id="rId6"/>
    <p:sldId id="579" r:id="rId7"/>
    <p:sldId id="584" r:id="rId8"/>
    <p:sldId id="585" r:id="rId9"/>
    <p:sldId id="264" r:id="rId10"/>
    <p:sldId id="581" r:id="rId11"/>
    <p:sldId id="586" r:id="rId12"/>
    <p:sldId id="582" r:id="rId13"/>
    <p:sldId id="583" r:id="rId14"/>
    <p:sldId id="259" r:id="rId15"/>
    <p:sldId id="580" r:id="rId16"/>
    <p:sldId id="2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FFE8462-C743-4DAA-A059-EB608D36CB9E}">
          <p14:sldIdLst>
            <p14:sldId id="263"/>
            <p14:sldId id="262"/>
            <p14:sldId id="258"/>
          </p14:sldIdLst>
        </p14:section>
        <p14:section name="What is Azure Synapse and Azure Cosmos DB" id="{30B41269-E1F1-44D0-9B52-FA66134935BE}">
          <p14:sldIdLst>
            <p14:sldId id="266"/>
            <p14:sldId id="578"/>
            <p14:sldId id="579"/>
          </p14:sldIdLst>
        </p14:section>
        <p14:section name="Running analytics on Cosmos DB before Synapse" id="{01736B2F-C0E1-4D43-BBC8-7EBC43AFCA26}">
          <p14:sldIdLst>
            <p14:sldId id="584"/>
            <p14:sldId id="585"/>
          </p14:sldIdLst>
        </p14:section>
        <p14:section name="What is Synapse Link for Cosmos DB?" id="{43437CAC-3954-452C-91E8-08FCD21ABE7F}">
          <p14:sldIdLst>
            <p14:sldId id="264"/>
            <p14:sldId id="581"/>
            <p14:sldId id="586"/>
            <p14:sldId id="582"/>
            <p14:sldId id="583"/>
          </p14:sldIdLst>
        </p14:section>
        <p14:section name="Demo" id="{40203DDF-3EA3-4B2A-A726-FDFA532260C5}">
          <p14:sldIdLst>
            <p14:sldId id="259"/>
          </p14:sldIdLst>
        </p14:section>
        <p14:section name="Conclusion" id="{DB757AD1-709A-49B2-A1B2-60FF802390D2}">
          <p14:sldIdLst>
            <p14:sldId id="580"/>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565" autoAdjust="0"/>
  </p:normalViewPr>
  <p:slideViewPr>
    <p:cSldViewPr snapToGrid="0">
      <p:cViewPr varScale="1">
        <p:scale>
          <a:sx n="79" d="100"/>
          <a:sy n="79" d="100"/>
        </p:scale>
        <p:origin x="91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63A85F-89A7-42A4-A34F-A6F1F0DBAD06}"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NZ"/>
        </a:p>
      </dgm:t>
    </dgm:pt>
    <dgm:pt modelId="{4FE5FC53-6089-4AB2-9D37-831F57A15AB6}">
      <dgm:prSet/>
      <dgm:spPr/>
      <dgm:t>
        <a:bodyPr/>
        <a:lstStyle/>
        <a:p>
          <a:r>
            <a:rPr lang="en-US"/>
            <a:t>Software Engineer based in Auckland, New Zealand.</a:t>
          </a:r>
          <a:endParaRPr lang="en-NZ"/>
        </a:p>
      </dgm:t>
    </dgm:pt>
    <dgm:pt modelId="{987276E1-DE08-47C7-9D52-ABD46F66FCD3}" type="parTrans" cxnId="{4E59807C-F861-410E-9395-D46FD370672D}">
      <dgm:prSet/>
      <dgm:spPr/>
      <dgm:t>
        <a:bodyPr/>
        <a:lstStyle/>
        <a:p>
          <a:endParaRPr lang="en-NZ"/>
        </a:p>
      </dgm:t>
    </dgm:pt>
    <dgm:pt modelId="{410C5E8B-EA2D-4570-9081-546BF8C0123D}" type="sibTrans" cxnId="{4E59807C-F861-410E-9395-D46FD370672D}">
      <dgm:prSet/>
      <dgm:spPr/>
      <dgm:t>
        <a:bodyPr/>
        <a:lstStyle/>
        <a:p>
          <a:endParaRPr lang="en-NZ"/>
        </a:p>
      </dgm:t>
    </dgm:pt>
    <dgm:pt modelId="{C72A3C4E-09B8-42A7-A2C6-3B0583133BD4}">
      <dgm:prSet/>
      <dgm:spPr/>
      <dgm:t>
        <a:bodyPr/>
        <a:lstStyle/>
        <a:p>
          <a:r>
            <a:rPr lang="en-US" dirty="0"/>
            <a:t>Data Platform MVP focused on Cosmos DB, Azure Functions, s and .NET.</a:t>
          </a:r>
          <a:endParaRPr lang="en-NZ" dirty="0"/>
        </a:p>
      </dgm:t>
    </dgm:pt>
    <dgm:pt modelId="{6C769350-59C7-401F-9CE2-FBA80894270D}" type="parTrans" cxnId="{00B529EF-526E-4EE2-86A7-B5B43DED7575}">
      <dgm:prSet/>
      <dgm:spPr/>
      <dgm:t>
        <a:bodyPr/>
        <a:lstStyle/>
        <a:p>
          <a:endParaRPr lang="en-NZ"/>
        </a:p>
      </dgm:t>
    </dgm:pt>
    <dgm:pt modelId="{040FE990-026B-4DDB-852E-70868A0880CA}" type="sibTrans" cxnId="{00B529EF-526E-4EE2-86A7-B5B43DED7575}">
      <dgm:prSet/>
      <dgm:spPr/>
      <dgm:t>
        <a:bodyPr/>
        <a:lstStyle/>
        <a:p>
          <a:endParaRPr lang="en-NZ"/>
        </a:p>
      </dgm:t>
    </dgm:pt>
    <dgm:pt modelId="{81B9FE88-1092-4439-9CFF-0AB54DCC2F1E}">
      <dgm:prSet/>
      <dgm:spPr/>
      <dgm:t>
        <a:bodyPr/>
        <a:lstStyle/>
        <a:p>
          <a:r>
            <a:rPr lang="en-US" dirty="0"/>
            <a:t>From the UK, based in NZ for almost 10 years now.</a:t>
          </a:r>
          <a:endParaRPr lang="en-NZ" dirty="0"/>
        </a:p>
      </dgm:t>
    </dgm:pt>
    <dgm:pt modelId="{FABABA8D-B886-4515-A71E-71317E0F9910}" type="parTrans" cxnId="{6D4A7068-F5AF-4F36-9EB8-EE0F7D2F9436}">
      <dgm:prSet/>
      <dgm:spPr/>
      <dgm:t>
        <a:bodyPr/>
        <a:lstStyle/>
        <a:p>
          <a:endParaRPr lang="en-NZ"/>
        </a:p>
      </dgm:t>
    </dgm:pt>
    <dgm:pt modelId="{774451BE-AB75-4586-98A4-DDB49A389A3B}" type="sibTrans" cxnId="{6D4A7068-F5AF-4F36-9EB8-EE0F7D2F9436}">
      <dgm:prSet/>
      <dgm:spPr/>
      <dgm:t>
        <a:bodyPr/>
        <a:lstStyle/>
        <a:p>
          <a:endParaRPr lang="en-NZ"/>
        </a:p>
      </dgm:t>
    </dgm:pt>
    <dgm:pt modelId="{0D497DD0-5C5F-42E5-81F3-C300F49BC458}" type="pres">
      <dgm:prSet presAssocID="{CC63A85F-89A7-42A4-A34F-A6F1F0DBAD06}" presName="linear" presStyleCnt="0">
        <dgm:presLayoutVars>
          <dgm:animLvl val="lvl"/>
          <dgm:resizeHandles val="exact"/>
        </dgm:presLayoutVars>
      </dgm:prSet>
      <dgm:spPr/>
    </dgm:pt>
    <dgm:pt modelId="{1578B1F7-1D45-4C55-AF9D-120570CE2B5E}" type="pres">
      <dgm:prSet presAssocID="{4FE5FC53-6089-4AB2-9D37-831F57A15AB6}" presName="parentText" presStyleLbl="node1" presStyleIdx="0" presStyleCnt="3">
        <dgm:presLayoutVars>
          <dgm:chMax val="0"/>
          <dgm:bulletEnabled val="1"/>
        </dgm:presLayoutVars>
      </dgm:prSet>
      <dgm:spPr/>
    </dgm:pt>
    <dgm:pt modelId="{7B10CBA2-2AE8-4F8F-8FE4-820D74E98ABE}" type="pres">
      <dgm:prSet presAssocID="{410C5E8B-EA2D-4570-9081-546BF8C0123D}" presName="spacer" presStyleCnt="0"/>
      <dgm:spPr/>
    </dgm:pt>
    <dgm:pt modelId="{D5D71425-DEDE-4CA0-9646-ECA78E332AD9}" type="pres">
      <dgm:prSet presAssocID="{C72A3C4E-09B8-42A7-A2C6-3B0583133BD4}" presName="parentText" presStyleLbl="node1" presStyleIdx="1" presStyleCnt="3">
        <dgm:presLayoutVars>
          <dgm:chMax val="0"/>
          <dgm:bulletEnabled val="1"/>
        </dgm:presLayoutVars>
      </dgm:prSet>
      <dgm:spPr/>
    </dgm:pt>
    <dgm:pt modelId="{E2BDD7CB-C1EE-436D-A9D2-59F8D2D69FAF}" type="pres">
      <dgm:prSet presAssocID="{040FE990-026B-4DDB-852E-70868A0880CA}" presName="spacer" presStyleCnt="0"/>
      <dgm:spPr/>
    </dgm:pt>
    <dgm:pt modelId="{62250AFD-4D8F-439E-9202-DA416274CD79}" type="pres">
      <dgm:prSet presAssocID="{81B9FE88-1092-4439-9CFF-0AB54DCC2F1E}" presName="parentText" presStyleLbl="node1" presStyleIdx="2" presStyleCnt="3">
        <dgm:presLayoutVars>
          <dgm:chMax val="0"/>
          <dgm:bulletEnabled val="1"/>
        </dgm:presLayoutVars>
      </dgm:prSet>
      <dgm:spPr/>
    </dgm:pt>
  </dgm:ptLst>
  <dgm:cxnLst>
    <dgm:cxn modelId="{7D5B4D34-A2BB-4A4A-B5A8-D8982CE4ABDB}" type="presOf" srcId="{81B9FE88-1092-4439-9CFF-0AB54DCC2F1E}" destId="{62250AFD-4D8F-439E-9202-DA416274CD79}" srcOrd="0" destOrd="0" presId="urn:microsoft.com/office/officeart/2005/8/layout/vList2"/>
    <dgm:cxn modelId="{6D4A7068-F5AF-4F36-9EB8-EE0F7D2F9436}" srcId="{CC63A85F-89A7-42A4-A34F-A6F1F0DBAD06}" destId="{81B9FE88-1092-4439-9CFF-0AB54DCC2F1E}" srcOrd="2" destOrd="0" parTransId="{FABABA8D-B886-4515-A71E-71317E0F9910}" sibTransId="{774451BE-AB75-4586-98A4-DDB49A389A3B}"/>
    <dgm:cxn modelId="{4E59807C-F861-410E-9395-D46FD370672D}" srcId="{CC63A85F-89A7-42A4-A34F-A6F1F0DBAD06}" destId="{4FE5FC53-6089-4AB2-9D37-831F57A15AB6}" srcOrd="0" destOrd="0" parTransId="{987276E1-DE08-47C7-9D52-ABD46F66FCD3}" sibTransId="{410C5E8B-EA2D-4570-9081-546BF8C0123D}"/>
    <dgm:cxn modelId="{C71148AE-8600-4054-9A8E-4E7B2E2A3D38}" type="presOf" srcId="{4FE5FC53-6089-4AB2-9D37-831F57A15AB6}" destId="{1578B1F7-1D45-4C55-AF9D-120570CE2B5E}" srcOrd="0" destOrd="0" presId="urn:microsoft.com/office/officeart/2005/8/layout/vList2"/>
    <dgm:cxn modelId="{E4BD2DB8-2532-4309-9A36-96EAC1511E1E}" type="presOf" srcId="{C72A3C4E-09B8-42A7-A2C6-3B0583133BD4}" destId="{D5D71425-DEDE-4CA0-9646-ECA78E332AD9}" srcOrd="0" destOrd="0" presId="urn:microsoft.com/office/officeart/2005/8/layout/vList2"/>
    <dgm:cxn modelId="{00B529EF-526E-4EE2-86A7-B5B43DED7575}" srcId="{CC63A85F-89A7-42A4-A34F-A6F1F0DBAD06}" destId="{C72A3C4E-09B8-42A7-A2C6-3B0583133BD4}" srcOrd="1" destOrd="0" parTransId="{6C769350-59C7-401F-9CE2-FBA80894270D}" sibTransId="{040FE990-026B-4DDB-852E-70868A0880CA}"/>
    <dgm:cxn modelId="{065825FB-16D8-42C6-9C5A-A07C445942D6}" type="presOf" srcId="{CC63A85F-89A7-42A4-A34F-A6F1F0DBAD06}" destId="{0D497DD0-5C5F-42E5-81F3-C300F49BC458}" srcOrd="0" destOrd="0" presId="urn:microsoft.com/office/officeart/2005/8/layout/vList2"/>
    <dgm:cxn modelId="{35624B9B-B2BB-4FA2-9B4B-B6C8566FDA3B}" type="presParOf" srcId="{0D497DD0-5C5F-42E5-81F3-C300F49BC458}" destId="{1578B1F7-1D45-4C55-AF9D-120570CE2B5E}" srcOrd="0" destOrd="0" presId="urn:microsoft.com/office/officeart/2005/8/layout/vList2"/>
    <dgm:cxn modelId="{C1267E00-124B-40BA-8AEC-CB96C8756248}" type="presParOf" srcId="{0D497DD0-5C5F-42E5-81F3-C300F49BC458}" destId="{7B10CBA2-2AE8-4F8F-8FE4-820D74E98ABE}" srcOrd="1" destOrd="0" presId="urn:microsoft.com/office/officeart/2005/8/layout/vList2"/>
    <dgm:cxn modelId="{F57C2B0E-46DD-4A85-B9D8-ED56DA7EFD4F}" type="presParOf" srcId="{0D497DD0-5C5F-42E5-81F3-C300F49BC458}" destId="{D5D71425-DEDE-4CA0-9646-ECA78E332AD9}" srcOrd="2" destOrd="0" presId="urn:microsoft.com/office/officeart/2005/8/layout/vList2"/>
    <dgm:cxn modelId="{42BC23F1-5E62-477C-8ED3-20232795BEA9}" type="presParOf" srcId="{0D497DD0-5C5F-42E5-81F3-C300F49BC458}" destId="{E2BDD7CB-C1EE-436D-A9D2-59F8D2D69FAF}" srcOrd="3" destOrd="0" presId="urn:microsoft.com/office/officeart/2005/8/layout/vList2"/>
    <dgm:cxn modelId="{939D4994-1F48-45A9-8491-B10920A8CA50}" type="presParOf" srcId="{0D497DD0-5C5F-42E5-81F3-C300F49BC458}" destId="{62250AFD-4D8F-439E-9202-DA416274CD79}"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350BB6-F4AD-4FC9-9BAC-05331C631678}" type="doc">
      <dgm:prSet loTypeId="urn:microsoft.com/office/officeart/2005/8/layout/vList2" loCatId="list" qsTypeId="urn:microsoft.com/office/officeart/2005/8/quickstyle/simple1" qsCatId="simple" csTypeId="urn:microsoft.com/office/officeart/2005/8/colors/accent1_1" csCatId="accent1"/>
      <dgm:spPr/>
      <dgm:t>
        <a:bodyPr/>
        <a:lstStyle/>
        <a:p>
          <a:endParaRPr lang="en-NZ"/>
        </a:p>
      </dgm:t>
    </dgm:pt>
    <dgm:pt modelId="{9B227513-B2BE-447D-92C0-D5FC5471613E}">
      <dgm:prSet/>
      <dgm:spPr/>
      <dgm:t>
        <a:bodyPr/>
        <a:lstStyle/>
        <a:p>
          <a:r>
            <a:rPr lang="en-NZ"/>
            <a:t>What is Azure Synapse Analytics? And Azure Cosmos DB?</a:t>
          </a:r>
        </a:p>
      </dgm:t>
    </dgm:pt>
    <dgm:pt modelId="{37CEC53D-94B6-4060-83BF-18EB2F12FBBC}" type="parTrans" cxnId="{60AB6369-F396-4674-92F4-347099C8CF9C}">
      <dgm:prSet/>
      <dgm:spPr/>
      <dgm:t>
        <a:bodyPr/>
        <a:lstStyle/>
        <a:p>
          <a:endParaRPr lang="en-NZ"/>
        </a:p>
      </dgm:t>
    </dgm:pt>
    <dgm:pt modelId="{427C9825-2776-40D1-8908-2BE23EDF39CE}" type="sibTrans" cxnId="{60AB6369-F396-4674-92F4-347099C8CF9C}">
      <dgm:prSet/>
      <dgm:spPr/>
      <dgm:t>
        <a:bodyPr/>
        <a:lstStyle/>
        <a:p>
          <a:endParaRPr lang="en-NZ"/>
        </a:p>
      </dgm:t>
    </dgm:pt>
    <dgm:pt modelId="{818DE2AD-3492-4D3E-AD19-BEE1B970873F}">
      <dgm:prSet/>
      <dgm:spPr/>
      <dgm:t>
        <a:bodyPr/>
        <a:lstStyle/>
        <a:p>
          <a:r>
            <a:rPr lang="en-NZ"/>
            <a:t>Running analytics on Cosmos DB before Synapse Analytics.</a:t>
          </a:r>
        </a:p>
      </dgm:t>
    </dgm:pt>
    <dgm:pt modelId="{A0EB5C93-E66F-4A03-8C48-A89348F5CE49}" type="parTrans" cxnId="{5B2EBA97-A376-4C84-AC98-D22C902D9FCF}">
      <dgm:prSet/>
      <dgm:spPr/>
      <dgm:t>
        <a:bodyPr/>
        <a:lstStyle/>
        <a:p>
          <a:endParaRPr lang="en-NZ"/>
        </a:p>
      </dgm:t>
    </dgm:pt>
    <dgm:pt modelId="{FA19FF5C-822A-4C0A-A387-00CF8DF02F5B}" type="sibTrans" cxnId="{5B2EBA97-A376-4C84-AC98-D22C902D9FCF}">
      <dgm:prSet/>
      <dgm:spPr/>
      <dgm:t>
        <a:bodyPr/>
        <a:lstStyle/>
        <a:p>
          <a:endParaRPr lang="en-NZ"/>
        </a:p>
      </dgm:t>
    </dgm:pt>
    <dgm:pt modelId="{1974FB96-1242-45F6-B772-8E6201469893}">
      <dgm:prSet/>
      <dgm:spPr/>
      <dgm:t>
        <a:bodyPr/>
        <a:lstStyle/>
        <a:p>
          <a:r>
            <a:rPr lang="en-NZ"/>
            <a:t>What is Synapse Link for Cosmos DB?</a:t>
          </a:r>
        </a:p>
      </dgm:t>
    </dgm:pt>
    <dgm:pt modelId="{8D616F32-89EB-40FF-AA38-14A85B2637D4}" type="parTrans" cxnId="{0C53A9EC-A6EC-4650-BAB0-B54756426877}">
      <dgm:prSet/>
      <dgm:spPr/>
      <dgm:t>
        <a:bodyPr/>
        <a:lstStyle/>
        <a:p>
          <a:endParaRPr lang="en-NZ"/>
        </a:p>
      </dgm:t>
    </dgm:pt>
    <dgm:pt modelId="{B5EB4F1C-F3A1-4083-AD66-92BCF9080AF2}" type="sibTrans" cxnId="{0C53A9EC-A6EC-4650-BAB0-B54756426877}">
      <dgm:prSet/>
      <dgm:spPr/>
      <dgm:t>
        <a:bodyPr/>
        <a:lstStyle/>
        <a:p>
          <a:endParaRPr lang="en-NZ"/>
        </a:p>
      </dgm:t>
    </dgm:pt>
    <dgm:pt modelId="{992B299C-B72C-4A10-BE9E-9B49A81B3CEC}">
      <dgm:prSet/>
      <dgm:spPr/>
      <dgm:t>
        <a:bodyPr/>
        <a:lstStyle/>
        <a:p>
          <a:r>
            <a:rPr lang="en-NZ"/>
            <a:t>Demo</a:t>
          </a:r>
        </a:p>
      </dgm:t>
    </dgm:pt>
    <dgm:pt modelId="{D59FFDBA-C463-43D8-94A8-8C32728A4AE0}" type="parTrans" cxnId="{E74534B5-02C3-426F-B0AD-286A947A1FB8}">
      <dgm:prSet/>
      <dgm:spPr/>
      <dgm:t>
        <a:bodyPr/>
        <a:lstStyle/>
        <a:p>
          <a:endParaRPr lang="en-NZ"/>
        </a:p>
      </dgm:t>
    </dgm:pt>
    <dgm:pt modelId="{3AAEADE7-70F6-4DC2-A4B7-212CF5B0E3BA}" type="sibTrans" cxnId="{E74534B5-02C3-426F-B0AD-286A947A1FB8}">
      <dgm:prSet/>
      <dgm:spPr/>
      <dgm:t>
        <a:bodyPr/>
        <a:lstStyle/>
        <a:p>
          <a:endParaRPr lang="en-NZ"/>
        </a:p>
      </dgm:t>
    </dgm:pt>
    <dgm:pt modelId="{8E25587A-17CE-4CE4-8D1A-3137BD6F5758}">
      <dgm:prSet/>
      <dgm:spPr/>
      <dgm:t>
        <a:bodyPr/>
        <a:lstStyle/>
        <a:p>
          <a:r>
            <a:rPr lang="en-NZ"/>
            <a:t>Q&amp;A session</a:t>
          </a:r>
        </a:p>
      </dgm:t>
    </dgm:pt>
    <dgm:pt modelId="{E54A75FB-85B9-410C-8A02-85E6B504B6B2}" type="parTrans" cxnId="{B30D2B4D-AA3C-4852-8056-937D4446158A}">
      <dgm:prSet/>
      <dgm:spPr/>
      <dgm:t>
        <a:bodyPr/>
        <a:lstStyle/>
        <a:p>
          <a:endParaRPr lang="en-NZ"/>
        </a:p>
      </dgm:t>
    </dgm:pt>
    <dgm:pt modelId="{7E67B8AD-7C02-4BD0-BAEF-49506EF66C55}" type="sibTrans" cxnId="{B30D2B4D-AA3C-4852-8056-937D4446158A}">
      <dgm:prSet/>
      <dgm:spPr/>
      <dgm:t>
        <a:bodyPr/>
        <a:lstStyle/>
        <a:p>
          <a:endParaRPr lang="en-NZ"/>
        </a:p>
      </dgm:t>
    </dgm:pt>
    <dgm:pt modelId="{F6725935-EBF5-405B-BCC9-4F7B0C53FAD0}" type="pres">
      <dgm:prSet presAssocID="{D2350BB6-F4AD-4FC9-9BAC-05331C631678}" presName="linear" presStyleCnt="0">
        <dgm:presLayoutVars>
          <dgm:animLvl val="lvl"/>
          <dgm:resizeHandles val="exact"/>
        </dgm:presLayoutVars>
      </dgm:prSet>
      <dgm:spPr/>
    </dgm:pt>
    <dgm:pt modelId="{610CB09F-7312-410B-886C-45C39020E9C3}" type="pres">
      <dgm:prSet presAssocID="{9B227513-B2BE-447D-92C0-D5FC5471613E}" presName="parentText" presStyleLbl="node1" presStyleIdx="0" presStyleCnt="5">
        <dgm:presLayoutVars>
          <dgm:chMax val="0"/>
          <dgm:bulletEnabled val="1"/>
        </dgm:presLayoutVars>
      </dgm:prSet>
      <dgm:spPr/>
    </dgm:pt>
    <dgm:pt modelId="{2A1FD15F-DFFE-4ACD-82F4-8CD5CCF70318}" type="pres">
      <dgm:prSet presAssocID="{427C9825-2776-40D1-8908-2BE23EDF39CE}" presName="spacer" presStyleCnt="0"/>
      <dgm:spPr/>
    </dgm:pt>
    <dgm:pt modelId="{C5C0AA82-2104-4FBE-A9E0-8C904B111335}" type="pres">
      <dgm:prSet presAssocID="{818DE2AD-3492-4D3E-AD19-BEE1B970873F}" presName="parentText" presStyleLbl="node1" presStyleIdx="1" presStyleCnt="5">
        <dgm:presLayoutVars>
          <dgm:chMax val="0"/>
          <dgm:bulletEnabled val="1"/>
        </dgm:presLayoutVars>
      </dgm:prSet>
      <dgm:spPr/>
    </dgm:pt>
    <dgm:pt modelId="{CE4C1AAB-3965-4C5D-933E-66FD6A112759}" type="pres">
      <dgm:prSet presAssocID="{FA19FF5C-822A-4C0A-A387-00CF8DF02F5B}" presName="spacer" presStyleCnt="0"/>
      <dgm:spPr/>
    </dgm:pt>
    <dgm:pt modelId="{BAAA5653-A3B1-4E1F-9643-DEBACE4F30E6}" type="pres">
      <dgm:prSet presAssocID="{1974FB96-1242-45F6-B772-8E6201469893}" presName="parentText" presStyleLbl="node1" presStyleIdx="2" presStyleCnt="5">
        <dgm:presLayoutVars>
          <dgm:chMax val="0"/>
          <dgm:bulletEnabled val="1"/>
        </dgm:presLayoutVars>
      </dgm:prSet>
      <dgm:spPr/>
    </dgm:pt>
    <dgm:pt modelId="{EDB0847F-5114-4A3E-90F5-E5B54FF616F9}" type="pres">
      <dgm:prSet presAssocID="{B5EB4F1C-F3A1-4083-AD66-92BCF9080AF2}" presName="spacer" presStyleCnt="0"/>
      <dgm:spPr/>
    </dgm:pt>
    <dgm:pt modelId="{0CFEE89B-5C01-4871-A888-49019AEC44F7}" type="pres">
      <dgm:prSet presAssocID="{992B299C-B72C-4A10-BE9E-9B49A81B3CEC}" presName="parentText" presStyleLbl="node1" presStyleIdx="3" presStyleCnt="5">
        <dgm:presLayoutVars>
          <dgm:chMax val="0"/>
          <dgm:bulletEnabled val="1"/>
        </dgm:presLayoutVars>
      </dgm:prSet>
      <dgm:spPr/>
    </dgm:pt>
    <dgm:pt modelId="{F15DF40B-9D06-44E6-A350-C181C5126ABF}" type="pres">
      <dgm:prSet presAssocID="{3AAEADE7-70F6-4DC2-A4B7-212CF5B0E3BA}" presName="spacer" presStyleCnt="0"/>
      <dgm:spPr/>
    </dgm:pt>
    <dgm:pt modelId="{4509CF2D-2060-4F62-BC52-7A8C01AEA0C7}" type="pres">
      <dgm:prSet presAssocID="{8E25587A-17CE-4CE4-8D1A-3137BD6F5758}" presName="parentText" presStyleLbl="node1" presStyleIdx="4" presStyleCnt="5">
        <dgm:presLayoutVars>
          <dgm:chMax val="0"/>
          <dgm:bulletEnabled val="1"/>
        </dgm:presLayoutVars>
      </dgm:prSet>
      <dgm:spPr/>
    </dgm:pt>
  </dgm:ptLst>
  <dgm:cxnLst>
    <dgm:cxn modelId="{0D81DB09-6015-467F-A213-1968D5435B7E}" type="presOf" srcId="{818DE2AD-3492-4D3E-AD19-BEE1B970873F}" destId="{C5C0AA82-2104-4FBE-A9E0-8C904B111335}" srcOrd="0" destOrd="0" presId="urn:microsoft.com/office/officeart/2005/8/layout/vList2"/>
    <dgm:cxn modelId="{60AB6369-F396-4674-92F4-347099C8CF9C}" srcId="{D2350BB6-F4AD-4FC9-9BAC-05331C631678}" destId="{9B227513-B2BE-447D-92C0-D5FC5471613E}" srcOrd="0" destOrd="0" parTransId="{37CEC53D-94B6-4060-83BF-18EB2F12FBBC}" sibTransId="{427C9825-2776-40D1-8908-2BE23EDF39CE}"/>
    <dgm:cxn modelId="{B30D2B4D-AA3C-4852-8056-937D4446158A}" srcId="{D2350BB6-F4AD-4FC9-9BAC-05331C631678}" destId="{8E25587A-17CE-4CE4-8D1A-3137BD6F5758}" srcOrd="4" destOrd="0" parTransId="{E54A75FB-85B9-410C-8A02-85E6B504B6B2}" sibTransId="{7E67B8AD-7C02-4BD0-BAEF-49506EF66C55}"/>
    <dgm:cxn modelId="{4C25926F-B943-4918-8781-8837D9CD6C13}" type="presOf" srcId="{8E25587A-17CE-4CE4-8D1A-3137BD6F5758}" destId="{4509CF2D-2060-4F62-BC52-7A8C01AEA0C7}" srcOrd="0" destOrd="0" presId="urn:microsoft.com/office/officeart/2005/8/layout/vList2"/>
    <dgm:cxn modelId="{5B2EBA97-A376-4C84-AC98-D22C902D9FCF}" srcId="{D2350BB6-F4AD-4FC9-9BAC-05331C631678}" destId="{818DE2AD-3492-4D3E-AD19-BEE1B970873F}" srcOrd="1" destOrd="0" parTransId="{A0EB5C93-E66F-4A03-8C48-A89348F5CE49}" sibTransId="{FA19FF5C-822A-4C0A-A387-00CF8DF02F5B}"/>
    <dgm:cxn modelId="{3D37A19B-83F4-4A4E-BE4B-E1D1459D5457}" type="presOf" srcId="{992B299C-B72C-4A10-BE9E-9B49A81B3CEC}" destId="{0CFEE89B-5C01-4871-A888-49019AEC44F7}" srcOrd="0" destOrd="0" presId="urn:microsoft.com/office/officeart/2005/8/layout/vList2"/>
    <dgm:cxn modelId="{124233A5-2C31-495D-97B2-A0A3D23A9C2F}" type="presOf" srcId="{9B227513-B2BE-447D-92C0-D5FC5471613E}" destId="{610CB09F-7312-410B-886C-45C39020E9C3}" srcOrd="0" destOrd="0" presId="urn:microsoft.com/office/officeart/2005/8/layout/vList2"/>
    <dgm:cxn modelId="{E74534B5-02C3-426F-B0AD-286A947A1FB8}" srcId="{D2350BB6-F4AD-4FC9-9BAC-05331C631678}" destId="{992B299C-B72C-4A10-BE9E-9B49A81B3CEC}" srcOrd="3" destOrd="0" parTransId="{D59FFDBA-C463-43D8-94A8-8C32728A4AE0}" sibTransId="{3AAEADE7-70F6-4DC2-A4B7-212CF5B0E3BA}"/>
    <dgm:cxn modelId="{E3531FCC-52B6-45BB-BB35-92EF6C9531D0}" type="presOf" srcId="{D2350BB6-F4AD-4FC9-9BAC-05331C631678}" destId="{F6725935-EBF5-405B-BCC9-4F7B0C53FAD0}" srcOrd="0" destOrd="0" presId="urn:microsoft.com/office/officeart/2005/8/layout/vList2"/>
    <dgm:cxn modelId="{FDF3EBE3-A125-4B68-A580-8708266B3CD3}" type="presOf" srcId="{1974FB96-1242-45F6-B772-8E6201469893}" destId="{BAAA5653-A3B1-4E1F-9643-DEBACE4F30E6}" srcOrd="0" destOrd="0" presId="urn:microsoft.com/office/officeart/2005/8/layout/vList2"/>
    <dgm:cxn modelId="{0C53A9EC-A6EC-4650-BAB0-B54756426877}" srcId="{D2350BB6-F4AD-4FC9-9BAC-05331C631678}" destId="{1974FB96-1242-45F6-B772-8E6201469893}" srcOrd="2" destOrd="0" parTransId="{8D616F32-89EB-40FF-AA38-14A85B2637D4}" sibTransId="{B5EB4F1C-F3A1-4083-AD66-92BCF9080AF2}"/>
    <dgm:cxn modelId="{A2BA6281-7A4F-4C5D-B56F-6F612BCBE62C}" type="presParOf" srcId="{F6725935-EBF5-405B-BCC9-4F7B0C53FAD0}" destId="{610CB09F-7312-410B-886C-45C39020E9C3}" srcOrd="0" destOrd="0" presId="urn:microsoft.com/office/officeart/2005/8/layout/vList2"/>
    <dgm:cxn modelId="{2F852D07-52B2-4A06-AEA1-AD19C56E9AAE}" type="presParOf" srcId="{F6725935-EBF5-405B-BCC9-4F7B0C53FAD0}" destId="{2A1FD15F-DFFE-4ACD-82F4-8CD5CCF70318}" srcOrd="1" destOrd="0" presId="urn:microsoft.com/office/officeart/2005/8/layout/vList2"/>
    <dgm:cxn modelId="{CE9307DC-CADE-4C9C-8FB6-CDE917723AA5}" type="presParOf" srcId="{F6725935-EBF5-405B-BCC9-4F7B0C53FAD0}" destId="{C5C0AA82-2104-4FBE-A9E0-8C904B111335}" srcOrd="2" destOrd="0" presId="urn:microsoft.com/office/officeart/2005/8/layout/vList2"/>
    <dgm:cxn modelId="{FE3467FD-6256-4723-AB67-AF55E0196B3C}" type="presParOf" srcId="{F6725935-EBF5-405B-BCC9-4F7B0C53FAD0}" destId="{CE4C1AAB-3965-4C5D-933E-66FD6A112759}" srcOrd="3" destOrd="0" presId="urn:microsoft.com/office/officeart/2005/8/layout/vList2"/>
    <dgm:cxn modelId="{36788109-7F62-4EC7-9B72-D20E91AF68C0}" type="presParOf" srcId="{F6725935-EBF5-405B-BCC9-4F7B0C53FAD0}" destId="{BAAA5653-A3B1-4E1F-9643-DEBACE4F30E6}" srcOrd="4" destOrd="0" presId="urn:microsoft.com/office/officeart/2005/8/layout/vList2"/>
    <dgm:cxn modelId="{D9146B5D-A7DF-4164-981F-8BE6F9D8FBB4}" type="presParOf" srcId="{F6725935-EBF5-405B-BCC9-4F7B0C53FAD0}" destId="{EDB0847F-5114-4A3E-90F5-E5B54FF616F9}" srcOrd="5" destOrd="0" presId="urn:microsoft.com/office/officeart/2005/8/layout/vList2"/>
    <dgm:cxn modelId="{DA38BE15-84DE-4911-A22E-65DE33DD466F}" type="presParOf" srcId="{F6725935-EBF5-405B-BCC9-4F7B0C53FAD0}" destId="{0CFEE89B-5C01-4871-A888-49019AEC44F7}" srcOrd="6" destOrd="0" presId="urn:microsoft.com/office/officeart/2005/8/layout/vList2"/>
    <dgm:cxn modelId="{E1EF5E83-476A-4956-8F54-7685B8B0C9CA}" type="presParOf" srcId="{F6725935-EBF5-405B-BCC9-4F7B0C53FAD0}" destId="{F15DF40B-9D06-44E6-A350-C181C5126ABF}" srcOrd="7" destOrd="0" presId="urn:microsoft.com/office/officeart/2005/8/layout/vList2"/>
    <dgm:cxn modelId="{25E1EB6E-8CC9-4FE3-8640-520F54D8BA40}" type="presParOf" srcId="{F6725935-EBF5-405B-BCC9-4F7B0C53FAD0}" destId="{4509CF2D-2060-4F62-BC52-7A8C01AEA0C7}" srcOrd="8"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FEE563-478F-4016-98F3-F64B073784A2}" type="doc">
      <dgm:prSet loTypeId="urn:microsoft.com/office/officeart/2005/8/layout/vList2" loCatId="list" qsTypeId="urn:microsoft.com/office/officeart/2005/8/quickstyle/simple1" qsCatId="simple" csTypeId="urn:microsoft.com/office/officeart/2005/8/colors/accent1_1" csCatId="accent1"/>
      <dgm:spPr/>
      <dgm:t>
        <a:bodyPr/>
        <a:lstStyle/>
        <a:p>
          <a:endParaRPr lang="en-NZ"/>
        </a:p>
      </dgm:t>
    </dgm:pt>
    <dgm:pt modelId="{B4EAC5B1-3A1D-423A-82C4-5B5426434196}">
      <dgm:prSet/>
      <dgm:spPr/>
      <dgm:t>
        <a:bodyPr/>
        <a:lstStyle/>
        <a:p>
          <a:r>
            <a:rPr lang="en-NZ"/>
            <a:t>Integrated Analytics Service across data warehouses and big data analytics systems.</a:t>
          </a:r>
        </a:p>
      </dgm:t>
    </dgm:pt>
    <dgm:pt modelId="{B396262B-93F1-4841-9220-F80C402E5429}" type="parTrans" cxnId="{EB4D796F-255D-4895-8F0E-01519B62B07E}">
      <dgm:prSet/>
      <dgm:spPr/>
      <dgm:t>
        <a:bodyPr/>
        <a:lstStyle/>
        <a:p>
          <a:endParaRPr lang="en-NZ"/>
        </a:p>
      </dgm:t>
    </dgm:pt>
    <dgm:pt modelId="{DD00B0F5-AF36-4A02-9458-4847957BE97E}" type="sibTrans" cxnId="{EB4D796F-255D-4895-8F0E-01519B62B07E}">
      <dgm:prSet/>
      <dgm:spPr/>
      <dgm:t>
        <a:bodyPr/>
        <a:lstStyle/>
        <a:p>
          <a:endParaRPr lang="en-NZ"/>
        </a:p>
      </dgm:t>
    </dgm:pt>
    <dgm:pt modelId="{244E392C-B3B6-46D3-BF43-DEFC4FAE9D02}">
      <dgm:prSet/>
      <dgm:spPr/>
      <dgm:t>
        <a:bodyPr/>
        <a:lstStyle/>
        <a:p>
          <a:r>
            <a:rPr lang="en-NZ"/>
            <a:t>Brings together SQL, Spark and Pipelines for analytical workloads.</a:t>
          </a:r>
        </a:p>
      </dgm:t>
    </dgm:pt>
    <dgm:pt modelId="{579BD72A-0E00-4DF4-B50B-11437FCBBC92}" type="parTrans" cxnId="{095D0D8D-1C84-4CB5-8D68-46157D768CE3}">
      <dgm:prSet/>
      <dgm:spPr/>
      <dgm:t>
        <a:bodyPr/>
        <a:lstStyle/>
        <a:p>
          <a:endParaRPr lang="en-NZ"/>
        </a:p>
      </dgm:t>
    </dgm:pt>
    <dgm:pt modelId="{DAE02744-CD13-437A-8EAD-1900B554FBBC}" type="sibTrans" cxnId="{095D0D8D-1C84-4CB5-8D68-46157D768CE3}">
      <dgm:prSet/>
      <dgm:spPr/>
      <dgm:t>
        <a:bodyPr/>
        <a:lstStyle/>
        <a:p>
          <a:endParaRPr lang="en-NZ"/>
        </a:p>
      </dgm:t>
    </dgm:pt>
    <dgm:pt modelId="{00CAD38A-CD7F-4947-8578-C97A79AD8D81}">
      <dgm:prSet/>
      <dgm:spPr/>
      <dgm:t>
        <a:bodyPr/>
        <a:lstStyle/>
        <a:p>
          <a:r>
            <a:rPr lang="en-NZ"/>
            <a:t>Web-native Studio providing a single experience for managing, coding and securing BI, AI and Machine Learning projects</a:t>
          </a:r>
        </a:p>
      </dgm:t>
    </dgm:pt>
    <dgm:pt modelId="{836B148C-0E57-4265-9C63-24A2CA15D909}" type="parTrans" cxnId="{49DE2C9B-E94D-4EF0-95E9-66874A602B3B}">
      <dgm:prSet/>
      <dgm:spPr/>
      <dgm:t>
        <a:bodyPr/>
        <a:lstStyle/>
        <a:p>
          <a:endParaRPr lang="en-NZ"/>
        </a:p>
      </dgm:t>
    </dgm:pt>
    <dgm:pt modelId="{F3F90A44-3AFD-4404-AAFF-4C88747D4AD1}" type="sibTrans" cxnId="{49DE2C9B-E94D-4EF0-95E9-66874A602B3B}">
      <dgm:prSet/>
      <dgm:spPr/>
      <dgm:t>
        <a:bodyPr/>
        <a:lstStyle/>
        <a:p>
          <a:endParaRPr lang="en-NZ"/>
        </a:p>
      </dgm:t>
    </dgm:pt>
    <dgm:pt modelId="{74F83FD4-99EE-4498-A39F-233FB583A3BE}" type="pres">
      <dgm:prSet presAssocID="{81FEE563-478F-4016-98F3-F64B073784A2}" presName="linear" presStyleCnt="0">
        <dgm:presLayoutVars>
          <dgm:animLvl val="lvl"/>
          <dgm:resizeHandles val="exact"/>
        </dgm:presLayoutVars>
      </dgm:prSet>
      <dgm:spPr/>
    </dgm:pt>
    <dgm:pt modelId="{5C76AEB1-5315-41AE-B441-F094FADA6779}" type="pres">
      <dgm:prSet presAssocID="{B4EAC5B1-3A1D-423A-82C4-5B5426434196}" presName="parentText" presStyleLbl="node1" presStyleIdx="0" presStyleCnt="3">
        <dgm:presLayoutVars>
          <dgm:chMax val="0"/>
          <dgm:bulletEnabled val="1"/>
        </dgm:presLayoutVars>
      </dgm:prSet>
      <dgm:spPr/>
    </dgm:pt>
    <dgm:pt modelId="{E95251E6-740A-4B0D-9C34-D92C7FDD54A8}" type="pres">
      <dgm:prSet presAssocID="{DD00B0F5-AF36-4A02-9458-4847957BE97E}" presName="spacer" presStyleCnt="0"/>
      <dgm:spPr/>
    </dgm:pt>
    <dgm:pt modelId="{25FD6995-D228-4227-BBBA-35E8AC9F8982}" type="pres">
      <dgm:prSet presAssocID="{244E392C-B3B6-46D3-BF43-DEFC4FAE9D02}" presName="parentText" presStyleLbl="node1" presStyleIdx="1" presStyleCnt="3">
        <dgm:presLayoutVars>
          <dgm:chMax val="0"/>
          <dgm:bulletEnabled val="1"/>
        </dgm:presLayoutVars>
      </dgm:prSet>
      <dgm:spPr/>
    </dgm:pt>
    <dgm:pt modelId="{673AAEC2-4127-4567-8ABA-2C34472281BC}" type="pres">
      <dgm:prSet presAssocID="{DAE02744-CD13-437A-8EAD-1900B554FBBC}" presName="spacer" presStyleCnt="0"/>
      <dgm:spPr/>
    </dgm:pt>
    <dgm:pt modelId="{B194EBC7-DD77-4579-B4D5-A953EC0B9478}" type="pres">
      <dgm:prSet presAssocID="{00CAD38A-CD7F-4947-8578-C97A79AD8D81}" presName="parentText" presStyleLbl="node1" presStyleIdx="2" presStyleCnt="3">
        <dgm:presLayoutVars>
          <dgm:chMax val="0"/>
          <dgm:bulletEnabled val="1"/>
        </dgm:presLayoutVars>
      </dgm:prSet>
      <dgm:spPr/>
    </dgm:pt>
  </dgm:ptLst>
  <dgm:cxnLst>
    <dgm:cxn modelId="{523E9815-5BDF-4FC5-8B46-725CBFF14196}" type="presOf" srcId="{81FEE563-478F-4016-98F3-F64B073784A2}" destId="{74F83FD4-99EE-4498-A39F-233FB583A3BE}" srcOrd="0" destOrd="0" presId="urn:microsoft.com/office/officeart/2005/8/layout/vList2"/>
    <dgm:cxn modelId="{C35F642D-C604-4A0D-8AE6-F10104F27A61}" type="presOf" srcId="{00CAD38A-CD7F-4947-8578-C97A79AD8D81}" destId="{B194EBC7-DD77-4579-B4D5-A953EC0B9478}" srcOrd="0" destOrd="0" presId="urn:microsoft.com/office/officeart/2005/8/layout/vList2"/>
    <dgm:cxn modelId="{EB4D796F-255D-4895-8F0E-01519B62B07E}" srcId="{81FEE563-478F-4016-98F3-F64B073784A2}" destId="{B4EAC5B1-3A1D-423A-82C4-5B5426434196}" srcOrd="0" destOrd="0" parTransId="{B396262B-93F1-4841-9220-F80C402E5429}" sibTransId="{DD00B0F5-AF36-4A02-9458-4847957BE97E}"/>
    <dgm:cxn modelId="{095D0D8D-1C84-4CB5-8D68-46157D768CE3}" srcId="{81FEE563-478F-4016-98F3-F64B073784A2}" destId="{244E392C-B3B6-46D3-BF43-DEFC4FAE9D02}" srcOrd="1" destOrd="0" parTransId="{579BD72A-0E00-4DF4-B50B-11437FCBBC92}" sibTransId="{DAE02744-CD13-437A-8EAD-1900B554FBBC}"/>
    <dgm:cxn modelId="{49DE2C9B-E94D-4EF0-95E9-66874A602B3B}" srcId="{81FEE563-478F-4016-98F3-F64B073784A2}" destId="{00CAD38A-CD7F-4947-8578-C97A79AD8D81}" srcOrd="2" destOrd="0" parTransId="{836B148C-0E57-4265-9C63-24A2CA15D909}" sibTransId="{F3F90A44-3AFD-4404-AAFF-4C88747D4AD1}"/>
    <dgm:cxn modelId="{1C24B7A5-2E20-4D47-86A0-2F464857FB6B}" type="presOf" srcId="{B4EAC5B1-3A1D-423A-82C4-5B5426434196}" destId="{5C76AEB1-5315-41AE-B441-F094FADA6779}" srcOrd="0" destOrd="0" presId="urn:microsoft.com/office/officeart/2005/8/layout/vList2"/>
    <dgm:cxn modelId="{F69EA2E0-607A-416E-94F1-952421CBC731}" type="presOf" srcId="{244E392C-B3B6-46D3-BF43-DEFC4FAE9D02}" destId="{25FD6995-D228-4227-BBBA-35E8AC9F8982}" srcOrd="0" destOrd="0" presId="urn:microsoft.com/office/officeart/2005/8/layout/vList2"/>
    <dgm:cxn modelId="{7B17FC38-0B23-4850-B1CD-3D2DF26C354B}" type="presParOf" srcId="{74F83FD4-99EE-4498-A39F-233FB583A3BE}" destId="{5C76AEB1-5315-41AE-B441-F094FADA6779}" srcOrd="0" destOrd="0" presId="urn:microsoft.com/office/officeart/2005/8/layout/vList2"/>
    <dgm:cxn modelId="{644C1EC3-3A5C-4AA4-A809-D1200152CF59}" type="presParOf" srcId="{74F83FD4-99EE-4498-A39F-233FB583A3BE}" destId="{E95251E6-740A-4B0D-9C34-D92C7FDD54A8}" srcOrd="1" destOrd="0" presId="urn:microsoft.com/office/officeart/2005/8/layout/vList2"/>
    <dgm:cxn modelId="{9E7F7980-7AC8-4369-8351-3066DC71C813}" type="presParOf" srcId="{74F83FD4-99EE-4498-A39F-233FB583A3BE}" destId="{25FD6995-D228-4227-BBBA-35E8AC9F8982}" srcOrd="2" destOrd="0" presId="urn:microsoft.com/office/officeart/2005/8/layout/vList2"/>
    <dgm:cxn modelId="{75A116B4-0CA4-49DA-9496-EFDA2F159023}" type="presParOf" srcId="{74F83FD4-99EE-4498-A39F-233FB583A3BE}" destId="{673AAEC2-4127-4567-8ABA-2C34472281BC}" srcOrd="3" destOrd="0" presId="urn:microsoft.com/office/officeart/2005/8/layout/vList2"/>
    <dgm:cxn modelId="{31677394-2B6F-48F2-982D-557201713EA3}" type="presParOf" srcId="{74F83FD4-99EE-4498-A39F-233FB583A3BE}" destId="{B194EBC7-DD77-4579-B4D5-A953EC0B9478}"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74C8EC1-8BFB-4D59-A788-0839247A6034}"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NZ"/>
        </a:p>
      </dgm:t>
    </dgm:pt>
    <dgm:pt modelId="{580AF5FA-0533-43EE-9573-51F76609952A}">
      <dgm:prSet/>
      <dgm:spPr/>
      <dgm:t>
        <a:bodyPr/>
        <a:lstStyle/>
        <a:p>
          <a:r>
            <a:rPr lang="en-NZ"/>
            <a:t>Request Units = Currency for Cosmos DB!</a:t>
          </a:r>
        </a:p>
      </dgm:t>
    </dgm:pt>
    <dgm:pt modelId="{CC48389F-910C-4F1C-B7E5-DC6D5442E9CC}" type="parTrans" cxnId="{E853DCA6-37EF-46C4-AC4E-26CD8482493D}">
      <dgm:prSet/>
      <dgm:spPr/>
      <dgm:t>
        <a:bodyPr/>
        <a:lstStyle/>
        <a:p>
          <a:endParaRPr lang="en-NZ"/>
        </a:p>
      </dgm:t>
    </dgm:pt>
    <dgm:pt modelId="{E822A915-6911-4DAC-B0BE-03E8181A4946}" type="sibTrans" cxnId="{E853DCA6-37EF-46C4-AC4E-26CD8482493D}">
      <dgm:prSet/>
      <dgm:spPr/>
      <dgm:t>
        <a:bodyPr/>
        <a:lstStyle/>
        <a:p>
          <a:endParaRPr lang="en-NZ"/>
        </a:p>
      </dgm:t>
    </dgm:pt>
    <dgm:pt modelId="{64605D5C-2B5A-4D83-B7ED-8C209F21F7D4}">
      <dgm:prSet/>
      <dgm:spPr/>
      <dgm:t>
        <a:bodyPr/>
        <a:lstStyle/>
        <a:p>
          <a:r>
            <a:rPr lang="en-NZ" dirty="0"/>
            <a:t>Charged at an hourly basis</a:t>
          </a:r>
        </a:p>
      </dgm:t>
    </dgm:pt>
    <dgm:pt modelId="{56412B18-F027-461E-B87B-A6190A9F8916}" type="parTrans" cxnId="{06EA90DA-C739-43D1-AEF6-2A0DBD369DBF}">
      <dgm:prSet/>
      <dgm:spPr/>
      <dgm:t>
        <a:bodyPr/>
        <a:lstStyle/>
        <a:p>
          <a:endParaRPr lang="en-NZ"/>
        </a:p>
      </dgm:t>
    </dgm:pt>
    <dgm:pt modelId="{1AC1BBEE-8427-41AA-A284-2A6F64A9567B}" type="sibTrans" cxnId="{06EA90DA-C739-43D1-AEF6-2A0DBD369DBF}">
      <dgm:prSet/>
      <dgm:spPr/>
      <dgm:t>
        <a:bodyPr/>
        <a:lstStyle/>
        <a:p>
          <a:endParaRPr lang="en-NZ"/>
        </a:p>
      </dgm:t>
    </dgm:pt>
    <dgm:pt modelId="{023461A2-C717-4894-A110-FF47A71D8F13}">
      <dgm:prSet/>
      <dgm:spPr/>
      <dgm:t>
        <a:bodyPr/>
        <a:lstStyle/>
        <a:p>
          <a:r>
            <a:rPr lang="en-NZ"/>
            <a:t>Can provision throughput at DB or container level</a:t>
          </a:r>
        </a:p>
      </dgm:t>
    </dgm:pt>
    <dgm:pt modelId="{5F390166-E0F9-465E-A591-65141E139964}" type="parTrans" cxnId="{91A11B21-E398-4C63-BC86-DA56AF3961ED}">
      <dgm:prSet/>
      <dgm:spPr/>
      <dgm:t>
        <a:bodyPr/>
        <a:lstStyle/>
        <a:p>
          <a:endParaRPr lang="en-NZ"/>
        </a:p>
      </dgm:t>
    </dgm:pt>
    <dgm:pt modelId="{ED08B497-AF11-4253-ABA3-BD75CBAC13CF}" type="sibTrans" cxnId="{91A11B21-E398-4C63-BC86-DA56AF3961ED}">
      <dgm:prSet/>
      <dgm:spPr/>
      <dgm:t>
        <a:bodyPr/>
        <a:lstStyle/>
        <a:p>
          <a:endParaRPr lang="en-NZ"/>
        </a:p>
      </dgm:t>
    </dgm:pt>
    <dgm:pt modelId="{1F0F3EF5-0B3E-4F5C-888F-258C81F436B0}">
      <dgm:prSet/>
      <dgm:spPr/>
      <dgm:t>
        <a:bodyPr/>
        <a:lstStyle/>
        <a:p>
          <a:r>
            <a:rPr lang="en-NZ"/>
            <a:t>Either manually set throughput or use Autoscale.</a:t>
          </a:r>
        </a:p>
      </dgm:t>
    </dgm:pt>
    <dgm:pt modelId="{89FB1180-CA13-46F3-9401-08E298651472}" type="parTrans" cxnId="{E3AD787E-2C54-40B6-A2D6-170CDB88B1AC}">
      <dgm:prSet/>
      <dgm:spPr/>
      <dgm:t>
        <a:bodyPr/>
        <a:lstStyle/>
        <a:p>
          <a:endParaRPr lang="en-NZ"/>
        </a:p>
      </dgm:t>
    </dgm:pt>
    <dgm:pt modelId="{081C8078-98AB-4F62-AB07-48288FCF4834}" type="sibTrans" cxnId="{E3AD787E-2C54-40B6-A2D6-170CDB88B1AC}">
      <dgm:prSet/>
      <dgm:spPr/>
      <dgm:t>
        <a:bodyPr/>
        <a:lstStyle/>
        <a:p>
          <a:endParaRPr lang="en-NZ"/>
        </a:p>
      </dgm:t>
    </dgm:pt>
    <dgm:pt modelId="{F1BEAB62-5ACC-49D1-A70A-1961F3C3A8A0}" type="pres">
      <dgm:prSet presAssocID="{674C8EC1-8BFB-4D59-A788-0839247A6034}" presName="linear" presStyleCnt="0">
        <dgm:presLayoutVars>
          <dgm:animLvl val="lvl"/>
          <dgm:resizeHandles val="exact"/>
        </dgm:presLayoutVars>
      </dgm:prSet>
      <dgm:spPr/>
    </dgm:pt>
    <dgm:pt modelId="{409A9036-3CC2-43DE-BC9A-0767EC337783}" type="pres">
      <dgm:prSet presAssocID="{580AF5FA-0533-43EE-9573-51F76609952A}" presName="parentText" presStyleLbl="node1" presStyleIdx="0" presStyleCnt="4">
        <dgm:presLayoutVars>
          <dgm:chMax val="0"/>
          <dgm:bulletEnabled val="1"/>
        </dgm:presLayoutVars>
      </dgm:prSet>
      <dgm:spPr/>
    </dgm:pt>
    <dgm:pt modelId="{CB7E4ED8-BE1B-4B58-B00E-D4EBD5EAA9DB}" type="pres">
      <dgm:prSet presAssocID="{E822A915-6911-4DAC-B0BE-03E8181A4946}" presName="spacer" presStyleCnt="0"/>
      <dgm:spPr/>
    </dgm:pt>
    <dgm:pt modelId="{B2413594-A94C-4986-AA97-3329E7C89A3D}" type="pres">
      <dgm:prSet presAssocID="{64605D5C-2B5A-4D83-B7ED-8C209F21F7D4}" presName="parentText" presStyleLbl="node1" presStyleIdx="1" presStyleCnt="4">
        <dgm:presLayoutVars>
          <dgm:chMax val="0"/>
          <dgm:bulletEnabled val="1"/>
        </dgm:presLayoutVars>
      </dgm:prSet>
      <dgm:spPr/>
    </dgm:pt>
    <dgm:pt modelId="{3FF7C58D-CC0C-4EAA-A383-681897FA8A2A}" type="pres">
      <dgm:prSet presAssocID="{1AC1BBEE-8427-41AA-A284-2A6F64A9567B}" presName="spacer" presStyleCnt="0"/>
      <dgm:spPr/>
    </dgm:pt>
    <dgm:pt modelId="{AFB4E15B-0F81-4C1E-A339-4004AAEBDF2D}" type="pres">
      <dgm:prSet presAssocID="{023461A2-C717-4894-A110-FF47A71D8F13}" presName="parentText" presStyleLbl="node1" presStyleIdx="2" presStyleCnt="4">
        <dgm:presLayoutVars>
          <dgm:chMax val="0"/>
          <dgm:bulletEnabled val="1"/>
        </dgm:presLayoutVars>
      </dgm:prSet>
      <dgm:spPr/>
    </dgm:pt>
    <dgm:pt modelId="{DAA81C28-119C-49F9-B84F-69496305B4A0}" type="pres">
      <dgm:prSet presAssocID="{ED08B497-AF11-4253-ABA3-BD75CBAC13CF}" presName="spacer" presStyleCnt="0"/>
      <dgm:spPr/>
    </dgm:pt>
    <dgm:pt modelId="{4AD9B391-DB0D-442E-9D12-D13C6FE40ED4}" type="pres">
      <dgm:prSet presAssocID="{1F0F3EF5-0B3E-4F5C-888F-258C81F436B0}" presName="parentText" presStyleLbl="node1" presStyleIdx="3" presStyleCnt="4">
        <dgm:presLayoutVars>
          <dgm:chMax val="0"/>
          <dgm:bulletEnabled val="1"/>
        </dgm:presLayoutVars>
      </dgm:prSet>
      <dgm:spPr/>
    </dgm:pt>
  </dgm:ptLst>
  <dgm:cxnLst>
    <dgm:cxn modelId="{91A11B21-E398-4C63-BC86-DA56AF3961ED}" srcId="{674C8EC1-8BFB-4D59-A788-0839247A6034}" destId="{023461A2-C717-4894-A110-FF47A71D8F13}" srcOrd="2" destOrd="0" parTransId="{5F390166-E0F9-465E-A591-65141E139964}" sibTransId="{ED08B497-AF11-4253-ABA3-BD75CBAC13CF}"/>
    <dgm:cxn modelId="{B19DAD5A-E78A-425A-82FC-114629EC9D7B}" type="presOf" srcId="{1F0F3EF5-0B3E-4F5C-888F-258C81F436B0}" destId="{4AD9B391-DB0D-442E-9D12-D13C6FE40ED4}" srcOrd="0" destOrd="0" presId="urn:microsoft.com/office/officeart/2005/8/layout/vList2"/>
    <dgm:cxn modelId="{30DF517D-8A57-4BD4-873D-38A0304CFCE9}" type="presOf" srcId="{580AF5FA-0533-43EE-9573-51F76609952A}" destId="{409A9036-3CC2-43DE-BC9A-0767EC337783}" srcOrd="0" destOrd="0" presId="urn:microsoft.com/office/officeart/2005/8/layout/vList2"/>
    <dgm:cxn modelId="{E3AD787E-2C54-40B6-A2D6-170CDB88B1AC}" srcId="{674C8EC1-8BFB-4D59-A788-0839247A6034}" destId="{1F0F3EF5-0B3E-4F5C-888F-258C81F436B0}" srcOrd="3" destOrd="0" parTransId="{89FB1180-CA13-46F3-9401-08E298651472}" sibTransId="{081C8078-98AB-4F62-AB07-48288FCF4834}"/>
    <dgm:cxn modelId="{4B17CD97-EF44-4CE7-A33C-CB71EA04467B}" type="presOf" srcId="{023461A2-C717-4894-A110-FF47A71D8F13}" destId="{AFB4E15B-0F81-4C1E-A339-4004AAEBDF2D}" srcOrd="0" destOrd="0" presId="urn:microsoft.com/office/officeart/2005/8/layout/vList2"/>
    <dgm:cxn modelId="{E853DCA6-37EF-46C4-AC4E-26CD8482493D}" srcId="{674C8EC1-8BFB-4D59-A788-0839247A6034}" destId="{580AF5FA-0533-43EE-9573-51F76609952A}" srcOrd="0" destOrd="0" parTransId="{CC48389F-910C-4F1C-B7E5-DC6D5442E9CC}" sibTransId="{E822A915-6911-4DAC-B0BE-03E8181A4946}"/>
    <dgm:cxn modelId="{431EA1A9-29B0-4077-AF0E-0F67EAECBD20}" type="presOf" srcId="{674C8EC1-8BFB-4D59-A788-0839247A6034}" destId="{F1BEAB62-5ACC-49D1-A70A-1961F3C3A8A0}" srcOrd="0" destOrd="0" presId="urn:microsoft.com/office/officeart/2005/8/layout/vList2"/>
    <dgm:cxn modelId="{00BC38CE-6795-46D5-A76C-436F61F0BE87}" type="presOf" srcId="{64605D5C-2B5A-4D83-B7ED-8C209F21F7D4}" destId="{B2413594-A94C-4986-AA97-3329E7C89A3D}" srcOrd="0" destOrd="0" presId="urn:microsoft.com/office/officeart/2005/8/layout/vList2"/>
    <dgm:cxn modelId="{06EA90DA-C739-43D1-AEF6-2A0DBD369DBF}" srcId="{674C8EC1-8BFB-4D59-A788-0839247A6034}" destId="{64605D5C-2B5A-4D83-B7ED-8C209F21F7D4}" srcOrd="1" destOrd="0" parTransId="{56412B18-F027-461E-B87B-A6190A9F8916}" sibTransId="{1AC1BBEE-8427-41AA-A284-2A6F64A9567B}"/>
    <dgm:cxn modelId="{61CB0D33-F5E0-4ABA-A74E-9619B7C2CF11}" type="presParOf" srcId="{F1BEAB62-5ACC-49D1-A70A-1961F3C3A8A0}" destId="{409A9036-3CC2-43DE-BC9A-0767EC337783}" srcOrd="0" destOrd="0" presId="urn:microsoft.com/office/officeart/2005/8/layout/vList2"/>
    <dgm:cxn modelId="{5E746BBB-7D8B-44AD-96E6-692CD775C95D}" type="presParOf" srcId="{F1BEAB62-5ACC-49D1-A70A-1961F3C3A8A0}" destId="{CB7E4ED8-BE1B-4B58-B00E-D4EBD5EAA9DB}" srcOrd="1" destOrd="0" presId="urn:microsoft.com/office/officeart/2005/8/layout/vList2"/>
    <dgm:cxn modelId="{4A0D44AC-E4B7-45BA-804D-ABE961C43226}" type="presParOf" srcId="{F1BEAB62-5ACC-49D1-A70A-1961F3C3A8A0}" destId="{B2413594-A94C-4986-AA97-3329E7C89A3D}" srcOrd="2" destOrd="0" presId="urn:microsoft.com/office/officeart/2005/8/layout/vList2"/>
    <dgm:cxn modelId="{6D2F4B32-649B-4D98-92EF-53342555E349}" type="presParOf" srcId="{F1BEAB62-5ACC-49D1-A70A-1961F3C3A8A0}" destId="{3FF7C58D-CC0C-4EAA-A383-681897FA8A2A}" srcOrd="3" destOrd="0" presId="urn:microsoft.com/office/officeart/2005/8/layout/vList2"/>
    <dgm:cxn modelId="{3772DA26-1CDA-4C56-BB01-E6BB11AC4E5C}" type="presParOf" srcId="{F1BEAB62-5ACC-49D1-A70A-1961F3C3A8A0}" destId="{AFB4E15B-0F81-4C1E-A339-4004AAEBDF2D}" srcOrd="4" destOrd="0" presId="urn:microsoft.com/office/officeart/2005/8/layout/vList2"/>
    <dgm:cxn modelId="{0B6DC148-3BDF-4E3C-A472-8070BFD28D09}" type="presParOf" srcId="{F1BEAB62-5ACC-49D1-A70A-1961F3C3A8A0}" destId="{DAA81C28-119C-49F9-B84F-69496305B4A0}" srcOrd="5" destOrd="0" presId="urn:microsoft.com/office/officeart/2005/8/layout/vList2"/>
    <dgm:cxn modelId="{B3BCED96-A167-4B7F-A522-D9D1917B513A}" type="presParOf" srcId="{F1BEAB62-5ACC-49D1-A70A-1961F3C3A8A0}" destId="{4AD9B391-DB0D-442E-9D12-D13C6FE40ED4}"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5356CC0-A912-4949-A369-F7E01AE2D0B5}"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NZ"/>
        </a:p>
      </dgm:t>
    </dgm:pt>
    <dgm:pt modelId="{C62EA334-1FB6-4B1A-8109-D7BAA8BB67E8}">
      <dgm:prSet/>
      <dgm:spPr/>
      <dgm:t>
        <a:bodyPr/>
        <a:lstStyle/>
        <a:p>
          <a:r>
            <a:rPr lang="en-NZ"/>
            <a:t>Provisioning extra Request Units to perform queries.</a:t>
          </a:r>
        </a:p>
      </dgm:t>
    </dgm:pt>
    <dgm:pt modelId="{5CB14C2E-BFC8-456A-B9A8-7A1395243B06}" type="parTrans" cxnId="{D26384B8-0FCC-4D57-A1CF-241B68C547BE}">
      <dgm:prSet/>
      <dgm:spPr/>
      <dgm:t>
        <a:bodyPr/>
        <a:lstStyle/>
        <a:p>
          <a:endParaRPr lang="en-NZ"/>
        </a:p>
      </dgm:t>
    </dgm:pt>
    <dgm:pt modelId="{CFB05CB1-DBBB-4AE3-B939-8B8698CD0DF5}" type="sibTrans" cxnId="{D26384B8-0FCC-4D57-A1CF-241B68C547BE}">
      <dgm:prSet/>
      <dgm:spPr/>
      <dgm:t>
        <a:bodyPr/>
        <a:lstStyle/>
        <a:p>
          <a:endParaRPr lang="en-NZ"/>
        </a:p>
      </dgm:t>
    </dgm:pt>
    <dgm:pt modelId="{D57BE4D8-F411-4023-BF4A-5058AE8CF500}">
      <dgm:prSet/>
      <dgm:spPr/>
      <dgm:t>
        <a:bodyPr/>
        <a:lstStyle/>
        <a:p>
          <a:r>
            <a:rPr lang="en-NZ"/>
            <a:t>Extensive Indexing Strategies.</a:t>
          </a:r>
        </a:p>
      </dgm:t>
    </dgm:pt>
    <dgm:pt modelId="{BDFD65DA-35BA-4731-82E2-851CCEB64CC9}" type="parTrans" cxnId="{8EEFB6A2-ED56-4920-BB96-981535F230BD}">
      <dgm:prSet/>
      <dgm:spPr/>
      <dgm:t>
        <a:bodyPr/>
        <a:lstStyle/>
        <a:p>
          <a:endParaRPr lang="en-NZ"/>
        </a:p>
      </dgm:t>
    </dgm:pt>
    <dgm:pt modelId="{94BC33BB-C1A0-461D-8E38-CA4437CAAC2C}" type="sibTrans" cxnId="{8EEFB6A2-ED56-4920-BB96-981535F230BD}">
      <dgm:prSet/>
      <dgm:spPr/>
      <dgm:t>
        <a:bodyPr/>
        <a:lstStyle/>
        <a:p>
          <a:endParaRPr lang="en-NZ"/>
        </a:p>
      </dgm:t>
    </dgm:pt>
    <dgm:pt modelId="{A582B076-5E43-458A-828D-FA61A9DE355B}">
      <dgm:prSet/>
      <dgm:spPr/>
      <dgm:t>
        <a:bodyPr/>
        <a:lstStyle/>
        <a:p>
          <a:r>
            <a:rPr lang="en-NZ"/>
            <a:t>Cross-Partition Queries.</a:t>
          </a:r>
        </a:p>
      </dgm:t>
    </dgm:pt>
    <dgm:pt modelId="{BE541A08-F3F2-44CE-AD67-BBC83CD7733B}" type="parTrans" cxnId="{87DEFE3F-2B11-4707-B466-607B1C95B672}">
      <dgm:prSet/>
      <dgm:spPr/>
      <dgm:t>
        <a:bodyPr/>
        <a:lstStyle/>
        <a:p>
          <a:endParaRPr lang="en-NZ"/>
        </a:p>
      </dgm:t>
    </dgm:pt>
    <dgm:pt modelId="{12051EE2-CC61-47D3-BD80-E3184DE21572}" type="sibTrans" cxnId="{87DEFE3F-2B11-4707-B466-607B1C95B672}">
      <dgm:prSet/>
      <dgm:spPr/>
      <dgm:t>
        <a:bodyPr/>
        <a:lstStyle/>
        <a:p>
          <a:endParaRPr lang="en-NZ"/>
        </a:p>
      </dgm:t>
    </dgm:pt>
    <dgm:pt modelId="{525CC4E2-189D-45A0-9158-5D06F9CFD8BD}">
      <dgm:prSet/>
      <dgm:spPr/>
      <dgm:t>
        <a:bodyPr/>
        <a:lstStyle/>
        <a:p>
          <a:r>
            <a:rPr lang="en-NZ" dirty="0"/>
            <a:t>Would have to develop complex ETL jobs for complex analytics.</a:t>
          </a:r>
        </a:p>
      </dgm:t>
    </dgm:pt>
    <dgm:pt modelId="{846B02F6-DA7D-4365-B1B2-720CB6C30820}" type="parTrans" cxnId="{05D0A8BF-CAF8-4DB4-919C-4924B4C73C22}">
      <dgm:prSet/>
      <dgm:spPr/>
      <dgm:t>
        <a:bodyPr/>
        <a:lstStyle/>
        <a:p>
          <a:endParaRPr lang="en-NZ"/>
        </a:p>
      </dgm:t>
    </dgm:pt>
    <dgm:pt modelId="{A3A8A23D-36FE-4329-A004-3555D1784031}" type="sibTrans" cxnId="{05D0A8BF-CAF8-4DB4-919C-4924B4C73C22}">
      <dgm:prSet/>
      <dgm:spPr/>
      <dgm:t>
        <a:bodyPr/>
        <a:lstStyle/>
        <a:p>
          <a:endParaRPr lang="en-NZ"/>
        </a:p>
      </dgm:t>
    </dgm:pt>
    <dgm:pt modelId="{3338529D-1482-4109-845A-518004333D44}" type="pres">
      <dgm:prSet presAssocID="{75356CC0-A912-4949-A369-F7E01AE2D0B5}" presName="linear" presStyleCnt="0">
        <dgm:presLayoutVars>
          <dgm:animLvl val="lvl"/>
          <dgm:resizeHandles val="exact"/>
        </dgm:presLayoutVars>
      </dgm:prSet>
      <dgm:spPr/>
    </dgm:pt>
    <dgm:pt modelId="{CE4F04FC-5CF6-4D28-970C-A78974E2576B}" type="pres">
      <dgm:prSet presAssocID="{C62EA334-1FB6-4B1A-8109-D7BAA8BB67E8}" presName="parentText" presStyleLbl="node1" presStyleIdx="0" presStyleCnt="4">
        <dgm:presLayoutVars>
          <dgm:chMax val="0"/>
          <dgm:bulletEnabled val="1"/>
        </dgm:presLayoutVars>
      </dgm:prSet>
      <dgm:spPr/>
    </dgm:pt>
    <dgm:pt modelId="{06B792F2-57EB-4053-929E-21CC8D4B2641}" type="pres">
      <dgm:prSet presAssocID="{CFB05CB1-DBBB-4AE3-B939-8B8698CD0DF5}" presName="spacer" presStyleCnt="0"/>
      <dgm:spPr/>
    </dgm:pt>
    <dgm:pt modelId="{4422886B-0C39-4CDE-A09D-B7A287CBC8E5}" type="pres">
      <dgm:prSet presAssocID="{D57BE4D8-F411-4023-BF4A-5058AE8CF500}" presName="parentText" presStyleLbl="node1" presStyleIdx="1" presStyleCnt="4">
        <dgm:presLayoutVars>
          <dgm:chMax val="0"/>
          <dgm:bulletEnabled val="1"/>
        </dgm:presLayoutVars>
      </dgm:prSet>
      <dgm:spPr/>
    </dgm:pt>
    <dgm:pt modelId="{6887543F-82D8-4F7B-B517-090DD77410A2}" type="pres">
      <dgm:prSet presAssocID="{94BC33BB-C1A0-461D-8E38-CA4437CAAC2C}" presName="spacer" presStyleCnt="0"/>
      <dgm:spPr/>
    </dgm:pt>
    <dgm:pt modelId="{76C01B5D-82FF-4BEF-B617-A33287A34EC4}" type="pres">
      <dgm:prSet presAssocID="{A582B076-5E43-458A-828D-FA61A9DE355B}" presName="parentText" presStyleLbl="node1" presStyleIdx="2" presStyleCnt="4">
        <dgm:presLayoutVars>
          <dgm:chMax val="0"/>
          <dgm:bulletEnabled val="1"/>
        </dgm:presLayoutVars>
      </dgm:prSet>
      <dgm:spPr/>
    </dgm:pt>
    <dgm:pt modelId="{46C6ECD1-BE53-496C-9A67-F22FCEBEADE6}" type="pres">
      <dgm:prSet presAssocID="{12051EE2-CC61-47D3-BD80-E3184DE21572}" presName="spacer" presStyleCnt="0"/>
      <dgm:spPr/>
    </dgm:pt>
    <dgm:pt modelId="{38C75185-6E08-4B68-98AA-315E70A61C05}" type="pres">
      <dgm:prSet presAssocID="{525CC4E2-189D-45A0-9158-5D06F9CFD8BD}" presName="parentText" presStyleLbl="node1" presStyleIdx="3" presStyleCnt="4">
        <dgm:presLayoutVars>
          <dgm:chMax val="0"/>
          <dgm:bulletEnabled val="1"/>
        </dgm:presLayoutVars>
      </dgm:prSet>
      <dgm:spPr/>
    </dgm:pt>
  </dgm:ptLst>
  <dgm:cxnLst>
    <dgm:cxn modelId="{7AC7620A-F401-40A3-845B-C32A65DA7722}" type="presOf" srcId="{75356CC0-A912-4949-A369-F7E01AE2D0B5}" destId="{3338529D-1482-4109-845A-518004333D44}" srcOrd="0" destOrd="0" presId="urn:microsoft.com/office/officeart/2005/8/layout/vList2"/>
    <dgm:cxn modelId="{87DEFE3F-2B11-4707-B466-607B1C95B672}" srcId="{75356CC0-A912-4949-A369-F7E01AE2D0B5}" destId="{A582B076-5E43-458A-828D-FA61A9DE355B}" srcOrd="2" destOrd="0" parTransId="{BE541A08-F3F2-44CE-AD67-BBC83CD7733B}" sibTransId="{12051EE2-CC61-47D3-BD80-E3184DE21572}"/>
    <dgm:cxn modelId="{A17A5497-1929-4032-8F99-54AAE9E23E0F}" type="presOf" srcId="{525CC4E2-189D-45A0-9158-5D06F9CFD8BD}" destId="{38C75185-6E08-4B68-98AA-315E70A61C05}" srcOrd="0" destOrd="0" presId="urn:microsoft.com/office/officeart/2005/8/layout/vList2"/>
    <dgm:cxn modelId="{8EEFB6A2-ED56-4920-BB96-981535F230BD}" srcId="{75356CC0-A912-4949-A369-F7E01AE2D0B5}" destId="{D57BE4D8-F411-4023-BF4A-5058AE8CF500}" srcOrd="1" destOrd="0" parTransId="{BDFD65DA-35BA-4731-82E2-851CCEB64CC9}" sibTransId="{94BC33BB-C1A0-461D-8E38-CA4437CAAC2C}"/>
    <dgm:cxn modelId="{C377B6A5-B73A-4175-97EC-8E782AC56A8D}" type="presOf" srcId="{C62EA334-1FB6-4B1A-8109-D7BAA8BB67E8}" destId="{CE4F04FC-5CF6-4D28-970C-A78974E2576B}" srcOrd="0" destOrd="0" presId="urn:microsoft.com/office/officeart/2005/8/layout/vList2"/>
    <dgm:cxn modelId="{D26384B8-0FCC-4D57-A1CF-241B68C547BE}" srcId="{75356CC0-A912-4949-A369-F7E01AE2D0B5}" destId="{C62EA334-1FB6-4B1A-8109-D7BAA8BB67E8}" srcOrd="0" destOrd="0" parTransId="{5CB14C2E-BFC8-456A-B9A8-7A1395243B06}" sibTransId="{CFB05CB1-DBBB-4AE3-B939-8B8698CD0DF5}"/>
    <dgm:cxn modelId="{05D0A8BF-CAF8-4DB4-919C-4924B4C73C22}" srcId="{75356CC0-A912-4949-A369-F7E01AE2D0B5}" destId="{525CC4E2-189D-45A0-9158-5D06F9CFD8BD}" srcOrd="3" destOrd="0" parTransId="{846B02F6-DA7D-4365-B1B2-720CB6C30820}" sibTransId="{A3A8A23D-36FE-4329-A004-3555D1784031}"/>
    <dgm:cxn modelId="{42C8F2CA-AEDC-4B94-BA8F-0FE843C4F211}" type="presOf" srcId="{D57BE4D8-F411-4023-BF4A-5058AE8CF500}" destId="{4422886B-0C39-4CDE-A09D-B7A287CBC8E5}" srcOrd="0" destOrd="0" presId="urn:microsoft.com/office/officeart/2005/8/layout/vList2"/>
    <dgm:cxn modelId="{17EFFCFB-BA9E-4DC7-A75B-97B5C8140EDB}" type="presOf" srcId="{A582B076-5E43-458A-828D-FA61A9DE355B}" destId="{76C01B5D-82FF-4BEF-B617-A33287A34EC4}" srcOrd="0" destOrd="0" presId="urn:microsoft.com/office/officeart/2005/8/layout/vList2"/>
    <dgm:cxn modelId="{12FC3C9F-AC37-4162-A695-121CA828A45F}" type="presParOf" srcId="{3338529D-1482-4109-845A-518004333D44}" destId="{CE4F04FC-5CF6-4D28-970C-A78974E2576B}" srcOrd="0" destOrd="0" presId="urn:microsoft.com/office/officeart/2005/8/layout/vList2"/>
    <dgm:cxn modelId="{A7BBB42B-E7A2-4770-B656-BDF445C042B1}" type="presParOf" srcId="{3338529D-1482-4109-845A-518004333D44}" destId="{06B792F2-57EB-4053-929E-21CC8D4B2641}" srcOrd="1" destOrd="0" presId="urn:microsoft.com/office/officeart/2005/8/layout/vList2"/>
    <dgm:cxn modelId="{7F9D88AF-5B89-4F23-BBBF-F82E98FDA7EC}" type="presParOf" srcId="{3338529D-1482-4109-845A-518004333D44}" destId="{4422886B-0C39-4CDE-A09D-B7A287CBC8E5}" srcOrd="2" destOrd="0" presId="urn:microsoft.com/office/officeart/2005/8/layout/vList2"/>
    <dgm:cxn modelId="{6E7A4B92-4BCF-4169-984A-C2FC62AD6280}" type="presParOf" srcId="{3338529D-1482-4109-845A-518004333D44}" destId="{6887543F-82D8-4F7B-B517-090DD77410A2}" srcOrd="3" destOrd="0" presId="urn:microsoft.com/office/officeart/2005/8/layout/vList2"/>
    <dgm:cxn modelId="{D40A8A3B-867A-4C4C-A9E1-1C6AAEFEBD61}" type="presParOf" srcId="{3338529D-1482-4109-845A-518004333D44}" destId="{76C01B5D-82FF-4BEF-B617-A33287A34EC4}" srcOrd="4" destOrd="0" presId="urn:microsoft.com/office/officeart/2005/8/layout/vList2"/>
    <dgm:cxn modelId="{5DC8353E-94DD-44F9-ACE9-BEBE986C55CB}" type="presParOf" srcId="{3338529D-1482-4109-845A-518004333D44}" destId="{46C6ECD1-BE53-496C-9A67-F22FCEBEADE6}" srcOrd="5" destOrd="0" presId="urn:microsoft.com/office/officeart/2005/8/layout/vList2"/>
    <dgm:cxn modelId="{BA321DDE-DED4-4F23-8C0C-65F626DCFDC6}" type="presParOf" srcId="{3338529D-1482-4109-845A-518004333D44}" destId="{38C75185-6E08-4B68-98AA-315E70A61C05}"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C0FD1AD-B0EA-4C12-A61A-08073CBD8DE7}" type="doc">
      <dgm:prSet loTypeId="urn:microsoft.com/office/officeart/2005/8/layout/vList2" loCatId="list" qsTypeId="urn:microsoft.com/office/officeart/2005/8/quickstyle/simple1" qsCatId="simple" csTypeId="urn:microsoft.com/office/officeart/2005/8/colors/accent1_1" csCatId="accent1"/>
      <dgm:spPr/>
      <dgm:t>
        <a:bodyPr/>
        <a:lstStyle/>
        <a:p>
          <a:endParaRPr lang="en-NZ"/>
        </a:p>
      </dgm:t>
    </dgm:pt>
    <dgm:pt modelId="{CF31C221-3F5D-42BE-88EC-3AC463B9ADE5}">
      <dgm:prSet/>
      <dgm:spPr/>
      <dgm:t>
        <a:bodyPr/>
        <a:lstStyle/>
        <a:p>
          <a:r>
            <a:rPr lang="en-US"/>
            <a:t>We can indicate how long we want to retain data in the analytical store at a container level.</a:t>
          </a:r>
          <a:endParaRPr lang="en-NZ"/>
        </a:p>
      </dgm:t>
    </dgm:pt>
    <dgm:pt modelId="{6369B421-D5D2-4637-BBA2-68E0140D8A3E}" type="parTrans" cxnId="{F95F20DD-2A63-4A40-8E71-EF8ABB6A208F}">
      <dgm:prSet/>
      <dgm:spPr/>
      <dgm:t>
        <a:bodyPr/>
        <a:lstStyle/>
        <a:p>
          <a:endParaRPr lang="en-NZ"/>
        </a:p>
      </dgm:t>
    </dgm:pt>
    <dgm:pt modelId="{D526202B-CA02-4DE4-BA91-3C359FC7A60F}" type="sibTrans" cxnId="{F95F20DD-2A63-4A40-8E71-EF8ABB6A208F}">
      <dgm:prSet/>
      <dgm:spPr/>
      <dgm:t>
        <a:bodyPr/>
        <a:lstStyle/>
        <a:p>
          <a:endParaRPr lang="en-NZ"/>
        </a:p>
      </dgm:t>
    </dgm:pt>
    <dgm:pt modelId="{2922D986-B26A-48BB-A5AA-FA880385A6BA}">
      <dgm:prSet/>
      <dgm:spPr/>
      <dgm:t>
        <a:bodyPr/>
        <a:lstStyle/>
        <a:p>
          <a:r>
            <a:rPr lang="en-US"/>
            <a:t>We can retain data in our analytical store longer than in our transactional store.</a:t>
          </a:r>
          <a:endParaRPr lang="en-NZ"/>
        </a:p>
      </dgm:t>
    </dgm:pt>
    <dgm:pt modelId="{804F5898-EAE8-405B-9FBA-53F80228BEBA}" type="parTrans" cxnId="{37B975B6-87DC-4E9C-A7B8-26BA882300F9}">
      <dgm:prSet/>
      <dgm:spPr/>
      <dgm:t>
        <a:bodyPr/>
        <a:lstStyle/>
        <a:p>
          <a:endParaRPr lang="en-NZ"/>
        </a:p>
      </dgm:t>
    </dgm:pt>
    <dgm:pt modelId="{21CD96CB-CCA4-4409-8B28-99BC776465B2}" type="sibTrans" cxnId="{37B975B6-87DC-4E9C-A7B8-26BA882300F9}">
      <dgm:prSet/>
      <dgm:spPr/>
      <dgm:t>
        <a:bodyPr/>
        <a:lstStyle/>
        <a:p>
          <a:endParaRPr lang="en-NZ"/>
        </a:p>
      </dgm:t>
    </dgm:pt>
    <dgm:pt modelId="{B2A165B5-BC5A-4CB3-A552-14ADD5B5917D}">
      <dgm:prSet/>
      <dgm:spPr/>
      <dgm:t>
        <a:bodyPr/>
        <a:lstStyle/>
        <a:p>
          <a:r>
            <a:rPr lang="en-US"/>
            <a:t>Configured in seconds.</a:t>
          </a:r>
          <a:endParaRPr lang="en-NZ"/>
        </a:p>
      </dgm:t>
    </dgm:pt>
    <dgm:pt modelId="{A506FF2D-614F-4B49-99F6-7CB6A8F25F72}" type="parTrans" cxnId="{A7DF84F0-74C6-43F0-9F5C-E428757886B6}">
      <dgm:prSet/>
      <dgm:spPr/>
      <dgm:t>
        <a:bodyPr/>
        <a:lstStyle/>
        <a:p>
          <a:endParaRPr lang="en-NZ"/>
        </a:p>
      </dgm:t>
    </dgm:pt>
    <dgm:pt modelId="{D12722CF-0E4F-4016-A1A1-089DE504AAD5}" type="sibTrans" cxnId="{A7DF84F0-74C6-43F0-9F5C-E428757886B6}">
      <dgm:prSet/>
      <dgm:spPr/>
      <dgm:t>
        <a:bodyPr/>
        <a:lstStyle/>
        <a:p>
          <a:endParaRPr lang="en-NZ"/>
        </a:p>
      </dgm:t>
    </dgm:pt>
    <dgm:pt modelId="{72DE6BB9-7B0C-44AF-8F53-5A7D0D592EF2}" type="pres">
      <dgm:prSet presAssocID="{6C0FD1AD-B0EA-4C12-A61A-08073CBD8DE7}" presName="linear" presStyleCnt="0">
        <dgm:presLayoutVars>
          <dgm:animLvl val="lvl"/>
          <dgm:resizeHandles val="exact"/>
        </dgm:presLayoutVars>
      </dgm:prSet>
      <dgm:spPr/>
    </dgm:pt>
    <dgm:pt modelId="{24F2E01A-8C1D-4C10-A23B-3F61DD2949F4}" type="pres">
      <dgm:prSet presAssocID="{CF31C221-3F5D-42BE-88EC-3AC463B9ADE5}" presName="parentText" presStyleLbl="node1" presStyleIdx="0" presStyleCnt="3">
        <dgm:presLayoutVars>
          <dgm:chMax val="0"/>
          <dgm:bulletEnabled val="1"/>
        </dgm:presLayoutVars>
      </dgm:prSet>
      <dgm:spPr/>
    </dgm:pt>
    <dgm:pt modelId="{96198E64-C842-4795-A6BF-9EC5485FC46A}" type="pres">
      <dgm:prSet presAssocID="{D526202B-CA02-4DE4-BA91-3C359FC7A60F}" presName="spacer" presStyleCnt="0"/>
      <dgm:spPr/>
    </dgm:pt>
    <dgm:pt modelId="{1EB759C3-158E-4E1A-94EF-779EA33B750F}" type="pres">
      <dgm:prSet presAssocID="{2922D986-B26A-48BB-A5AA-FA880385A6BA}" presName="parentText" presStyleLbl="node1" presStyleIdx="1" presStyleCnt="3">
        <dgm:presLayoutVars>
          <dgm:chMax val="0"/>
          <dgm:bulletEnabled val="1"/>
        </dgm:presLayoutVars>
      </dgm:prSet>
      <dgm:spPr/>
    </dgm:pt>
    <dgm:pt modelId="{E1C73540-EA2F-4A2E-A41A-A1F57134190E}" type="pres">
      <dgm:prSet presAssocID="{21CD96CB-CCA4-4409-8B28-99BC776465B2}" presName="spacer" presStyleCnt="0"/>
      <dgm:spPr/>
    </dgm:pt>
    <dgm:pt modelId="{6F6EDE00-9DC9-411B-9FC4-F78BEDE1C3A5}" type="pres">
      <dgm:prSet presAssocID="{B2A165B5-BC5A-4CB3-A552-14ADD5B5917D}" presName="parentText" presStyleLbl="node1" presStyleIdx="2" presStyleCnt="3">
        <dgm:presLayoutVars>
          <dgm:chMax val="0"/>
          <dgm:bulletEnabled val="1"/>
        </dgm:presLayoutVars>
      </dgm:prSet>
      <dgm:spPr/>
    </dgm:pt>
  </dgm:ptLst>
  <dgm:cxnLst>
    <dgm:cxn modelId="{F3472E60-B1BC-4B1D-9D55-999F6E67AA5B}" type="presOf" srcId="{2922D986-B26A-48BB-A5AA-FA880385A6BA}" destId="{1EB759C3-158E-4E1A-94EF-779EA33B750F}" srcOrd="0" destOrd="0" presId="urn:microsoft.com/office/officeart/2005/8/layout/vList2"/>
    <dgm:cxn modelId="{0C00E77B-9120-4B3F-91B0-62F79D2EC108}" type="presOf" srcId="{6C0FD1AD-B0EA-4C12-A61A-08073CBD8DE7}" destId="{72DE6BB9-7B0C-44AF-8F53-5A7D0D592EF2}" srcOrd="0" destOrd="0" presId="urn:microsoft.com/office/officeart/2005/8/layout/vList2"/>
    <dgm:cxn modelId="{A2CA3D8A-99BF-4A64-AC72-FF3D584EDF31}" type="presOf" srcId="{B2A165B5-BC5A-4CB3-A552-14ADD5B5917D}" destId="{6F6EDE00-9DC9-411B-9FC4-F78BEDE1C3A5}" srcOrd="0" destOrd="0" presId="urn:microsoft.com/office/officeart/2005/8/layout/vList2"/>
    <dgm:cxn modelId="{37B975B6-87DC-4E9C-A7B8-26BA882300F9}" srcId="{6C0FD1AD-B0EA-4C12-A61A-08073CBD8DE7}" destId="{2922D986-B26A-48BB-A5AA-FA880385A6BA}" srcOrd="1" destOrd="0" parTransId="{804F5898-EAE8-405B-9FBA-53F80228BEBA}" sibTransId="{21CD96CB-CCA4-4409-8B28-99BC776465B2}"/>
    <dgm:cxn modelId="{F95F20DD-2A63-4A40-8E71-EF8ABB6A208F}" srcId="{6C0FD1AD-B0EA-4C12-A61A-08073CBD8DE7}" destId="{CF31C221-3F5D-42BE-88EC-3AC463B9ADE5}" srcOrd="0" destOrd="0" parTransId="{6369B421-D5D2-4637-BBA2-68E0140D8A3E}" sibTransId="{D526202B-CA02-4DE4-BA91-3C359FC7A60F}"/>
    <dgm:cxn modelId="{7AD903E0-7200-42DC-B5BC-7B866A48C336}" type="presOf" srcId="{CF31C221-3F5D-42BE-88EC-3AC463B9ADE5}" destId="{24F2E01A-8C1D-4C10-A23B-3F61DD2949F4}" srcOrd="0" destOrd="0" presId="urn:microsoft.com/office/officeart/2005/8/layout/vList2"/>
    <dgm:cxn modelId="{A7DF84F0-74C6-43F0-9F5C-E428757886B6}" srcId="{6C0FD1AD-B0EA-4C12-A61A-08073CBD8DE7}" destId="{B2A165B5-BC5A-4CB3-A552-14ADD5B5917D}" srcOrd="2" destOrd="0" parTransId="{A506FF2D-614F-4B49-99F6-7CB6A8F25F72}" sibTransId="{D12722CF-0E4F-4016-A1A1-089DE504AAD5}"/>
    <dgm:cxn modelId="{1FFB9459-7D07-4C3E-96A0-38921EB94C0E}" type="presParOf" srcId="{72DE6BB9-7B0C-44AF-8F53-5A7D0D592EF2}" destId="{24F2E01A-8C1D-4C10-A23B-3F61DD2949F4}" srcOrd="0" destOrd="0" presId="urn:microsoft.com/office/officeart/2005/8/layout/vList2"/>
    <dgm:cxn modelId="{D9DF6094-BAEB-484A-8268-05ED62CBBCC2}" type="presParOf" srcId="{72DE6BB9-7B0C-44AF-8F53-5A7D0D592EF2}" destId="{96198E64-C842-4795-A6BF-9EC5485FC46A}" srcOrd="1" destOrd="0" presId="urn:microsoft.com/office/officeart/2005/8/layout/vList2"/>
    <dgm:cxn modelId="{B237BDE2-A450-448E-B83B-56DC1AD5A95B}" type="presParOf" srcId="{72DE6BB9-7B0C-44AF-8F53-5A7D0D592EF2}" destId="{1EB759C3-158E-4E1A-94EF-779EA33B750F}" srcOrd="2" destOrd="0" presId="urn:microsoft.com/office/officeart/2005/8/layout/vList2"/>
    <dgm:cxn modelId="{BA0DB5EA-9F36-4696-8C4A-3642C89E334B}" type="presParOf" srcId="{72DE6BB9-7B0C-44AF-8F53-5A7D0D592EF2}" destId="{E1C73540-EA2F-4A2E-A41A-A1F57134190E}" srcOrd="3" destOrd="0" presId="urn:microsoft.com/office/officeart/2005/8/layout/vList2"/>
    <dgm:cxn modelId="{F5643532-3D34-478D-A67E-2A5ED704360E}" type="presParOf" srcId="{72DE6BB9-7B0C-44AF-8F53-5A7D0D592EF2}" destId="{6F6EDE00-9DC9-411B-9FC4-F78BEDE1C3A5}"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6B4F67D-6503-44DB-B2F8-CE3849A43C8F}" type="doc">
      <dgm:prSet loTypeId="urn:microsoft.com/office/officeart/2005/8/layout/vList2" loCatId="list" qsTypeId="urn:microsoft.com/office/officeart/2005/8/quickstyle/simple1" qsCatId="simple" csTypeId="urn:microsoft.com/office/officeart/2005/8/colors/accent1_1" csCatId="accent1"/>
      <dgm:spPr/>
      <dgm:t>
        <a:bodyPr/>
        <a:lstStyle/>
        <a:p>
          <a:endParaRPr lang="en-NZ"/>
        </a:p>
      </dgm:t>
    </dgm:pt>
    <dgm:pt modelId="{C1D2473D-07FD-4A5D-8833-BB89DCE24999}">
      <dgm:prSet/>
      <dgm:spPr/>
      <dgm:t>
        <a:bodyPr/>
        <a:lstStyle/>
        <a:p>
          <a:r>
            <a:rPr lang="en-NZ"/>
            <a:t>Reduced complexity with no ETL jobs</a:t>
          </a:r>
        </a:p>
      </dgm:t>
    </dgm:pt>
    <dgm:pt modelId="{E683F311-5C94-4FC8-9411-E9A1F54194A9}" type="parTrans" cxnId="{33D9E31C-688E-42AC-96CE-05DC92985B97}">
      <dgm:prSet/>
      <dgm:spPr/>
      <dgm:t>
        <a:bodyPr/>
        <a:lstStyle/>
        <a:p>
          <a:endParaRPr lang="en-NZ"/>
        </a:p>
      </dgm:t>
    </dgm:pt>
    <dgm:pt modelId="{024CCBE1-87CC-4D38-87C2-EC956FFF0EDA}" type="sibTrans" cxnId="{33D9E31C-688E-42AC-96CE-05DC92985B97}">
      <dgm:prSet/>
      <dgm:spPr/>
      <dgm:t>
        <a:bodyPr/>
        <a:lstStyle/>
        <a:p>
          <a:endParaRPr lang="en-NZ"/>
        </a:p>
      </dgm:t>
    </dgm:pt>
    <dgm:pt modelId="{41A72336-1E9C-44A0-B3F4-8542EB20E32D}">
      <dgm:prSet/>
      <dgm:spPr/>
      <dgm:t>
        <a:bodyPr/>
        <a:lstStyle/>
        <a:p>
          <a:r>
            <a:rPr lang="en-NZ"/>
            <a:t>Near real-time insights on your operational data</a:t>
          </a:r>
        </a:p>
      </dgm:t>
    </dgm:pt>
    <dgm:pt modelId="{6D724665-C137-472D-941B-C7FF8EDE73FB}" type="parTrans" cxnId="{422A152A-80EF-489A-9659-D0E73AC85E94}">
      <dgm:prSet/>
      <dgm:spPr/>
      <dgm:t>
        <a:bodyPr/>
        <a:lstStyle/>
        <a:p>
          <a:endParaRPr lang="en-NZ"/>
        </a:p>
      </dgm:t>
    </dgm:pt>
    <dgm:pt modelId="{F115C916-9BF0-49B1-BDE8-2DFD68919254}" type="sibTrans" cxnId="{422A152A-80EF-489A-9659-D0E73AC85E94}">
      <dgm:prSet/>
      <dgm:spPr/>
      <dgm:t>
        <a:bodyPr/>
        <a:lstStyle/>
        <a:p>
          <a:endParaRPr lang="en-NZ"/>
        </a:p>
      </dgm:t>
    </dgm:pt>
    <dgm:pt modelId="{CE4DA5A5-64F5-470C-B084-586309DE8BEE}">
      <dgm:prSet/>
      <dgm:spPr/>
      <dgm:t>
        <a:bodyPr/>
        <a:lstStyle/>
        <a:p>
          <a:r>
            <a:rPr lang="en-NZ"/>
            <a:t>No impact on operational data</a:t>
          </a:r>
        </a:p>
      </dgm:t>
    </dgm:pt>
    <dgm:pt modelId="{DC056B52-5715-489D-8184-9931E04B65B5}" type="parTrans" cxnId="{F56FBB7E-C3D0-404C-AA74-050D9EEAAB3B}">
      <dgm:prSet/>
      <dgm:spPr/>
      <dgm:t>
        <a:bodyPr/>
        <a:lstStyle/>
        <a:p>
          <a:endParaRPr lang="en-NZ"/>
        </a:p>
      </dgm:t>
    </dgm:pt>
    <dgm:pt modelId="{3D756A4A-A222-4BE0-BA82-F2E0DEE0CD65}" type="sibTrans" cxnId="{F56FBB7E-C3D0-404C-AA74-050D9EEAAB3B}">
      <dgm:prSet/>
      <dgm:spPr/>
      <dgm:t>
        <a:bodyPr/>
        <a:lstStyle/>
        <a:p>
          <a:endParaRPr lang="en-NZ"/>
        </a:p>
      </dgm:t>
    </dgm:pt>
    <dgm:pt modelId="{B89E9EE2-BD32-4D8C-B926-87DDF2CD9CA4}">
      <dgm:prSet/>
      <dgm:spPr/>
      <dgm:t>
        <a:bodyPr/>
        <a:lstStyle/>
        <a:p>
          <a:r>
            <a:rPr lang="en-NZ"/>
            <a:t>Optimized for large-scale analytical workloads</a:t>
          </a:r>
        </a:p>
      </dgm:t>
    </dgm:pt>
    <dgm:pt modelId="{74D45526-A1CB-42B5-8203-71CC5DA8FA22}" type="parTrans" cxnId="{F7C1283E-0341-45B0-9967-E8F46042883F}">
      <dgm:prSet/>
      <dgm:spPr/>
      <dgm:t>
        <a:bodyPr/>
        <a:lstStyle/>
        <a:p>
          <a:endParaRPr lang="en-NZ"/>
        </a:p>
      </dgm:t>
    </dgm:pt>
    <dgm:pt modelId="{80F25D9F-B50E-47EA-852D-F8E4EE66767A}" type="sibTrans" cxnId="{F7C1283E-0341-45B0-9967-E8F46042883F}">
      <dgm:prSet/>
      <dgm:spPr/>
      <dgm:t>
        <a:bodyPr/>
        <a:lstStyle/>
        <a:p>
          <a:endParaRPr lang="en-NZ"/>
        </a:p>
      </dgm:t>
    </dgm:pt>
    <dgm:pt modelId="{D9341C91-BCB1-435B-BD28-F8AE686B8D84}">
      <dgm:prSet/>
      <dgm:spPr/>
      <dgm:t>
        <a:bodyPr/>
        <a:lstStyle/>
        <a:p>
          <a:r>
            <a:rPr lang="en-NZ"/>
            <a:t>Cost effective</a:t>
          </a:r>
        </a:p>
      </dgm:t>
    </dgm:pt>
    <dgm:pt modelId="{80A181C9-F2E6-44E9-A680-18C2AC019641}" type="parTrans" cxnId="{37C1669B-1436-4E13-81A5-6B1442765BB9}">
      <dgm:prSet/>
      <dgm:spPr/>
      <dgm:t>
        <a:bodyPr/>
        <a:lstStyle/>
        <a:p>
          <a:endParaRPr lang="en-NZ"/>
        </a:p>
      </dgm:t>
    </dgm:pt>
    <dgm:pt modelId="{595857B1-DA0B-4F10-8FF8-5BAE2B71650E}" type="sibTrans" cxnId="{37C1669B-1436-4E13-81A5-6B1442765BB9}">
      <dgm:prSet/>
      <dgm:spPr/>
      <dgm:t>
        <a:bodyPr/>
        <a:lstStyle/>
        <a:p>
          <a:endParaRPr lang="en-NZ"/>
        </a:p>
      </dgm:t>
    </dgm:pt>
    <dgm:pt modelId="{1491AD83-A53B-4F3A-B4AC-83997441917E}">
      <dgm:prSet/>
      <dgm:spPr/>
      <dgm:t>
        <a:bodyPr/>
        <a:lstStyle/>
        <a:p>
          <a:r>
            <a:rPr lang="en-NZ"/>
            <a:t>Analytics on a global scale</a:t>
          </a:r>
        </a:p>
      </dgm:t>
    </dgm:pt>
    <dgm:pt modelId="{62295562-64FB-4E4D-845A-C3F951FAE9DF}" type="parTrans" cxnId="{73FD56AF-2D00-4BDF-9C75-632AA7A78C11}">
      <dgm:prSet/>
      <dgm:spPr/>
      <dgm:t>
        <a:bodyPr/>
        <a:lstStyle/>
        <a:p>
          <a:endParaRPr lang="en-NZ"/>
        </a:p>
      </dgm:t>
    </dgm:pt>
    <dgm:pt modelId="{DB4B50F0-E7C9-4F57-B40A-F113DD4C09E9}" type="sibTrans" cxnId="{73FD56AF-2D00-4BDF-9C75-632AA7A78C11}">
      <dgm:prSet/>
      <dgm:spPr/>
      <dgm:t>
        <a:bodyPr/>
        <a:lstStyle/>
        <a:p>
          <a:endParaRPr lang="en-NZ"/>
        </a:p>
      </dgm:t>
    </dgm:pt>
    <dgm:pt modelId="{75D1DE5C-CA4C-4FEE-A39C-2E92A336905F}" type="pres">
      <dgm:prSet presAssocID="{E6B4F67D-6503-44DB-B2F8-CE3849A43C8F}" presName="linear" presStyleCnt="0">
        <dgm:presLayoutVars>
          <dgm:animLvl val="lvl"/>
          <dgm:resizeHandles val="exact"/>
        </dgm:presLayoutVars>
      </dgm:prSet>
      <dgm:spPr/>
    </dgm:pt>
    <dgm:pt modelId="{E385A976-631D-4961-B5DB-5C29E2AE59A2}" type="pres">
      <dgm:prSet presAssocID="{C1D2473D-07FD-4A5D-8833-BB89DCE24999}" presName="parentText" presStyleLbl="node1" presStyleIdx="0" presStyleCnt="6">
        <dgm:presLayoutVars>
          <dgm:chMax val="0"/>
          <dgm:bulletEnabled val="1"/>
        </dgm:presLayoutVars>
      </dgm:prSet>
      <dgm:spPr/>
    </dgm:pt>
    <dgm:pt modelId="{E146366D-2859-4B29-A976-08F158A7D4B2}" type="pres">
      <dgm:prSet presAssocID="{024CCBE1-87CC-4D38-87C2-EC956FFF0EDA}" presName="spacer" presStyleCnt="0"/>
      <dgm:spPr/>
    </dgm:pt>
    <dgm:pt modelId="{7336A950-A885-4DED-8CD4-71D7CFE7A37A}" type="pres">
      <dgm:prSet presAssocID="{41A72336-1E9C-44A0-B3F4-8542EB20E32D}" presName="parentText" presStyleLbl="node1" presStyleIdx="1" presStyleCnt="6">
        <dgm:presLayoutVars>
          <dgm:chMax val="0"/>
          <dgm:bulletEnabled val="1"/>
        </dgm:presLayoutVars>
      </dgm:prSet>
      <dgm:spPr/>
    </dgm:pt>
    <dgm:pt modelId="{E8DB2E2F-81AE-41D7-8EC8-FFE5CEB5F895}" type="pres">
      <dgm:prSet presAssocID="{F115C916-9BF0-49B1-BDE8-2DFD68919254}" presName="spacer" presStyleCnt="0"/>
      <dgm:spPr/>
    </dgm:pt>
    <dgm:pt modelId="{6CEF6CA9-DC17-4EB6-ACF1-F7293B7442BE}" type="pres">
      <dgm:prSet presAssocID="{CE4DA5A5-64F5-470C-B084-586309DE8BEE}" presName="parentText" presStyleLbl="node1" presStyleIdx="2" presStyleCnt="6">
        <dgm:presLayoutVars>
          <dgm:chMax val="0"/>
          <dgm:bulletEnabled val="1"/>
        </dgm:presLayoutVars>
      </dgm:prSet>
      <dgm:spPr/>
    </dgm:pt>
    <dgm:pt modelId="{C027BF31-EA0C-471D-948A-DB87887EA7E5}" type="pres">
      <dgm:prSet presAssocID="{3D756A4A-A222-4BE0-BA82-F2E0DEE0CD65}" presName="spacer" presStyleCnt="0"/>
      <dgm:spPr/>
    </dgm:pt>
    <dgm:pt modelId="{7D9FC726-FD95-4E8A-8EEC-2EAAD2AD4840}" type="pres">
      <dgm:prSet presAssocID="{B89E9EE2-BD32-4D8C-B926-87DDF2CD9CA4}" presName="parentText" presStyleLbl="node1" presStyleIdx="3" presStyleCnt="6">
        <dgm:presLayoutVars>
          <dgm:chMax val="0"/>
          <dgm:bulletEnabled val="1"/>
        </dgm:presLayoutVars>
      </dgm:prSet>
      <dgm:spPr/>
    </dgm:pt>
    <dgm:pt modelId="{BA28CED3-3D6C-4243-8850-9D6BA5178B7A}" type="pres">
      <dgm:prSet presAssocID="{80F25D9F-B50E-47EA-852D-F8E4EE66767A}" presName="spacer" presStyleCnt="0"/>
      <dgm:spPr/>
    </dgm:pt>
    <dgm:pt modelId="{F43F8EEC-45BF-4D7E-9D7B-9F4A4A518850}" type="pres">
      <dgm:prSet presAssocID="{D9341C91-BCB1-435B-BD28-F8AE686B8D84}" presName="parentText" presStyleLbl="node1" presStyleIdx="4" presStyleCnt="6">
        <dgm:presLayoutVars>
          <dgm:chMax val="0"/>
          <dgm:bulletEnabled val="1"/>
        </dgm:presLayoutVars>
      </dgm:prSet>
      <dgm:spPr/>
    </dgm:pt>
    <dgm:pt modelId="{265C00CD-0212-4D4B-91ED-F611CDC4923A}" type="pres">
      <dgm:prSet presAssocID="{595857B1-DA0B-4F10-8FF8-5BAE2B71650E}" presName="spacer" presStyleCnt="0"/>
      <dgm:spPr/>
    </dgm:pt>
    <dgm:pt modelId="{91C1D878-9E94-410F-BBF5-40325A776BB4}" type="pres">
      <dgm:prSet presAssocID="{1491AD83-A53B-4F3A-B4AC-83997441917E}" presName="parentText" presStyleLbl="node1" presStyleIdx="5" presStyleCnt="6">
        <dgm:presLayoutVars>
          <dgm:chMax val="0"/>
          <dgm:bulletEnabled val="1"/>
        </dgm:presLayoutVars>
      </dgm:prSet>
      <dgm:spPr/>
    </dgm:pt>
  </dgm:ptLst>
  <dgm:cxnLst>
    <dgm:cxn modelId="{45D54406-5BB6-4BF5-8916-CA04709F494C}" type="presOf" srcId="{E6B4F67D-6503-44DB-B2F8-CE3849A43C8F}" destId="{75D1DE5C-CA4C-4FEE-A39C-2E92A336905F}" srcOrd="0" destOrd="0" presId="urn:microsoft.com/office/officeart/2005/8/layout/vList2"/>
    <dgm:cxn modelId="{83030208-2C82-449E-A406-39AA1D104C55}" type="presOf" srcId="{D9341C91-BCB1-435B-BD28-F8AE686B8D84}" destId="{F43F8EEC-45BF-4D7E-9D7B-9F4A4A518850}" srcOrd="0" destOrd="0" presId="urn:microsoft.com/office/officeart/2005/8/layout/vList2"/>
    <dgm:cxn modelId="{33D9E31C-688E-42AC-96CE-05DC92985B97}" srcId="{E6B4F67D-6503-44DB-B2F8-CE3849A43C8F}" destId="{C1D2473D-07FD-4A5D-8833-BB89DCE24999}" srcOrd="0" destOrd="0" parTransId="{E683F311-5C94-4FC8-9411-E9A1F54194A9}" sibTransId="{024CCBE1-87CC-4D38-87C2-EC956FFF0EDA}"/>
    <dgm:cxn modelId="{422A152A-80EF-489A-9659-D0E73AC85E94}" srcId="{E6B4F67D-6503-44DB-B2F8-CE3849A43C8F}" destId="{41A72336-1E9C-44A0-B3F4-8542EB20E32D}" srcOrd="1" destOrd="0" parTransId="{6D724665-C137-472D-941B-C7FF8EDE73FB}" sibTransId="{F115C916-9BF0-49B1-BDE8-2DFD68919254}"/>
    <dgm:cxn modelId="{F7C1283E-0341-45B0-9967-E8F46042883F}" srcId="{E6B4F67D-6503-44DB-B2F8-CE3849A43C8F}" destId="{B89E9EE2-BD32-4D8C-B926-87DDF2CD9CA4}" srcOrd="3" destOrd="0" parTransId="{74D45526-A1CB-42B5-8203-71CC5DA8FA22}" sibTransId="{80F25D9F-B50E-47EA-852D-F8E4EE66767A}"/>
    <dgm:cxn modelId="{7490CC6F-BDCB-4DF5-AE70-028735657D26}" type="presOf" srcId="{B89E9EE2-BD32-4D8C-B926-87DDF2CD9CA4}" destId="{7D9FC726-FD95-4E8A-8EEC-2EAAD2AD4840}" srcOrd="0" destOrd="0" presId="urn:microsoft.com/office/officeart/2005/8/layout/vList2"/>
    <dgm:cxn modelId="{0DAA1876-EEA2-4FAD-A0AC-4BBDF45147B3}" type="presOf" srcId="{1491AD83-A53B-4F3A-B4AC-83997441917E}" destId="{91C1D878-9E94-410F-BBF5-40325A776BB4}" srcOrd="0" destOrd="0" presId="urn:microsoft.com/office/officeart/2005/8/layout/vList2"/>
    <dgm:cxn modelId="{F56FBB7E-C3D0-404C-AA74-050D9EEAAB3B}" srcId="{E6B4F67D-6503-44DB-B2F8-CE3849A43C8F}" destId="{CE4DA5A5-64F5-470C-B084-586309DE8BEE}" srcOrd="2" destOrd="0" parTransId="{DC056B52-5715-489D-8184-9931E04B65B5}" sibTransId="{3D756A4A-A222-4BE0-BA82-F2E0DEE0CD65}"/>
    <dgm:cxn modelId="{89757484-E00A-4307-9457-0E61A4F948B2}" type="presOf" srcId="{CE4DA5A5-64F5-470C-B084-586309DE8BEE}" destId="{6CEF6CA9-DC17-4EB6-ACF1-F7293B7442BE}" srcOrd="0" destOrd="0" presId="urn:microsoft.com/office/officeart/2005/8/layout/vList2"/>
    <dgm:cxn modelId="{37C1669B-1436-4E13-81A5-6B1442765BB9}" srcId="{E6B4F67D-6503-44DB-B2F8-CE3849A43C8F}" destId="{D9341C91-BCB1-435B-BD28-F8AE686B8D84}" srcOrd="4" destOrd="0" parTransId="{80A181C9-F2E6-44E9-A680-18C2AC019641}" sibTransId="{595857B1-DA0B-4F10-8FF8-5BAE2B71650E}"/>
    <dgm:cxn modelId="{73FD56AF-2D00-4BDF-9C75-632AA7A78C11}" srcId="{E6B4F67D-6503-44DB-B2F8-CE3849A43C8F}" destId="{1491AD83-A53B-4F3A-B4AC-83997441917E}" srcOrd="5" destOrd="0" parTransId="{62295562-64FB-4E4D-845A-C3F951FAE9DF}" sibTransId="{DB4B50F0-E7C9-4F57-B40A-F113DD4C09E9}"/>
    <dgm:cxn modelId="{D38C86E2-CFA3-4264-A3A8-84B80FD05E8A}" type="presOf" srcId="{C1D2473D-07FD-4A5D-8833-BB89DCE24999}" destId="{E385A976-631D-4961-B5DB-5C29E2AE59A2}" srcOrd="0" destOrd="0" presId="urn:microsoft.com/office/officeart/2005/8/layout/vList2"/>
    <dgm:cxn modelId="{3FE423EA-E85A-4300-B4E7-2FCA1329845C}" type="presOf" srcId="{41A72336-1E9C-44A0-B3F4-8542EB20E32D}" destId="{7336A950-A885-4DED-8CD4-71D7CFE7A37A}" srcOrd="0" destOrd="0" presId="urn:microsoft.com/office/officeart/2005/8/layout/vList2"/>
    <dgm:cxn modelId="{6B54948A-33F0-45DE-BB62-D2D061D52669}" type="presParOf" srcId="{75D1DE5C-CA4C-4FEE-A39C-2E92A336905F}" destId="{E385A976-631D-4961-B5DB-5C29E2AE59A2}" srcOrd="0" destOrd="0" presId="urn:microsoft.com/office/officeart/2005/8/layout/vList2"/>
    <dgm:cxn modelId="{72C804A7-18A0-452A-9E55-3F304DA2E98D}" type="presParOf" srcId="{75D1DE5C-CA4C-4FEE-A39C-2E92A336905F}" destId="{E146366D-2859-4B29-A976-08F158A7D4B2}" srcOrd="1" destOrd="0" presId="urn:microsoft.com/office/officeart/2005/8/layout/vList2"/>
    <dgm:cxn modelId="{13D7335B-D55E-4435-A50C-63548723DB61}" type="presParOf" srcId="{75D1DE5C-CA4C-4FEE-A39C-2E92A336905F}" destId="{7336A950-A885-4DED-8CD4-71D7CFE7A37A}" srcOrd="2" destOrd="0" presId="urn:microsoft.com/office/officeart/2005/8/layout/vList2"/>
    <dgm:cxn modelId="{BD001F6D-6A15-430D-AFDF-3E18AAA49B32}" type="presParOf" srcId="{75D1DE5C-CA4C-4FEE-A39C-2E92A336905F}" destId="{E8DB2E2F-81AE-41D7-8EC8-FFE5CEB5F895}" srcOrd="3" destOrd="0" presId="urn:microsoft.com/office/officeart/2005/8/layout/vList2"/>
    <dgm:cxn modelId="{67F7C85B-8857-4DEC-9410-1573F5B495A6}" type="presParOf" srcId="{75D1DE5C-CA4C-4FEE-A39C-2E92A336905F}" destId="{6CEF6CA9-DC17-4EB6-ACF1-F7293B7442BE}" srcOrd="4" destOrd="0" presId="urn:microsoft.com/office/officeart/2005/8/layout/vList2"/>
    <dgm:cxn modelId="{0A6F7C8B-C2F3-47A5-A97C-5DF6167D8F00}" type="presParOf" srcId="{75D1DE5C-CA4C-4FEE-A39C-2E92A336905F}" destId="{C027BF31-EA0C-471D-948A-DB87887EA7E5}" srcOrd="5" destOrd="0" presId="urn:microsoft.com/office/officeart/2005/8/layout/vList2"/>
    <dgm:cxn modelId="{FB8782AA-BD62-4D7A-A6A2-E1F654E81AD8}" type="presParOf" srcId="{75D1DE5C-CA4C-4FEE-A39C-2E92A336905F}" destId="{7D9FC726-FD95-4E8A-8EEC-2EAAD2AD4840}" srcOrd="6" destOrd="0" presId="urn:microsoft.com/office/officeart/2005/8/layout/vList2"/>
    <dgm:cxn modelId="{7A9A75C8-A1F5-4ABF-BB1A-D67C284BE0BA}" type="presParOf" srcId="{75D1DE5C-CA4C-4FEE-A39C-2E92A336905F}" destId="{BA28CED3-3D6C-4243-8850-9D6BA5178B7A}" srcOrd="7" destOrd="0" presId="urn:microsoft.com/office/officeart/2005/8/layout/vList2"/>
    <dgm:cxn modelId="{A2E4F5D5-CF3D-43BE-8976-86CCAF3B92FA}" type="presParOf" srcId="{75D1DE5C-CA4C-4FEE-A39C-2E92A336905F}" destId="{F43F8EEC-45BF-4D7E-9D7B-9F4A4A518850}" srcOrd="8" destOrd="0" presId="urn:microsoft.com/office/officeart/2005/8/layout/vList2"/>
    <dgm:cxn modelId="{8DF2D156-21EF-44EB-BE11-B6EF0A3DEF6A}" type="presParOf" srcId="{75D1DE5C-CA4C-4FEE-A39C-2E92A336905F}" destId="{265C00CD-0212-4D4B-91ED-F611CDC4923A}" srcOrd="9" destOrd="0" presId="urn:microsoft.com/office/officeart/2005/8/layout/vList2"/>
    <dgm:cxn modelId="{5BE8ACB9-A5F5-4A32-BBC5-0841B0DE9C8F}" type="presParOf" srcId="{75D1DE5C-CA4C-4FEE-A39C-2E92A336905F}" destId="{91C1D878-9E94-410F-BBF5-40325A776BB4}" srcOrd="1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3E4F75B-F5F7-4CDF-ABAB-5DBD7FAB8E37}" type="doc">
      <dgm:prSet loTypeId="urn:microsoft.com/office/officeart/2005/8/layout/vList2" loCatId="list" qsTypeId="urn:microsoft.com/office/officeart/2005/8/quickstyle/simple1" qsCatId="simple" csTypeId="urn:microsoft.com/office/officeart/2005/8/colors/accent1_1" csCatId="accent1"/>
      <dgm:spPr/>
      <dgm:t>
        <a:bodyPr/>
        <a:lstStyle/>
        <a:p>
          <a:endParaRPr lang="en-NZ"/>
        </a:p>
      </dgm:t>
    </dgm:pt>
    <dgm:pt modelId="{EDBDEFC2-FA3E-4A80-9DDD-DDEA2557DE88}">
      <dgm:prSet/>
      <dgm:spPr/>
      <dgm:t>
        <a:bodyPr/>
        <a:lstStyle/>
        <a:p>
          <a:r>
            <a:rPr lang="en-NZ"/>
            <a:t>Run analytics, Machine Learning and BI over operational data in Azure Cosmos DB.</a:t>
          </a:r>
        </a:p>
      </dgm:t>
    </dgm:pt>
    <dgm:pt modelId="{4D02DEAD-2779-47EF-A0F7-A41880FE86C4}" type="parTrans" cxnId="{8EB771E7-ABA4-4E65-B551-4ACF499ECDF4}">
      <dgm:prSet/>
      <dgm:spPr/>
      <dgm:t>
        <a:bodyPr/>
        <a:lstStyle/>
        <a:p>
          <a:endParaRPr lang="en-NZ"/>
        </a:p>
      </dgm:t>
    </dgm:pt>
    <dgm:pt modelId="{18DEEA50-EA35-4C71-90FC-F2BF5973DFB1}" type="sibTrans" cxnId="{8EB771E7-ABA4-4E65-B551-4ACF499ECDF4}">
      <dgm:prSet/>
      <dgm:spPr/>
      <dgm:t>
        <a:bodyPr/>
        <a:lstStyle/>
        <a:p>
          <a:endParaRPr lang="en-NZ"/>
        </a:p>
      </dgm:t>
    </dgm:pt>
    <dgm:pt modelId="{5B858939-F58D-4522-95E9-7EE6C8489090}">
      <dgm:prSet/>
      <dgm:spPr/>
      <dgm:t>
        <a:bodyPr/>
        <a:lstStyle/>
        <a:p>
          <a:r>
            <a:rPr lang="en-NZ"/>
            <a:t>Perform analytics without developing Complex ETL jobs.</a:t>
          </a:r>
        </a:p>
      </dgm:t>
    </dgm:pt>
    <dgm:pt modelId="{396CCD5A-194C-4E41-A378-1CFFEC7DED87}" type="parTrans" cxnId="{F6241993-72BC-4CFE-ACA2-F9B4EC3A4CC8}">
      <dgm:prSet/>
      <dgm:spPr/>
      <dgm:t>
        <a:bodyPr/>
        <a:lstStyle/>
        <a:p>
          <a:endParaRPr lang="en-NZ"/>
        </a:p>
      </dgm:t>
    </dgm:pt>
    <dgm:pt modelId="{23713AE2-3493-4350-BC4E-BFABFF88B624}" type="sibTrans" cxnId="{F6241993-72BC-4CFE-ACA2-F9B4EC3A4CC8}">
      <dgm:prSet/>
      <dgm:spPr/>
      <dgm:t>
        <a:bodyPr/>
        <a:lstStyle/>
        <a:p>
          <a:endParaRPr lang="en-NZ"/>
        </a:p>
      </dgm:t>
    </dgm:pt>
    <dgm:pt modelId="{9FF12C34-5939-4568-819D-B75A27A76F8B}">
      <dgm:prSet/>
      <dgm:spPr/>
      <dgm:t>
        <a:bodyPr/>
        <a:lstStyle/>
        <a:p>
          <a:r>
            <a:rPr lang="en-NZ"/>
            <a:t>Synapse provides analytics without affecting your transactional store’s throughput.</a:t>
          </a:r>
        </a:p>
      </dgm:t>
    </dgm:pt>
    <dgm:pt modelId="{C2BD9950-1E12-43C1-8856-F0BEFB7378E1}" type="parTrans" cxnId="{DD391EAF-33FC-426B-8D37-811B484CB47A}">
      <dgm:prSet/>
      <dgm:spPr/>
      <dgm:t>
        <a:bodyPr/>
        <a:lstStyle/>
        <a:p>
          <a:endParaRPr lang="en-NZ"/>
        </a:p>
      </dgm:t>
    </dgm:pt>
    <dgm:pt modelId="{4B48E302-9B6D-4F48-B41F-6EC23BBA1390}" type="sibTrans" cxnId="{DD391EAF-33FC-426B-8D37-811B484CB47A}">
      <dgm:prSet/>
      <dgm:spPr/>
      <dgm:t>
        <a:bodyPr/>
        <a:lstStyle/>
        <a:p>
          <a:endParaRPr lang="en-NZ"/>
        </a:p>
      </dgm:t>
    </dgm:pt>
    <dgm:pt modelId="{DB0451D0-15D2-4C3A-A173-65CF9696C089}" type="pres">
      <dgm:prSet presAssocID="{23E4F75B-F5F7-4CDF-ABAB-5DBD7FAB8E37}" presName="linear" presStyleCnt="0">
        <dgm:presLayoutVars>
          <dgm:animLvl val="lvl"/>
          <dgm:resizeHandles val="exact"/>
        </dgm:presLayoutVars>
      </dgm:prSet>
      <dgm:spPr/>
    </dgm:pt>
    <dgm:pt modelId="{1F91841C-5DB3-44CF-918F-EFB83989EA21}" type="pres">
      <dgm:prSet presAssocID="{EDBDEFC2-FA3E-4A80-9DDD-DDEA2557DE88}" presName="parentText" presStyleLbl="node1" presStyleIdx="0" presStyleCnt="3">
        <dgm:presLayoutVars>
          <dgm:chMax val="0"/>
          <dgm:bulletEnabled val="1"/>
        </dgm:presLayoutVars>
      </dgm:prSet>
      <dgm:spPr/>
    </dgm:pt>
    <dgm:pt modelId="{90A082C0-20FD-4546-B337-0BD0920BCF6B}" type="pres">
      <dgm:prSet presAssocID="{18DEEA50-EA35-4C71-90FC-F2BF5973DFB1}" presName="spacer" presStyleCnt="0"/>
      <dgm:spPr/>
    </dgm:pt>
    <dgm:pt modelId="{811B13E9-F06C-47F9-8A3A-2AC5E6304191}" type="pres">
      <dgm:prSet presAssocID="{5B858939-F58D-4522-95E9-7EE6C8489090}" presName="parentText" presStyleLbl="node1" presStyleIdx="1" presStyleCnt="3">
        <dgm:presLayoutVars>
          <dgm:chMax val="0"/>
          <dgm:bulletEnabled val="1"/>
        </dgm:presLayoutVars>
      </dgm:prSet>
      <dgm:spPr/>
    </dgm:pt>
    <dgm:pt modelId="{C475D4E0-B18F-4CEC-A96F-7077601C0DAA}" type="pres">
      <dgm:prSet presAssocID="{23713AE2-3493-4350-BC4E-BFABFF88B624}" presName="spacer" presStyleCnt="0"/>
      <dgm:spPr/>
    </dgm:pt>
    <dgm:pt modelId="{D41AC4E5-63E7-41B3-9DC0-55089BB4A515}" type="pres">
      <dgm:prSet presAssocID="{9FF12C34-5939-4568-819D-B75A27A76F8B}" presName="parentText" presStyleLbl="node1" presStyleIdx="2" presStyleCnt="3">
        <dgm:presLayoutVars>
          <dgm:chMax val="0"/>
          <dgm:bulletEnabled val="1"/>
        </dgm:presLayoutVars>
      </dgm:prSet>
      <dgm:spPr/>
    </dgm:pt>
  </dgm:ptLst>
  <dgm:cxnLst>
    <dgm:cxn modelId="{96AAED2A-574F-4649-A5B8-C082F8F1894E}" type="presOf" srcId="{5B858939-F58D-4522-95E9-7EE6C8489090}" destId="{811B13E9-F06C-47F9-8A3A-2AC5E6304191}" srcOrd="0" destOrd="0" presId="urn:microsoft.com/office/officeart/2005/8/layout/vList2"/>
    <dgm:cxn modelId="{2D86B672-363E-4CF7-83D9-D76B92090FD5}" type="presOf" srcId="{9FF12C34-5939-4568-819D-B75A27A76F8B}" destId="{D41AC4E5-63E7-41B3-9DC0-55089BB4A515}" srcOrd="0" destOrd="0" presId="urn:microsoft.com/office/officeart/2005/8/layout/vList2"/>
    <dgm:cxn modelId="{98A44380-C20F-445E-9D76-852CCD9B8AC7}" type="presOf" srcId="{23E4F75B-F5F7-4CDF-ABAB-5DBD7FAB8E37}" destId="{DB0451D0-15D2-4C3A-A173-65CF9696C089}" srcOrd="0" destOrd="0" presId="urn:microsoft.com/office/officeart/2005/8/layout/vList2"/>
    <dgm:cxn modelId="{F6241993-72BC-4CFE-ACA2-F9B4EC3A4CC8}" srcId="{23E4F75B-F5F7-4CDF-ABAB-5DBD7FAB8E37}" destId="{5B858939-F58D-4522-95E9-7EE6C8489090}" srcOrd="1" destOrd="0" parTransId="{396CCD5A-194C-4E41-A378-1CFFEC7DED87}" sibTransId="{23713AE2-3493-4350-BC4E-BFABFF88B624}"/>
    <dgm:cxn modelId="{DD391EAF-33FC-426B-8D37-811B484CB47A}" srcId="{23E4F75B-F5F7-4CDF-ABAB-5DBD7FAB8E37}" destId="{9FF12C34-5939-4568-819D-B75A27A76F8B}" srcOrd="2" destOrd="0" parTransId="{C2BD9950-1E12-43C1-8856-F0BEFB7378E1}" sibTransId="{4B48E302-9B6D-4F48-B41F-6EC23BBA1390}"/>
    <dgm:cxn modelId="{8EB771E7-ABA4-4E65-B551-4ACF499ECDF4}" srcId="{23E4F75B-F5F7-4CDF-ABAB-5DBD7FAB8E37}" destId="{EDBDEFC2-FA3E-4A80-9DDD-DDEA2557DE88}" srcOrd="0" destOrd="0" parTransId="{4D02DEAD-2779-47EF-A0F7-A41880FE86C4}" sibTransId="{18DEEA50-EA35-4C71-90FC-F2BF5973DFB1}"/>
    <dgm:cxn modelId="{674F31FE-65E4-4C05-BD17-62B07DEF1F10}" type="presOf" srcId="{EDBDEFC2-FA3E-4A80-9DDD-DDEA2557DE88}" destId="{1F91841C-5DB3-44CF-918F-EFB83989EA21}" srcOrd="0" destOrd="0" presId="urn:microsoft.com/office/officeart/2005/8/layout/vList2"/>
    <dgm:cxn modelId="{53B1815F-73CA-4631-A640-661C385E1775}" type="presParOf" srcId="{DB0451D0-15D2-4C3A-A173-65CF9696C089}" destId="{1F91841C-5DB3-44CF-918F-EFB83989EA21}" srcOrd="0" destOrd="0" presId="urn:microsoft.com/office/officeart/2005/8/layout/vList2"/>
    <dgm:cxn modelId="{0549EA28-FCE3-491C-BA99-FC895E7F3FDC}" type="presParOf" srcId="{DB0451D0-15D2-4C3A-A173-65CF9696C089}" destId="{90A082C0-20FD-4546-B337-0BD0920BCF6B}" srcOrd="1" destOrd="0" presId="urn:microsoft.com/office/officeart/2005/8/layout/vList2"/>
    <dgm:cxn modelId="{282A276C-56B9-4233-B741-820D2410901A}" type="presParOf" srcId="{DB0451D0-15D2-4C3A-A173-65CF9696C089}" destId="{811B13E9-F06C-47F9-8A3A-2AC5E6304191}" srcOrd="2" destOrd="0" presId="urn:microsoft.com/office/officeart/2005/8/layout/vList2"/>
    <dgm:cxn modelId="{C54E19AB-3920-469D-8ECD-AFC920723FFC}" type="presParOf" srcId="{DB0451D0-15D2-4C3A-A173-65CF9696C089}" destId="{C475D4E0-B18F-4CEC-A96F-7077601C0DAA}" srcOrd="3" destOrd="0" presId="urn:microsoft.com/office/officeart/2005/8/layout/vList2"/>
    <dgm:cxn modelId="{93457006-91A0-479D-80B7-A18C0840034F}" type="presParOf" srcId="{DB0451D0-15D2-4C3A-A173-65CF9696C089}" destId="{D41AC4E5-63E7-41B3-9DC0-55089BB4A515}"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5A514AC-762D-47AD-A788-EDEC8C9664AF}"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NZ"/>
        </a:p>
      </dgm:t>
    </dgm:pt>
    <dgm:pt modelId="{217FBD7D-E4E2-49A2-AD46-A19D4EE2A18B}">
      <dgm:prSet custT="1"/>
      <dgm:spPr/>
      <dgm:t>
        <a:bodyPr/>
        <a:lstStyle/>
        <a:p>
          <a:r>
            <a:rPr lang="en-NZ" sz="2000" dirty="0"/>
            <a:t>Currently only supported for SQL and MongoDB APIs</a:t>
          </a:r>
        </a:p>
      </dgm:t>
    </dgm:pt>
    <dgm:pt modelId="{1C4EA326-2919-4D75-A186-A62BFE4958BA}" type="parTrans" cxnId="{FC5D9BAC-B1F2-469C-B8A4-E11B2D183D4B}">
      <dgm:prSet/>
      <dgm:spPr/>
      <dgm:t>
        <a:bodyPr/>
        <a:lstStyle/>
        <a:p>
          <a:endParaRPr lang="en-NZ"/>
        </a:p>
      </dgm:t>
    </dgm:pt>
    <dgm:pt modelId="{98F38E05-1ED6-43E7-B27A-F74E6D5890DC}" type="sibTrans" cxnId="{FC5D9BAC-B1F2-469C-B8A4-E11B2D183D4B}">
      <dgm:prSet/>
      <dgm:spPr/>
      <dgm:t>
        <a:bodyPr/>
        <a:lstStyle/>
        <a:p>
          <a:endParaRPr lang="en-NZ"/>
        </a:p>
      </dgm:t>
    </dgm:pt>
    <dgm:pt modelId="{4B086ABE-0CB3-4084-B645-E2BDEB166153}">
      <dgm:prSet custT="1"/>
      <dgm:spPr/>
      <dgm:t>
        <a:bodyPr/>
        <a:lstStyle/>
        <a:p>
          <a:r>
            <a:rPr lang="en-NZ" sz="1800" dirty="0"/>
            <a:t>Using Synapse SQL serverless is under gated preview</a:t>
          </a:r>
        </a:p>
      </dgm:t>
    </dgm:pt>
    <dgm:pt modelId="{3140D80C-28F5-49B6-B60B-41ACC2FEEA96}" type="parTrans" cxnId="{BF41A5F9-135C-4FED-917B-9FF4F87949CA}">
      <dgm:prSet/>
      <dgm:spPr/>
      <dgm:t>
        <a:bodyPr/>
        <a:lstStyle/>
        <a:p>
          <a:endParaRPr lang="en-NZ"/>
        </a:p>
      </dgm:t>
    </dgm:pt>
    <dgm:pt modelId="{5DECDDEB-B2D7-47A9-9A9F-F5FD9B96179E}" type="sibTrans" cxnId="{BF41A5F9-135C-4FED-917B-9FF4F87949CA}">
      <dgm:prSet/>
      <dgm:spPr/>
      <dgm:t>
        <a:bodyPr/>
        <a:lstStyle/>
        <a:p>
          <a:endParaRPr lang="en-NZ"/>
        </a:p>
      </dgm:t>
    </dgm:pt>
    <dgm:pt modelId="{BCB522C2-CEF0-4CEB-BCCD-5442D7394A41}">
      <dgm:prSet custT="1"/>
      <dgm:spPr/>
      <dgm:t>
        <a:bodyPr/>
        <a:lstStyle/>
        <a:p>
          <a:r>
            <a:rPr lang="en-NZ" sz="1800"/>
            <a:t>Cannot enable analytical store on existing containers in Cosmos DB.</a:t>
          </a:r>
        </a:p>
      </dgm:t>
    </dgm:pt>
    <dgm:pt modelId="{9E11BBE2-72DC-4B57-8C1B-28C6F40773C3}" type="parTrans" cxnId="{A3686A5D-D253-4C21-AFD7-96784567E8E5}">
      <dgm:prSet/>
      <dgm:spPr/>
      <dgm:t>
        <a:bodyPr/>
        <a:lstStyle/>
        <a:p>
          <a:endParaRPr lang="en-NZ"/>
        </a:p>
      </dgm:t>
    </dgm:pt>
    <dgm:pt modelId="{EBA7E8BE-3B33-4DB8-BE9B-90E121687270}" type="sibTrans" cxnId="{A3686A5D-D253-4C21-AFD7-96784567E8E5}">
      <dgm:prSet/>
      <dgm:spPr/>
      <dgm:t>
        <a:bodyPr/>
        <a:lstStyle/>
        <a:p>
          <a:endParaRPr lang="en-NZ"/>
        </a:p>
      </dgm:t>
    </dgm:pt>
    <dgm:pt modelId="{6490BCCE-7E78-4B65-967F-8C33991BA623}">
      <dgm:prSet custT="1"/>
      <dgm:spPr/>
      <dgm:t>
        <a:bodyPr/>
        <a:lstStyle/>
        <a:p>
          <a:r>
            <a:rPr lang="en-NZ" sz="1800"/>
            <a:t>Can’t disable analytical store after creating containers.</a:t>
          </a:r>
        </a:p>
      </dgm:t>
    </dgm:pt>
    <dgm:pt modelId="{84AE90F5-61BB-4720-8169-79A94160EF7D}" type="parTrans" cxnId="{AB2E0C90-DA28-4D3D-8E00-451D02CE89D3}">
      <dgm:prSet/>
      <dgm:spPr/>
      <dgm:t>
        <a:bodyPr/>
        <a:lstStyle/>
        <a:p>
          <a:endParaRPr lang="en-NZ"/>
        </a:p>
      </dgm:t>
    </dgm:pt>
    <dgm:pt modelId="{793B901A-C6AD-4EEB-8955-9F1E14AEA229}" type="sibTrans" cxnId="{AB2E0C90-DA28-4D3D-8E00-451D02CE89D3}">
      <dgm:prSet/>
      <dgm:spPr/>
      <dgm:t>
        <a:bodyPr/>
        <a:lstStyle/>
        <a:p>
          <a:endParaRPr lang="en-NZ"/>
        </a:p>
      </dgm:t>
    </dgm:pt>
    <dgm:pt modelId="{CBF089FD-6DD6-476D-A86C-5860302FD033}">
      <dgm:prSet custT="1"/>
      <dgm:spPr/>
      <dgm:t>
        <a:bodyPr/>
        <a:lstStyle/>
        <a:p>
          <a:r>
            <a:rPr lang="en-NZ" sz="1800"/>
            <a:t>No impact on transactional store in terms of RU Expenditure.</a:t>
          </a:r>
        </a:p>
      </dgm:t>
    </dgm:pt>
    <dgm:pt modelId="{4DB3A1D9-CF5D-45EC-BA7D-B20F47C4A400}" type="parTrans" cxnId="{19560BD3-878F-441B-834E-DC5198F888C3}">
      <dgm:prSet/>
      <dgm:spPr/>
      <dgm:t>
        <a:bodyPr/>
        <a:lstStyle/>
        <a:p>
          <a:endParaRPr lang="en-NZ"/>
        </a:p>
      </dgm:t>
    </dgm:pt>
    <dgm:pt modelId="{ABE143BD-BDEA-4CE5-9D25-F07993318FDC}" type="sibTrans" cxnId="{19560BD3-878F-441B-834E-DC5198F888C3}">
      <dgm:prSet/>
      <dgm:spPr/>
      <dgm:t>
        <a:bodyPr/>
        <a:lstStyle/>
        <a:p>
          <a:endParaRPr lang="en-NZ"/>
        </a:p>
      </dgm:t>
    </dgm:pt>
    <dgm:pt modelId="{0576BC2D-EB14-4960-B344-18D6EBB84DA4}">
      <dgm:prSet custT="1"/>
      <dgm:spPr/>
      <dgm:t>
        <a:bodyPr/>
        <a:lstStyle/>
        <a:p>
          <a:r>
            <a:rPr lang="en-NZ" sz="1800"/>
            <a:t>Cosmos DB Analytical Store is Read-only.</a:t>
          </a:r>
        </a:p>
      </dgm:t>
    </dgm:pt>
    <dgm:pt modelId="{D7118DB3-B3D5-46BA-B049-189C03477BA2}" type="parTrans" cxnId="{9E66B7D9-9620-4C6C-96B9-801F0EEA91FD}">
      <dgm:prSet/>
      <dgm:spPr/>
      <dgm:t>
        <a:bodyPr/>
        <a:lstStyle/>
        <a:p>
          <a:endParaRPr lang="en-NZ"/>
        </a:p>
      </dgm:t>
    </dgm:pt>
    <dgm:pt modelId="{A57731FD-7F19-4505-923F-9C710032DD8E}" type="sibTrans" cxnId="{9E66B7D9-9620-4C6C-96B9-801F0EEA91FD}">
      <dgm:prSet/>
      <dgm:spPr/>
      <dgm:t>
        <a:bodyPr/>
        <a:lstStyle/>
        <a:p>
          <a:endParaRPr lang="en-NZ"/>
        </a:p>
      </dgm:t>
    </dgm:pt>
    <dgm:pt modelId="{51660E07-822B-4BB9-9B9C-FD8B892F9AF3}" type="pres">
      <dgm:prSet presAssocID="{65A514AC-762D-47AD-A788-EDEC8C9664AF}" presName="linear" presStyleCnt="0">
        <dgm:presLayoutVars>
          <dgm:animLvl val="lvl"/>
          <dgm:resizeHandles val="exact"/>
        </dgm:presLayoutVars>
      </dgm:prSet>
      <dgm:spPr/>
    </dgm:pt>
    <dgm:pt modelId="{CA007FC2-6AAC-47EC-A9B9-6D167D8A6E41}" type="pres">
      <dgm:prSet presAssocID="{217FBD7D-E4E2-49A2-AD46-A19D4EE2A18B}" presName="parentText" presStyleLbl="node1" presStyleIdx="0" presStyleCnt="6">
        <dgm:presLayoutVars>
          <dgm:chMax val="0"/>
          <dgm:bulletEnabled val="1"/>
        </dgm:presLayoutVars>
      </dgm:prSet>
      <dgm:spPr/>
    </dgm:pt>
    <dgm:pt modelId="{8BDF3C23-DF7C-4D03-8C61-381797B2DCA6}" type="pres">
      <dgm:prSet presAssocID="{98F38E05-1ED6-43E7-B27A-F74E6D5890DC}" presName="spacer" presStyleCnt="0"/>
      <dgm:spPr/>
    </dgm:pt>
    <dgm:pt modelId="{959FA5D3-C08A-4B90-BC9C-2E4E2400F379}" type="pres">
      <dgm:prSet presAssocID="{4B086ABE-0CB3-4084-B645-E2BDEB166153}" presName="parentText" presStyleLbl="node1" presStyleIdx="1" presStyleCnt="6">
        <dgm:presLayoutVars>
          <dgm:chMax val="0"/>
          <dgm:bulletEnabled val="1"/>
        </dgm:presLayoutVars>
      </dgm:prSet>
      <dgm:spPr/>
    </dgm:pt>
    <dgm:pt modelId="{5EAE7637-439C-4DCF-B118-E964E79FDAF7}" type="pres">
      <dgm:prSet presAssocID="{5DECDDEB-B2D7-47A9-9A9F-F5FD9B96179E}" presName="spacer" presStyleCnt="0"/>
      <dgm:spPr/>
    </dgm:pt>
    <dgm:pt modelId="{9E38703D-6A4F-4A8A-9D80-03A0E0767195}" type="pres">
      <dgm:prSet presAssocID="{BCB522C2-CEF0-4CEB-BCCD-5442D7394A41}" presName="parentText" presStyleLbl="node1" presStyleIdx="2" presStyleCnt="6">
        <dgm:presLayoutVars>
          <dgm:chMax val="0"/>
          <dgm:bulletEnabled val="1"/>
        </dgm:presLayoutVars>
      </dgm:prSet>
      <dgm:spPr/>
    </dgm:pt>
    <dgm:pt modelId="{DF262E0B-3798-48F9-B684-934B31A01805}" type="pres">
      <dgm:prSet presAssocID="{EBA7E8BE-3B33-4DB8-BE9B-90E121687270}" presName="spacer" presStyleCnt="0"/>
      <dgm:spPr/>
    </dgm:pt>
    <dgm:pt modelId="{C4002334-9175-461F-BDD6-F5D789AFE089}" type="pres">
      <dgm:prSet presAssocID="{6490BCCE-7E78-4B65-967F-8C33991BA623}" presName="parentText" presStyleLbl="node1" presStyleIdx="3" presStyleCnt="6">
        <dgm:presLayoutVars>
          <dgm:chMax val="0"/>
          <dgm:bulletEnabled val="1"/>
        </dgm:presLayoutVars>
      </dgm:prSet>
      <dgm:spPr/>
    </dgm:pt>
    <dgm:pt modelId="{48CC1B57-7F86-492C-A08D-B998253CD82B}" type="pres">
      <dgm:prSet presAssocID="{793B901A-C6AD-4EEB-8955-9F1E14AEA229}" presName="spacer" presStyleCnt="0"/>
      <dgm:spPr/>
    </dgm:pt>
    <dgm:pt modelId="{86393951-8E5C-4796-9D54-03925B243478}" type="pres">
      <dgm:prSet presAssocID="{CBF089FD-6DD6-476D-A86C-5860302FD033}" presName="parentText" presStyleLbl="node1" presStyleIdx="4" presStyleCnt="6">
        <dgm:presLayoutVars>
          <dgm:chMax val="0"/>
          <dgm:bulletEnabled val="1"/>
        </dgm:presLayoutVars>
      </dgm:prSet>
      <dgm:spPr/>
    </dgm:pt>
    <dgm:pt modelId="{27E65D35-F733-4950-8FB5-A47797C2078A}" type="pres">
      <dgm:prSet presAssocID="{ABE143BD-BDEA-4CE5-9D25-F07993318FDC}" presName="spacer" presStyleCnt="0"/>
      <dgm:spPr/>
    </dgm:pt>
    <dgm:pt modelId="{5C7C8E15-4C89-4949-8D67-6719E029E50C}" type="pres">
      <dgm:prSet presAssocID="{0576BC2D-EB14-4960-B344-18D6EBB84DA4}" presName="parentText" presStyleLbl="node1" presStyleIdx="5" presStyleCnt="6">
        <dgm:presLayoutVars>
          <dgm:chMax val="0"/>
          <dgm:bulletEnabled val="1"/>
        </dgm:presLayoutVars>
      </dgm:prSet>
      <dgm:spPr/>
    </dgm:pt>
  </dgm:ptLst>
  <dgm:cxnLst>
    <dgm:cxn modelId="{A3686A5D-D253-4C21-AFD7-96784567E8E5}" srcId="{65A514AC-762D-47AD-A788-EDEC8C9664AF}" destId="{BCB522C2-CEF0-4CEB-BCCD-5442D7394A41}" srcOrd="2" destOrd="0" parTransId="{9E11BBE2-72DC-4B57-8C1B-28C6F40773C3}" sibTransId="{EBA7E8BE-3B33-4DB8-BE9B-90E121687270}"/>
    <dgm:cxn modelId="{77ACEE5E-2F43-460F-A17C-2D3367A1CEA1}" type="presOf" srcId="{0576BC2D-EB14-4960-B344-18D6EBB84DA4}" destId="{5C7C8E15-4C89-4949-8D67-6719E029E50C}" srcOrd="0" destOrd="0" presId="urn:microsoft.com/office/officeart/2005/8/layout/vList2"/>
    <dgm:cxn modelId="{35AD2062-452F-441F-A772-1F3C3A16B141}" type="presOf" srcId="{65A514AC-762D-47AD-A788-EDEC8C9664AF}" destId="{51660E07-822B-4BB9-9B9C-FD8B892F9AF3}" srcOrd="0" destOrd="0" presId="urn:microsoft.com/office/officeart/2005/8/layout/vList2"/>
    <dgm:cxn modelId="{DF8C2E68-E40C-400C-B236-48928A6E01F3}" type="presOf" srcId="{CBF089FD-6DD6-476D-A86C-5860302FD033}" destId="{86393951-8E5C-4796-9D54-03925B243478}" srcOrd="0" destOrd="0" presId="urn:microsoft.com/office/officeart/2005/8/layout/vList2"/>
    <dgm:cxn modelId="{AB2E0C90-DA28-4D3D-8E00-451D02CE89D3}" srcId="{65A514AC-762D-47AD-A788-EDEC8C9664AF}" destId="{6490BCCE-7E78-4B65-967F-8C33991BA623}" srcOrd="3" destOrd="0" parTransId="{84AE90F5-61BB-4720-8169-79A94160EF7D}" sibTransId="{793B901A-C6AD-4EEB-8955-9F1E14AEA229}"/>
    <dgm:cxn modelId="{FC5D9BAC-B1F2-469C-B8A4-E11B2D183D4B}" srcId="{65A514AC-762D-47AD-A788-EDEC8C9664AF}" destId="{217FBD7D-E4E2-49A2-AD46-A19D4EE2A18B}" srcOrd="0" destOrd="0" parTransId="{1C4EA326-2919-4D75-A186-A62BFE4958BA}" sibTransId="{98F38E05-1ED6-43E7-B27A-F74E6D5890DC}"/>
    <dgm:cxn modelId="{DC9A7BAE-3BB3-490F-B526-2E6BA5B17F02}" type="presOf" srcId="{217FBD7D-E4E2-49A2-AD46-A19D4EE2A18B}" destId="{CA007FC2-6AAC-47EC-A9B9-6D167D8A6E41}" srcOrd="0" destOrd="0" presId="urn:microsoft.com/office/officeart/2005/8/layout/vList2"/>
    <dgm:cxn modelId="{707B1DCD-358A-4218-8DCB-A7F6B716CA71}" type="presOf" srcId="{4B086ABE-0CB3-4084-B645-E2BDEB166153}" destId="{959FA5D3-C08A-4B90-BC9C-2E4E2400F379}" srcOrd="0" destOrd="0" presId="urn:microsoft.com/office/officeart/2005/8/layout/vList2"/>
    <dgm:cxn modelId="{19560BD3-878F-441B-834E-DC5198F888C3}" srcId="{65A514AC-762D-47AD-A788-EDEC8C9664AF}" destId="{CBF089FD-6DD6-476D-A86C-5860302FD033}" srcOrd="4" destOrd="0" parTransId="{4DB3A1D9-CF5D-45EC-BA7D-B20F47C4A400}" sibTransId="{ABE143BD-BDEA-4CE5-9D25-F07993318FDC}"/>
    <dgm:cxn modelId="{9E66B7D9-9620-4C6C-96B9-801F0EEA91FD}" srcId="{65A514AC-762D-47AD-A788-EDEC8C9664AF}" destId="{0576BC2D-EB14-4960-B344-18D6EBB84DA4}" srcOrd="5" destOrd="0" parTransId="{D7118DB3-B3D5-46BA-B049-189C03477BA2}" sibTransId="{A57731FD-7F19-4505-923F-9C710032DD8E}"/>
    <dgm:cxn modelId="{799C16EB-149E-45D2-B757-9031C8F2B968}" type="presOf" srcId="{6490BCCE-7E78-4B65-967F-8C33991BA623}" destId="{C4002334-9175-461F-BDD6-F5D789AFE089}" srcOrd="0" destOrd="0" presId="urn:microsoft.com/office/officeart/2005/8/layout/vList2"/>
    <dgm:cxn modelId="{BF41A5F9-135C-4FED-917B-9FF4F87949CA}" srcId="{65A514AC-762D-47AD-A788-EDEC8C9664AF}" destId="{4B086ABE-0CB3-4084-B645-E2BDEB166153}" srcOrd="1" destOrd="0" parTransId="{3140D80C-28F5-49B6-B60B-41ACC2FEEA96}" sibTransId="{5DECDDEB-B2D7-47A9-9A9F-F5FD9B96179E}"/>
    <dgm:cxn modelId="{BB6EBBFD-3014-4022-8179-46E924F3B47F}" type="presOf" srcId="{BCB522C2-CEF0-4CEB-BCCD-5442D7394A41}" destId="{9E38703D-6A4F-4A8A-9D80-03A0E0767195}" srcOrd="0" destOrd="0" presId="urn:microsoft.com/office/officeart/2005/8/layout/vList2"/>
    <dgm:cxn modelId="{3BB5C4A4-BA0F-4AAF-93A8-6C0931CFE409}" type="presParOf" srcId="{51660E07-822B-4BB9-9B9C-FD8B892F9AF3}" destId="{CA007FC2-6AAC-47EC-A9B9-6D167D8A6E41}" srcOrd="0" destOrd="0" presId="urn:microsoft.com/office/officeart/2005/8/layout/vList2"/>
    <dgm:cxn modelId="{973A6967-6C46-420D-ADFC-093304D2C703}" type="presParOf" srcId="{51660E07-822B-4BB9-9B9C-FD8B892F9AF3}" destId="{8BDF3C23-DF7C-4D03-8C61-381797B2DCA6}" srcOrd="1" destOrd="0" presId="urn:microsoft.com/office/officeart/2005/8/layout/vList2"/>
    <dgm:cxn modelId="{1B449354-D4E0-4F93-AE09-525943318C7A}" type="presParOf" srcId="{51660E07-822B-4BB9-9B9C-FD8B892F9AF3}" destId="{959FA5D3-C08A-4B90-BC9C-2E4E2400F379}" srcOrd="2" destOrd="0" presId="urn:microsoft.com/office/officeart/2005/8/layout/vList2"/>
    <dgm:cxn modelId="{0D5CE4F0-7897-46FC-88FB-0E02B5BC60B9}" type="presParOf" srcId="{51660E07-822B-4BB9-9B9C-FD8B892F9AF3}" destId="{5EAE7637-439C-4DCF-B118-E964E79FDAF7}" srcOrd="3" destOrd="0" presId="urn:microsoft.com/office/officeart/2005/8/layout/vList2"/>
    <dgm:cxn modelId="{5186B271-41A9-4E6C-8D3F-940C60DAAAF9}" type="presParOf" srcId="{51660E07-822B-4BB9-9B9C-FD8B892F9AF3}" destId="{9E38703D-6A4F-4A8A-9D80-03A0E0767195}" srcOrd="4" destOrd="0" presId="urn:microsoft.com/office/officeart/2005/8/layout/vList2"/>
    <dgm:cxn modelId="{87DFED7A-00B3-4014-B794-59434276E1C7}" type="presParOf" srcId="{51660E07-822B-4BB9-9B9C-FD8B892F9AF3}" destId="{DF262E0B-3798-48F9-B684-934B31A01805}" srcOrd="5" destOrd="0" presId="urn:microsoft.com/office/officeart/2005/8/layout/vList2"/>
    <dgm:cxn modelId="{2F43B83D-87B7-4CCF-93CB-59844DA08B9B}" type="presParOf" srcId="{51660E07-822B-4BB9-9B9C-FD8B892F9AF3}" destId="{C4002334-9175-461F-BDD6-F5D789AFE089}" srcOrd="6" destOrd="0" presId="urn:microsoft.com/office/officeart/2005/8/layout/vList2"/>
    <dgm:cxn modelId="{351D7542-0634-4599-BFE7-50EB5A3879CB}" type="presParOf" srcId="{51660E07-822B-4BB9-9B9C-FD8B892F9AF3}" destId="{48CC1B57-7F86-492C-A08D-B998253CD82B}" srcOrd="7" destOrd="0" presId="urn:microsoft.com/office/officeart/2005/8/layout/vList2"/>
    <dgm:cxn modelId="{5BB4418E-B878-47D0-A887-5C60C300E72F}" type="presParOf" srcId="{51660E07-822B-4BB9-9B9C-FD8B892F9AF3}" destId="{86393951-8E5C-4796-9D54-03925B243478}" srcOrd="8" destOrd="0" presId="urn:microsoft.com/office/officeart/2005/8/layout/vList2"/>
    <dgm:cxn modelId="{335B6B03-488D-423B-BADF-753A6ABF36E7}" type="presParOf" srcId="{51660E07-822B-4BB9-9B9C-FD8B892F9AF3}" destId="{27E65D35-F733-4950-8FB5-A47797C2078A}" srcOrd="9" destOrd="0" presId="urn:microsoft.com/office/officeart/2005/8/layout/vList2"/>
    <dgm:cxn modelId="{24CA7BCE-8E05-48CB-900F-F32A8D68757A}" type="presParOf" srcId="{51660E07-822B-4BB9-9B9C-FD8B892F9AF3}" destId="{5C7C8E15-4C89-4949-8D67-6719E029E50C}" srcOrd="1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78B1F7-1D45-4C55-AF9D-120570CE2B5E}">
      <dsp:nvSpPr>
        <dsp:cNvPr id="0" name=""/>
        <dsp:cNvSpPr/>
      </dsp:nvSpPr>
      <dsp:spPr>
        <a:xfrm>
          <a:off x="0" y="518314"/>
          <a:ext cx="4706803" cy="8751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Software Engineer based in Auckland, New Zealand.</a:t>
          </a:r>
          <a:endParaRPr lang="en-NZ" sz="2200" kern="1200"/>
        </a:p>
      </dsp:txBody>
      <dsp:txXfrm>
        <a:off x="42722" y="561036"/>
        <a:ext cx="4621359" cy="789716"/>
      </dsp:txXfrm>
    </dsp:sp>
    <dsp:sp modelId="{D5D71425-DEDE-4CA0-9646-ECA78E332AD9}">
      <dsp:nvSpPr>
        <dsp:cNvPr id="0" name=""/>
        <dsp:cNvSpPr/>
      </dsp:nvSpPr>
      <dsp:spPr>
        <a:xfrm>
          <a:off x="0" y="1456834"/>
          <a:ext cx="4706803" cy="8751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Data Platform MVP focused on Cosmos DB, Azure Functions, s and .NET.</a:t>
          </a:r>
          <a:endParaRPr lang="en-NZ" sz="2200" kern="1200" dirty="0"/>
        </a:p>
      </dsp:txBody>
      <dsp:txXfrm>
        <a:off x="42722" y="1499556"/>
        <a:ext cx="4621359" cy="789716"/>
      </dsp:txXfrm>
    </dsp:sp>
    <dsp:sp modelId="{62250AFD-4D8F-439E-9202-DA416274CD79}">
      <dsp:nvSpPr>
        <dsp:cNvPr id="0" name=""/>
        <dsp:cNvSpPr/>
      </dsp:nvSpPr>
      <dsp:spPr>
        <a:xfrm>
          <a:off x="0" y="2395355"/>
          <a:ext cx="4706803" cy="8751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From the UK, based in NZ for almost 10 years now.</a:t>
          </a:r>
          <a:endParaRPr lang="en-NZ" sz="2200" kern="1200" dirty="0"/>
        </a:p>
      </dsp:txBody>
      <dsp:txXfrm>
        <a:off x="42722" y="2438077"/>
        <a:ext cx="4621359" cy="7897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0CB09F-7312-410B-886C-45C39020E9C3}">
      <dsp:nvSpPr>
        <dsp:cNvPr id="0" name=""/>
        <dsp:cNvSpPr/>
      </dsp:nvSpPr>
      <dsp:spPr>
        <a:xfrm>
          <a:off x="0" y="31074"/>
          <a:ext cx="4977578" cy="6762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NZ" sz="1700" kern="1200"/>
            <a:t>What is Azure Synapse Analytics? And Azure Cosmos DB?</a:t>
          </a:r>
        </a:p>
      </dsp:txBody>
      <dsp:txXfrm>
        <a:off x="33012" y="64086"/>
        <a:ext cx="4911554" cy="610236"/>
      </dsp:txXfrm>
    </dsp:sp>
    <dsp:sp modelId="{C5C0AA82-2104-4FBE-A9E0-8C904B111335}">
      <dsp:nvSpPr>
        <dsp:cNvPr id="0" name=""/>
        <dsp:cNvSpPr/>
      </dsp:nvSpPr>
      <dsp:spPr>
        <a:xfrm>
          <a:off x="0" y="756294"/>
          <a:ext cx="4977578" cy="6762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NZ" sz="1700" kern="1200"/>
            <a:t>Running analytics on Cosmos DB before Synapse Analytics.</a:t>
          </a:r>
        </a:p>
      </dsp:txBody>
      <dsp:txXfrm>
        <a:off x="33012" y="789306"/>
        <a:ext cx="4911554" cy="610236"/>
      </dsp:txXfrm>
    </dsp:sp>
    <dsp:sp modelId="{BAAA5653-A3B1-4E1F-9643-DEBACE4F30E6}">
      <dsp:nvSpPr>
        <dsp:cNvPr id="0" name=""/>
        <dsp:cNvSpPr/>
      </dsp:nvSpPr>
      <dsp:spPr>
        <a:xfrm>
          <a:off x="0" y="1481514"/>
          <a:ext cx="4977578" cy="6762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NZ" sz="1700" kern="1200"/>
            <a:t>What is Synapse Link for Cosmos DB?</a:t>
          </a:r>
        </a:p>
      </dsp:txBody>
      <dsp:txXfrm>
        <a:off x="33012" y="1514526"/>
        <a:ext cx="4911554" cy="610236"/>
      </dsp:txXfrm>
    </dsp:sp>
    <dsp:sp modelId="{0CFEE89B-5C01-4871-A888-49019AEC44F7}">
      <dsp:nvSpPr>
        <dsp:cNvPr id="0" name=""/>
        <dsp:cNvSpPr/>
      </dsp:nvSpPr>
      <dsp:spPr>
        <a:xfrm>
          <a:off x="0" y="2206734"/>
          <a:ext cx="4977578" cy="6762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NZ" sz="1700" kern="1200"/>
            <a:t>Demo</a:t>
          </a:r>
        </a:p>
      </dsp:txBody>
      <dsp:txXfrm>
        <a:off x="33012" y="2239746"/>
        <a:ext cx="4911554" cy="610236"/>
      </dsp:txXfrm>
    </dsp:sp>
    <dsp:sp modelId="{4509CF2D-2060-4F62-BC52-7A8C01AEA0C7}">
      <dsp:nvSpPr>
        <dsp:cNvPr id="0" name=""/>
        <dsp:cNvSpPr/>
      </dsp:nvSpPr>
      <dsp:spPr>
        <a:xfrm>
          <a:off x="0" y="2931954"/>
          <a:ext cx="4977578" cy="6762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NZ" sz="1700" kern="1200"/>
            <a:t>Q&amp;A session</a:t>
          </a:r>
        </a:p>
      </dsp:txBody>
      <dsp:txXfrm>
        <a:off x="33012" y="2964966"/>
        <a:ext cx="4911554" cy="6102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76AEB1-5315-41AE-B441-F094FADA6779}">
      <dsp:nvSpPr>
        <dsp:cNvPr id="0" name=""/>
        <dsp:cNvSpPr/>
      </dsp:nvSpPr>
      <dsp:spPr>
        <a:xfrm>
          <a:off x="0" y="83825"/>
          <a:ext cx="4977578" cy="1118812"/>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NZ" sz="2000" kern="1200"/>
            <a:t>Integrated Analytics Service across data warehouses and big data analytics systems.</a:t>
          </a:r>
        </a:p>
      </dsp:txBody>
      <dsp:txXfrm>
        <a:off x="54616" y="138441"/>
        <a:ext cx="4868346" cy="1009580"/>
      </dsp:txXfrm>
    </dsp:sp>
    <dsp:sp modelId="{25FD6995-D228-4227-BBBA-35E8AC9F8982}">
      <dsp:nvSpPr>
        <dsp:cNvPr id="0" name=""/>
        <dsp:cNvSpPr/>
      </dsp:nvSpPr>
      <dsp:spPr>
        <a:xfrm>
          <a:off x="0" y="1260238"/>
          <a:ext cx="4977578" cy="1118812"/>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NZ" sz="2000" kern="1200"/>
            <a:t>Brings together SQL, Spark and Pipelines for analytical workloads.</a:t>
          </a:r>
        </a:p>
      </dsp:txBody>
      <dsp:txXfrm>
        <a:off x="54616" y="1314854"/>
        <a:ext cx="4868346" cy="1009580"/>
      </dsp:txXfrm>
    </dsp:sp>
    <dsp:sp modelId="{B194EBC7-DD77-4579-B4D5-A953EC0B9478}">
      <dsp:nvSpPr>
        <dsp:cNvPr id="0" name=""/>
        <dsp:cNvSpPr/>
      </dsp:nvSpPr>
      <dsp:spPr>
        <a:xfrm>
          <a:off x="0" y="2436650"/>
          <a:ext cx="4977578" cy="1118812"/>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NZ" sz="2000" kern="1200"/>
            <a:t>Web-native Studio providing a single experience for managing, coding and securing BI, AI and Machine Learning projects</a:t>
          </a:r>
        </a:p>
      </dsp:txBody>
      <dsp:txXfrm>
        <a:off x="54616" y="2491266"/>
        <a:ext cx="4868346" cy="10095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9A9036-3CC2-43DE-BC9A-0767EC337783}">
      <dsp:nvSpPr>
        <dsp:cNvPr id="0" name=""/>
        <dsp:cNvSpPr/>
      </dsp:nvSpPr>
      <dsp:spPr>
        <a:xfrm>
          <a:off x="0" y="9548"/>
          <a:ext cx="5181600" cy="99450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NZ" sz="2500" kern="1200"/>
            <a:t>Request Units = Currency for Cosmos DB!</a:t>
          </a:r>
        </a:p>
      </dsp:txBody>
      <dsp:txXfrm>
        <a:off x="48547" y="58095"/>
        <a:ext cx="5084506" cy="897406"/>
      </dsp:txXfrm>
    </dsp:sp>
    <dsp:sp modelId="{B2413594-A94C-4986-AA97-3329E7C89A3D}">
      <dsp:nvSpPr>
        <dsp:cNvPr id="0" name=""/>
        <dsp:cNvSpPr/>
      </dsp:nvSpPr>
      <dsp:spPr>
        <a:xfrm>
          <a:off x="0" y="1076048"/>
          <a:ext cx="5181600" cy="99450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NZ" sz="2500" kern="1200" dirty="0"/>
            <a:t>Charged at an hourly basis</a:t>
          </a:r>
        </a:p>
      </dsp:txBody>
      <dsp:txXfrm>
        <a:off x="48547" y="1124595"/>
        <a:ext cx="5084506" cy="897406"/>
      </dsp:txXfrm>
    </dsp:sp>
    <dsp:sp modelId="{AFB4E15B-0F81-4C1E-A339-4004AAEBDF2D}">
      <dsp:nvSpPr>
        <dsp:cNvPr id="0" name=""/>
        <dsp:cNvSpPr/>
      </dsp:nvSpPr>
      <dsp:spPr>
        <a:xfrm>
          <a:off x="0" y="2142548"/>
          <a:ext cx="5181600" cy="99450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NZ" sz="2500" kern="1200"/>
            <a:t>Can provision throughput at DB or container level</a:t>
          </a:r>
        </a:p>
      </dsp:txBody>
      <dsp:txXfrm>
        <a:off x="48547" y="2191095"/>
        <a:ext cx="5084506" cy="897406"/>
      </dsp:txXfrm>
    </dsp:sp>
    <dsp:sp modelId="{4AD9B391-DB0D-442E-9D12-D13C6FE40ED4}">
      <dsp:nvSpPr>
        <dsp:cNvPr id="0" name=""/>
        <dsp:cNvSpPr/>
      </dsp:nvSpPr>
      <dsp:spPr>
        <a:xfrm>
          <a:off x="0" y="3209048"/>
          <a:ext cx="5181600" cy="99450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NZ" sz="2500" kern="1200"/>
            <a:t>Either manually set throughput or use Autoscale.</a:t>
          </a:r>
        </a:p>
      </dsp:txBody>
      <dsp:txXfrm>
        <a:off x="48547" y="3257595"/>
        <a:ext cx="5084506" cy="8974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4F04FC-5CF6-4D28-970C-A78974E2576B}">
      <dsp:nvSpPr>
        <dsp:cNvPr id="0" name=""/>
        <dsp:cNvSpPr/>
      </dsp:nvSpPr>
      <dsp:spPr>
        <a:xfrm>
          <a:off x="0" y="83017"/>
          <a:ext cx="4765949" cy="7558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NZ" sz="1900" kern="1200"/>
            <a:t>Provisioning extra Request Units to perform queries.</a:t>
          </a:r>
        </a:p>
      </dsp:txBody>
      <dsp:txXfrm>
        <a:off x="36896" y="119913"/>
        <a:ext cx="4692157" cy="682028"/>
      </dsp:txXfrm>
    </dsp:sp>
    <dsp:sp modelId="{4422886B-0C39-4CDE-A09D-B7A287CBC8E5}">
      <dsp:nvSpPr>
        <dsp:cNvPr id="0" name=""/>
        <dsp:cNvSpPr/>
      </dsp:nvSpPr>
      <dsp:spPr>
        <a:xfrm>
          <a:off x="0" y="893558"/>
          <a:ext cx="4765949" cy="7558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NZ" sz="1900" kern="1200"/>
            <a:t>Extensive Indexing Strategies.</a:t>
          </a:r>
        </a:p>
      </dsp:txBody>
      <dsp:txXfrm>
        <a:off x="36896" y="930454"/>
        <a:ext cx="4692157" cy="682028"/>
      </dsp:txXfrm>
    </dsp:sp>
    <dsp:sp modelId="{76C01B5D-82FF-4BEF-B617-A33287A34EC4}">
      <dsp:nvSpPr>
        <dsp:cNvPr id="0" name=""/>
        <dsp:cNvSpPr/>
      </dsp:nvSpPr>
      <dsp:spPr>
        <a:xfrm>
          <a:off x="0" y="1704098"/>
          <a:ext cx="4765949" cy="7558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NZ" sz="1900" kern="1200"/>
            <a:t>Cross-Partition Queries.</a:t>
          </a:r>
        </a:p>
      </dsp:txBody>
      <dsp:txXfrm>
        <a:off x="36896" y="1740994"/>
        <a:ext cx="4692157" cy="682028"/>
      </dsp:txXfrm>
    </dsp:sp>
    <dsp:sp modelId="{38C75185-6E08-4B68-98AA-315E70A61C05}">
      <dsp:nvSpPr>
        <dsp:cNvPr id="0" name=""/>
        <dsp:cNvSpPr/>
      </dsp:nvSpPr>
      <dsp:spPr>
        <a:xfrm>
          <a:off x="0" y="2514637"/>
          <a:ext cx="4765949" cy="7558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NZ" sz="1900" kern="1200" dirty="0"/>
            <a:t>Would have to develop complex ETL jobs for complex analytics.</a:t>
          </a:r>
        </a:p>
      </dsp:txBody>
      <dsp:txXfrm>
        <a:off x="36896" y="2551533"/>
        <a:ext cx="4692157" cy="68202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F2E01A-8C1D-4C10-A23B-3F61DD2949F4}">
      <dsp:nvSpPr>
        <dsp:cNvPr id="0" name=""/>
        <dsp:cNvSpPr/>
      </dsp:nvSpPr>
      <dsp:spPr>
        <a:xfrm>
          <a:off x="0" y="26979"/>
          <a:ext cx="4977578" cy="1154789"/>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We can indicate how long we want to retain data in the analytical store at a container level.</a:t>
          </a:r>
          <a:endParaRPr lang="en-NZ" sz="2100" kern="1200"/>
        </a:p>
      </dsp:txBody>
      <dsp:txXfrm>
        <a:off x="56372" y="83351"/>
        <a:ext cx="4864834" cy="1042045"/>
      </dsp:txXfrm>
    </dsp:sp>
    <dsp:sp modelId="{1EB759C3-158E-4E1A-94EF-779EA33B750F}">
      <dsp:nvSpPr>
        <dsp:cNvPr id="0" name=""/>
        <dsp:cNvSpPr/>
      </dsp:nvSpPr>
      <dsp:spPr>
        <a:xfrm>
          <a:off x="0" y="1242249"/>
          <a:ext cx="4977578" cy="1154789"/>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We can retain data in our analytical store longer than in our transactional store.</a:t>
          </a:r>
          <a:endParaRPr lang="en-NZ" sz="2100" kern="1200"/>
        </a:p>
      </dsp:txBody>
      <dsp:txXfrm>
        <a:off x="56372" y="1298621"/>
        <a:ext cx="4864834" cy="1042045"/>
      </dsp:txXfrm>
    </dsp:sp>
    <dsp:sp modelId="{6F6EDE00-9DC9-411B-9FC4-F78BEDE1C3A5}">
      <dsp:nvSpPr>
        <dsp:cNvPr id="0" name=""/>
        <dsp:cNvSpPr/>
      </dsp:nvSpPr>
      <dsp:spPr>
        <a:xfrm>
          <a:off x="0" y="2457519"/>
          <a:ext cx="4977578" cy="1154789"/>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Configured in seconds.</a:t>
          </a:r>
          <a:endParaRPr lang="en-NZ" sz="2100" kern="1200"/>
        </a:p>
      </dsp:txBody>
      <dsp:txXfrm>
        <a:off x="56372" y="2513891"/>
        <a:ext cx="4864834" cy="104204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85A976-631D-4961-B5DB-5C29E2AE59A2}">
      <dsp:nvSpPr>
        <dsp:cNvPr id="0" name=""/>
        <dsp:cNvSpPr/>
      </dsp:nvSpPr>
      <dsp:spPr>
        <a:xfrm>
          <a:off x="0" y="315699"/>
          <a:ext cx="4977578" cy="45571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NZ" sz="1900" kern="1200"/>
            <a:t>Reduced complexity with no ETL jobs</a:t>
          </a:r>
        </a:p>
      </dsp:txBody>
      <dsp:txXfrm>
        <a:off x="22246" y="337945"/>
        <a:ext cx="4933086" cy="411223"/>
      </dsp:txXfrm>
    </dsp:sp>
    <dsp:sp modelId="{7336A950-A885-4DED-8CD4-71D7CFE7A37A}">
      <dsp:nvSpPr>
        <dsp:cNvPr id="0" name=""/>
        <dsp:cNvSpPr/>
      </dsp:nvSpPr>
      <dsp:spPr>
        <a:xfrm>
          <a:off x="0" y="826134"/>
          <a:ext cx="4977578" cy="45571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NZ" sz="1900" kern="1200"/>
            <a:t>Near real-time insights on your operational data</a:t>
          </a:r>
        </a:p>
      </dsp:txBody>
      <dsp:txXfrm>
        <a:off x="22246" y="848380"/>
        <a:ext cx="4933086" cy="411223"/>
      </dsp:txXfrm>
    </dsp:sp>
    <dsp:sp modelId="{6CEF6CA9-DC17-4EB6-ACF1-F7293B7442BE}">
      <dsp:nvSpPr>
        <dsp:cNvPr id="0" name=""/>
        <dsp:cNvSpPr/>
      </dsp:nvSpPr>
      <dsp:spPr>
        <a:xfrm>
          <a:off x="0" y="1336569"/>
          <a:ext cx="4977578" cy="45571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NZ" sz="1900" kern="1200"/>
            <a:t>No impact on operational data</a:t>
          </a:r>
        </a:p>
      </dsp:txBody>
      <dsp:txXfrm>
        <a:off x="22246" y="1358815"/>
        <a:ext cx="4933086" cy="411223"/>
      </dsp:txXfrm>
    </dsp:sp>
    <dsp:sp modelId="{7D9FC726-FD95-4E8A-8EEC-2EAAD2AD4840}">
      <dsp:nvSpPr>
        <dsp:cNvPr id="0" name=""/>
        <dsp:cNvSpPr/>
      </dsp:nvSpPr>
      <dsp:spPr>
        <a:xfrm>
          <a:off x="0" y="1847004"/>
          <a:ext cx="4977578" cy="45571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NZ" sz="1900" kern="1200"/>
            <a:t>Optimized for large-scale analytical workloads</a:t>
          </a:r>
        </a:p>
      </dsp:txBody>
      <dsp:txXfrm>
        <a:off x="22246" y="1869250"/>
        <a:ext cx="4933086" cy="411223"/>
      </dsp:txXfrm>
    </dsp:sp>
    <dsp:sp modelId="{F43F8EEC-45BF-4D7E-9D7B-9F4A4A518850}">
      <dsp:nvSpPr>
        <dsp:cNvPr id="0" name=""/>
        <dsp:cNvSpPr/>
      </dsp:nvSpPr>
      <dsp:spPr>
        <a:xfrm>
          <a:off x="0" y="2357439"/>
          <a:ext cx="4977578" cy="45571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NZ" sz="1900" kern="1200"/>
            <a:t>Cost effective</a:t>
          </a:r>
        </a:p>
      </dsp:txBody>
      <dsp:txXfrm>
        <a:off x="22246" y="2379685"/>
        <a:ext cx="4933086" cy="411223"/>
      </dsp:txXfrm>
    </dsp:sp>
    <dsp:sp modelId="{91C1D878-9E94-410F-BBF5-40325A776BB4}">
      <dsp:nvSpPr>
        <dsp:cNvPr id="0" name=""/>
        <dsp:cNvSpPr/>
      </dsp:nvSpPr>
      <dsp:spPr>
        <a:xfrm>
          <a:off x="0" y="2867874"/>
          <a:ext cx="4977578" cy="45571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NZ" sz="1900" kern="1200"/>
            <a:t>Analytics on a global scale</a:t>
          </a:r>
        </a:p>
      </dsp:txBody>
      <dsp:txXfrm>
        <a:off x="22246" y="2890120"/>
        <a:ext cx="4933086" cy="41122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91841C-5DB3-44CF-918F-EFB83989EA21}">
      <dsp:nvSpPr>
        <dsp:cNvPr id="0" name=""/>
        <dsp:cNvSpPr/>
      </dsp:nvSpPr>
      <dsp:spPr>
        <a:xfrm>
          <a:off x="0" y="506094"/>
          <a:ext cx="5145024" cy="835379"/>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NZ" sz="2100" kern="1200"/>
            <a:t>Run analytics, Machine Learning and BI over operational data in Azure Cosmos DB.</a:t>
          </a:r>
        </a:p>
      </dsp:txBody>
      <dsp:txXfrm>
        <a:off x="40780" y="546874"/>
        <a:ext cx="5063464" cy="753819"/>
      </dsp:txXfrm>
    </dsp:sp>
    <dsp:sp modelId="{811B13E9-F06C-47F9-8A3A-2AC5E6304191}">
      <dsp:nvSpPr>
        <dsp:cNvPr id="0" name=""/>
        <dsp:cNvSpPr/>
      </dsp:nvSpPr>
      <dsp:spPr>
        <a:xfrm>
          <a:off x="0" y="1401954"/>
          <a:ext cx="5145024" cy="835379"/>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NZ" sz="2100" kern="1200"/>
            <a:t>Perform analytics without developing Complex ETL jobs.</a:t>
          </a:r>
        </a:p>
      </dsp:txBody>
      <dsp:txXfrm>
        <a:off x="40780" y="1442734"/>
        <a:ext cx="5063464" cy="753819"/>
      </dsp:txXfrm>
    </dsp:sp>
    <dsp:sp modelId="{D41AC4E5-63E7-41B3-9DC0-55089BB4A515}">
      <dsp:nvSpPr>
        <dsp:cNvPr id="0" name=""/>
        <dsp:cNvSpPr/>
      </dsp:nvSpPr>
      <dsp:spPr>
        <a:xfrm>
          <a:off x="0" y="2297814"/>
          <a:ext cx="5145024" cy="835379"/>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NZ" sz="2100" kern="1200"/>
            <a:t>Synapse provides analytics without affecting your transactional store’s throughput.</a:t>
          </a:r>
        </a:p>
      </dsp:txBody>
      <dsp:txXfrm>
        <a:off x="40780" y="2338594"/>
        <a:ext cx="5063464" cy="75381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007FC2-6AAC-47EC-A9B9-6D167D8A6E41}">
      <dsp:nvSpPr>
        <dsp:cNvPr id="0" name=""/>
        <dsp:cNvSpPr/>
      </dsp:nvSpPr>
      <dsp:spPr>
        <a:xfrm>
          <a:off x="0" y="178"/>
          <a:ext cx="5145024" cy="597476"/>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NZ" sz="2000" kern="1200" dirty="0"/>
            <a:t>Currently only supported for SQL and MongoDB APIs</a:t>
          </a:r>
        </a:p>
      </dsp:txBody>
      <dsp:txXfrm>
        <a:off x="29166" y="29344"/>
        <a:ext cx="5086692" cy="539144"/>
      </dsp:txXfrm>
    </dsp:sp>
    <dsp:sp modelId="{959FA5D3-C08A-4B90-BC9C-2E4E2400F379}">
      <dsp:nvSpPr>
        <dsp:cNvPr id="0" name=""/>
        <dsp:cNvSpPr/>
      </dsp:nvSpPr>
      <dsp:spPr>
        <a:xfrm>
          <a:off x="0" y="608469"/>
          <a:ext cx="5145024" cy="597476"/>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NZ" sz="1800" kern="1200" dirty="0"/>
            <a:t>Using Synapse SQL serverless is under gated preview</a:t>
          </a:r>
        </a:p>
      </dsp:txBody>
      <dsp:txXfrm>
        <a:off x="29166" y="637635"/>
        <a:ext cx="5086692" cy="539144"/>
      </dsp:txXfrm>
    </dsp:sp>
    <dsp:sp modelId="{9E38703D-6A4F-4A8A-9D80-03A0E0767195}">
      <dsp:nvSpPr>
        <dsp:cNvPr id="0" name=""/>
        <dsp:cNvSpPr/>
      </dsp:nvSpPr>
      <dsp:spPr>
        <a:xfrm>
          <a:off x="0" y="1216760"/>
          <a:ext cx="5145024" cy="597476"/>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NZ" sz="1800" kern="1200"/>
            <a:t>Cannot enable analytical store on existing containers in Cosmos DB.</a:t>
          </a:r>
        </a:p>
      </dsp:txBody>
      <dsp:txXfrm>
        <a:off x="29166" y="1245926"/>
        <a:ext cx="5086692" cy="539144"/>
      </dsp:txXfrm>
    </dsp:sp>
    <dsp:sp modelId="{C4002334-9175-461F-BDD6-F5D789AFE089}">
      <dsp:nvSpPr>
        <dsp:cNvPr id="0" name=""/>
        <dsp:cNvSpPr/>
      </dsp:nvSpPr>
      <dsp:spPr>
        <a:xfrm>
          <a:off x="0" y="1825051"/>
          <a:ext cx="5145024" cy="597476"/>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NZ" sz="1800" kern="1200"/>
            <a:t>Can’t disable analytical store after creating containers.</a:t>
          </a:r>
        </a:p>
      </dsp:txBody>
      <dsp:txXfrm>
        <a:off x="29166" y="1854217"/>
        <a:ext cx="5086692" cy="539144"/>
      </dsp:txXfrm>
    </dsp:sp>
    <dsp:sp modelId="{86393951-8E5C-4796-9D54-03925B243478}">
      <dsp:nvSpPr>
        <dsp:cNvPr id="0" name=""/>
        <dsp:cNvSpPr/>
      </dsp:nvSpPr>
      <dsp:spPr>
        <a:xfrm>
          <a:off x="0" y="2433342"/>
          <a:ext cx="5145024" cy="597476"/>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NZ" sz="1800" kern="1200"/>
            <a:t>No impact on transactional store in terms of RU Expenditure.</a:t>
          </a:r>
        </a:p>
      </dsp:txBody>
      <dsp:txXfrm>
        <a:off x="29166" y="2462508"/>
        <a:ext cx="5086692" cy="539144"/>
      </dsp:txXfrm>
    </dsp:sp>
    <dsp:sp modelId="{5C7C8E15-4C89-4949-8D67-6719E029E50C}">
      <dsp:nvSpPr>
        <dsp:cNvPr id="0" name=""/>
        <dsp:cNvSpPr/>
      </dsp:nvSpPr>
      <dsp:spPr>
        <a:xfrm>
          <a:off x="0" y="3041633"/>
          <a:ext cx="5145024" cy="597476"/>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NZ" sz="1800" kern="1200"/>
            <a:t>Cosmos DB Analytical Store is Read-only.</a:t>
          </a:r>
        </a:p>
      </dsp:txBody>
      <dsp:txXfrm>
        <a:off x="29166" y="3070799"/>
        <a:ext cx="5086692" cy="53914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9FD923-4EF2-4254-A058-82EB18C85D17}" type="datetimeFigureOut">
              <a:rPr lang="en-NZ" smtClean="0"/>
              <a:t>30/01/2021</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AFB204-F5E9-4FCC-89B5-7DF4B2FB5437}" type="slidenum">
              <a:rPr lang="en-NZ" smtClean="0"/>
              <a:t>‹#›</a:t>
            </a:fld>
            <a:endParaRPr lang="en-NZ"/>
          </a:p>
        </p:txBody>
      </p:sp>
    </p:spTree>
    <p:extLst>
      <p:ext uri="{BB962C8B-B14F-4D97-AF65-F5344CB8AC3E}">
        <p14:creationId xmlns:p14="http://schemas.microsoft.com/office/powerpoint/2010/main" val="1231652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Good morning everyone and welcome to </a:t>
            </a:r>
            <a:r>
              <a:rPr lang="en-NZ" dirty="0" err="1"/>
              <a:t>DataToboggan</a:t>
            </a:r>
            <a:r>
              <a:rPr lang="en-NZ" dirty="0"/>
              <a:t> and this session, Developing hybrid transactional analytical processing solutions with Azure Cosmos DB  and Azure Synapse Analytics! My name is Will and I’m a Software Engineer and Data Platform MVP. Whether you are watching from Auckland, New Zealand or elsewhere in the world right now, I hope that you’re staying safe and healthy during these challenging times.</a:t>
            </a:r>
          </a:p>
          <a:p>
            <a:endParaRPr lang="en-NZ" dirty="0"/>
          </a:p>
          <a:p>
            <a:r>
              <a:rPr lang="en-NZ" dirty="0"/>
              <a:t>I’m super excited to be joining you all today to talk about this feature that came into preview at Build 2020. Whenever I do a session about Cosmos DB, I’m always interested as to who in the audience has heard of Cosmos DB and who is using it just so I can get an idea of who I’m talking to, but since I can’t see you all today, I’m just going to set expectations by saying you don’t need to have had any experience using Cosmos DB (or Synapse Analytics for that matter) to be able to follow along. It doesn’t matter if you’re a Cosmos DB expert, you’ve just heard about it and haven’t used it, whatever. This session is designed to show you how you can build hybrid transactional and analytical solutions easily using Synapse Link for Cosmos DB.</a:t>
            </a:r>
          </a:p>
        </p:txBody>
      </p:sp>
      <p:sp>
        <p:nvSpPr>
          <p:cNvPr id="4" name="Slide Number Placeholder 3"/>
          <p:cNvSpPr>
            <a:spLocks noGrp="1"/>
          </p:cNvSpPr>
          <p:nvPr>
            <p:ph type="sldNum" sz="quarter" idx="5"/>
          </p:nvPr>
        </p:nvSpPr>
        <p:spPr/>
        <p:txBody>
          <a:bodyPr/>
          <a:lstStyle/>
          <a:p>
            <a:fld id="{05AFB204-F5E9-4FCC-89B5-7DF4B2FB5437}" type="slidenum">
              <a:rPr lang="en-NZ" smtClean="0"/>
              <a:t>1</a:t>
            </a:fld>
            <a:endParaRPr lang="en-NZ"/>
          </a:p>
        </p:txBody>
      </p:sp>
    </p:spTree>
    <p:extLst>
      <p:ext uri="{BB962C8B-B14F-4D97-AF65-F5344CB8AC3E}">
        <p14:creationId xmlns:p14="http://schemas.microsoft.com/office/powerpoint/2010/main" val="2388379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In order to solve the issue with our transactional row store data, the Cosmos DB team have announced the Analytical Column Store feature which is now in preview. This analytical store address the complexity and latency challenges that I described earlier with our Row store and ETL pipeline.</a:t>
            </a:r>
          </a:p>
          <a:p>
            <a:endParaRPr lang="en-NZ" dirty="0"/>
          </a:p>
          <a:p>
            <a:r>
              <a:rPr lang="en-NZ" dirty="0"/>
              <a:t>The column store can automatically sync your operational data into a separate column store which is more suited to analytical queries. This requires no ETL on our part, no change feed </a:t>
            </a:r>
            <a:r>
              <a:rPr lang="en-NZ" dirty="0" err="1"/>
              <a:t>also.This</a:t>
            </a:r>
            <a:r>
              <a:rPr lang="en-NZ" dirty="0"/>
              <a:t> is a asynchronous operation.</a:t>
            </a:r>
          </a:p>
          <a:p>
            <a:endParaRPr lang="en-NZ" dirty="0"/>
          </a:p>
          <a:p>
            <a:r>
              <a:rPr lang="en-NZ" dirty="0"/>
              <a:t>When you enable the Analytical Store on a Cosmos DB container, the new column-store is internal created based on the operational data in your container. This is persisted separately from our transactional store for that container. There is no impact on the performance on our transactional workloads if we perform complex analytical queries. You don’t need to allocate request units for this to work.</a:t>
            </a:r>
          </a:p>
          <a:p>
            <a:endParaRPr lang="en-NZ" dirty="0"/>
          </a:p>
          <a:p>
            <a:r>
              <a:rPr lang="en-NZ" dirty="0"/>
              <a:t>Data from our transactional store is automatically synced into our analytical store within 5 minutes, so it’s fairly real-time.</a:t>
            </a:r>
          </a:p>
          <a:p>
            <a:endParaRPr lang="en-NZ" dirty="0"/>
          </a:p>
          <a:p>
            <a:r>
              <a:rPr lang="en-NZ" dirty="0"/>
              <a:t>Now you may be wondering, since Cosmos DB is a NoSQL database service and doesn’t worry about schema management, how can we manage this using Azure Synapse. The analytical store is optimized for analytical query performance meaning that with the auto-sync capability, Cosmos DB manages the schema inference, which includes nested properties. When our schema changes in Cosmos DB, the analytical store automatically presents a unionized schema across all historical schemas within our transactional store.</a:t>
            </a:r>
          </a:p>
          <a:p>
            <a:endParaRPr lang="en-NZ" dirty="0"/>
          </a:p>
          <a:p>
            <a:endParaRPr lang="en-NZ" dirty="0"/>
          </a:p>
        </p:txBody>
      </p:sp>
      <p:sp>
        <p:nvSpPr>
          <p:cNvPr id="4" name="Slide Number Placeholder 3"/>
          <p:cNvSpPr>
            <a:spLocks noGrp="1"/>
          </p:cNvSpPr>
          <p:nvPr>
            <p:ph type="sldNum" sz="quarter" idx="5"/>
          </p:nvPr>
        </p:nvSpPr>
        <p:spPr/>
        <p:txBody>
          <a:bodyPr/>
          <a:lstStyle/>
          <a:p>
            <a:fld id="{05AFB204-F5E9-4FCC-89B5-7DF4B2FB5437}" type="slidenum">
              <a:rPr lang="en-NZ" smtClean="0"/>
              <a:t>10</a:t>
            </a:fld>
            <a:endParaRPr lang="en-NZ"/>
          </a:p>
        </p:txBody>
      </p:sp>
    </p:spTree>
    <p:extLst>
      <p:ext uri="{BB962C8B-B14F-4D97-AF65-F5344CB8AC3E}">
        <p14:creationId xmlns:p14="http://schemas.microsoft.com/office/powerpoint/2010/main" val="1689134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Those of you who are familiar to Cosmos DB may know of the Time to Live configuration setting which we can set on a item or container basis for our </a:t>
            </a:r>
            <a:r>
              <a:rPr lang="en-NZ" dirty="0" err="1"/>
              <a:t>transacational</a:t>
            </a:r>
            <a:r>
              <a:rPr lang="en-NZ" dirty="0"/>
              <a:t> data. This option is now also available for data in our analytical store (but just at a container level at this time).</a:t>
            </a:r>
          </a:p>
          <a:p>
            <a:endParaRPr lang="en-NZ" dirty="0"/>
          </a:p>
          <a:p>
            <a:r>
              <a:rPr lang="en-NZ" dirty="0"/>
              <a:t>Inserts, updates and deletes to operational data are synched to the analytical store and irrespective of our transactional TTL, we can specify how long we want to retain data in our analytical store using Analytical TTL.</a:t>
            </a:r>
          </a:p>
          <a:p>
            <a:endParaRPr lang="en-NZ" dirty="0"/>
          </a:p>
          <a:p>
            <a:r>
              <a:rPr lang="en-NZ" dirty="0"/>
              <a:t>Once we’ve enabled a </a:t>
            </a:r>
            <a:r>
              <a:rPr lang="en-NZ" dirty="0" err="1"/>
              <a:t>Analtyical</a:t>
            </a:r>
            <a:r>
              <a:rPr lang="en-NZ" dirty="0"/>
              <a:t> TTL, we can update this value with a different value later if we need to. Currently, the Analytical TTL can only be set at the container level</a:t>
            </a:r>
          </a:p>
        </p:txBody>
      </p:sp>
      <p:sp>
        <p:nvSpPr>
          <p:cNvPr id="4" name="Slide Number Placeholder 3"/>
          <p:cNvSpPr>
            <a:spLocks noGrp="1"/>
          </p:cNvSpPr>
          <p:nvPr>
            <p:ph type="sldNum" sz="quarter" idx="5"/>
          </p:nvPr>
        </p:nvSpPr>
        <p:spPr/>
        <p:txBody>
          <a:bodyPr/>
          <a:lstStyle/>
          <a:p>
            <a:fld id="{05AFB204-F5E9-4FCC-89B5-7DF4B2FB5437}" type="slidenum">
              <a:rPr lang="en-NZ" smtClean="0"/>
              <a:t>11</a:t>
            </a:fld>
            <a:endParaRPr lang="en-NZ"/>
          </a:p>
        </p:txBody>
      </p:sp>
    </p:spTree>
    <p:extLst>
      <p:ext uri="{BB962C8B-B14F-4D97-AF65-F5344CB8AC3E}">
        <p14:creationId xmlns:p14="http://schemas.microsoft.com/office/powerpoint/2010/main" val="3446214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Synapse Link allows you to directly access your Cosmos DB analytical store without have to create any complex ETL jobs. Any updates on your transactional data will be visible to the analytical store in near real-time without you having to develop any ETL jobs to use the Change Feed.</a:t>
            </a:r>
          </a:p>
          <a:p>
            <a:endParaRPr lang="en-NZ" dirty="0"/>
          </a:p>
          <a:p>
            <a:r>
              <a:rPr lang="en-NZ" dirty="0"/>
              <a:t>ETL systems usually take a while to get the results you want due to the complex nature of ETL jobs. With </a:t>
            </a:r>
            <a:r>
              <a:rPr lang="en-NZ" dirty="0" err="1"/>
              <a:t>Synpase</a:t>
            </a:r>
            <a:r>
              <a:rPr lang="en-NZ" dirty="0"/>
              <a:t> Link, we can now </a:t>
            </a:r>
            <a:r>
              <a:rPr lang="en-NZ" dirty="0" err="1"/>
              <a:t>analyze</a:t>
            </a:r>
            <a:r>
              <a:rPr lang="en-NZ" dirty="0"/>
              <a:t> our operational data in near real-time, which opens up some interesting analytical scenarios for us.</a:t>
            </a:r>
          </a:p>
          <a:p>
            <a:endParaRPr lang="en-NZ" dirty="0"/>
          </a:p>
          <a:p>
            <a:r>
              <a:rPr lang="en-NZ" dirty="0"/>
              <a:t>There’s no impact on your operational workloads. In the past, you would have to either provision additional throughput on your Cosmos DB account to perform analytical jobs on your data or implement Change Feed jobs to store the data elsewhere. With Synapse Link, you can run analytical queries against a analytical store in Cosmos DB while leaving your transactional workloads isolated to do their thing</a:t>
            </a:r>
          </a:p>
        </p:txBody>
      </p:sp>
      <p:sp>
        <p:nvSpPr>
          <p:cNvPr id="4" name="Slide Number Placeholder 3"/>
          <p:cNvSpPr>
            <a:spLocks noGrp="1"/>
          </p:cNvSpPr>
          <p:nvPr>
            <p:ph type="sldNum" sz="quarter" idx="5"/>
          </p:nvPr>
        </p:nvSpPr>
        <p:spPr/>
        <p:txBody>
          <a:bodyPr/>
          <a:lstStyle/>
          <a:p>
            <a:fld id="{05AFB204-F5E9-4FCC-89B5-7DF4B2FB5437}" type="slidenum">
              <a:rPr lang="en-NZ" smtClean="0"/>
              <a:t>12</a:t>
            </a:fld>
            <a:endParaRPr lang="en-NZ"/>
          </a:p>
        </p:txBody>
      </p:sp>
    </p:spTree>
    <p:extLst>
      <p:ext uri="{BB962C8B-B14F-4D97-AF65-F5344CB8AC3E}">
        <p14:creationId xmlns:p14="http://schemas.microsoft.com/office/powerpoint/2010/main" val="2021957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Synapse Link is recommended in the following cases:</a:t>
            </a:r>
          </a:p>
          <a:p>
            <a:r>
              <a:rPr lang="en-GB" sz="1200" b="0" i="0" kern="1200" dirty="0">
                <a:solidFill>
                  <a:schemeClr val="tx1"/>
                </a:solidFill>
                <a:effectLst/>
                <a:latin typeface="+mn-lt"/>
                <a:ea typeface="+mn-ea"/>
                <a:cs typeface="+mn-cs"/>
              </a:rPr>
              <a:t>If you are an Azure Cosmos DB customer and you want to run analytics, BI, and machine learning over your operational data. In such cases, Synapse Link provides a more integrated analytics experience without impacting your transactional store’s provisioned throughput. For example:</a:t>
            </a:r>
          </a:p>
          <a:p>
            <a:pPr lvl="1"/>
            <a:r>
              <a:rPr lang="en-GB" sz="1200" b="0" i="0" kern="1200" dirty="0">
                <a:solidFill>
                  <a:schemeClr val="tx1"/>
                </a:solidFill>
                <a:effectLst/>
                <a:latin typeface="+mn-lt"/>
                <a:ea typeface="+mn-ea"/>
                <a:cs typeface="+mn-cs"/>
              </a:rPr>
              <a:t>If you are running analytics or BI on your Azure Cosmos DB operational data directly using separate connectors today, or</a:t>
            </a:r>
          </a:p>
          <a:p>
            <a:pPr lvl="1"/>
            <a:r>
              <a:rPr lang="en-GB" sz="1200" b="0" i="0" kern="1200" dirty="0">
                <a:solidFill>
                  <a:schemeClr val="tx1"/>
                </a:solidFill>
                <a:effectLst/>
                <a:latin typeface="+mn-lt"/>
                <a:ea typeface="+mn-ea"/>
                <a:cs typeface="+mn-cs"/>
              </a:rPr>
              <a:t>If you are running ETL processes to extract operational data into a separate analytics system.</a:t>
            </a:r>
          </a:p>
          <a:p>
            <a:r>
              <a:rPr lang="en-GB" sz="1200" b="0" i="0" kern="1200" dirty="0">
                <a:solidFill>
                  <a:schemeClr val="tx1"/>
                </a:solidFill>
                <a:effectLst/>
                <a:latin typeface="+mn-lt"/>
                <a:ea typeface="+mn-ea"/>
                <a:cs typeface="+mn-cs"/>
              </a:rPr>
              <a:t>In such cases, Synapse Link provides a more integrated analytics experience without impacting your transactional store’s provisioned throughput.</a:t>
            </a:r>
          </a:p>
          <a:p>
            <a:endParaRPr lang="en-NZ" dirty="0"/>
          </a:p>
        </p:txBody>
      </p:sp>
      <p:sp>
        <p:nvSpPr>
          <p:cNvPr id="4" name="Slide Number Placeholder 3"/>
          <p:cNvSpPr>
            <a:spLocks noGrp="1"/>
          </p:cNvSpPr>
          <p:nvPr>
            <p:ph type="sldNum" sz="quarter" idx="5"/>
          </p:nvPr>
        </p:nvSpPr>
        <p:spPr/>
        <p:txBody>
          <a:bodyPr/>
          <a:lstStyle/>
          <a:p>
            <a:fld id="{05AFB204-F5E9-4FCC-89B5-7DF4B2FB5437}" type="slidenum">
              <a:rPr lang="en-NZ" smtClean="0"/>
              <a:t>13</a:t>
            </a:fld>
            <a:endParaRPr lang="en-NZ"/>
          </a:p>
        </p:txBody>
      </p:sp>
    </p:spTree>
    <p:extLst>
      <p:ext uri="{BB962C8B-B14F-4D97-AF65-F5344CB8AC3E}">
        <p14:creationId xmlns:p14="http://schemas.microsoft.com/office/powerpoint/2010/main" val="737065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Alright, let’s kick off into our demo!</a:t>
            </a:r>
          </a:p>
        </p:txBody>
      </p:sp>
      <p:sp>
        <p:nvSpPr>
          <p:cNvPr id="4" name="Slide Number Placeholder 3"/>
          <p:cNvSpPr>
            <a:spLocks noGrp="1"/>
          </p:cNvSpPr>
          <p:nvPr>
            <p:ph type="sldNum" sz="quarter" idx="5"/>
          </p:nvPr>
        </p:nvSpPr>
        <p:spPr/>
        <p:txBody>
          <a:bodyPr/>
          <a:lstStyle/>
          <a:p>
            <a:fld id="{05AFB204-F5E9-4FCC-89B5-7DF4B2FB5437}" type="slidenum">
              <a:rPr lang="en-NZ" smtClean="0"/>
              <a:t>14</a:t>
            </a:fld>
            <a:endParaRPr lang="en-NZ"/>
          </a:p>
        </p:txBody>
      </p:sp>
    </p:spTree>
    <p:extLst>
      <p:ext uri="{BB962C8B-B14F-4D97-AF65-F5344CB8AC3E}">
        <p14:creationId xmlns:p14="http://schemas.microsoft.com/office/powerpoint/2010/main" val="3811690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Synapse Link for Cosmos DB MongoDB API and Cassandra API accounts are under gated </a:t>
            </a:r>
            <a:r>
              <a:rPr lang="en-NZ" dirty="0" err="1"/>
              <a:t>preiew</a:t>
            </a:r>
            <a:r>
              <a:rPr lang="en-NZ" dirty="0"/>
              <a:t>.</a:t>
            </a:r>
          </a:p>
          <a:p>
            <a:endParaRPr lang="en-NZ" dirty="0"/>
          </a:p>
          <a:p>
            <a:r>
              <a:rPr lang="en-NZ" dirty="0"/>
              <a:t>The analytical store is currently read only, so we can write back any aggregation results to our Analytical store, but we can write them to another container’s </a:t>
            </a:r>
            <a:r>
              <a:rPr lang="en-NZ" dirty="0" err="1"/>
              <a:t>transacational</a:t>
            </a:r>
            <a:r>
              <a:rPr lang="en-NZ" dirty="0"/>
              <a:t> store, which can be used as a serving layer</a:t>
            </a:r>
          </a:p>
        </p:txBody>
      </p:sp>
      <p:sp>
        <p:nvSpPr>
          <p:cNvPr id="4" name="Slide Number Placeholder 3"/>
          <p:cNvSpPr>
            <a:spLocks noGrp="1"/>
          </p:cNvSpPr>
          <p:nvPr>
            <p:ph type="sldNum" sz="quarter" idx="5"/>
          </p:nvPr>
        </p:nvSpPr>
        <p:spPr/>
        <p:txBody>
          <a:bodyPr/>
          <a:lstStyle/>
          <a:p>
            <a:fld id="{05AFB204-F5E9-4FCC-89B5-7DF4B2FB5437}" type="slidenum">
              <a:rPr lang="en-NZ" smtClean="0"/>
              <a:t>15</a:t>
            </a:fld>
            <a:endParaRPr lang="en-NZ"/>
          </a:p>
        </p:txBody>
      </p:sp>
    </p:spTree>
    <p:extLst>
      <p:ext uri="{BB962C8B-B14F-4D97-AF65-F5344CB8AC3E}">
        <p14:creationId xmlns:p14="http://schemas.microsoft.com/office/powerpoint/2010/main" val="2780465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05AFB204-F5E9-4FCC-89B5-7DF4B2FB5437}" type="slidenum">
              <a:rPr lang="en-NZ" smtClean="0"/>
              <a:t>16</a:t>
            </a:fld>
            <a:endParaRPr lang="en-NZ"/>
          </a:p>
        </p:txBody>
      </p:sp>
    </p:spTree>
    <p:extLst>
      <p:ext uri="{BB962C8B-B14F-4D97-AF65-F5344CB8AC3E}">
        <p14:creationId xmlns:p14="http://schemas.microsoft.com/office/powerpoint/2010/main" val="300506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But first, let me introduce myself. I’m a Software Engineer working for ASB Bank in Auckland New Zealand. </a:t>
            </a:r>
          </a:p>
          <a:p>
            <a:endParaRPr lang="en-NZ" dirty="0"/>
          </a:p>
          <a:p>
            <a:r>
              <a:rPr lang="en-NZ" dirty="0"/>
              <a:t>I’m also a Microsoft Data Platform MVP focusing on Azure Cosmos DB, Azure Functions, Azure Synapse, Azure Databricks and .NET in general. </a:t>
            </a:r>
          </a:p>
          <a:p>
            <a:endParaRPr lang="en-NZ" dirty="0"/>
          </a:p>
          <a:p>
            <a:r>
              <a:rPr lang="en-NZ" dirty="0"/>
              <a:t>I’ve been living in NZ for almost a decade now, but in case you haven’t picked up on the accent by now I’m originally from the UK</a:t>
            </a:r>
          </a:p>
        </p:txBody>
      </p:sp>
      <p:sp>
        <p:nvSpPr>
          <p:cNvPr id="4" name="Slide Number Placeholder 3"/>
          <p:cNvSpPr>
            <a:spLocks noGrp="1"/>
          </p:cNvSpPr>
          <p:nvPr>
            <p:ph type="sldNum" sz="quarter" idx="5"/>
          </p:nvPr>
        </p:nvSpPr>
        <p:spPr/>
        <p:txBody>
          <a:bodyPr/>
          <a:lstStyle/>
          <a:p>
            <a:fld id="{05AFB204-F5E9-4FCC-89B5-7DF4B2FB5437}" type="slidenum">
              <a:rPr lang="en-NZ" smtClean="0"/>
              <a:t>2</a:t>
            </a:fld>
            <a:endParaRPr lang="en-NZ"/>
          </a:p>
        </p:txBody>
      </p:sp>
    </p:spTree>
    <p:extLst>
      <p:ext uri="{BB962C8B-B14F-4D97-AF65-F5344CB8AC3E}">
        <p14:creationId xmlns:p14="http://schemas.microsoft.com/office/powerpoint/2010/main" val="2654051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So in today’s session, I’ll quickly cover what Azure Synapse Analytics is and what Azure Cosmos DB is.</a:t>
            </a:r>
          </a:p>
          <a:p>
            <a:endParaRPr lang="en-NZ" dirty="0"/>
          </a:p>
          <a:p>
            <a:r>
              <a:rPr lang="en-NZ" dirty="0"/>
              <a:t>Then I’ll talk a little bit about what it was like to perform analytics on Cosmos DB before Synapse Link was announced and the pain that it caused to developers and analysts alike.</a:t>
            </a:r>
          </a:p>
          <a:p>
            <a:endParaRPr lang="en-NZ" dirty="0"/>
          </a:p>
          <a:p>
            <a:r>
              <a:rPr lang="en-NZ" dirty="0"/>
              <a:t>Then we’ll get to the meat of our presentation and talk about what Azure Synapse Link for Cosmos DB is, how it works, what the Azure Cosmos DB Analytical Store is, what benefits Synapse Link provides us and in what situations we would actually use Synapse Link.</a:t>
            </a:r>
          </a:p>
          <a:p>
            <a:endParaRPr lang="en-NZ" dirty="0"/>
          </a:p>
          <a:p>
            <a:r>
              <a:rPr lang="en-NZ" dirty="0"/>
              <a:t>I’ll then go through a demo of how all the parts work together.</a:t>
            </a:r>
          </a:p>
          <a:p>
            <a:endParaRPr lang="en-NZ" dirty="0"/>
          </a:p>
          <a:p>
            <a:r>
              <a:rPr lang="en-NZ" dirty="0"/>
              <a:t>As we go along, feel free to ask questions to the moderators and I’ll do my best to answer them after I’ve done my talk </a:t>
            </a:r>
            <a:r>
              <a:rPr lang="en-NZ" dirty="0">
                <a:sym typeface="Wingdings" panose="05000000000000000000" pitchFamily="2" charset="2"/>
              </a:rPr>
              <a:t></a:t>
            </a:r>
          </a:p>
          <a:p>
            <a:endParaRPr lang="en-NZ" dirty="0">
              <a:sym typeface="Wingdings" panose="05000000000000000000" pitchFamily="2" charset="2"/>
            </a:endParaRPr>
          </a:p>
          <a:p>
            <a:r>
              <a:rPr lang="en-NZ" dirty="0">
                <a:sym typeface="Wingdings" panose="05000000000000000000" pitchFamily="2" charset="2"/>
              </a:rPr>
              <a:t>With that out of the way, let’s start by introducing Azure Synapse Analytics and Azure Cosmos DB!</a:t>
            </a:r>
            <a:endParaRPr lang="en-NZ" dirty="0"/>
          </a:p>
        </p:txBody>
      </p:sp>
      <p:sp>
        <p:nvSpPr>
          <p:cNvPr id="4" name="Slide Number Placeholder 3"/>
          <p:cNvSpPr>
            <a:spLocks noGrp="1"/>
          </p:cNvSpPr>
          <p:nvPr>
            <p:ph type="sldNum" sz="quarter" idx="5"/>
          </p:nvPr>
        </p:nvSpPr>
        <p:spPr/>
        <p:txBody>
          <a:bodyPr/>
          <a:lstStyle/>
          <a:p>
            <a:fld id="{05AFB204-F5E9-4FCC-89B5-7DF4B2FB5437}" type="slidenum">
              <a:rPr lang="en-NZ" smtClean="0"/>
              <a:t>3</a:t>
            </a:fld>
            <a:endParaRPr lang="en-NZ"/>
          </a:p>
        </p:txBody>
      </p:sp>
    </p:spTree>
    <p:extLst>
      <p:ext uri="{BB962C8B-B14F-4D97-AF65-F5344CB8AC3E}">
        <p14:creationId xmlns:p14="http://schemas.microsoft.com/office/powerpoint/2010/main" val="4213977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Performing analytics in the enterprise today requires operating on not just a massive amount of data, but also a variety of different data types. In the past, we would have pull technologies like Spark and SQL together and integrate them into pipelines in order to gain insights into our data, whether that would be relational data, data sitting in Data lakes, wherever.</a:t>
            </a:r>
          </a:p>
          <a:p>
            <a:endParaRPr lang="en-NZ" dirty="0"/>
          </a:p>
          <a:p>
            <a:r>
              <a:rPr lang="en-NZ" dirty="0"/>
              <a:t>These systems are complex and take time to build properly in order for us to build systems that can actually give us intelligent insights into our data.</a:t>
            </a:r>
          </a:p>
          <a:p>
            <a:endParaRPr lang="en-NZ" dirty="0"/>
          </a:p>
          <a:p>
            <a:r>
              <a:rPr lang="en-NZ" dirty="0"/>
              <a:t>Azure Synapse is an integrated analytics service that can help accelerate this process that scales across data warehouses and big data systems. We can use SQL and Spark in the same place and use pipelines to orchestrate our data movement. </a:t>
            </a:r>
          </a:p>
          <a:p>
            <a:endParaRPr lang="en-NZ" dirty="0"/>
          </a:p>
          <a:p>
            <a:r>
              <a:rPr lang="en-NZ" dirty="0"/>
              <a:t>Synapse comes with a web-native studio user experience that provides a single experience for managing, monitoring, securing and coding our data projects. Essentially it’s a </a:t>
            </a:r>
            <a:r>
              <a:rPr lang="en-NZ" dirty="0" err="1"/>
              <a:t>unifed</a:t>
            </a:r>
            <a:r>
              <a:rPr lang="en-NZ" dirty="0"/>
              <a:t> experience that brings everything that Data Engineers need in one location. It also integrates with Power BI and has built in support for </a:t>
            </a:r>
            <a:r>
              <a:rPr lang="en-NZ" dirty="0" err="1"/>
              <a:t>AzureML</a:t>
            </a:r>
            <a:r>
              <a:rPr lang="en-NZ" dirty="0"/>
              <a:t> so Synapse is really effective at allowing Developers and Data Engineers to build a complete solution</a:t>
            </a:r>
          </a:p>
        </p:txBody>
      </p:sp>
      <p:sp>
        <p:nvSpPr>
          <p:cNvPr id="4" name="Slide Number Placeholder 3"/>
          <p:cNvSpPr>
            <a:spLocks noGrp="1"/>
          </p:cNvSpPr>
          <p:nvPr>
            <p:ph type="sldNum" sz="quarter" idx="5"/>
          </p:nvPr>
        </p:nvSpPr>
        <p:spPr/>
        <p:txBody>
          <a:bodyPr/>
          <a:lstStyle/>
          <a:p>
            <a:fld id="{05AFB204-F5E9-4FCC-89B5-7DF4B2FB5437}" type="slidenum">
              <a:rPr lang="en-NZ" smtClean="0"/>
              <a:t>4</a:t>
            </a:fld>
            <a:endParaRPr lang="en-NZ"/>
          </a:p>
        </p:txBody>
      </p:sp>
    </p:spTree>
    <p:extLst>
      <p:ext uri="{BB962C8B-B14F-4D97-AF65-F5344CB8AC3E}">
        <p14:creationId xmlns:p14="http://schemas.microsoft.com/office/powerpoint/2010/main" val="1653616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r>
              <a:rPr lang="en-NZ" sz="1200" b="0" i="0" kern="1200" dirty="0">
                <a:solidFill>
                  <a:schemeClr val="tx1"/>
                </a:solidFill>
                <a:effectLst/>
                <a:latin typeface="+mn-lt"/>
                <a:ea typeface="+mn-ea"/>
                <a:cs typeface="+mn-cs"/>
              </a:rPr>
              <a:t>Azure Cosmos DB is Microsoft's globally distributed, multi-model database service</a:t>
            </a:r>
          </a:p>
          <a:p>
            <a:r>
              <a:rPr lang="en-NZ" sz="1200" b="0" i="0" kern="1200" dirty="0">
                <a:solidFill>
                  <a:schemeClr val="tx1"/>
                </a:solidFill>
                <a:effectLst/>
                <a:latin typeface="+mn-lt"/>
                <a:ea typeface="+mn-ea"/>
                <a:cs typeface="+mn-cs"/>
              </a:rPr>
              <a:t>Cosmos</a:t>
            </a:r>
            <a:r>
              <a:rPr lang="en-NZ" sz="1200" b="0" i="0" kern="1200" baseline="0" dirty="0">
                <a:solidFill>
                  <a:schemeClr val="tx1"/>
                </a:solidFill>
                <a:effectLst/>
                <a:latin typeface="+mn-lt"/>
                <a:ea typeface="+mn-ea"/>
                <a:cs typeface="+mn-cs"/>
              </a:rPr>
              <a:t> DB allows us to elastically and independently scale both throughput and storage to any Azure Region world wide</a:t>
            </a:r>
          </a:p>
          <a:p>
            <a:r>
              <a:rPr lang="en-NZ" sz="1200" b="0" i="0" kern="1200" baseline="0" dirty="0">
                <a:solidFill>
                  <a:schemeClr val="tx1"/>
                </a:solidFill>
                <a:effectLst/>
                <a:latin typeface="+mn-lt"/>
                <a:ea typeface="+mn-ea"/>
                <a:cs typeface="+mn-cs"/>
              </a:rPr>
              <a:t>You can build databases that use Documents (SQL and MongoDB), Columnar (Cassandra), Key Value (Table) or Graph (Gremlin) format.</a:t>
            </a:r>
          </a:p>
          <a:p>
            <a:r>
              <a:rPr lang="en-NZ" sz="1200" b="0" i="0" kern="1200" baseline="0" dirty="0">
                <a:solidFill>
                  <a:schemeClr val="tx1"/>
                </a:solidFill>
                <a:effectLst/>
                <a:latin typeface="+mn-lt"/>
                <a:ea typeface="+mn-ea"/>
                <a:cs typeface="+mn-cs"/>
              </a:rPr>
              <a:t>Cosmos DB provides you the ability to build highly responsive and available applications worldwide ensuring that your data is close to wherever your users are</a:t>
            </a:r>
          </a:p>
          <a:p>
            <a:r>
              <a:rPr lang="en-NZ" sz="1200" b="0" i="0" kern="1200" baseline="0" dirty="0">
                <a:solidFill>
                  <a:schemeClr val="tx1"/>
                </a:solidFill>
                <a:effectLst/>
                <a:latin typeface="+mn-lt"/>
                <a:ea typeface="+mn-ea"/>
                <a:cs typeface="+mn-cs"/>
              </a:rPr>
              <a:t>Guaranteed low latency for both indexed reads and writes at the 99</a:t>
            </a:r>
            <a:r>
              <a:rPr lang="en-NZ" sz="1200" b="0" i="0" kern="1200" baseline="30000" dirty="0">
                <a:solidFill>
                  <a:schemeClr val="tx1"/>
                </a:solidFill>
                <a:effectLst/>
                <a:latin typeface="+mn-lt"/>
                <a:ea typeface="+mn-ea"/>
                <a:cs typeface="+mn-cs"/>
              </a:rPr>
              <a:t>th</a:t>
            </a:r>
            <a:r>
              <a:rPr lang="en-NZ" sz="1200" b="0" i="0" kern="1200" baseline="0" dirty="0">
                <a:solidFill>
                  <a:schemeClr val="tx1"/>
                </a:solidFill>
                <a:effectLst/>
                <a:latin typeface="+mn-lt"/>
                <a:ea typeface="+mn-ea"/>
                <a:cs typeface="+mn-cs"/>
              </a:rPr>
              <a:t> percentile all around the world, providing fast query times.</a:t>
            </a:r>
          </a:p>
          <a:p>
            <a:r>
              <a:rPr lang="en-NZ" sz="1200" b="0" i="0" kern="1200" baseline="0" dirty="0">
                <a:solidFill>
                  <a:schemeClr val="tx1"/>
                </a:solidFill>
                <a:effectLst/>
                <a:latin typeface="+mn-lt"/>
                <a:ea typeface="+mn-ea"/>
                <a:cs typeface="+mn-cs"/>
              </a:rPr>
              <a:t>Multiple consistency options (no </a:t>
            </a:r>
            <a:r>
              <a:rPr lang="en-NZ" sz="1200" b="0" i="0" kern="1200" baseline="0" dirty="0" err="1">
                <a:solidFill>
                  <a:schemeClr val="tx1"/>
                </a:solidFill>
                <a:effectLst/>
                <a:latin typeface="+mn-lt"/>
                <a:ea typeface="+mn-ea"/>
                <a:cs typeface="+mn-cs"/>
              </a:rPr>
              <a:t>tradeoffs</a:t>
            </a:r>
            <a:r>
              <a:rPr lang="en-NZ" sz="1200" b="0" i="0" kern="1200" baseline="0" dirty="0">
                <a:solidFill>
                  <a:schemeClr val="tx1"/>
                </a:solidFill>
                <a:effectLst/>
                <a:latin typeface="+mn-lt"/>
                <a:ea typeface="+mn-ea"/>
                <a:cs typeface="+mn-cs"/>
              </a:rPr>
              <a:t> between extremes)</a:t>
            </a:r>
          </a:p>
          <a:p>
            <a:r>
              <a:rPr lang="en-NZ" sz="1200" b="0" i="0" kern="1200" baseline="0" dirty="0">
                <a:solidFill>
                  <a:schemeClr val="tx1"/>
                </a:solidFill>
                <a:effectLst/>
                <a:latin typeface="+mn-lt"/>
                <a:ea typeface="+mn-ea"/>
                <a:cs typeface="+mn-cs"/>
              </a:rPr>
              <a:t>No schema or index management (with caveats)</a:t>
            </a:r>
            <a:endParaRPr lang="en-NZ" dirty="0"/>
          </a:p>
        </p:txBody>
      </p:sp>
    </p:spTree>
    <p:extLst>
      <p:ext uri="{BB962C8B-B14F-4D97-AF65-F5344CB8AC3E}">
        <p14:creationId xmlns:p14="http://schemas.microsoft.com/office/powerpoint/2010/main" val="4233220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Azure Cosmos DB can be used in a variety of scenarios. </a:t>
            </a:r>
          </a:p>
          <a:p>
            <a:endParaRPr lang="en-NZ" dirty="0"/>
          </a:p>
          <a:p>
            <a:r>
              <a:rPr lang="en-NZ" dirty="0"/>
              <a:t>Wherever your users are, in whatever situation you need, Cosmos DB is a fantastic service that brings huge amounts of benefits for developers who want to work with a database quickly that can scale globally quickly and easily. Thanks to it’s write and read capabilities, Azure Cosmos DB is really a first class service when it comes to performing transactional workloads. </a:t>
            </a:r>
          </a:p>
        </p:txBody>
      </p:sp>
      <p:sp>
        <p:nvSpPr>
          <p:cNvPr id="4" name="Slide Number Placeholder 3"/>
          <p:cNvSpPr>
            <a:spLocks noGrp="1"/>
          </p:cNvSpPr>
          <p:nvPr>
            <p:ph type="sldNum" sz="quarter" idx="5"/>
          </p:nvPr>
        </p:nvSpPr>
        <p:spPr/>
        <p:txBody>
          <a:bodyPr/>
          <a:lstStyle/>
          <a:p>
            <a:fld id="{05AFB204-F5E9-4FCC-89B5-7DF4B2FB5437}" type="slidenum">
              <a:rPr lang="en-NZ" smtClean="0"/>
              <a:t>6</a:t>
            </a:fld>
            <a:endParaRPr lang="en-NZ"/>
          </a:p>
        </p:txBody>
      </p:sp>
    </p:spTree>
    <p:extLst>
      <p:ext uri="{BB962C8B-B14F-4D97-AF65-F5344CB8AC3E}">
        <p14:creationId xmlns:p14="http://schemas.microsoft.com/office/powerpoint/2010/main" val="579201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However, when it came to performing traditional analytics on our Cosmos DB accounts, there were usually some complications that we would encounter. At this stage, it’s important to discuss the concept of Throughput in Cosmos DB and how that affected our ability to perform analytics on our data.</a:t>
            </a:r>
          </a:p>
          <a:p>
            <a:endParaRPr lang="en-NZ" dirty="0"/>
          </a:p>
          <a:p>
            <a:r>
              <a:rPr lang="en-NZ" dirty="0"/>
              <a:t>Request units are essentially the currency for Cosmos DB. Referred to as RU’s for short.</a:t>
            </a:r>
          </a:p>
          <a:p>
            <a:r>
              <a:rPr lang="en-NZ" dirty="0"/>
              <a:t>Request units abstracts system resources required to perform operations against our Cosmos DB account</a:t>
            </a:r>
          </a:p>
          <a:p>
            <a:r>
              <a:rPr lang="en-NZ" dirty="0"/>
              <a:t>This is across all API’s, and action we perform against our items will cost Rus</a:t>
            </a:r>
          </a:p>
          <a:p>
            <a:r>
              <a:rPr lang="en-NZ" dirty="0"/>
              <a:t>We can set this either at the database level or the container level, depending on our requirements</a:t>
            </a:r>
          </a:p>
          <a:p>
            <a:endParaRPr lang="en-NZ" dirty="0"/>
          </a:p>
          <a:p>
            <a:r>
              <a:rPr lang="en-NZ" dirty="0"/>
              <a:t>We use RU’s to perform operations on our Cosmos DB accounts. Approximately 1 RU will be spent on a 1KB document, while we would use 5RU for 1 write of a 1KB document. Depending on the complexity of our queries, our RU expenditure will vary (some queries might require more scans ).</a:t>
            </a:r>
          </a:p>
          <a:p>
            <a:endParaRPr lang="en-NZ" dirty="0"/>
          </a:p>
          <a:p>
            <a:endParaRPr lang="en-NZ" dirty="0"/>
          </a:p>
        </p:txBody>
      </p:sp>
      <p:sp>
        <p:nvSpPr>
          <p:cNvPr id="4" name="Slide Number Placeholder 3"/>
          <p:cNvSpPr>
            <a:spLocks noGrp="1"/>
          </p:cNvSpPr>
          <p:nvPr>
            <p:ph type="sldNum" sz="quarter" idx="5"/>
          </p:nvPr>
        </p:nvSpPr>
        <p:spPr/>
        <p:txBody>
          <a:bodyPr/>
          <a:lstStyle/>
          <a:p>
            <a:fld id="{05AFB204-F5E9-4FCC-89B5-7DF4B2FB5437}" type="slidenum">
              <a:rPr lang="en-NZ" smtClean="0"/>
              <a:t>7</a:t>
            </a:fld>
            <a:endParaRPr lang="en-NZ"/>
          </a:p>
        </p:txBody>
      </p:sp>
    </p:spTree>
    <p:extLst>
      <p:ext uri="{BB962C8B-B14F-4D97-AF65-F5344CB8AC3E}">
        <p14:creationId xmlns:p14="http://schemas.microsoft.com/office/powerpoint/2010/main" val="191246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Because of the way that Throughput works and is provisioned in Cosmos DB, this would put us as developers in a difficult spot.</a:t>
            </a:r>
          </a:p>
          <a:p>
            <a:endParaRPr lang="en-NZ" dirty="0"/>
          </a:p>
          <a:p>
            <a:r>
              <a:rPr lang="en-NZ" dirty="0"/>
              <a:t>In order to perform bulk analytics on our data, we would have to provision extra Request Units just to cover this. This is a waste of money and resources.</a:t>
            </a:r>
          </a:p>
          <a:p>
            <a:endParaRPr lang="en-NZ" dirty="0"/>
          </a:p>
          <a:p>
            <a:r>
              <a:rPr lang="en-NZ" dirty="0"/>
              <a:t>In Cosmos, indexing is automatically managed for us. Depending on the size of our documents and what consistency level our Cosmos DB accounts is set at, this also has an effect on RU consumption. We can customize our indexing policies through a variety of different strategies, along with creating composite indexes but this is time consuming.</a:t>
            </a:r>
          </a:p>
          <a:p>
            <a:endParaRPr lang="en-NZ" dirty="0"/>
          </a:p>
          <a:p>
            <a:r>
              <a:rPr lang="en-NZ" dirty="0"/>
              <a:t>Talk about partitioning</a:t>
            </a:r>
          </a:p>
          <a:p>
            <a:endParaRPr lang="en-NZ" dirty="0"/>
          </a:p>
          <a:p>
            <a:r>
              <a:rPr lang="en-NZ" dirty="0"/>
              <a:t>Data stored in Cosmos DB containers are stored in an indexed row-based transactional store. Row store format is designed to allow fast reads and writes but as our dataset grows, performing complex analytical queries can be expensive so in order to do this, we would usually extract our operational data into a separate data layer such as SQL databases or data lakes. We could do this using the Cosmos DB change feed (explain change feed) or data factory, but this can increase in complexity.</a:t>
            </a:r>
          </a:p>
        </p:txBody>
      </p:sp>
      <p:sp>
        <p:nvSpPr>
          <p:cNvPr id="4" name="Slide Number Placeholder 3"/>
          <p:cNvSpPr>
            <a:spLocks noGrp="1"/>
          </p:cNvSpPr>
          <p:nvPr>
            <p:ph type="sldNum" sz="quarter" idx="5"/>
          </p:nvPr>
        </p:nvSpPr>
        <p:spPr/>
        <p:txBody>
          <a:bodyPr/>
          <a:lstStyle/>
          <a:p>
            <a:fld id="{05AFB204-F5E9-4FCC-89B5-7DF4B2FB5437}" type="slidenum">
              <a:rPr lang="en-NZ" smtClean="0"/>
              <a:t>8</a:t>
            </a:fld>
            <a:endParaRPr lang="en-NZ"/>
          </a:p>
        </p:txBody>
      </p:sp>
    </p:spTree>
    <p:extLst>
      <p:ext uri="{BB962C8B-B14F-4D97-AF65-F5344CB8AC3E}">
        <p14:creationId xmlns:p14="http://schemas.microsoft.com/office/powerpoint/2010/main" val="348690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Azure Synapse Link for Cosmos DB solves our analytical requirements. It’s a hybrid transactional and analytical processing capability that allows us to run near real-time analytics over our operational data in Cosmos DB. Synapse Link integrates Azure Cosmos DB and Azure Synapse Analytics seamlessly.</a:t>
            </a:r>
          </a:p>
          <a:p>
            <a:endParaRPr lang="en-NZ" dirty="0"/>
          </a:p>
          <a:p>
            <a:r>
              <a:rPr lang="en-NZ" dirty="0"/>
              <a:t>Essentially, Azure Cosmos DB now has a Analytical store, which is a fully isolated column based, that enables us to perform analytics requiring no ETL on our operational data. We can use Synapse Spark or SQL to run business intelligence, machine learning or analytical workloads without impacting the performance of our transactional workloads in Cosmos DB.</a:t>
            </a:r>
          </a:p>
          <a:p>
            <a:endParaRPr lang="en-NZ" dirty="0"/>
          </a:p>
          <a:p>
            <a:endParaRPr lang="en-NZ" dirty="0"/>
          </a:p>
          <a:p>
            <a:endParaRPr lang="en-NZ" dirty="0"/>
          </a:p>
        </p:txBody>
      </p:sp>
      <p:sp>
        <p:nvSpPr>
          <p:cNvPr id="4" name="Slide Number Placeholder 3"/>
          <p:cNvSpPr>
            <a:spLocks noGrp="1"/>
          </p:cNvSpPr>
          <p:nvPr>
            <p:ph type="sldNum" sz="quarter" idx="5"/>
          </p:nvPr>
        </p:nvSpPr>
        <p:spPr/>
        <p:txBody>
          <a:bodyPr/>
          <a:lstStyle/>
          <a:p>
            <a:fld id="{05AFB204-F5E9-4FCC-89B5-7DF4B2FB5437}" type="slidenum">
              <a:rPr lang="en-NZ" smtClean="0"/>
              <a:t>9</a:t>
            </a:fld>
            <a:endParaRPr lang="en-NZ"/>
          </a:p>
        </p:txBody>
      </p:sp>
    </p:spTree>
    <p:extLst>
      <p:ext uri="{BB962C8B-B14F-4D97-AF65-F5344CB8AC3E}">
        <p14:creationId xmlns:p14="http://schemas.microsoft.com/office/powerpoint/2010/main" val="1705243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3BF5B-9D33-4F9E-B2A9-38F766E8CC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C5CEE7D6-F344-4EDB-80C0-2545F3AD08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E1A13CF0-7E09-4DBC-B0E4-0BFBA0FA28C0}"/>
              </a:ext>
            </a:extLst>
          </p:cNvPr>
          <p:cNvSpPr>
            <a:spLocks noGrp="1"/>
          </p:cNvSpPr>
          <p:nvPr>
            <p:ph type="dt" sz="half" idx="10"/>
          </p:nvPr>
        </p:nvSpPr>
        <p:spPr/>
        <p:txBody>
          <a:bodyPr/>
          <a:lstStyle/>
          <a:p>
            <a:fld id="{C98E0122-2372-4CC2-8B5C-D32851CF6D42}" type="datetimeFigureOut">
              <a:rPr lang="en-NZ" smtClean="0"/>
              <a:t>30/01/2021</a:t>
            </a:fld>
            <a:endParaRPr lang="en-NZ"/>
          </a:p>
        </p:txBody>
      </p:sp>
      <p:sp>
        <p:nvSpPr>
          <p:cNvPr id="5" name="Footer Placeholder 4">
            <a:extLst>
              <a:ext uri="{FF2B5EF4-FFF2-40B4-BE49-F238E27FC236}">
                <a16:creationId xmlns:a16="http://schemas.microsoft.com/office/drawing/2014/main" id="{0F5E1712-5984-4281-9D75-A4F6AD1161D6}"/>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2F172E47-3513-4029-A602-281FD63AC85A}"/>
              </a:ext>
            </a:extLst>
          </p:cNvPr>
          <p:cNvSpPr>
            <a:spLocks noGrp="1"/>
          </p:cNvSpPr>
          <p:nvPr>
            <p:ph type="sldNum" sz="quarter" idx="12"/>
          </p:nvPr>
        </p:nvSpPr>
        <p:spPr/>
        <p:txBody>
          <a:bodyPr/>
          <a:lstStyle/>
          <a:p>
            <a:fld id="{07BE510E-6196-4B18-A4E1-5C8BEFCF2C83}" type="slidenum">
              <a:rPr lang="en-NZ" smtClean="0"/>
              <a:t>‹#›</a:t>
            </a:fld>
            <a:endParaRPr lang="en-NZ"/>
          </a:p>
        </p:txBody>
      </p:sp>
    </p:spTree>
    <p:extLst>
      <p:ext uri="{BB962C8B-B14F-4D97-AF65-F5344CB8AC3E}">
        <p14:creationId xmlns:p14="http://schemas.microsoft.com/office/powerpoint/2010/main" val="1910681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DF329-3E87-43A6-BC0A-D8FD9A20F042}"/>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1683D205-7E2A-44FD-BC50-535A556961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D12BD2FA-065D-4571-9F41-A6250217E809}"/>
              </a:ext>
            </a:extLst>
          </p:cNvPr>
          <p:cNvSpPr>
            <a:spLocks noGrp="1"/>
          </p:cNvSpPr>
          <p:nvPr>
            <p:ph type="dt" sz="half" idx="10"/>
          </p:nvPr>
        </p:nvSpPr>
        <p:spPr/>
        <p:txBody>
          <a:bodyPr/>
          <a:lstStyle/>
          <a:p>
            <a:fld id="{C98E0122-2372-4CC2-8B5C-D32851CF6D42}" type="datetimeFigureOut">
              <a:rPr lang="en-NZ" smtClean="0"/>
              <a:t>30/01/2021</a:t>
            </a:fld>
            <a:endParaRPr lang="en-NZ"/>
          </a:p>
        </p:txBody>
      </p:sp>
      <p:sp>
        <p:nvSpPr>
          <p:cNvPr id="5" name="Footer Placeholder 4">
            <a:extLst>
              <a:ext uri="{FF2B5EF4-FFF2-40B4-BE49-F238E27FC236}">
                <a16:creationId xmlns:a16="http://schemas.microsoft.com/office/drawing/2014/main" id="{E9D82510-6AC6-419E-94CC-8D4DD106ED1E}"/>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EFC2C3A0-6103-44DC-AF18-6EC217342B2D}"/>
              </a:ext>
            </a:extLst>
          </p:cNvPr>
          <p:cNvSpPr>
            <a:spLocks noGrp="1"/>
          </p:cNvSpPr>
          <p:nvPr>
            <p:ph type="sldNum" sz="quarter" idx="12"/>
          </p:nvPr>
        </p:nvSpPr>
        <p:spPr/>
        <p:txBody>
          <a:bodyPr/>
          <a:lstStyle/>
          <a:p>
            <a:fld id="{07BE510E-6196-4B18-A4E1-5C8BEFCF2C83}" type="slidenum">
              <a:rPr lang="en-NZ" smtClean="0"/>
              <a:t>‹#›</a:t>
            </a:fld>
            <a:endParaRPr lang="en-NZ"/>
          </a:p>
        </p:txBody>
      </p:sp>
    </p:spTree>
    <p:extLst>
      <p:ext uri="{BB962C8B-B14F-4D97-AF65-F5344CB8AC3E}">
        <p14:creationId xmlns:p14="http://schemas.microsoft.com/office/powerpoint/2010/main" val="2714744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B38D19-2DF7-4EC7-9870-584BD82336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9F4361CD-B9E7-471B-969B-3DF2DF6B55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E90D5849-C69B-4BB0-9DB1-86E3B60B81C8}"/>
              </a:ext>
            </a:extLst>
          </p:cNvPr>
          <p:cNvSpPr>
            <a:spLocks noGrp="1"/>
          </p:cNvSpPr>
          <p:nvPr>
            <p:ph type="dt" sz="half" idx="10"/>
          </p:nvPr>
        </p:nvSpPr>
        <p:spPr/>
        <p:txBody>
          <a:bodyPr/>
          <a:lstStyle/>
          <a:p>
            <a:fld id="{C98E0122-2372-4CC2-8B5C-D32851CF6D42}" type="datetimeFigureOut">
              <a:rPr lang="en-NZ" smtClean="0"/>
              <a:t>30/01/2021</a:t>
            </a:fld>
            <a:endParaRPr lang="en-NZ"/>
          </a:p>
        </p:txBody>
      </p:sp>
      <p:sp>
        <p:nvSpPr>
          <p:cNvPr id="5" name="Footer Placeholder 4">
            <a:extLst>
              <a:ext uri="{FF2B5EF4-FFF2-40B4-BE49-F238E27FC236}">
                <a16:creationId xmlns:a16="http://schemas.microsoft.com/office/drawing/2014/main" id="{E275AAEC-4B43-446F-B86D-C34FAAF55AC6}"/>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B93C901-F33E-4DFB-A9A1-E1B515F14CF2}"/>
              </a:ext>
            </a:extLst>
          </p:cNvPr>
          <p:cNvSpPr>
            <a:spLocks noGrp="1"/>
          </p:cNvSpPr>
          <p:nvPr>
            <p:ph type="sldNum" sz="quarter" idx="12"/>
          </p:nvPr>
        </p:nvSpPr>
        <p:spPr/>
        <p:txBody>
          <a:bodyPr/>
          <a:lstStyle/>
          <a:p>
            <a:fld id="{07BE510E-6196-4B18-A4E1-5C8BEFCF2C83}" type="slidenum">
              <a:rPr lang="en-NZ" smtClean="0"/>
              <a:t>‹#›</a:t>
            </a:fld>
            <a:endParaRPr lang="en-NZ"/>
          </a:p>
        </p:txBody>
      </p:sp>
    </p:spTree>
    <p:extLst>
      <p:ext uri="{BB962C8B-B14F-4D97-AF65-F5344CB8AC3E}">
        <p14:creationId xmlns:p14="http://schemas.microsoft.com/office/powerpoint/2010/main" val="4220755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91D85-850F-4059-A21B-814A563C326F}"/>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F57269C7-FE9C-41F4-B3BE-89639B4CE6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B259E518-CB04-4616-8786-E5F00BD08599}"/>
              </a:ext>
            </a:extLst>
          </p:cNvPr>
          <p:cNvSpPr>
            <a:spLocks noGrp="1"/>
          </p:cNvSpPr>
          <p:nvPr>
            <p:ph type="dt" sz="half" idx="10"/>
          </p:nvPr>
        </p:nvSpPr>
        <p:spPr/>
        <p:txBody>
          <a:bodyPr/>
          <a:lstStyle/>
          <a:p>
            <a:fld id="{C98E0122-2372-4CC2-8B5C-D32851CF6D42}" type="datetimeFigureOut">
              <a:rPr lang="en-NZ" smtClean="0"/>
              <a:t>30/01/2021</a:t>
            </a:fld>
            <a:endParaRPr lang="en-NZ"/>
          </a:p>
        </p:txBody>
      </p:sp>
      <p:sp>
        <p:nvSpPr>
          <p:cNvPr id="5" name="Footer Placeholder 4">
            <a:extLst>
              <a:ext uri="{FF2B5EF4-FFF2-40B4-BE49-F238E27FC236}">
                <a16:creationId xmlns:a16="http://schemas.microsoft.com/office/drawing/2014/main" id="{9C0DD7F5-DE5C-4904-8039-B5C609965F4F}"/>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499EB7BA-9798-4D81-AF0B-D1995E39096C}"/>
              </a:ext>
            </a:extLst>
          </p:cNvPr>
          <p:cNvSpPr>
            <a:spLocks noGrp="1"/>
          </p:cNvSpPr>
          <p:nvPr>
            <p:ph type="sldNum" sz="quarter" idx="12"/>
          </p:nvPr>
        </p:nvSpPr>
        <p:spPr/>
        <p:txBody>
          <a:bodyPr/>
          <a:lstStyle/>
          <a:p>
            <a:fld id="{07BE510E-6196-4B18-A4E1-5C8BEFCF2C83}" type="slidenum">
              <a:rPr lang="en-NZ" smtClean="0"/>
              <a:t>‹#›</a:t>
            </a:fld>
            <a:endParaRPr lang="en-NZ"/>
          </a:p>
        </p:txBody>
      </p:sp>
    </p:spTree>
    <p:extLst>
      <p:ext uri="{BB962C8B-B14F-4D97-AF65-F5344CB8AC3E}">
        <p14:creationId xmlns:p14="http://schemas.microsoft.com/office/powerpoint/2010/main" val="3775884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81A02-0EF8-41FD-ABAD-757B1DC138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D3280DCE-462D-4855-AE89-66ECBA1EE5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9621CB-8986-4CC2-A91A-8D0E4A44FB8A}"/>
              </a:ext>
            </a:extLst>
          </p:cNvPr>
          <p:cNvSpPr>
            <a:spLocks noGrp="1"/>
          </p:cNvSpPr>
          <p:nvPr>
            <p:ph type="dt" sz="half" idx="10"/>
          </p:nvPr>
        </p:nvSpPr>
        <p:spPr/>
        <p:txBody>
          <a:bodyPr/>
          <a:lstStyle/>
          <a:p>
            <a:fld id="{C98E0122-2372-4CC2-8B5C-D32851CF6D42}" type="datetimeFigureOut">
              <a:rPr lang="en-NZ" smtClean="0"/>
              <a:t>30/01/2021</a:t>
            </a:fld>
            <a:endParaRPr lang="en-NZ"/>
          </a:p>
        </p:txBody>
      </p:sp>
      <p:sp>
        <p:nvSpPr>
          <p:cNvPr id="5" name="Footer Placeholder 4">
            <a:extLst>
              <a:ext uri="{FF2B5EF4-FFF2-40B4-BE49-F238E27FC236}">
                <a16:creationId xmlns:a16="http://schemas.microsoft.com/office/drawing/2014/main" id="{7275392D-08C5-4B78-8475-DFB6FCF63B93}"/>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82334108-2A49-40E6-8531-E24E8C47D6B8}"/>
              </a:ext>
            </a:extLst>
          </p:cNvPr>
          <p:cNvSpPr>
            <a:spLocks noGrp="1"/>
          </p:cNvSpPr>
          <p:nvPr>
            <p:ph type="sldNum" sz="quarter" idx="12"/>
          </p:nvPr>
        </p:nvSpPr>
        <p:spPr/>
        <p:txBody>
          <a:bodyPr/>
          <a:lstStyle/>
          <a:p>
            <a:fld id="{07BE510E-6196-4B18-A4E1-5C8BEFCF2C83}" type="slidenum">
              <a:rPr lang="en-NZ" smtClean="0"/>
              <a:t>‹#›</a:t>
            </a:fld>
            <a:endParaRPr lang="en-NZ"/>
          </a:p>
        </p:txBody>
      </p:sp>
    </p:spTree>
    <p:extLst>
      <p:ext uri="{BB962C8B-B14F-4D97-AF65-F5344CB8AC3E}">
        <p14:creationId xmlns:p14="http://schemas.microsoft.com/office/powerpoint/2010/main" val="3326104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9D578-04E4-4789-B3E2-2F57A7E91086}"/>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58C34D07-AA37-4F59-ABC3-BB32C69140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3C25C893-F820-45DB-AB4E-6FDF5270CE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994CA675-A512-419A-A0F1-DE2211E5493C}"/>
              </a:ext>
            </a:extLst>
          </p:cNvPr>
          <p:cNvSpPr>
            <a:spLocks noGrp="1"/>
          </p:cNvSpPr>
          <p:nvPr>
            <p:ph type="dt" sz="half" idx="10"/>
          </p:nvPr>
        </p:nvSpPr>
        <p:spPr/>
        <p:txBody>
          <a:bodyPr/>
          <a:lstStyle/>
          <a:p>
            <a:fld id="{C98E0122-2372-4CC2-8B5C-D32851CF6D42}" type="datetimeFigureOut">
              <a:rPr lang="en-NZ" smtClean="0"/>
              <a:t>30/01/2021</a:t>
            </a:fld>
            <a:endParaRPr lang="en-NZ"/>
          </a:p>
        </p:txBody>
      </p:sp>
      <p:sp>
        <p:nvSpPr>
          <p:cNvPr id="6" name="Footer Placeholder 5">
            <a:extLst>
              <a:ext uri="{FF2B5EF4-FFF2-40B4-BE49-F238E27FC236}">
                <a16:creationId xmlns:a16="http://schemas.microsoft.com/office/drawing/2014/main" id="{DB59C190-A6F4-413D-A2E9-40296B9A4B11}"/>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71A5D53A-AD31-426D-BB3F-FF239E711A2E}"/>
              </a:ext>
            </a:extLst>
          </p:cNvPr>
          <p:cNvSpPr>
            <a:spLocks noGrp="1"/>
          </p:cNvSpPr>
          <p:nvPr>
            <p:ph type="sldNum" sz="quarter" idx="12"/>
          </p:nvPr>
        </p:nvSpPr>
        <p:spPr/>
        <p:txBody>
          <a:bodyPr/>
          <a:lstStyle/>
          <a:p>
            <a:fld id="{07BE510E-6196-4B18-A4E1-5C8BEFCF2C83}" type="slidenum">
              <a:rPr lang="en-NZ" smtClean="0"/>
              <a:t>‹#›</a:t>
            </a:fld>
            <a:endParaRPr lang="en-NZ"/>
          </a:p>
        </p:txBody>
      </p:sp>
    </p:spTree>
    <p:extLst>
      <p:ext uri="{BB962C8B-B14F-4D97-AF65-F5344CB8AC3E}">
        <p14:creationId xmlns:p14="http://schemas.microsoft.com/office/powerpoint/2010/main" val="302811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BB337-312F-405C-847F-9D783692B136}"/>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4F87B3B8-6C99-491E-B923-C1ED0AC587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5AD072-17E0-42F0-9EC9-394EF04B82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FB526BD6-762E-4610-9AB3-998B956852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FF9FD3-6785-4AE7-BE95-61888C21F6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65500B3-EE8C-4813-848E-E746CEFFD344}"/>
              </a:ext>
            </a:extLst>
          </p:cNvPr>
          <p:cNvSpPr>
            <a:spLocks noGrp="1"/>
          </p:cNvSpPr>
          <p:nvPr>
            <p:ph type="dt" sz="half" idx="10"/>
          </p:nvPr>
        </p:nvSpPr>
        <p:spPr/>
        <p:txBody>
          <a:bodyPr/>
          <a:lstStyle/>
          <a:p>
            <a:fld id="{C98E0122-2372-4CC2-8B5C-D32851CF6D42}" type="datetimeFigureOut">
              <a:rPr lang="en-NZ" smtClean="0"/>
              <a:t>30/01/2021</a:t>
            </a:fld>
            <a:endParaRPr lang="en-NZ"/>
          </a:p>
        </p:txBody>
      </p:sp>
      <p:sp>
        <p:nvSpPr>
          <p:cNvPr id="8" name="Footer Placeholder 7">
            <a:extLst>
              <a:ext uri="{FF2B5EF4-FFF2-40B4-BE49-F238E27FC236}">
                <a16:creationId xmlns:a16="http://schemas.microsoft.com/office/drawing/2014/main" id="{13336228-0D7B-4D40-A02A-073040430804}"/>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DBB0F5F2-2843-473C-AB16-14948E838737}"/>
              </a:ext>
            </a:extLst>
          </p:cNvPr>
          <p:cNvSpPr>
            <a:spLocks noGrp="1"/>
          </p:cNvSpPr>
          <p:nvPr>
            <p:ph type="sldNum" sz="quarter" idx="12"/>
          </p:nvPr>
        </p:nvSpPr>
        <p:spPr/>
        <p:txBody>
          <a:bodyPr/>
          <a:lstStyle/>
          <a:p>
            <a:fld id="{07BE510E-6196-4B18-A4E1-5C8BEFCF2C83}" type="slidenum">
              <a:rPr lang="en-NZ" smtClean="0"/>
              <a:t>‹#›</a:t>
            </a:fld>
            <a:endParaRPr lang="en-NZ"/>
          </a:p>
        </p:txBody>
      </p:sp>
    </p:spTree>
    <p:extLst>
      <p:ext uri="{BB962C8B-B14F-4D97-AF65-F5344CB8AC3E}">
        <p14:creationId xmlns:p14="http://schemas.microsoft.com/office/powerpoint/2010/main" val="323135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05F14-4C60-48D5-894F-DC4AD219649D}"/>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9355907C-3650-4138-A21C-8BEF8EE1C8F0}"/>
              </a:ext>
            </a:extLst>
          </p:cNvPr>
          <p:cNvSpPr>
            <a:spLocks noGrp="1"/>
          </p:cNvSpPr>
          <p:nvPr>
            <p:ph type="dt" sz="half" idx="10"/>
          </p:nvPr>
        </p:nvSpPr>
        <p:spPr/>
        <p:txBody>
          <a:bodyPr/>
          <a:lstStyle/>
          <a:p>
            <a:fld id="{C98E0122-2372-4CC2-8B5C-D32851CF6D42}" type="datetimeFigureOut">
              <a:rPr lang="en-NZ" smtClean="0"/>
              <a:t>30/01/2021</a:t>
            </a:fld>
            <a:endParaRPr lang="en-NZ"/>
          </a:p>
        </p:txBody>
      </p:sp>
      <p:sp>
        <p:nvSpPr>
          <p:cNvPr id="4" name="Footer Placeholder 3">
            <a:extLst>
              <a:ext uri="{FF2B5EF4-FFF2-40B4-BE49-F238E27FC236}">
                <a16:creationId xmlns:a16="http://schemas.microsoft.com/office/drawing/2014/main" id="{A6E2D6BB-85D2-4115-93B9-D2610783639E}"/>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3E9F4F3A-633F-4847-8EDC-05B518184300}"/>
              </a:ext>
            </a:extLst>
          </p:cNvPr>
          <p:cNvSpPr>
            <a:spLocks noGrp="1"/>
          </p:cNvSpPr>
          <p:nvPr>
            <p:ph type="sldNum" sz="quarter" idx="12"/>
          </p:nvPr>
        </p:nvSpPr>
        <p:spPr/>
        <p:txBody>
          <a:bodyPr/>
          <a:lstStyle/>
          <a:p>
            <a:fld id="{07BE510E-6196-4B18-A4E1-5C8BEFCF2C83}" type="slidenum">
              <a:rPr lang="en-NZ" smtClean="0"/>
              <a:t>‹#›</a:t>
            </a:fld>
            <a:endParaRPr lang="en-NZ"/>
          </a:p>
        </p:txBody>
      </p:sp>
    </p:spTree>
    <p:extLst>
      <p:ext uri="{BB962C8B-B14F-4D97-AF65-F5344CB8AC3E}">
        <p14:creationId xmlns:p14="http://schemas.microsoft.com/office/powerpoint/2010/main" val="3327182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4B52AF-ABD8-4FF0-984C-839B1FB750A0}"/>
              </a:ext>
            </a:extLst>
          </p:cNvPr>
          <p:cNvSpPr>
            <a:spLocks noGrp="1"/>
          </p:cNvSpPr>
          <p:nvPr>
            <p:ph type="dt" sz="half" idx="10"/>
          </p:nvPr>
        </p:nvSpPr>
        <p:spPr/>
        <p:txBody>
          <a:bodyPr/>
          <a:lstStyle/>
          <a:p>
            <a:fld id="{C98E0122-2372-4CC2-8B5C-D32851CF6D42}" type="datetimeFigureOut">
              <a:rPr lang="en-NZ" smtClean="0"/>
              <a:t>30/01/2021</a:t>
            </a:fld>
            <a:endParaRPr lang="en-NZ"/>
          </a:p>
        </p:txBody>
      </p:sp>
      <p:sp>
        <p:nvSpPr>
          <p:cNvPr id="3" name="Footer Placeholder 2">
            <a:extLst>
              <a:ext uri="{FF2B5EF4-FFF2-40B4-BE49-F238E27FC236}">
                <a16:creationId xmlns:a16="http://schemas.microsoft.com/office/drawing/2014/main" id="{1156FCD5-F691-4DC1-81EF-6010FF201500}"/>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04D27978-9674-4E91-BF58-CF99FD0BF173}"/>
              </a:ext>
            </a:extLst>
          </p:cNvPr>
          <p:cNvSpPr>
            <a:spLocks noGrp="1"/>
          </p:cNvSpPr>
          <p:nvPr>
            <p:ph type="sldNum" sz="quarter" idx="12"/>
          </p:nvPr>
        </p:nvSpPr>
        <p:spPr/>
        <p:txBody>
          <a:bodyPr/>
          <a:lstStyle/>
          <a:p>
            <a:fld id="{07BE510E-6196-4B18-A4E1-5C8BEFCF2C83}" type="slidenum">
              <a:rPr lang="en-NZ" smtClean="0"/>
              <a:t>‹#›</a:t>
            </a:fld>
            <a:endParaRPr lang="en-NZ"/>
          </a:p>
        </p:txBody>
      </p:sp>
    </p:spTree>
    <p:extLst>
      <p:ext uri="{BB962C8B-B14F-4D97-AF65-F5344CB8AC3E}">
        <p14:creationId xmlns:p14="http://schemas.microsoft.com/office/powerpoint/2010/main" val="3280188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18EA5-23BA-4D8D-9440-9543AF7179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161A99CA-E2A2-4904-85C8-D33D84DC3C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B1CDD91B-99DC-4BE9-BB44-F301CB894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B122CA-46B4-42F0-A10C-A84BEA39B2F9}"/>
              </a:ext>
            </a:extLst>
          </p:cNvPr>
          <p:cNvSpPr>
            <a:spLocks noGrp="1"/>
          </p:cNvSpPr>
          <p:nvPr>
            <p:ph type="dt" sz="half" idx="10"/>
          </p:nvPr>
        </p:nvSpPr>
        <p:spPr/>
        <p:txBody>
          <a:bodyPr/>
          <a:lstStyle/>
          <a:p>
            <a:fld id="{C98E0122-2372-4CC2-8B5C-D32851CF6D42}" type="datetimeFigureOut">
              <a:rPr lang="en-NZ" smtClean="0"/>
              <a:t>30/01/2021</a:t>
            </a:fld>
            <a:endParaRPr lang="en-NZ"/>
          </a:p>
        </p:txBody>
      </p:sp>
      <p:sp>
        <p:nvSpPr>
          <p:cNvPr id="6" name="Footer Placeholder 5">
            <a:extLst>
              <a:ext uri="{FF2B5EF4-FFF2-40B4-BE49-F238E27FC236}">
                <a16:creationId xmlns:a16="http://schemas.microsoft.com/office/drawing/2014/main" id="{07A39673-D963-4A50-9B86-A344E8609DAC}"/>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7FC22722-E6F0-4F60-A6D7-1CC315E4E37D}"/>
              </a:ext>
            </a:extLst>
          </p:cNvPr>
          <p:cNvSpPr>
            <a:spLocks noGrp="1"/>
          </p:cNvSpPr>
          <p:nvPr>
            <p:ph type="sldNum" sz="quarter" idx="12"/>
          </p:nvPr>
        </p:nvSpPr>
        <p:spPr/>
        <p:txBody>
          <a:bodyPr/>
          <a:lstStyle/>
          <a:p>
            <a:fld id="{07BE510E-6196-4B18-A4E1-5C8BEFCF2C83}" type="slidenum">
              <a:rPr lang="en-NZ" smtClean="0"/>
              <a:t>‹#›</a:t>
            </a:fld>
            <a:endParaRPr lang="en-NZ"/>
          </a:p>
        </p:txBody>
      </p:sp>
    </p:spTree>
    <p:extLst>
      <p:ext uri="{BB962C8B-B14F-4D97-AF65-F5344CB8AC3E}">
        <p14:creationId xmlns:p14="http://schemas.microsoft.com/office/powerpoint/2010/main" val="3588413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0D6C0-E8D3-43B7-8124-AA0187FCA7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20D3FAD0-BF3B-400A-A454-5B9C52AFB7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A83CE312-BA3C-46F8-9B43-B0457E10CB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1CB3DA-7DF9-45A4-977C-F79D41141AA3}"/>
              </a:ext>
            </a:extLst>
          </p:cNvPr>
          <p:cNvSpPr>
            <a:spLocks noGrp="1"/>
          </p:cNvSpPr>
          <p:nvPr>
            <p:ph type="dt" sz="half" idx="10"/>
          </p:nvPr>
        </p:nvSpPr>
        <p:spPr/>
        <p:txBody>
          <a:bodyPr/>
          <a:lstStyle/>
          <a:p>
            <a:fld id="{C98E0122-2372-4CC2-8B5C-D32851CF6D42}" type="datetimeFigureOut">
              <a:rPr lang="en-NZ" smtClean="0"/>
              <a:t>30/01/2021</a:t>
            </a:fld>
            <a:endParaRPr lang="en-NZ"/>
          </a:p>
        </p:txBody>
      </p:sp>
      <p:sp>
        <p:nvSpPr>
          <p:cNvPr id="6" name="Footer Placeholder 5">
            <a:extLst>
              <a:ext uri="{FF2B5EF4-FFF2-40B4-BE49-F238E27FC236}">
                <a16:creationId xmlns:a16="http://schemas.microsoft.com/office/drawing/2014/main" id="{A9EC7912-EA78-441E-BE12-C0A40F0A8749}"/>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88027FD2-5157-40DB-8A3F-E9CBD2801D71}"/>
              </a:ext>
            </a:extLst>
          </p:cNvPr>
          <p:cNvSpPr>
            <a:spLocks noGrp="1"/>
          </p:cNvSpPr>
          <p:nvPr>
            <p:ph type="sldNum" sz="quarter" idx="12"/>
          </p:nvPr>
        </p:nvSpPr>
        <p:spPr/>
        <p:txBody>
          <a:bodyPr/>
          <a:lstStyle/>
          <a:p>
            <a:fld id="{07BE510E-6196-4B18-A4E1-5C8BEFCF2C83}" type="slidenum">
              <a:rPr lang="en-NZ" smtClean="0"/>
              <a:t>‹#›</a:t>
            </a:fld>
            <a:endParaRPr lang="en-NZ"/>
          </a:p>
        </p:txBody>
      </p:sp>
    </p:spTree>
    <p:extLst>
      <p:ext uri="{BB962C8B-B14F-4D97-AF65-F5344CB8AC3E}">
        <p14:creationId xmlns:p14="http://schemas.microsoft.com/office/powerpoint/2010/main" val="522208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095FAE-D0F6-4083-A209-55ECC0C6DF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5904A959-3052-458C-8B77-CA4F57B3D4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D8EFE3CD-BB31-4276-9FE7-A3251FE966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8E0122-2372-4CC2-8B5C-D32851CF6D42}" type="datetimeFigureOut">
              <a:rPr lang="en-NZ" smtClean="0"/>
              <a:t>30/01/2021</a:t>
            </a:fld>
            <a:endParaRPr lang="en-NZ"/>
          </a:p>
        </p:txBody>
      </p:sp>
      <p:sp>
        <p:nvSpPr>
          <p:cNvPr id="5" name="Footer Placeholder 4">
            <a:extLst>
              <a:ext uri="{FF2B5EF4-FFF2-40B4-BE49-F238E27FC236}">
                <a16:creationId xmlns:a16="http://schemas.microsoft.com/office/drawing/2014/main" id="{5147C3AD-96E5-4DB7-B72A-8060CB3D08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4B9BE03A-4CAD-4DD6-9D00-8A769A228E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BE510E-6196-4B18-A4E1-5C8BEFCF2C83}" type="slidenum">
              <a:rPr lang="en-NZ" smtClean="0"/>
              <a:t>‹#›</a:t>
            </a:fld>
            <a:endParaRPr lang="en-NZ"/>
          </a:p>
        </p:txBody>
      </p:sp>
    </p:spTree>
    <p:extLst>
      <p:ext uri="{BB962C8B-B14F-4D97-AF65-F5344CB8AC3E}">
        <p14:creationId xmlns:p14="http://schemas.microsoft.com/office/powerpoint/2010/main" val="332114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6.png"/><Relationship Id="rId7" Type="http://schemas.openxmlformats.org/officeDocument/2006/relationships/diagramColors" Target="../diagrams/colors6.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 Id="rId9"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1.png"/><Relationship Id="rId7" Type="http://schemas.openxmlformats.org/officeDocument/2006/relationships/diagramQuickStyle" Target="../diagrams/quickStyle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Layout" Target="../diagrams/layout7.xml"/><Relationship Id="rId5" Type="http://schemas.openxmlformats.org/officeDocument/2006/relationships/diagramData" Target="../diagrams/data7.xml"/><Relationship Id="rId10" Type="http://schemas.openxmlformats.org/officeDocument/2006/relationships/image" Target="../media/image3.png"/><Relationship Id="rId4" Type="http://schemas.openxmlformats.org/officeDocument/2006/relationships/image" Target="../media/image2.png"/><Relationship Id="rId9" Type="http://schemas.microsoft.com/office/2007/relationships/diagramDrawing" Target="../diagrams/drawing7.xml"/></Relationships>
</file>

<file path=ppt/slides/_rels/slide13.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1.png"/><Relationship Id="rId7" Type="http://schemas.openxmlformats.org/officeDocument/2006/relationships/diagramQuickStyle" Target="../diagrams/quickStyle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Layout" Target="../diagrams/layout8.xml"/><Relationship Id="rId5" Type="http://schemas.openxmlformats.org/officeDocument/2006/relationships/diagramData" Target="../diagrams/data8.xml"/><Relationship Id="rId10" Type="http://schemas.openxmlformats.org/officeDocument/2006/relationships/image" Target="../media/image3.png"/><Relationship Id="rId4" Type="http://schemas.openxmlformats.org/officeDocument/2006/relationships/image" Target="../media/image2.png"/><Relationship Id="rId9" Type="http://schemas.microsoft.com/office/2007/relationships/diagramDrawing" Target="../diagrams/drawing8.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8" Type="http://schemas.openxmlformats.org/officeDocument/2006/relationships/diagramColors" Target="../diagrams/colors9.xml"/><Relationship Id="rId3" Type="http://schemas.openxmlformats.org/officeDocument/2006/relationships/image" Target="../media/image1.png"/><Relationship Id="rId7" Type="http://schemas.openxmlformats.org/officeDocument/2006/relationships/diagramQuickStyle" Target="../diagrams/quickStyle9.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Layout" Target="../diagrams/layout9.xml"/><Relationship Id="rId5" Type="http://schemas.openxmlformats.org/officeDocument/2006/relationships/diagramData" Target="../diagrams/data9.xml"/><Relationship Id="rId10" Type="http://schemas.openxmlformats.org/officeDocument/2006/relationships/image" Target="../media/image3.png"/><Relationship Id="rId4" Type="http://schemas.openxmlformats.org/officeDocument/2006/relationships/image" Target="../media/image2.png"/><Relationship Id="rId9" Type="http://schemas.microsoft.com/office/2007/relationships/diagramDrawing" Target="../diagrams/drawing9.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5.jpe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png"/><Relationship Id="rId7" Type="http://schemas.openxmlformats.org/officeDocument/2006/relationships/diagramQuickStyle" Target="../diagrams/quickStyle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10" Type="http://schemas.openxmlformats.org/officeDocument/2006/relationships/image" Target="../media/image3.png"/><Relationship Id="rId4" Type="http://schemas.openxmlformats.org/officeDocument/2006/relationships/image" Target="../media/image2.png"/><Relationship Id="rId9" Type="http://schemas.microsoft.com/office/2007/relationships/diagramDrawing" Target="../diagrams/drawing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6.pn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png"/><Relationship Id="rId7" Type="http://schemas.openxmlformats.org/officeDocument/2006/relationships/diagramColors" Target="../diagrams/colors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 Id="rId9"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9F26692-F12A-4F9E-9C6D-FABE9A277F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8905" y="3726"/>
            <a:ext cx="648309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19BDF44E-531A-4177-A2D6-2D2310D058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5" name="Subtitle 4">
            <a:extLst>
              <a:ext uri="{FF2B5EF4-FFF2-40B4-BE49-F238E27FC236}">
                <a16:creationId xmlns:a16="http://schemas.microsoft.com/office/drawing/2014/main" id="{966F6177-FDC6-4597-B103-9AAECE4692BF}"/>
              </a:ext>
            </a:extLst>
          </p:cNvPr>
          <p:cNvSpPr>
            <a:spLocks noGrp="1"/>
          </p:cNvSpPr>
          <p:nvPr>
            <p:ph type="subTitle" idx="1"/>
          </p:nvPr>
        </p:nvSpPr>
        <p:spPr>
          <a:xfrm>
            <a:off x="816183" y="2939026"/>
            <a:ext cx="5946202" cy="838831"/>
          </a:xfrm>
        </p:spPr>
        <p:txBody>
          <a:bodyPr anchor="b">
            <a:normAutofit/>
          </a:bodyPr>
          <a:lstStyle/>
          <a:p>
            <a:pPr algn="l"/>
            <a:r>
              <a:rPr lang="en-NZ" sz="1800">
                <a:solidFill>
                  <a:srgbClr val="000000"/>
                </a:solidFill>
              </a:rPr>
              <a:t>Will Velida | Software Engineer | Data Platform MVP</a:t>
            </a:r>
          </a:p>
          <a:p>
            <a:pPr algn="l"/>
            <a:endParaRPr lang="en-NZ" sz="1800">
              <a:solidFill>
                <a:srgbClr val="000000"/>
              </a:solidFill>
            </a:endParaRPr>
          </a:p>
        </p:txBody>
      </p:sp>
      <p:sp>
        <p:nvSpPr>
          <p:cNvPr id="4" name="Title 3">
            <a:extLst>
              <a:ext uri="{FF2B5EF4-FFF2-40B4-BE49-F238E27FC236}">
                <a16:creationId xmlns:a16="http://schemas.microsoft.com/office/drawing/2014/main" id="{B74FFD1B-BFAB-4923-9AAB-BC4CFDB21F25}"/>
              </a:ext>
            </a:extLst>
          </p:cNvPr>
          <p:cNvSpPr>
            <a:spLocks noGrp="1"/>
          </p:cNvSpPr>
          <p:nvPr>
            <p:ph type="ctrTitle"/>
          </p:nvPr>
        </p:nvSpPr>
        <p:spPr>
          <a:xfrm>
            <a:off x="815806" y="3777859"/>
            <a:ext cx="5946579" cy="1514185"/>
          </a:xfrm>
        </p:spPr>
        <p:txBody>
          <a:bodyPr anchor="t">
            <a:normAutofit/>
          </a:bodyPr>
          <a:lstStyle/>
          <a:p>
            <a:pPr algn="l"/>
            <a:r>
              <a:rPr lang="en-NZ" sz="3400">
                <a:solidFill>
                  <a:srgbClr val="000000"/>
                </a:solidFill>
              </a:rPr>
              <a:t>Developing HTAP Analytical Solutions with Azure Cosmos DB and Azure Synapse Analytics</a:t>
            </a:r>
          </a:p>
        </p:txBody>
      </p:sp>
      <p:sp>
        <p:nvSpPr>
          <p:cNvPr id="27" name="Freeform: Shape 26">
            <a:extLst>
              <a:ext uri="{FF2B5EF4-FFF2-40B4-BE49-F238E27FC236}">
                <a16:creationId xmlns:a16="http://schemas.microsoft.com/office/drawing/2014/main" id="{6BFB173A-5EF2-43F4-B3BB-6EA1975FA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3377" y="0"/>
            <a:ext cx="3801784" cy="2254263"/>
          </a:xfrm>
          <a:custGeom>
            <a:avLst/>
            <a:gdLst>
              <a:gd name="connsiteX0" fmla="*/ 34084 w 3801784"/>
              <a:gd name="connsiteY0" fmla="*/ 0 h 2254263"/>
              <a:gd name="connsiteX1" fmla="*/ 3767702 w 3801784"/>
              <a:gd name="connsiteY1" fmla="*/ 0 h 2254263"/>
              <a:gd name="connsiteX2" fmla="*/ 3791970 w 3801784"/>
              <a:gd name="connsiteY2" fmla="*/ 159016 h 2254263"/>
              <a:gd name="connsiteX3" fmla="*/ 3801784 w 3801784"/>
              <a:gd name="connsiteY3" fmla="*/ 353371 h 2254263"/>
              <a:gd name="connsiteX4" fmla="*/ 1900892 w 3801784"/>
              <a:gd name="connsiteY4" fmla="*/ 2254263 h 2254263"/>
              <a:gd name="connsiteX5" fmla="*/ 0 w 3801784"/>
              <a:gd name="connsiteY5" fmla="*/ 353371 h 2254263"/>
              <a:gd name="connsiteX6" fmla="*/ 9815 w 3801784"/>
              <a:gd name="connsiteY6" fmla="*/ 159016 h 225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1784" h="2254263">
                <a:moveTo>
                  <a:pt x="34084" y="0"/>
                </a:moveTo>
                <a:lnTo>
                  <a:pt x="3767702" y="0"/>
                </a:lnTo>
                <a:lnTo>
                  <a:pt x="3791970" y="159016"/>
                </a:lnTo>
                <a:cubicBezTo>
                  <a:pt x="3798459" y="222918"/>
                  <a:pt x="3801784" y="287757"/>
                  <a:pt x="3801784" y="353371"/>
                </a:cubicBezTo>
                <a:cubicBezTo>
                  <a:pt x="3801784" y="1403205"/>
                  <a:pt x="2950726" y="2254263"/>
                  <a:pt x="1900892" y="2254263"/>
                </a:cubicBezTo>
                <a:cubicBezTo>
                  <a:pt x="851058" y="2254263"/>
                  <a:pt x="0" y="1403205"/>
                  <a:pt x="0" y="353371"/>
                </a:cubicBezTo>
                <a:cubicBezTo>
                  <a:pt x="0" y="287757"/>
                  <a:pt x="3325" y="222918"/>
                  <a:pt x="9815" y="159016"/>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2" descr="Azure Synapse SQL Analytics - Wintellect">
            <a:extLst>
              <a:ext uri="{FF2B5EF4-FFF2-40B4-BE49-F238E27FC236}">
                <a16:creationId xmlns:a16="http://schemas.microsoft.com/office/drawing/2014/main" id="{6DA9A536-D760-40FB-B7D7-C2338654BDD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512461" y="177567"/>
            <a:ext cx="1843614" cy="1544027"/>
          </a:xfrm>
          <a:prstGeom prst="rect">
            <a:avLst/>
          </a:prstGeom>
          <a:noFill/>
          <a:extLst>
            <a:ext uri="{909E8E84-426E-40DD-AFC4-6F175D3DCCD1}">
              <a14:hiddenFill xmlns:a14="http://schemas.microsoft.com/office/drawing/2010/main">
                <a:solidFill>
                  <a:srgbClr val="FFFFFF"/>
                </a:solidFill>
              </a14:hiddenFill>
            </a:ext>
          </a:extLst>
        </p:spPr>
      </p:pic>
      <p:sp>
        <p:nvSpPr>
          <p:cNvPr id="29" name="Freeform 67">
            <a:extLst>
              <a:ext uri="{FF2B5EF4-FFF2-40B4-BE49-F238E27FC236}">
                <a16:creationId xmlns:a16="http://schemas.microsoft.com/office/drawing/2014/main" id="{726FC37F-1DE8-4A19-A1DE-0A2176ED8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86728" y="3030547"/>
            <a:ext cx="4705272" cy="3827453"/>
          </a:xfrm>
          <a:custGeom>
            <a:avLst/>
            <a:gdLst>
              <a:gd name="connsiteX0" fmla="*/ 2718646 w 4647408"/>
              <a:gd name="connsiteY0" fmla="*/ 0 h 3780384"/>
              <a:gd name="connsiteX1" fmla="*/ 4641019 w 4647408"/>
              <a:gd name="connsiteY1" fmla="*/ 796273 h 3780384"/>
              <a:gd name="connsiteX2" fmla="*/ 4647408 w 4647408"/>
              <a:gd name="connsiteY2" fmla="*/ 803303 h 3780384"/>
              <a:gd name="connsiteX3" fmla="*/ 4647408 w 4647408"/>
              <a:gd name="connsiteY3" fmla="*/ 3780384 h 3780384"/>
              <a:gd name="connsiteX4" fmla="*/ 215340 w 4647408"/>
              <a:gd name="connsiteY4" fmla="*/ 3780384 h 3780384"/>
              <a:gd name="connsiteX5" fmla="*/ 213645 w 4647408"/>
              <a:gd name="connsiteY5" fmla="*/ 3776866 h 3780384"/>
              <a:gd name="connsiteX6" fmla="*/ 0 w 4647408"/>
              <a:gd name="connsiteY6" fmla="*/ 2718646 h 3780384"/>
              <a:gd name="connsiteX7" fmla="*/ 2718646 w 4647408"/>
              <a:gd name="connsiteY7" fmla="*/ 0 h 378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47408" h="3780384">
                <a:moveTo>
                  <a:pt x="2718646" y="0"/>
                </a:moveTo>
                <a:cubicBezTo>
                  <a:pt x="3469379" y="0"/>
                  <a:pt x="4149041" y="304295"/>
                  <a:pt x="4641019" y="796273"/>
                </a:cubicBezTo>
                <a:lnTo>
                  <a:pt x="4647408" y="803303"/>
                </a:lnTo>
                <a:lnTo>
                  <a:pt x="4647408" y="3780384"/>
                </a:lnTo>
                <a:lnTo>
                  <a:pt x="215340" y="3780384"/>
                </a:lnTo>
                <a:lnTo>
                  <a:pt x="213645" y="3776866"/>
                </a:lnTo>
                <a:cubicBezTo>
                  <a:pt x="76074" y="3451612"/>
                  <a:pt x="0" y="3094013"/>
                  <a:pt x="0" y="2718646"/>
                </a:cubicBezTo>
                <a:cubicBezTo>
                  <a:pt x="0" y="1217179"/>
                  <a:pt x="1217179" y="0"/>
                  <a:pt x="271864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Pricing - Azure Cosmos DB | Microsoft Azure">
            <a:extLst>
              <a:ext uri="{FF2B5EF4-FFF2-40B4-BE49-F238E27FC236}">
                <a16:creationId xmlns:a16="http://schemas.microsoft.com/office/drawing/2014/main" id="{C75E8E74-E31E-455E-AF94-32DB9073C3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9065" y="3791856"/>
            <a:ext cx="5715000"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625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6A519-42B8-4C54-B2AF-24E66696C88F}"/>
              </a:ext>
            </a:extLst>
          </p:cNvPr>
          <p:cNvSpPr>
            <a:spLocks noGrp="1"/>
          </p:cNvSpPr>
          <p:nvPr>
            <p:ph type="title"/>
          </p:nvPr>
        </p:nvSpPr>
        <p:spPr/>
        <p:txBody>
          <a:bodyPr/>
          <a:lstStyle/>
          <a:p>
            <a:r>
              <a:rPr lang="en-NZ" dirty="0"/>
              <a:t>Analytical Store in Azure Cosmos DB</a:t>
            </a:r>
          </a:p>
        </p:txBody>
      </p:sp>
      <p:pic>
        <p:nvPicPr>
          <p:cNvPr id="5122" name="Picture 2" descr="Transactional row store Vs analytical column store in Azure Cosmos DB">
            <a:extLst>
              <a:ext uri="{FF2B5EF4-FFF2-40B4-BE49-F238E27FC236}">
                <a16:creationId xmlns:a16="http://schemas.microsoft.com/office/drawing/2014/main" id="{2C3810E5-131B-4625-A98A-64FA755005C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73005" y="1690688"/>
            <a:ext cx="10445990" cy="503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3490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125"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518083D9-32EC-45F7-AEBD-0E120FE66741}"/>
              </a:ext>
            </a:extLst>
          </p:cNvPr>
          <p:cNvSpPr>
            <a:spLocks noGrp="1"/>
          </p:cNvSpPr>
          <p:nvPr>
            <p:ph type="title"/>
          </p:nvPr>
        </p:nvSpPr>
        <p:spPr>
          <a:xfrm>
            <a:off x="801340" y="802955"/>
            <a:ext cx="4977976" cy="1454051"/>
          </a:xfrm>
        </p:spPr>
        <p:txBody>
          <a:bodyPr vert="horz" lIns="91440" tIns="45720" rIns="91440" bIns="45720" rtlCol="0" anchor="ctr">
            <a:normAutofit/>
          </a:bodyPr>
          <a:lstStyle/>
          <a:p>
            <a:r>
              <a:rPr lang="en-US" kern="1200">
                <a:solidFill>
                  <a:srgbClr val="000000"/>
                </a:solidFill>
                <a:latin typeface="+mj-lt"/>
                <a:ea typeface="+mj-ea"/>
                <a:cs typeface="+mj-cs"/>
              </a:rPr>
              <a:t>Analytical Time-To-Live</a:t>
            </a:r>
          </a:p>
        </p:txBody>
      </p:sp>
      <p:graphicFrame>
        <p:nvGraphicFramePr>
          <p:cNvPr id="6" name="Content Placeholder 5">
            <a:extLst>
              <a:ext uri="{FF2B5EF4-FFF2-40B4-BE49-F238E27FC236}">
                <a16:creationId xmlns:a16="http://schemas.microsoft.com/office/drawing/2014/main" id="{4A4BFEF1-8A03-424C-9CAD-7D0B1E20356C}"/>
              </a:ext>
            </a:extLst>
          </p:cNvPr>
          <p:cNvGraphicFramePr>
            <a:graphicFrameLocks noGrp="1"/>
          </p:cNvGraphicFramePr>
          <p:nvPr>
            <p:ph sz="half" idx="1"/>
            <p:extLst>
              <p:ext uri="{D42A27DB-BD31-4B8C-83A1-F6EECF244321}">
                <p14:modId xmlns:p14="http://schemas.microsoft.com/office/powerpoint/2010/main" val="4207358614"/>
              </p:ext>
            </p:extLst>
          </p:nvPr>
        </p:nvGraphicFramePr>
        <p:xfrm>
          <a:off x="797809" y="2421682"/>
          <a:ext cx="4977578" cy="36392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191562"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2" descr="Pricing - Azure Cosmos DB | Microsoft Azure">
            <a:extLst>
              <a:ext uri="{FF2B5EF4-FFF2-40B4-BE49-F238E27FC236}">
                <a16:creationId xmlns:a16="http://schemas.microsoft.com/office/drawing/2014/main" id="{015C062D-484C-405C-9184-DD5D010A907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63442" y="1938912"/>
            <a:ext cx="5715000"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9757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graphicEl>
                                              <a:dgm id="{24F2E01A-8C1D-4C10-A23B-3F61DD2949F4}"/>
                                            </p:graphicEl>
                                          </p:spTgt>
                                        </p:tgtEl>
                                        <p:attrNameLst>
                                          <p:attrName>style.visibility</p:attrName>
                                        </p:attrNameLst>
                                      </p:cBhvr>
                                      <p:to>
                                        <p:strVal val="visible"/>
                                      </p:to>
                                    </p:set>
                                    <p:animEffect transition="in" filter="fade">
                                      <p:cBhvr>
                                        <p:cTn id="7" dur="500"/>
                                        <p:tgtEl>
                                          <p:spTgt spid="6">
                                            <p:graphicEl>
                                              <a:dgm id="{24F2E01A-8C1D-4C10-A23B-3F61DD2949F4}"/>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graphicEl>
                                              <a:dgm id="{1EB759C3-158E-4E1A-94EF-779EA33B750F}"/>
                                            </p:graphicEl>
                                          </p:spTgt>
                                        </p:tgtEl>
                                        <p:attrNameLst>
                                          <p:attrName>style.visibility</p:attrName>
                                        </p:attrNameLst>
                                      </p:cBhvr>
                                      <p:to>
                                        <p:strVal val="visible"/>
                                      </p:to>
                                    </p:set>
                                    <p:animEffect transition="in" filter="fade">
                                      <p:cBhvr>
                                        <p:cTn id="11" dur="500"/>
                                        <p:tgtEl>
                                          <p:spTgt spid="6">
                                            <p:graphicEl>
                                              <a:dgm id="{1EB759C3-158E-4E1A-94EF-779EA33B750F}"/>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graphicEl>
                                              <a:dgm id="{6F6EDE00-9DC9-411B-9FC4-F78BEDE1C3A5}"/>
                                            </p:graphicEl>
                                          </p:spTgt>
                                        </p:tgtEl>
                                        <p:attrNameLst>
                                          <p:attrName>style.visibility</p:attrName>
                                        </p:attrNameLst>
                                      </p:cBhvr>
                                      <p:to>
                                        <p:strVal val="visible"/>
                                      </p:to>
                                    </p:set>
                                    <p:animEffect transition="in" filter="fade">
                                      <p:cBhvr>
                                        <p:cTn id="15" dur="500"/>
                                        <p:tgtEl>
                                          <p:spTgt spid="6">
                                            <p:graphicEl>
                                              <a:dgm id="{6F6EDE00-9DC9-411B-9FC4-F78BEDE1C3A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D8E67F2-F753-4E06-8229-4970A6725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83095" cy="6854272"/>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EE1BDFD-564B-44A4-841A-50D6A8E75C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8489EF7-BC1C-4A59-ABB4-E6D0E3A4FBE0}"/>
              </a:ext>
            </a:extLst>
          </p:cNvPr>
          <p:cNvSpPr>
            <a:spLocks noGrp="1"/>
          </p:cNvSpPr>
          <p:nvPr>
            <p:ph type="title"/>
          </p:nvPr>
        </p:nvSpPr>
        <p:spPr>
          <a:xfrm>
            <a:off x="6094105" y="802955"/>
            <a:ext cx="4977976" cy="1455996"/>
          </a:xfrm>
        </p:spPr>
        <p:txBody>
          <a:bodyPr>
            <a:normAutofit/>
          </a:bodyPr>
          <a:lstStyle/>
          <a:p>
            <a:r>
              <a:rPr lang="en-NZ" sz="4000">
                <a:solidFill>
                  <a:srgbClr val="000000"/>
                </a:solidFill>
              </a:rPr>
              <a:t>Benefits of Azure Synapse Link</a:t>
            </a:r>
          </a:p>
        </p:txBody>
      </p:sp>
      <p:sp>
        <p:nvSpPr>
          <p:cNvPr id="14" name="Freeform 60">
            <a:extLst>
              <a:ext uri="{FF2B5EF4-FFF2-40B4-BE49-F238E27FC236}">
                <a16:creationId xmlns:a16="http://schemas.microsoft.com/office/drawing/2014/main" id="{007B8288-68CC-4847-8419-CF535B6B7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3882" y="0"/>
            <a:ext cx="3880988" cy="2206512"/>
          </a:xfrm>
          <a:custGeom>
            <a:avLst/>
            <a:gdLst>
              <a:gd name="connsiteX0" fmla="*/ 20753 w 3960193"/>
              <a:gd name="connsiteY0" fmla="*/ 0 h 2251543"/>
              <a:gd name="connsiteX1" fmla="*/ 3939440 w 3960193"/>
              <a:gd name="connsiteY1" fmla="*/ 0 h 2251543"/>
              <a:gd name="connsiteX2" fmla="*/ 3949969 w 3960193"/>
              <a:gd name="connsiteY2" fmla="*/ 68994 h 2251543"/>
              <a:gd name="connsiteX3" fmla="*/ 3960193 w 3960193"/>
              <a:gd name="connsiteY3" fmla="*/ 271447 h 2251543"/>
              <a:gd name="connsiteX4" fmla="*/ 1980096 w 3960193"/>
              <a:gd name="connsiteY4" fmla="*/ 2251543 h 2251543"/>
              <a:gd name="connsiteX5" fmla="*/ 0 w 3960193"/>
              <a:gd name="connsiteY5" fmla="*/ 271447 h 2251543"/>
              <a:gd name="connsiteX6" fmla="*/ 10224 w 3960193"/>
              <a:gd name="connsiteY6" fmla="*/ 68994 h 225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3" h="2251543">
                <a:moveTo>
                  <a:pt x="20753" y="0"/>
                </a:moveTo>
                <a:lnTo>
                  <a:pt x="3939440" y="0"/>
                </a:lnTo>
                <a:lnTo>
                  <a:pt x="3949969" y="68994"/>
                </a:lnTo>
                <a:cubicBezTo>
                  <a:pt x="3956730" y="135559"/>
                  <a:pt x="3960193" y="203099"/>
                  <a:pt x="3960193" y="271447"/>
                </a:cubicBezTo>
                <a:cubicBezTo>
                  <a:pt x="3960193" y="1365024"/>
                  <a:pt x="3073674" y="2251543"/>
                  <a:pt x="1980096" y="2251543"/>
                </a:cubicBezTo>
                <a:cubicBezTo>
                  <a:pt x="886519" y="2251543"/>
                  <a:pt x="0" y="1365024"/>
                  <a:pt x="0" y="271447"/>
                </a:cubicBezTo>
                <a:cubicBezTo>
                  <a:pt x="0" y="203099"/>
                  <a:pt x="3463" y="135559"/>
                  <a:pt x="10224" y="68994"/>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2" descr="Azure Synapse SQL Analytics - Wintellect">
            <a:extLst>
              <a:ext uri="{FF2B5EF4-FFF2-40B4-BE49-F238E27FC236}">
                <a16:creationId xmlns:a16="http://schemas.microsoft.com/office/drawing/2014/main" id="{8F62B809-C0A4-4025-AC6A-2D3BA8C7A1A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895474" y="213398"/>
            <a:ext cx="1624734" cy="1360715"/>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68">
            <a:extLst>
              <a:ext uri="{FF2B5EF4-FFF2-40B4-BE49-F238E27FC236}">
                <a16:creationId xmlns:a16="http://schemas.microsoft.com/office/drawing/2014/main" id="{32BA8EA8-C1B6-4309-B674-F9F399B962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12701"/>
            <a:ext cx="4942589" cy="3945299"/>
          </a:xfrm>
          <a:custGeom>
            <a:avLst/>
            <a:gdLst>
              <a:gd name="connsiteX0" fmla="*/ 2223943 w 4942589"/>
              <a:gd name="connsiteY0" fmla="*/ 0 h 3945299"/>
              <a:gd name="connsiteX1" fmla="*/ 4942589 w 4942589"/>
              <a:gd name="connsiteY1" fmla="*/ 2718646 h 3945299"/>
              <a:gd name="connsiteX2" fmla="*/ 4728945 w 4942589"/>
              <a:gd name="connsiteY2" fmla="*/ 3776866 h 3945299"/>
              <a:gd name="connsiteX3" fmla="*/ 4647806 w 4942589"/>
              <a:gd name="connsiteY3" fmla="*/ 3945299 h 3945299"/>
              <a:gd name="connsiteX4" fmla="*/ 0 w 4942589"/>
              <a:gd name="connsiteY4" fmla="*/ 3945299 h 3945299"/>
              <a:gd name="connsiteX5" fmla="*/ 0 w 4942589"/>
              <a:gd name="connsiteY5" fmla="*/ 1157971 h 3945299"/>
              <a:gd name="connsiteX6" fmla="*/ 126104 w 4942589"/>
              <a:gd name="connsiteY6" fmla="*/ 989335 h 3945299"/>
              <a:gd name="connsiteX7" fmla="*/ 2223943 w 4942589"/>
              <a:gd name="connsiteY7" fmla="*/ 0 h 394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42589" h="3945299">
                <a:moveTo>
                  <a:pt x="2223943" y="0"/>
                </a:moveTo>
                <a:cubicBezTo>
                  <a:pt x="3725410" y="0"/>
                  <a:pt x="4942589" y="1217179"/>
                  <a:pt x="4942589" y="2718646"/>
                </a:cubicBezTo>
                <a:cubicBezTo>
                  <a:pt x="4942589" y="3094013"/>
                  <a:pt x="4866516" y="3451612"/>
                  <a:pt x="4728945" y="3776866"/>
                </a:cubicBezTo>
                <a:lnTo>
                  <a:pt x="4647806" y="3945299"/>
                </a:lnTo>
                <a:lnTo>
                  <a:pt x="0" y="3945299"/>
                </a:lnTo>
                <a:lnTo>
                  <a:pt x="0" y="1157971"/>
                </a:lnTo>
                <a:lnTo>
                  <a:pt x="126104" y="989335"/>
                </a:lnTo>
                <a:cubicBezTo>
                  <a:pt x="624744" y="385123"/>
                  <a:pt x="1379368" y="0"/>
                  <a:pt x="2223943"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6" name="Content Placeholder 5">
            <a:extLst>
              <a:ext uri="{FF2B5EF4-FFF2-40B4-BE49-F238E27FC236}">
                <a16:creationId xmlns:a16="http://schemas.microsoft.com/office/drawing/2014/main" id="{A84A95FC-2BA2-4E31-8105-A21DFF358478}"/>
              </a:ext>
            </a:extLst>
          </p:cNvPr>
          <p:cNvGraphicFramePr>
            <a:graphicFrameLocks noGrp="1"/>
          </p:cNvGraphicFramePr>
          <p:nvPr>
            <p:ph idx="1"/>
            <p:extLst>
              <p:ext uri="{D42A27DB-BD31-4B8C-83A1-F6EECF244321}">
                <p14:modId xmlns:p14="http://schemas.microsoft.com/office/powerpoint/2010/main" val="1962349606"/>
              </p:ext>
            </p:extLst>
          </p:nvPr>
        </p:nvGraphicFramePr>
        <p:xfrm>
          <a:off x="6090574" y="2421682"/>
          <a:ext cx="4977578" cy="363928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1" name="Picture 2" descr="Pricing - Azure Cosmos DB | Microsoft Azure">
            <a:extLst>
              <a:ext uri="{FF2B5EF4-FFF2-40B4-BE49-F238E27FC236}">
                <a16:creationId xmlns:a16="http://schemas.microsoft.com/office/drawing/2014/main" id="{ADCE0DF6-008A-451A-8267-E41A9F1E329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8274" y="3644227"/>
            <a:ext cx="5715000"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8036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graphicEl>
                                              <a:dgm id="{E385A976-631D-4961-B5DB-5C29E2AE59A2}"/>
                                            </p:graphicEl>
                                          </p:spTgt>
                                        </p:tgtEl>
                                        <p:attrNameLst>
                                          <p:attrName>style.visibility</p:attrName>
                                        </p:attrNameLst>
                                      </p:cBhvr>
                                      <p:to>
                                        <p:strVal val="visible"/>
                                      </p:to>
                                    </p:set>
                                    <p:animEffect transition="in" filter="fade">
                                      <p:cBhvr>
                                        <p:cTn id="7" dur="500"/>
                                        <p:tgtEl>
                                          <p:spTgt spid="6">
                                            <p:graphicEl>
                                              <a:dgm id="{E385A976-631D-4961-B5DB-5C29E2AE59A2}"/>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graphicEl>
                                              <a:dgm id="{7336A950-A885-4DED-8CD4-71D7CFE7A37A}"/>
                                            </p:graphicEl>
                                          </p:spTgt>
                                        </p:tgtEl>
                                        <p:attrNameLst>
                                          <p:attrName>style.visibility</p:attrName>
                                        </p:attrNameLst>
                                      </p:cBhvr>
                                      <p:to>
                                        <p:strVal val="visible"/>
                                      </p:to>
                                    </p:set>
                                    <p:animEffect transition="in" filter="fade">
                                      <p:cBhvr>
                                        <p:cTn id="11" dur="500"/>
                                        <p:tgtEl>
                                          <p:spTgt spid="6">
                                            <p:graphicEl>
                                              <a:dgm id="{7336A950-A885-4DED-8CD4-71D7CFE7A37A}"/>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graphicEl>
                                              <a:dgm id="{6CEF6CA9-DC17-4EB6-ACF1-F7293B7442BE}"/>
                                            </p:graphicEl>
                                          </p:spTgt>
                                        </p:tgtEl>
                                        <p:attrNameLst>
                                          <p:attrName>style.visibility</p:attrName>
                                        </p:attrNameLst>
                                      </p:cBhvr>
                                      <p:to>
                                        <p:strVal val="visible"/>
                                      </p:to>
                                    </p:set>
                                    <p:animEffect transition="in" filter="fade">
                                      <p:cBhvr>
                                        <p:cTn id="15" dur="500"/>
                                        <p:tgtEl>
                                          <p:spTgt spid="6">
                                            <p:graphicEl>
                                              <a:dgm id="{6CEF6CA9-DC17-4EB6-ACF1-F7293B7442BE}"/>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graphicEl>
                                              <a:dgm id="{7D9FC726-FD95-4E8A-8EEC-2EAAD2AD4840}"/>
                                            </p:graphicEl>
                                          </p:spTgt>
                                        </p:tgtEl>
                                        <p:attrNameLst>
                                          <p:attrName>style.visibility</p:attrName>
                                        </p:attrNameLst>
                                      </p:cBhvr>
                                      <p:to>
                                        <p:strVal val="visible"/>
                                      </p:to>
                                    </p:set>
                                    <p:animEffect transition="in" filter="fade">
                                      <p:cBhvr>
                                        <p:cTn id="19" dur="500"/>
                                        <p:tgtEl>
                                          <p:spTgt spid="6">
                                            <p:graphicEl>
                                              <a:dgm id="{7D9FC726-FD95-4E8A-8EEC-2EAAD2AD4840}"/>
                                            </p:graphic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graphicEl>
                                              <a:dgm id="{F43F8EEC-45BF-4D7E-9D7B-9F4A4A518850}"/>
                                            </p:graphicEl>
                                          </p:spTgt>
                                        </p:tgtEl>
                                        <p:attrNameLst>
                                          <p:attrName>style.visibility</p:attrName>
                                        </p:attrNameLst>
                                      </p:cBhvr>
                                      <p:to>
                                        <p:strVal val="visible"/>
                                      </p:to>
                                    </p:set>
                                    <p:animEffect transition="in" filter="fade">
                                      <p:cBhvr>
                                        <p:cTn id="23" dur="500"/>
                                        <p:tgtEl>
                                          <p:spTgt spid="6">
                                            <p:graphicEl>
                                              <a:dgm id="{F43F8EEC-45BF-4D7E-9D7B-9F4A4A518850}"/>
                                            </p:graphic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6">
                                            <p:graphicEl>
                                              <a:dgm id="{91C1D878-9E94-410F-BBF5-40325A776BB4}"/>
                                            </p:graphicEl>
                                          </p:spTgt>
                                        </p:tgtEl>
                                        <p:attrNameLst>
                                          <p:attrName>style.visibility</p:attrName>
                                        </p:attrNameLst>
                                      </p:cBhvr>
                                      <p:to>
                                        <p:strVal val="visible"/>
                                      </p:to>
                                    </p:set>
                                    <p:animEffect transition="in" filter="fade">
                                      <p:cBhvr>
                                        <p:cTn id="27" dur="500"/>
                                        <p:tgtEl>
                                          <p:spTgt spid="6">
                                            <p:graphicEl>
                                              <a:dgm id="{91C1D878-9E94-410F-BBF5-40325A776BB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F6CDC51-8D27-4BF4-AB33-7D5905E80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8905" y="3726"/>
            <a:ext cx="648309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4FB90F3-DFB9-42D4-B851-120249962A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139AEB3C-AB41-41F3-A903-846A81D919FB}"/>
              </a:ext>
            </a:extLst>
          </p:cNvPr>
          <p:cNvSpPr>
            <a:spLocks noGrp="1"/>
          </p:cNvSpPr>
          <p:nvPr>
            <p:ph type="title"/>
          </p:nvPr>
        </p:nvSpPr>
        <p:spPr>
          <a:xfrm>
            <a:off x="804672" y="802955"/>
            <a:ext cx="5145024" cy="1454051"/>
          </a:xfrm>
        </p:spPr>
        <p:txBody>
          <a:bodyPr>
            <a:normAutofit/>
          </a:bodyPr>
          <a:lstStyle/>
          <a:p>
            <a:r>
              <a:rPr lang="en-NZ" sz="3100">
                <a:solidFill>
                  <a:srgbClr val="000000"/>
                </a:solidFill>
              </a:rPr>
              <a:t>When would we use Synapse Link for Cosmos DB?</a:t>
            </a:r>
          </a:p>
        </p:txBody>
      </p:sp>
      <p:sp>
        <p:nvSpPr>
          <p:cNvPr id="14" name="Freeform 60">
            <a:extLst>
              <a:ext uri="{FF2B5EF4-FFF2-40B4-BE49-F238E27FC236}">
                <a16:creationId xmlns:a16="http://schemas.microsoft.com/office/drawing/2014/main" id="{DF4CE22F-8463-44F2-BE50-65D9B503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8720" y="0"/>
            <a:ext cx="3762182" cy="2258435"/>
          </a:xfrm>
          <a:custGeom>
            <a:avLst/>
            <a:gdLst>
              <a:gd name="connsiteX0" fmla="*/ 39946 w 3960192"/>
              <a:gd name="connsiteY0" fmla="*/ 0 h 2377300"/>
              <a:gd name="connsiteX1" fmla="*/ 3920247 w 3960192"/>
              <a:gd name="connsiteY1" fmla="*/ 0 h 2377300"/>
              <a:gd name="connsiteX2" fmla="*/ 3949969 w 3960192"/>
              <a:gd name="connsiteY2" fmla="*/ 194751 h 2377300"/>
              <a:gd name="connsiteX3" fmla="*/ 3960192 w 3960192"/>
              <a:gd name="connsiteY3" fmla="*/ 397204 h 2377300"/>
              <a:gd name="connsiteX4" fmla="*/ 1980096 w 3960192"/>
              <a:gd name="connsiteY4" fmla="*/ 2377300 h 2377300"/>
              <a:gd name="connsiteX5" fmla="*/ 0 w 3960192"/>
              <a:gd name="connsiteY5" fmla="*/ 397204 h 2377300"/>
              <a:gd name="connsiteX6" fmla="*/ 10224 w 3960192"/>
              <a:gd name="connsiteY6" fmla="*/ 194751 h 237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2" h="2377300">
                <a:moveTo>
                  <a:pt x="39946" y="0"/>
                </a:moveTo>
                <a:lnTo>
                  <a:pt x="3920247" y="0"/>
                </a:lnTo>
                <a:lnTo>
                  <a:pt x="3949969" y="194751"/>
                </a:lnTo>
                <a:cubicBezTo>
                  <a:pt x="3956729" y="261316"/>
                  <a:pt x="3960192" y="328856"/>
                  <a:pt x="3960192" y="397204"/>
                </a:cubicBezTo>
                <a:cubicBezTo>
                  <a:pt x="3960192" y="1490781"/>
                  <a:pt x="3073673" y="2377300"/>
                  <a:pt x="1980096" y="2377300"/>
                </a:cubicBezTo>
                <a:cubicBezTo>
                  <a:pt x="886519" y="2377300"/>
                  <a:pt x="0" y="1490781"/>
                  <a:pt x="0" y="397204"/>
                </a:cubicBezTo>
                <a:cubicBezTo>
                  <a:pt x="0" y="328856"/>
                  <a:pt x="3463" y="261316"/>
                  <a:pt x="10224" y="194751"/>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2" descr="Azure Synapse SQL Analytics - Wintellect">
            <a:extLst>
              <a:ext uri="{FF2B5EF4-FFF2-40B4-BE49-F238E27FC236}">
                <a16:creationId xmlns:a16="http://schemas.microsoft.com/office/drawing/2014/main" id="{05196967-4258-41D7-B354-A2DE91ED920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653769" y="266436"/>
            <a:ext cx="1632084" cy="136687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Content Placeholder 5">
            <a:extLst>
              <a:ext uri="{FF2B5EF4-FFF2-40B4-BE49-F238E27FC236}">
                <a16:creationId xmlns:a16="http://schemas.microsoft.com/office/drawing/2014/main" id="{E91CF9FB-1857-4C16-9C72-2ACEA61B3E36}"/>
              </a:ext>
            </a:extLst>
          </p:cNvPr>
          <p:cNvGraphicFramePr>
            <a:graphicFrameLocks noGrp="1"/>
          </p:cNvGraphicFramePr>
          <p:nvPr>
            <p:ph idx="1"/>
            <p:extLst>
              <p:ext uri="{D42A27DB-BD31-4B8C-83A1-F6EECF244321}">
                <p14:modId xmlns:p14="http://schemas.microsoft.com/office/powerpoint/2010/main" val="1497238450"/>
              </p:ext>
            </p:extLst>
          </p:nvPr>
        </p:nvGraphicFramePr>
        <p:xfrm>
          <a:off x="804672" y="2421682"/>
          <a:ext cx="5145024" cy="363928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6" name="Freeform 67">
            <a:extLst>
              <a:ext uri="{FF2B5EF4-FFF2-40B4-BE49-F238E27FC236}">
                <a16:creationId xmlns:a16="http://schemas.microsoft.com/office/drawing/2014/main" id="{3FA1383B-2709-4E36-8FF8-7A737213B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57503" y="3006774"/>
            <a:ext cx="4734497" cy="3851226"/>
          </a:xfrm>
          <a:custGeom>
            <a:avLst/>
            <a:gdLst>
              <a:gd name="connsiteX0" fmla="*/ 2718646 w 4647408"/>
              <a:gd name="connsiteY0" fmla="*/ 0 h 3780384"/>
              <a:gd name="connsiteX1" fmla="*/ 4641019 w 4647408"/>
              <a:gd name="connsiteY1" fmla="*/ 796273 h 3780384"/>
              <a:gd name="connsiteX2" fmla="*/ 4647408 w 4647408"/>
              <a:gd name="connsiteY2" fmla="*/ 803303 h 3780384"/>
              <a:gd name="connsiteX3" fmla="*/ 4647408 w 4647408"/>
              <a:gd name="connsiteY3" fmla="*/ 3780384 h 3780384"/>
              <a:gd name="connsiteX4" fmla="*/ 215340 w 4647408"/>
              <a:gd name="connsiteY4" fmla="*/ 3780384 h 3780384"/>
              <a:gd name="connsiteX5" fmla="*/ 213645 w 4647408"/>
              <a:gd name="connsiteY5" fmla="*/ 3776866 h 3780384"/>
              <a:gd name="connsiteX6" fmla="*/ 0 w 4647408"/>
              <a:gd name="connsiteY6" fmla="*/ 2718646 h 3780384"/>
              <a:gd name="connsiteX7" fmla="*/ 2718646 w 4647408"/>
              <a:gd name="connsiteY7" fmla="*/ 0 h 378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47408" h="3780384">
                <a:moveTo>
                  <a:pt x="2718646" y="0"/>
                </a:moveTo>
                <a:cubicBezTo>
                  <a:pt x="3469379" y="0"/>
                  <a:pt x="4149041" y="304295"/>
                  <a:pt x="4641019" y="796273"/>
                </a:cubicBezTo>
                <a:lnTo>
                  <a:pt x="4647408" y="803303"/>
                </a:lnTo>
                <a:lnTo>
                  <a:pt x="4647408" y="3780384"/>
                </a:lnTo>
                <a:lnTo>
                  <a:pt x="215340" y="3780384"/>
                </a:lnTo>
                <a:lnTo>
                  <a:pt x="213645" y="3776866"/>
                </a:lnTo>
                <a:cubicBezTo>
                  <a:pt x="76074" y="3451612"/>
                  <a:pt x="0" y="3094013"/>
                  <a:pt x="0" y="2718646"/>
                </a:cubicBezTo>
                <a:cubicBezTo>
                  <a:pt x="0" y="1217179"/>
                  <a:pt x="1217179" y="0"/>
                  <a:pt x="271864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Picture 2" descr="Pricing - Azure Cosmos DB | Microsoft Azure">
            <a:extLst>
              <a:ext uri="{FF2B5EF4-FFF2-40B4-BE49-F238E27FC236}">
                <a16:creationId xmlns:a16="http://schemas.microsoft.com/office/drawing/2014/main" id="{002A113A-96E8-4A1C-8B79-520B87A5103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59065" y="3791856"/>
            <a:ext cx="5715000"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3619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graphicEl>
                                              <a:dgm id="{1F91841C-5DB3-44CF-918F-EFB83989EA21}"/>
                                            </p:graphicEl>
                                          </p:spTgt>
                                        </p:tgtEl>
                                        <p:attrNameLst>
                                          <p:attrName>style.visibility</p:attrName>
                                        </p:attrNameLst>
                                      </p:cBhvr>
                                      <p:to>
                                        <p:strVal val="visible"/>
                                      </p:to>
                                    </p:set>
                                    <p:animEffect transition="in" filter="fade">
                                      <p:cBhvr>
                                        <p:cTn id="7" dur="500"/>
                                        <p:tgtEl>
                                          <p:spTgt spid="6">
                                            <p:graphicEl>
                                              <a:dgm id="{1F91841C-5DB3-44CF-918F-EFB83989EA21}"/>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graphicEl>
                                              <a:dgm id="{811B13E9-F06C-47F9-8A3A-2AC5E6304191}"/>
                                            </p:graphicEl>
                                          </p:spTgt>
                                        </p:tgtEl>
                                        <p:attrNameLst>
                                          <p:attrName>style.visibility</p:attrName>
                                        </p:attrNameLst>
                                      </p:cBhvr>
                                      <p:to>
                                        <p:strVal val="visible"/>
                                      </p:to>
                                    </p:set>
                                    <p:animEffect transition="in" filter="fade">
                                      <p:cBhvr>
                                        <p:cTn id="11" dur="500"/>
                                        <p:tgtEl>
                                          <p:spTgt spid="6">
                                            <p:graphicEl>
                                              <a:dgm id="{811B13E9-F06C-47F9-8A3A-2AC5E6304191}"/>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graphicEl>
                                              <a:dgm id="{D41AC4E5-63E7-41B3-9DC0-55089BB4A515}"/>
                                            </p:graphicEl>
                                          </p:spTgt>
                                        </p:tgtEl>
                                        <p:attrNameLst>
                                          <p:attrName>style.visibility</p:attrName>
                                        </p:attrNameLst>
                                      </p:cBhvr>
                                      <p:to>
                                        <p:strVal val="visible"/>
                                      </p:to>
                                    </p:set>
                                    <p:animEffect transition="in" filter="fade">
                                      <p:cBhvr>
                                        <p:cTn id="15" dur="500"/>
                                        <p:tgtEl>
                                          <p:spTgt spid="6">
                                            <p:graphicEl>
                                              <a:dgm id="{D41AC4E5-63E7-41B3-9DC0-55089BB4A51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7">
            <a:extLst>
              <a:ext uri="{FF2B5EF4-FFF2-40B4-BE49-F238E27FC236}">
                <a16:creationId xmlns:a16="http://schemas.microsoft.com/office/drawing/2014/main" id="{5434194B-EB56-4062-98C6-CB72F287E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022124"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19">
            <a:extLst>
              <a:ext uri="{FF2B5EF4-FFF2-40B4-BE49-F238E27FC236}">
                <a16:creationId xmlns:a16="http://schemas.microsoft.com/office/drawing/2014/main" id="{B3746DB1-35A8-422F-9955-4F8E75DBB0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E187E448-2279-4176-ABDC-37527FB34178}"/>
              </a:ext>
            </a:extLst>
          </p:cNvPr>
          <p:cNvSpPr>
            <a:spLocks noGrp="1"/>
          </p:cNvSpPr>
          <p:nvPr>
            <p:ph type="title"/>
          </p:nvPr>
        </p:nvSpPr>
        <p:spPr>
          <a:xfrm>
            <a:off x="5445299" y="4592325"/>
            <a:ext cx="5946579" cy="1514185"/>
          </a:xfrm>
        </p:spPr>
        <p:txBody>
          <a:bodyPr vert="horz" lIns="91440" tIns="45720" rIns="91440" bIns="45720" rtlCol="0" anchor="t">
            <a:normAutofit/>
          </a:bodyPr>
          <a:lstStyle/>
          <a:p>
            <a:pPr algn="r"/>
            <a:r>
              <a:rPr lang="en-US" sz="4000">
                <a:solidFill>
                  <a:srgbClr val="000000"/>
                </a:solidFill>
              </a:rPr>
              <a:t>Demo time!</a:t>
            </a:r>
          </a:p>
        </p:txBody>
      </p:sp>
      <p:sp>
        <p:nvSpPr>
          <p:cNvPr id="28" name="Freeform 57">
            <a:extLst>
              <a:ext uri="{FF2B5EF4-FFF2-40B4-BE49-F238E27FC236}">
                <a16:creationId xmlns:a16="http://schemas.microsoft.com/office/drawing/2014/main" id="{B817D9AD-5E85-4E85-AC3E-43E24FA91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580219"/>
            <a:ext cx="4383459" cy="5287256"/>
          </a:xfrm>
          <a:custGeom>
            <a:avLst/>
            <a:gdLst>
              <a:gd name="connsiteX0" fmla="*/ 1504462 w 4383459"/>
              <a:gd name="connsiteY0" fmla="*/ 0 h 5287256"/>
              <a:gd name="connsiteX1" fmla="*/ 4383459 w 4383459"/>
              <a:gd name="connsiteY1" fmla="*/ 2878997 h 5287256"/>
              <a:gd name="connsiteX2" fmla="*/ 3114137 w 4383459"/>
              <a:gd name="connsiteY2" fmla="*/ 5266307 h 5287256"/>
              <a:gd name="connsiteX3" fmla="*/ 3079653 w 4383459"/>
              <a:gd name="connsiteY3" fmla="*/ 5287256 h 5287256"/>
              <a:gd name="connsiteX4" fmla="*/ 0 w 4383459"/>
              <a:gd name="connsiteY4" fmla="*/ 5287256 h 5287256"/>
              <a:gd name="connsiteX5" fmla="*/ 0 w 4383459"/>
              <a:gd name="connsiteY5" fmla="*/ 427769 h 5287256"/>
              <a:gd name="connsiteX6" fmla="*/ 132161 w 4383459"/>
              <a:gd name="connsiteY6" fmla="*/ 347480 h 5287256"/>
              <a:gd name="connsiteX7" fmla="*/ 1504462 w 4383459"/>
              <a:gd name="connsiteY7" fmla="*/ 0 h 528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83459" h="5287256">
                <a:moveTo>
                  <a:pt x="1504462" y="0"/>
                </a:moveTo>
                <a:cubicBezTo>
                  <a:pt x="3094488" y="0"/>
                  <a:pt x="4383459" y="1288971"/>
                  <a:pt x="4383459" y="2878997"/>
                </a:cubicBezTo>
                <a:cubicBezTo>
                  <a:pt x="4383459" y="3872763"/>
                  <a:pt x="3879955" y="4748930"/>
                  <a:pt x="3114137" y="5266307"/>
                </a:cubicBezTo>
                <a:lnTo>
                  <a:pt x="3079653" y="5287256"/>
                </a:lnTo>
                <a:lnTo>
                  <a:pt x="0" y="5287256"/>
                </a:lnTo>
                <a:lnTo>
                  <a:pt x="0" y="427769"/>
                </a:lnTo>
                <a:lnTo>
                  <a:pt x="132161" y="347480"/>
                </a:lnTo>
                <a:cubicBezTo>
                  <a:pt x="540096" y="125876"/>
                  <a:pt x="1007579" y="0"/>
                  <a:pt x="1504462"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3">
            <a:extLst>
              <a:ext uri="{FF2B5EF4-FFF2-40B4-BE49-F238E27FC236}">
                <a16:creationId xmlns:a16="http://schemas.microsoft.com/office/drawing/2014/main" id="{F0810290-E788-4DE3-B716-DBE58CC6A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2946" y="0"/>
            <a:ext cx="4185112" cy="3170097"/>
          </a:xfrm>
          <a:custGeom>
            <a:avLst/>
            <a:gdLst>
              <a:gd name="connsiteX0" fmla="*/ 301225 w 4185112"/>
              <a:gd name="connsiteY0" fmla="*/ 0 h 3170097"/>
              <a:gd name="connsiteX1" fmla="*/ 3883887 w 4185112"/>
              <a:gd name="connsiteY1" fmla="*/ 0 h 3170097"/>
              <a:gd name="connsiteX2" fmla="*/ 3932552 w 4185112"/>
              <a:gd name="connsiteY2" fmla="*/ 80105 h 3170097"/>
              <a:gd name="connsiteX3" fmla="*/ 4185112 w 4185112"/>
              <a:gd name="connsiteY3" fmla="*/ 1077541 h 3170097"/>
              <a:gd name="connsiteX4" fmla="*/ 2092556 w 4185112"/>
              <a:gd name="connsiteY4" fmla="*/ 3170097 h 3170097"/>
              <a:gd name="connsiteX5" fmla="*/ 0 w 4185112"/>
              <a:gd name="connsiteY5" fmla="*/ 1077541 h 3170097"/>
              <a:gd name="connsiteX6" fmla="*/ 252561 w 4185112"/>
              <a:gd name="connsiteY6" fmla="*/ 80105 h 317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5112" h="3170097">
                <a:moveTo>
                  <a:pt x="301225" y="0"/>
                </a:moveTo>
                <a:lnTo>
                  <a:pt x="3883887" y="0"/>
                </a:lnTo>
                <a:lnTo>
                  <a:pt x="3932552" y="80105"/>
                </a:lnTo>
                <a:cubicBezTo>
                  <a:pt x="4093621" y="376606"/>
                  <a:pt x="4185112" y="716389"/>
                  <a:pt x="4185112" y="1077541"/>
                </a:cubicBezTo>
                <a:cubicBezTo>
                  <a:pt x="4185112" y="2233228"/>
                  <a:pt x="3248243" y="3170097"/>
                  <a:pt x="2092556" y="3170097"/>
                </a:cubicBezTo>
                <a:cubicBezTo>
                  <a:pt x="936869" y="3170097"/>
                  <a:pt x="0" y="2233228"/>
                  <a:pt x="0" y="1077541"/>
                </a:cubicBezTo>
                <a:cubicBezTo>
                  <a:pt x="0" y="716389"/>
                  <a:pt x="91491" y="376606"/>
                  <a:pt x="252561" y="80105"/>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Picture 2" descr="Azure Synapse SQL Analytics - Wintellect">
            <a:extLst>
              <a:ext uri="{FF2B5EF4-FFF2-40B4-BE49-F238E27FC236}">
                <a16:creationId xmlns:a16="http://schemas.microsoft.com/office/drawing/2014/main" id="{21659E99-FF50-4ACD-A201-BE33BF9EAD4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561774" y="228600"/>
            <a:ext cx="2467890" cy="206685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Pricing - Azure Cosmos DB | Microsoft Azure">
            <a:extLst>
              <a:ext uri="{FF2B5EF4-FFF2-40B4-BE49-F238E27FC236}">
                <a16:creationId xmlns:a16="http://schemas.microsoft.com/office/drawing/2014/main" id="{71EF8FDE-7B6D-465A-82D7-8AD638CC8E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2054" y="2723659"/>
            <a:ext cx="5715000"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60112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F6CDC51-8D27-4BF4-AB33-7D5905E80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8905" y="3726"/>
            <a:ext cx="648309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24FB90F3-DFB9-42D4-B851-120249962A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4" name="Title 3">
            <a:extLst>
              <a:ext uri="{FF2B5EF4-FFF2-40B4-BE49-F238E27FC236}">
                <a16:creationId xmlns:a16="http://schemas.microsoft.com/office/drawing/2014/main" id="{D93A6045-B3B1-4639-8E70-1B96F0E5FD33}"/>
              </a:ext>
            </a:extLst>
          </p:cNvPr>
          <p:cNvSpPr>
            <a:spLocks noGrp="1"/>
          </p:cNvSpPr>
          <p:nvPr>
            <p:ph type="title"/>
          </p:nvPr>
        </p:nvSpPr>
        <p:spPr>
          <a:xfrm>
            <a:off x="804672" y="802955"/>
            <a:ext cx="5145024" cy="1454051"/>
          </a:xfrm>
        </p:spPr>
        <p:txBody>
          <a:bodyPr>
            <a:normAutofit/>
          </a:bodyPr>
          <a:lstStyle/>
          <a:p>
            <a:r>
              <a:rPr lang="en-NZ" sz="4000">
                <a:solidFill>
                  <a:srgbClr val="000000"/>
                </a:solidFill>
              </a:rPr>
              <a:t>Things to note</a:t>
            </a:r>
          </a:p>
        </p:txBody>
      </p:sp>
      <p:sp>
        <p:nvSpPr>
          <p:cNvPr id="16" name="Freeform 60">
            <a:extLst>
              <a:ext uri="{FF2B5EF4-FFF2-40B4-BE49-F238E27FC236}">
                <a16:creationId xmlns:a16="http://schemas.microsoft.com/office/drawing/2014/main" id="{DF4CE22F-8463-44F2-BE50-65D9B503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8720" y="0"/>
            <a:ext cx="3762182" cy="2258435"/>
          </a:xfrm>
          <a:custGeom>
            <a:avLst/>
            <a:gdLst>
              <a:gd name="connsiteX0" fmla="*/ 39946 w 3960192"/>
              <a:gd name="connsiteY0" fmla="*/ 0 h 2377300"/>
              <a:gd name="connsiteX1" fmla="*/ 3920247 w 3960192"/>
              <a:gd name="connsiteY1" fmla="*/ 0 h 2377300"/>
              <a:gd name="connsiteX2" fmla="*/ 3949969 w 3960192"/>
              <a:gd name="connsiteY2" fmla="*/ 194751 h 2377300"/>
              <a:gd name="connsiteX3" fmla="*/ 3960192 w 3960192"/>
              <a:gd name="connsiteY3" fmla="*/ 397204 h 2377300"/>
              <a:gd name="connsiteX4" fmla="*/ 1980096 w 3960192"/>
              <a:gd name="connsiteY4" fmla="*/ 2377300 h 2377300"/>
              <a:gd name="connsiteX5" fmla="*/ 0 w 3960192"/>
              <a:gd name="connsiteY5" fmla="*/ 397204 h 2377300"/>
              <a:gd name="connsiteX6" fmla="*/ 10224 w 3960192"/>
              <a:gd name="connsiteY6" fmla="*/ 194751 h 237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2" h="2377300">
                <a:moveTo>
                  <a:pt x="39946" y="0"/>
                </a:moveTo>
                <a:lnTo>
                  <a:pt x="3920247" y="0"/>
                </a:lnTo>
                <a:lnTo>
                  <a:pt x="3949969" y="194751"/>
                </a:lnTo>
                <a:cubicBezTo>
                  <a:pt x="3956729" y="261316"/>
                  <a:pt x="3960192" y="328856"/>
                  <a:pt x="3960192" y="397204"/>
                </a:cubicBezTo>
                <a:cubicBezTo>
                  <a:pt x="3960192" y="1490781"/>
                  <a:pt x="3073673" y="2377300"/>
                  <a:pt x="1980096" y="2377300"/>
                </a:cubicBezTo>
                <a:cubicBezTo>
                  <a:pt x="886519" y="2377300"/>
                  <a:pt x="0" y="1490781"/>
                  <a:pt x="0" y="397204"/>
                </a:cubicBezTo>
                <a:cubicBezTo>
                  <a:pt x="0" y="328856"/>
                  <a:pt x="3463" y="261316"/>
                  <a:pt x="10224" y="194751"/>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2" descr="Azure Synapse SQL Analytics - Wintellect">
            <a:extLst>
              <a:ext uri="{FF2B5EF4-FFF2-40B4-BE49-F238E27FC236}">
                <a16:creationId xmlns:a16="http://schemas.microsoft.com/office/drawing/2014/main" id="{62408A9A-44C1-4719-A20D-297908C30BF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653769" y="266436"/>
            <a:ext cx="1632084" cy="136687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Content Placeholder 2">
            <a:extLst>
              <a:ext uri="{FF2B5EF4-FFF2-40B4-BE49-F238E27FC236}">
                <a16:creationId xmlns:a16="http://schemas.microsoft.com/office/drawing/2014/main" id="{C8A40D7F-96E8-4B7B-A4A0-732988A63117}"/>
              </a:ext>
            </a:extLst>
          </p:cNvPr>
          <p:cNvGraphicFramePr>
            <a:graphicFrameLocks noGrp="1"/>
          </p:cNvGraphicFramePr>
          <p:nvPr>
            <p:ph idx="1"/>
            <p:extLst>
              <p:ext uri="{D42A27DB-BD31-4B8C-83A1-F6EECF244321}">
                <p14:modId xmlns:p14="http://schemas.microsoft.com/office/powerpoint/2010/main" val="269188023"/>
              </p:ext>
            </p:extLst>
          </p:nvPr>
        </p:nvGraphicFramePr>
        <p:xfrm>
          <a:off x="804672" y="2421682"/>
          <a:ext cx="5145024" cy="363928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8" name="Freeform 67">
            <a:extLst>
              <a:ext uri="{FF2B5EF4-FFF2-40B4-BE49-F238E27FC236}">
                <a16:creationId xmlns:a16="http://schemas.microsoft.com/office/drawing/2014/main" id="{3FA1383B-2709-4E36-8FF8-7A737213B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57503" y="3006774"/>
            <a:ext cx="4734497" cy="3851226"/>
          </a:xfrm>
          <a:custGeom>
            <a:avLst/>
            <a:gdLst>
              <a:gd name="connsiteX0" fmla="*/ 2718646 w 4647408"/>
              <a:gd name="connsiteY0" fmla="*/ 0 h 3780384"/>
              <a:gd name="connsiteX1" fmla="*/ 4641019 w 4647408"/>
              <a:gd name="connsiteY1" fmla="*/ 796273 h 3780384"/>
              <a:gd name="connsiteX2" fmla="*/ 4647408 w 4647408"/>
              <a:gd name="connsiteY2" fmla="*/ 803303 h 3780384"/>
              <a:gd name="connsiteX3" fmla="*/ 4647408 w 4647408"/>
              <a:gd name="connsiteY3" fmla="*/ 3780384 h 3780384"/>
              <a:gd name="connsiteX4" fmla="*/ 215340 w 4647408"/>
              <a:gd name="connsiteY4" fmla="*/ 3780384 h 3780384"/>
              <a:gd name="connsiteX5" fmla="*/ 213645 w 4647408"/>
              <a:gd name="connsiteY5" fmla="*/ 3776866 h 3780384"/>
              <a:gd name="connsiteX6" fmla="*/ 0 w 4647408"/>
              <a:gd name="connsiteY6" fmla="*/ 2718646 h 3780384"/>
              <a:gd name="connsiteX7" fmla="*/ 2718646 w 4647408"/>
              <a:gd name="connsiteY7" fmla="*/ 0 h 378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47408" h="3780384">
                <a:moveTo>
                  <a:pt x="2718646" y="0"/>
                </a:moveTo>
                <a:cubicBezTo>
                  <a:pt x="3469379" y="0"/>
                  <a:pt x="4149041" y="304295"/>
                  <a:pt x="4641019" y="796273"/>
                </a:cubicBezTo>
                <a:lnTo>
                  <a:pt x="4647408" y="803303"/>
                </a:lnTo>
                <a:lnTo>
                  <a:pt x="4647408" y="3780384"/>
                </a:lnTo>
                <a:lnTo>
                  <a:pt x="215340" y="3780384"/>
                </a:lnTo>
                <a:lnTo>
                  <a:pt x="213645" y="3776866"/>
                </a:lnTo>
                <a:cubicBezTo>
                  <a:pt x="76074" y="3451612"/>
                  <a:pt x="0" y="3094013"/>
                  <a:pt x="0" y="2718646"/>
                </a:cubicBezTo>
                <a:cubicBezTo>
                  <a:pt x="0" y="1217179"/>
                  <a:pt x="1217179" y="0"/>
                  <a:pt x="271864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2" descr="Pricing - Azure Cosmos DB | Microsoft Azure">
            <a:extLst>
              <a:ext uri="{FF2B5EF4-FFF2-40B4-BE49-F238E27FC236}">
                <a16:creationId xmlns:a16="http://schemas.microsoft.com/office/drawing/2014/main" id="{CE006DEF-61D0-414B-98CE-E9F0C11B2DA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59065" y="3791856"/>
            <a:ext cx="5715000"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15610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graphicEl>
                                              <a:dgm id="{CA007FC2-6AAC-47EC-A9B9-6D167D8A6E41}"/>
                                            </p:graphicEl>
                                          </p:spTgt>
                                        </p:tgtEl>
                                        <p:attrNameLst>
                                          <p:attrName>style.visibility</p:attrName>
                                        </p:attrNameLst>
                                      </p:cBhvr>
                                      <p:to>
                                        <p:strVal val="visible"/>
                                      </p:to>
                                    </p:set>
                                    <p:animEffect transition="in" filter="fade">
                                      <p:cBhvr>
                                        <p:cTn id="7" dur="500"/>
                                        <p:tgtEl>
                                          <p:spTgt spid="3">
                                            <p:graphicEl>
                                              <a:dgm id="{CA007FC2-6AAC-47EC-A9B9-6D167D8A6E41}"/>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graphicEl>
                                              <a:dgm id="{959FA5D3-C08A-4B90-BC9C-2E4E2400F379}"/>
                                            </p:graphicEl>
                                          </p:spTgt>
                                        </p:tgtEl>
                                        <p:attrNameLst>
                                          <p:attrName>style.visibility</p:attrName>
                                        </p:attrNameLst>
                                      </p:cBhvr>
                                      <p:to>
                                        <p:strVal val="visible"/>
                                      </p:to>
                                    </p:set>
                                    <p:animEffect transition="in" filter="fade">
                                      <p:cBhvr>
                                        <p:cTn id="11" dur="500"/>
                                        <p:tgtEl>
                                          <p:spTgt spid="3">
                                            <p:graphicEl>
                                              <a:dgm id="{959FA5D3-C08A-4B90-BC9C-2E4E2400F379}"/>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graphicEl>
                                              <a:dgm id="{9E38703D-6A4F-4A8A-9D80-03A0E0767195}"/>
                                            </p:graphicEl>
                                          </p:spTgt>
                                        </p:tgtEl>
                                        <p:attrNameLst>
                                          <p:attrName>style.visibility</p:attrName>
                                        </p:attrNameLst>
                                      </p:cBhvr>
                                      <p:to>
                                        <p:strVal val="visible"/>
                                      </p:to>
                                    </p:set>
                                    <p:animEffect transition="in" filter="fade">
                                      <p:cBhvr>
                                        <p:cTn id="15" dur="500"/>
                                        <p:tgtEl>
                                          <p:spTgt spid="3">
                                            <p:graphicEl>
                                              <a:dgm id="{9E38703D-6A4F-4A8A-9D80-03A0E0767195}"/>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graphicEl>
                                              <a:dgm id="{C4002334-9175-461F-BDD6-F5D789AFE089}"/>
                                            </p:graphicEl>
                                          </p:spTgt>
                                        </p:tgtEl>
                                        <p:attrNameLst>
                                          <p:attrName>style.visibility</p:attrName>
                                        </p:attrNameLst>
                                      </p:cBhvr>
                                      <p:to>
                                        <p:strVal val="visible"/>
                                      </p:to>
                                    </p:set>
                                    <p:animEffect transition="in" filter="fade">
                                      <p:cBhvr>
                                        <p:cTn id="19" dur="500"/>
                                        <p:tgtEl>
                                          <p:spTgt spid="3">
                                            <p:graphicEl>
                                              <a:dgm id="{C4002334-9175-461F-BDD6-F5D789AFE089}"/>
                                            </p:graphic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graphicEl>
                                              <a:dgm id="{86393951-8E5C-4796-9D54-03925B243478}"/>
                                            </p:graphicEl>
                                          </p:spTgt>
                                        </p:tgtEl>
                                        <p:attrNameLst>
                                          <p:attrName>style.visibility</p:attrName>
                                        </p:attrNameLst>
                                      </p:cBhvr>
                                      <p:to>
                                        <p:strVal val="visible"/>
                                      </p:to>
                                    </p:set>
                                    <p:animEffect transition="in" filter="fade">
                                      <p:cBhvr>
                                        <p:cTn id="23" dur="500"/>
                                        <p:tgtEl>
                                          <p:spTgt spid="3">
                                            <p:graphicEl>
                                              <a:dgm id="{86393951-8E5C-4796-9D54-03925B243478}"/>
                                            </p:graphic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graphicEl>
                                              <a:dgm id="{5C7C8E15-4C89-4949-8D67-6719E029E50C}"/>
                                            </p:graphicEl>
                                          </p:spTgt>
                                        </p:tgtEl>
                                        <p:attrNameLst>
                                          <p:attrName>style.visibility</p:attrName>
                                        </p:attrNameLst>
                                      </p:cBhvr>
                                      <p:to>
                                        <p:strVal val="visible"/>
                                      </p:to>
                                    </p:set>
                                    <p:animEffect transition="in" filter="fade">
                                      <p:cBhvr>
                                        <p:cTn id="27" dur="500"/>
                                        <p:tgtEl>
                                          <p:spTgt spid="3">
                                            <p:graphicEl>
                                              <a:dgm id="{5C7C8E15-4C89-4949-8D67-6719E029E50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434194B-EB56-4062-98C6-CB72F287E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022124"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B3746DB1-35A8-422F-9955-4F8E75DBB0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EC85FCB0-B873-4EE3-AC8E-31DA931E34D9}"/>
              </a:ext>
            </a:extLst>
          </p:cNvPr>
          <p:cNvSpPr>
            <a:spLocks noGrp="1"/>
          </p:cNvSpPr>
          <p:nvPr>
            <p:ph type="title"/>
          </p:nvPr>
        </p:nvSpPr>
        <p:spPr>
          <a:xfrm>
            <a:off x="5445299" y="4592325"/>
            <a:ext cx="5946579" cy="1514185"/>
          </a:xfrm>
        </p:spPr>
        <p:txBody>
          <a:bodyPr vert="horz" lIns="91440" tIns="45720" rIns="91440" bIns="45720" rtlCol="0" anchor="t">
            <a:normAutofit/>
          </a:bodyPr>
          <a:lstStyle/>
          <a:p>
            <a:pPr algn="r"/>
            <a:r>
              <a:rPr lang="en-US" sz="4000" dirty="0">
                <a:solidFill>
                  <a:srgbClr val="000000"/>
                </a:solidFill>
              </a:rPr>
              <a:t>Thanks for listening!</a:t>
            </a:r>
            <a:br>
              <a:rPr lang="en-US" sz="4000" dirty="0">
                <a:solidFill>
                  <a:srgbClr val="000000"/>
                </a:solidFill>
              </a:rPr>
            </a:br>
            <a:r>
              <a:rPr lang="en-US" sz="4000" dirty="0">
                <a:solidFill>
                  <a:srgbClr val="000000"/>
                </a:solidFill>
              </a:rPr>
              <a:t>@willvelida</a:t>
            </a:r>
          </a:p>
        </p:txBody>
      </p:sp>
      <p:sp>
        <p:nvSpPr>
          <p:cNvPr id="16" name="Freeform 57">
            <a:extLst>
              <a:ext uri="{FF2B5EF4-FFF2-40B4-BE49-F238E27FC236}">
                <a16:creationId xmlns:a16="http://schemas.microsoft.com/office/drawing/2014/main" id="{B817D9AD-5E85-4E85-AC3E-43E24FA91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580219"/>
            <a:ext cx="4383459" cy="5287256"/>
          </a:xfrm>
          <a:custGeom>
            <a:avLst/>
            <a:gdLst>
              <a:gd name="connsiteX0" fmla="*/ 1504462 w 4383459"/>
              <a:gd name="connsiteY0" fmla="*/ 0 h 5287256"/>
              <a:gd name="connsiteX1" fmla="*/ 4383459 w 4383459"/>
              <a:gd name="connsiteY1" fmla="*/ 2878997 h 5287256"/>
              <a:gd name="connsiteX2" fmla="*/ 3114137 w 4383459"/>
              <a:gd name="connsiteY2" fmla="*/ 5266307 h 5287256"/>
              <a:gd name="connsiteX3" fmla="*/ 3079653 w 4383459"/>
              <a:gd name="connsiteY3" fmla="*/ 5287256 h 5287256"/>
              <a:gd name="connsiteX4" fmla="*/ 0 w 4383459"/>
              <a:gd name="connsiteY4" fmla="*/ 5287256 h 5287256"/>
              <a:gd name="connsiteX5" fmla="*/ 0 w 4383459"/>
              <a:gd name="connsiteY5" fmla="*/ 427769 h 5287256"/>
              <a:gd name="connsiteX6" fmla="*/ 132161 w 4383459"/>
              <a:gd name="connsiteY6" fmla="*/ 347480 h 5287256"/>
              <a:gd name="connsiteX7" fmla="*/ 1504462 w 4383459"/>
              <a:gd name="connsiteY7" fmla="*/ 0 h 528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83459" h="5287256">
                <a:moveTo>
                  <a:pt x="1504462" y="0"/>
                </a:moveTo>
                <a:cubicBezTo>
                  <a:pt x="3094488" y="0"/>
                  <a:pt x="4383459" y="1288971"/>
                  <a:pt x="4383459" y="2878997"/>
                </a:cubicBezTo>
                <a:cubicBezTo>
                  <a:pt x="4383459" y="3872763"/>
                  <a:pt x="3879955" y="4748930"/>
                  <a:pt x="3114137" y="5266307"/>
                </a:cubicBezTo>
                <a:lnTo>
                  <a:pt x="3079653" y="5287256"/>
                </a:lnTo>
                <a:lnTo>
                  <a:pt x="0" y="5287256"/>
                </a:lnTo>
                <a:lnTo>
                  <a:pt x="0" y="427769"/>
                </a:lnTo>
                <a:lnTo>
                  <a:pt x="132161" y="347480"/>
                </a:lnTo>
                <a:cubicBezTo>
                  <a:pt x="540096" y="125876"/>
                  <a:pt x="1007579" y="0"/>
                  <a:pt x="1504462"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F0810290-E788-4DE3-B716-DBE58CC6A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2946" y="0"/>
            <a:ext cx="4185112" cy="3170097"/>
          </a:xfrm>
          <a:custGeom>
            <a:avLst/>
            <a:gdLst>
              <a:gd name="connsiteX0" fmla="*/ 301225 w 4185112"/>
              <a:gd name="connsiteY0" fmla="*/ 0 h 3170097"/>
              <a:gd name="connsiteX1" fmla="*/ 3883887 w 4185112"/>
              <a:gd name="connsiteY1" fmla="*/ 0 h 3170097"/>
              <a:gd name="connsiteX2" fmla="*/ 3932552 w 4185112"/>
              <a:gd name="connsiteY2" fmla="*/ 80105 h 3170097"/>
              <a:gd name="connsiteX3" fmla="*/ 4185112 w 4185112"/>
              <a:gd name="connsiteY3" fmla="*/ 1077541 h 3170097"/>
              <a:gd name="connsiteX4" fmla="*/ 2092556 w 4185112"/>
              <a:gd name="connsiteY4" fmla="*/ 3170097 h 3170097"/>
              <a:gd name="connsiteX5" fmla="*/ 0 w 4185112"/>
              <a:gd name="connsiteY5" fmla="*/ 1077541 h 3170097"/>
              <a:gd name="connsiteX6" fmla="*/ 252561 w 4185112"/>
              <a:gd name="connsiteY6" fmla="*/ 80105 h 317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5112" h="3170097">
                <a:moveTo>
                  <a:pt x="301225" y="0"/>
                </a:moveTo>
                <a:lnTo>
                  <a:pt x="3883887" y="0"/>
                </a:lnTo>
                <a:lnTo>
                  <a:pt x="3932552" y="80105"/>
                </a:lnTo>
                <a:cubicBezTo>
                  <a:pt x="4093621" y="376606"/>
                  <a:pt x="4185112" y="716389"/>
                  <a:pt x="4185112" y="1077541"/>
                </a:cubicBezTo>
                <a:cubicBezTo>
                  <a:pt x="4185112" y="2233228"/>
                  <a:pt x="3248243" y="3170097"/>
                  <a:pt x="2092556" y="3170097"/>
                </a:cubicBezTo>
                <a:cubicBezTo>
                  <a:pt x="936869" y="3170097"/>
                  <a:pt x="0" y="2233228"/>
                  <a:pt x="0" y="1077541"/>
                </a:cubicBezTo>
                <a:cubicBezTo>
                  <a:pt x="0" y="716389"/>
                  <a:pt x="91491" y="376606"/>
                  <a:pt x="252561" y="80105"/>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2" descr="Azure Synapse SQL Analytics - Wintellect">
            <a:extLst>
              <a:ext uri="{FF2B5EF4-FFF2-40B4-BE49-F238E27FC236}">
                <a16:creationId xmlns:a16="http://schemas.microsoft.com/office/drawing/2014/main" id="{328E15FA-49B2-45B2-A8C9-18B801E7DA6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561774" y="228600"/>
            <a:ext cx="2467890" cy="206685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Pricing - Azure Cosmos DB | Microsoft Azure">
            <a:extLst>
              <a:ext uri="{FF2B5EF4-FFF2-40B4-BE49-F238E27FC236}">
                <a16:creationId xmlns:a16="http://schemas.microsoft.com/office/drawing/2014/main" id="{4E1C4544-AD37-4288-B20C-3004F68CE3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1005" y="2723659"/>
            <a:ext cx="5715000"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426863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8" name="Rectangle 70">
            <a:extLst>
              <a:ext uri="{FF2B5EF4-FFF2-40B4-BE49-F238E27FC236}">
                <a16:creationId xmlns:a16="http://schemas.microsoft.com/office/drawing/2014/main" id="{49CD2D09-B1BB-4DF5-9E1C-3D21B21ED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0431"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9" name="Picture 72">
            <a:extLst>
              <a:ext uri="{FF2B5EF4-FFF2-40B4-BE49-F238E27FC236}">
                <a16:creationId xmlns:a16="http://schemas.microsoft.com/office/drawing/2014/main" id="{83355637-BA71-4F63-94C9-E77BF81BD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C5AF3D12-35A9-4D34-B480-FD25E6350779}"/>
              </a:ext>
            </a:extLst>
          </p:cNvPr>
          <p:cNvSpPr>
            <a:spLocks noGrp="1"/>
          </p:cNvSpPr>
          <p:nvPr>
            <p:ph type="title"/>
          </p:nvPr>
        </p:nvSpPr>
        <p:spPr>
          <a:xfrm>
            <a:off x="804998" y="798445"/>
            <a:ext cx="4803636" cy="1311664"/>
          </a:xfrm>
        </p:spPr>
        <p:txBody>
          <a:bodyPr>
            <a:normAutofit/>
          </a:bodyPr>
          <a:lstStyle/>
          <a:p>
            <a:r>
              <a:rPr lang="en-NZ">
                <a:solidFill>
                  <a:srgbClr val="000000"/>
                </a:solidFill>
              </a:rPr>
              <a:t>About Me</a:t>
            </a:r>
          </a:p>
        </p:txBody>
      </p:sp>
      <p:graphicFrame>
        <p:nvGraphicFramePr>
          <p:cNvPr id="4" name="Content Placeholder 3">
            <a:extLst>
              <a:ext uri="{FF2B5EF4-FFF2-40B4-BE49-F238E27FC236}">
                <a16:creationId xmlns:a16="http://schemas.microsoft.com/office/drawing/2014/main" id="{A17E143F-D71D-4187-BDAF-02C443648913}"/>
              </a:ext>
            </a:extLst>
          </p:cNvPr>
          <p:cNvGraphicFramePr>
            <a:graphicFrameLocks noGrp="1"/>
          </p:cNvGraphicFramePr>
          <p:nvPr>
            <p:ph idx="1"/>
            <p:extLst>
              <p:ext uri="{D42A27DB-BD31-4B8C-83A1-F6EECF244321}">
                <p14:modId xmlns:p14="http://schemas.microsoft.com/office/powerpoint/2010/main" val="2987125023"/>
              </p:ext>
            </p:extLst>
          </p:nvPr>
        </p:nvGraphicFramePr>
        <p:xfrm>
          <a:off x="804997" y="2272143"/>
          <a:ext cx="4706803" cy="37888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150" name="Freeform 49">
            <a:extLst>
              <a:ext uri="{FF2B5EF4-FFF2-40B4-BE49-F238E27FC236}">
                <a16:creationId xmlns:a16="http://schemas.microsoft.com/office/drawing/2014/main" id="{967C29FE-FD32-4AFB-AD20-DBDF5864B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5"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146" name="Picture 2">
            <a:extLst>
              <a:ext uri="{FF2B5EF4-FFF2-40B4-BE49-F238E27FC236}">
                <a16:creationId xmlns:a16="http://schemas.microsoft.com/office/drawing/2014/main" id="{4AFDE2AE-1D28-4EC4-9503-1CDBA6B7041B}"/>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4175" r="8927" b="3"/>
          <a:stretch/>
        </p:blipFill>
        <p:spPr bwMode="auto">
          <a:xfrm>
            <a:off x="6893318" y="770037"/>
            <a:ext cx="5298683" cy="609743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5198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D8E67F2-F753-4E06-8229-4970A6725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83095" cy="6854272"/>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EE1BDFD-564B-44A4-841A-50D6A8E75C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1AD3641-BEA2-49E9-9900-7D2567EA50FD}"/>
              </a:ext>
            </a:extLst>
          </p:cNvPr>
          <p:cNvSpPr>
            <a:spLocks noGrp="1"/>
          </p:cNvSpPr>
          <p:nvPr>
            <p:ph type="title"/>
          </p:nvPr>
        </p:nvSpPr>
        <p:spPr>
          <a:xfrm>
            <a:off x="6094105" y="802955"/>
            <a:ext cx="4977976" cy="1455996"/>
          </a:xfrm>
        </p:spPr>
        <p:txBody>
          <a:bodyPr>
            <a:normAutofit/>
          </a:bodyPr>
          <a:lstStyle/>
          <a:p>
            <a:r>
              <a:rPr lang="en-NZ" sz="4000">
                <a:solidFill>
                  <a:srgbClr val="000000"/>
                </a:solidFill>
              </a:rPr>
              <a:t>Agenda</a:t>
            </a:r>
          </a:p>
        </p:txBody>
      </p:sp>
      <p:sp>
        <p:nvSpPr>
          <p:cNvPr id="14" name="Freeform 60">
            <a:extLst>
              <a:ext uri="{FF2B5EF4-FFF2-40B4-BE49-F238E27FC236}">
                <a16:creationId xmlns:a16="http://schemas.microsoft.com/office/drawing/2014/main" id="{007B8288-68CC-4847-8419-CF535B6B7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3882" y="0"/>
            <a:ext cx="3880988" cy="2206512"/>
          </a:xfrm>
          <a:custGeom>
            <a:avLst/>
            <a:gdLst>
              <a:gd name="connsiteX0" fmla="*/ 20753 w 3960193"/>
              <a:gd name="connsiteY0" fmla="*/ 0 h 2251543"/>
              <a:gd name="connsiteX1" fmla="*/ 3939440 w 3960193"/>
              <a:gd name="connsiteY1" fmla="*/ 0 h 2251543"/>
              <a:gd name="connsiteX2" fmla="*/ 3949969 w 3960193"/>
              <a:gd name="connsiteY2" fmla="*/ 68994 h 2251543"/>
              <a:gd name="connsiteX3" fmla="*/ 3960193 w 3960193"/>
              <a:gd name="connsiteY3" fmla="*/ 271447 h 2251543"/>
              <a:gd name="connsiteX4" fmla="*/ 1980096 w 3960193"/>
              <a:gd name="connsiteY4" fmla="*/ 2251543 h 2251543"/>
              <a:gd name="connsiteX5" fmla="*/ 0 w 3960193"/>
              <a:gd name="connsiteY5" fmla="*/ 271447 h 2251543"/>
              <a:gd name="connsiteX6" fmla="*/ 10224 w 3960193"/>
              <a:gd name="connsiteY6" fmla="*/ 68994 h 225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3" h="2251543">
                <a:moveTo>
                  <a:pt x="20753" y="0"/>
                </a:moveTo>
                <a:lnTo>
                  <a:pt x="3939440" y="0"/>
                </a:lnTo>
                <a:lnTo>
                  <a:pt x="3949969" y="68994"/>
                </a:lnTo>
                <a:cubicBezTo>
                  <a:pt x="3956730" y="135559"/>
                  <a:pt x="3960193" y="203099"/>
                  <a:pt x="3960193" y="271447"/>
                </a:cubicBezTo>
                <a:cubicBezTo>
                  <a:pt x="3960193" y="1365024"/>
                  <a:pt x="3073674" y="2251543"/>
                  <a:pt x="1980096" y="2251543"/>
                </a:cubicBezTo>
                <a:cubicBezTo>
                  <a:pt x="886519" y="2251543"/>
                  <a:pt x="0" y="1365024"/>
                  <a:pt x="0" y="271447"/>
                </a:cubicBezTo>
                <a:cubicBezTo>
                  <a:pt x="0" y="203099"/>
                  <a:pt x="3463" y="135559"/>
                  <a:pt x="10224" y="68994"/>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2" descr="Azure Synapse SQL Analytics - Wintellect">
            <a:extLst>
              <a:ext uri="{FF2B5EF4-FFF2-40B4-BE49-F238E27FC236}">
                <a16:creationId xmlns:a16="http://schemas.microsoft.com/office/drawing/2014/main" id="{5E09B3B5-39A8-4B3C-8844-9464E270083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895474" y="213398"/>
            <a:ext cx="1624734" cy="1360715"/>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68">
            <a:extLst>
              <a:ext uri="{FF2B5EF4-FFF2-40B4-BE49-F238E27FC236}">
                <a16:creationId xmlns:a16="http://schemas.microsoft.com/office/drawing/2014/main" id="{32BA8EA8-C1B6-4309-B674-F9F399B962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12701"/>
            <a:ext cx="4942589" cy="3945299"/>
          </a:xfrm>
          <a:custGeom>
            <a:avLst/>
            <a:gdLst>
              <a:gd name="connsiteX0" fmla="*/ 2223943 w 4942589"/>
              <a:gd name="connsiteY0" fmla="*/ 0 h 3945299"/>
              <a:gd name="connsiteX1" fmla="*/ 4942589 w 4942589"/>
              <a:gd name="connsiteY1" fmla="*/ 2718646 h 3945299"/>
              <a:gd name="connsiteX2" fmla="*/ 4728945 w 4942589"/>
              <a:gd name="connsiteY2" fmla="*/ 3776866 h 3945299"/>
              <a:gd name="connsiteX3" fmla="*/ 4647806 w 4942589"/>
              <a:gd name="connsiteY3" fmla="*/ 3945299 h 3945299"/>
              <a:gd name="connsiteX4" fmla="*/ 0 w 4942589"/>
              <a:gd name="connsiteY4" fmla="*/ 3945299 h 3945299"/>
              <a:gd name="connsiteX5" fmla="*/ 0 w 4942589"/>
              <a:gd name="connsiteY5" fmla="*/ 1157971 h 3945299"/>
              <a:gd name="connsiteX6" fmla="*/ 126104 w 4942589"/>
              <a:gd name="connsiteY6" fmla="*/ 989335 h 3945299"/>
              <a:gd name="connsiteX7" fmla="*/ 2223943 w 4942589"/>
              <a:gd name="connsiteY7" fmla="*/ 0 h 394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42589" h="3945299">
                <a:moveTo>
                  <a:pt x="2223943" y="0"/>
                </a:moveTo>
                <a:cubicBezTo>
                  <a:pt x="3725410" y="0"/>
                  <a:pt x="4942589" y="1217179"/>
                  <a:pt x="4942589" y="2718646"/>
                </a:cubicBezTo>
                <a:cubicBezTo>
                  <a:pt x="4942589" y="3094013"/>
                  <a:pt x="4866516" y="3451612"/>
                  <a:pt x="4728945" y="3776866"/>
                </a:cubicBezTo>
                <a:lnTo>
                  <a:pt x="4647806" y="3945299"/>
                </a:lnTo>
                <a:lnTo>
                  <a:pt x="0" y="3945299"/>
                </a:lnTo>
                <a:lnTo>
                  <a:pt x="0" y="1157971"/>
                </a:lnTo>
                <a:lnTo>
                  <a:pt x="126104" y="989335"/>
                </a:lnTo>
                <a:cubicBezTo>
                  <a:pt x="624744" y="385123"/>
                  <a:pt x="1379368" y="0"/>
                  <a:pt x="2223943"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6" name="Content Placeholder 5">
            <a:extLst>
              <a:ext uri="{FF2B5EF4-FFF2-40B4-BE49-F238E27FC236}">
                <a16:creationId xmlns:a16="http://schemas.microsoft.com/office/drawing/2014/main" id="{0386C398-8ACD-4CCA-8AA4-E7F1B6CAE861}"/>
              </a:ext>
            </a:extLst>
          </p:cNvPr>
          <p:cNvGraphicFramePr>
            <a:graphicFrameLocks noGrp="1"/>
          </p:cNvGraphicFramePr>
          <p:nvPr>
            <p:ph idx="1"/>
            <p:extLst>
              <p:ext uri="{D42A27DB-BD31-4B8C-83A1-F6EECF244321}">
                <p14:modId xmlns:p14="http://schemas.microsoft.com/office/powerpoint/2010/main" val="4227092787"/>
              </p:ext>
            </p:extLst>
          </p:nvPr>
        </p:nvGraphicFramePr>
        <p:xfrm>
          <a:off x="6090574" y="2421682"/>
          <a:ext cx="4977578" cy="363928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1" name="Picture 2" descr="Pricing - Azure Cosmos DB | Microsoft Azure">
            <a:extLst>
              <a:ext uri="{FF2B5EF4-FFF2-40B4-BE49-F238E27FC236}">
                <a16:creationId xmlns:a16="http://schemas.microsoft.com/office/drawing/2014/main" id="{903EE6B8-5605-4DEE-A85E-3E529A49128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0229" y="3644227"/>
            <a:ext cx="5715000"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55730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graphicEl>
                                              <a:dgm id="{610CB09F-7312-410B-886C-45C39020E9C3}"/>
                                            </p:graphicEl>
                                          </p:spTgt>
                                        </p:tgtEl>
                                        <p:attrNameLst>
                                          <p:attrName>style.visibility</p:attrName>
                                        </p:attrNameLst>
                                      </p:cBhvr>
                                      <p:to>
                                        <p:strVal val="visible"/>
                                      </p:to>
                                    </p:set>
                                    <p:animEffect transition="in" filter="fade">
                                      <p:cBhvr>
                                        <p:cTn id="7" dur="500"/>
                                        <p:tgtEl>
                                          <p:spTgt spid="6">
                                            <p:graphicEl>
                                              <a:dgm id="{610CB09F-7312-410B-886C-45C39020E9C3}"/>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graphicEl>
                                              <a:dgm id="{C5C0AA82-2104-4FBE-A9E0-8C904B111335}"/>
                                            </p:graphicEl>
                                          </p:spTgt>
                                        </p:tgtEl>
                                        <p:attrNameLst>
                                          <p:attrName>style.visibility</p:attrName>
                                        </p:attrNameLst>
                                      </p:cBhvr>
                                      <p:to>
                                        <p:strVal val="visible"/>
                                      </p:to>
                                    </p:set>
                                    <p:animEffect transition="in" filter="fade">
                                      <p:cBhvr>
                                        <p:cTn id="11" dur="500"/>
                                        <p:tgtEl>
                                          <p:spTgt spid="6">
                                            <p:graphicEl>
                                              <a:dgm id="{C5C0AA82-2104-4FBE-A9E0-8C904B111335}"/>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graphicEl>
                                              <a:dgm id="{BAAA5653-A3B1-4E1F-9643-DEBACE4F30E6}"/>
                                            </p:graphicEl>
                                          </p:spTgt>
                                        </p:tgtEl>
                                        <p:attrNameLst>
                                          <p:attrName>style.visibility</p:attrName>
                                        </p:attrNameLst>
                                      </p:cBhvr>
                                      <p:to>
                                        <p:strVal val="visible"/>
                                      </p:to>
                                    </p:set>
                                    <p:animEffect transition="in" filter="fade">
                                      <p:cBhvr>
                                        <p:cTn id="15" dur="500"/>
                                        <p:tgtEl>
                                          <p:spTgt spid="6">
                                            <p:graphicEl>
                                              <a:dgm id="{BAAA5653-A3B1-4E1F-9643-DEBACE4F30E6}"/>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graphicEl>
                                              <a:dgm id="{0CFEE89B-5C01-4871-A888-49019AEC44F7}"/>
                                            </p:graphicEl>
                                          </p:spTgt>
                                        </p:tgtEl>
                                        <p:attrNameLst>
                                          <p:attrName>style.visibility</p:attrName>
                                        </p:attrNameLst>
                                      </p:cBhvr>
                                      <p:to>
                                        <p:strVal val="visible"/>
                                      </p:to>
                                    </p:set>
                                    <p:animEffect transition="in" filter="fade">
                                      <p:cBhvr>
                                        <p:cTn id="19" dur="500"/>
                                        <p:tgtEl>
                                          <p:spTgt spid="6">
                                            <p:graphicEl>
                                              <a:dgm id="{0CFEE89B-5C01-4871-A888-49019AEC44F7}"/>
                                            </p:graphic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graphicEl>
                                              <a:dgm id="{4509CF2D-2060-4F62-BC52-7A8C01AEA0C7}"/>
                                            </p:graphicEl>
                                          </p:spTgt>
                                        </p:tgtEl>
                                        <p:attrNameLst>
                                          <p:attrName>style.visibility</p:attrName>
                                        </p:attrNameLst>
                                      </p:cBhvr>
                                      <p:to>
                                        <p:strVal val="visible"/>
                                      </p:to>
                                    </p:set>
                                    <p:animEffect transition="in" filter="fade">
                                      <p:cBhvr>
                                        <p:cTn id="23" dur="500"/>
                                        <p:tgtEl>
                                          <p:spTgt spid="6">
                                            <p:graphicEl>
                                              <a:dgm id="{4509CF2D-2060-4F62-BC52-7A8C01AEA0C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125"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D7374A43-B458-4AE5-BC02-460C4EC14554}"/>
              </a:ext>
            </a:extLst>
          </p:cNvPr>
          <p:cNvSpPr>
            <a:spLocks noGrp="1"/>
          </p:cNvSpPr>
          <p:nvPr>
            <p:ph type="title"/>
          </p:nvPr>
        </p:nvSpPr>
        <p:spPr>
          <a:xfrm>
            <a:off x="801340" y="802955"/>
            <a:ext cx="4977976" cy="1454051"/>
          </a:xfrm>
        </p:spPr>
        <p:txBody>
          <a:bodyPr>
            <a:normAutofit/>
          </a:bodyPr>
          <a:lstStyle/>
          <a:p>
            <a:r>
              <a:rPr lang="en-NZ">
                <a:solidFill>
                  <a:srgbClr val="000000"/>
                </a:solidFill>
              </a:rPr>
              <a:t>Azure Synapse Analytics</a:t>
            </a:r>
          </a:p>
        </p:txBody>
      </p:sp>
      <p:graphicFrame>
        <p:nvGraphicFramePr>
          <p:cNvPr id="7" name="Content Placeholder 6">
            <a:extLst>
              <a:ext uri="{FF2B5EF4-FFF2-40B4-BE49-F238E27FC236}">
                <a16:creationId xmlns:a16="http://schemas.microsoft.com/office/drawing/2014/main" id="{D95B838C-4232-4832-B989-80488EB889A6}"/>
              </a:ext>
            </a:extLst>
          </p:cNvPr>
          <p:cNvGraphicFramePr>
            <a:graphicFrameLocks noGrp="1"/>
          </p:cNvGraphicFramePr>
          <p:nvPr>
            <p:ph idx="1"/>
            <p:extLst>
              <p:ext uri="{D42A27DB-BD31-4B8C-83A1-F6EECF244321}">
                <p14:modId xmlns:p14="http://schemas.microsoft.com/office/powerpoint/2010/main" val="2328121241"/>
              </p:ext>
            </p:extLst>
          </p:nvPr>
        </p:nvGraphicFramePr>
        <p:xfrm>
          <a:off x="797809" y="2421682"/>
          <a:ext cx="4977578" cy="36392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5"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191562"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2" descr="Azure Synapse SQL Analytics - Wintellect">
            <a:extLst>
              <a:ext uri="{FF2B5EF4-FFF2-40B4-BE49-F238E27FC236}">
                <a16:creationId xmlns:a16="http://schemas.microsoft.com/office/drawing/2014/main" id="{0C45B8F0-D0ED-44B8-BD20-B8F6E2688592}"/>
              </a:ext>
            </a:extLst>
          </p:cNvPr>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8100821" y="1905708"/>
            <a:ext cx="3661831" cy="3066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690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graphicEl>
                                              <a:dgm id="{5C76AEB1-5315-41AE-B441-F094FADA6779}"/>
                                            </p:graphicEl>
                                          </p:spTgt>
                                        </p:tgtEl>
                                        <p:attrNameLst>
                                          <p:attrName>style.visibility</p:attrName>
                                        </p:attrNameLst>
                                      </p:cBhvr>
                                      <p:to>
                                        <p:strVal val="visible"/>
                                      </p:to>
                                    </p:set>
                                    <p:animEffect transition="in" filter="fade">
                                      <p:cBhvr>
                                        <p:cTn id="7" dur="500"/>
                                        <p:tgtEl>
                                          <p:spTgt spid="7">
                                            <p:graphicEl>
                                              <a:dgm id="{5C76AEB1-5315-41AE-B441-F094FADA6779}"/>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graphicEl>
                                              <a:dgm id="{25FD6995-D228-4227-BBBA-35E8AC9F8982}"/>
                                            </p:graphicEl>
                                          </p:spTgt>
                                        </p:tgtEl>
                                        <p:attrNameLst>
                                          <p:attrName>style.visibility</p:attrName>
                                        </p:attrNameLst>
                                      </p:cBhvr>
                                      <p:to>
                                        <p:strVal val="visible"/>
                                      </p:to>
                                    </p:set>
                                    <p:animEffect transition="in" filter="fade">
                                      <p:cBhvr>
                                        <p:cTn id="11" dur="500"/>
                                        <p:tgtEl>
                                          <p:spTgt spid="7">
                                            <p:graphicEl>
                                              <a:dgm id="{25FD6995-D228-4227-BBBA-35E8AC9F8982}"/>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graphicEl>
                                              <a:dgm id="{B194EBC7-DD77-4579-B4D5-A953EC0B9478}"/>
                                            </p:graphicEl>
                                          </p:spTgt>
                                        </p:tgtEl>
                                        <p:attrNameLst>
                                          <p:attrName>style.visibility</p:attrName>
                                        </p:attrNameLst>
                                      </p:cBhvr>
                                      <p:to>
                                        <p:strVal val="visible"/>
                                      </p:to>
                                    </p:set>
                                    <p:animEffect transition="in" filter="fade">
                                      <p:cBhvr>
                                        <p:cTn id="15" dur="500"/>
                                        <p:tgtEl>
                                          <p:spTgt spid="7">
                                            <p:graphicEl>
                                              <a:dgm id="{B194EBC7-DD77-4579-B4D5-A953EC0B947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Box 144">
            <a:extLst>
              <a:ext uri="{FF2B5EF4-FFF2-40B4-BE49-F238E27FC236}">
                <a16:creationId xmlns:a16="http://schemas.microsoft.com/office/drawing/2014/main" id="{166E4E6D-81DD-4AAB-9651-B66FA8B88360}"/>
              </a:ext>
            </a:extLst>
          </p:cNvPr>
          <p:cNvSpPr txBox="1"/>
          <p:nvPr/>
        </p:nvSpPr>
        <p:spPr>
          <a:xfrm>
            <a:off x="5849877" y="1889211"/>
            <a:ext cx="803169" cy="369332"/>
          </a:xfrm>
          <a:prstGeom prst="rect">
            <a:avLst/>
          </a:prstGeom>
          <a:noFill/>
        </p:spPr>
        <p:txBody>
          <a:bodyPr wrap="square" rtlCol="0" anchor="ctr">
            <a:spAutoFit/>
          </a:bodyPr>
          <a:lstStyle/>
          <a:p>
            <a:pPr algn="ctr"/>
            <a:r>
              <a:rPr lang="en-US" b="1">
                <a:solidFill>
                  <a:schemeClr val="tx2"/>
                </a:solidFill>
                <a:latin typeface="Segoe UI Semilight" panose="020B0402040204020203" pitchFamily="34" charset="0"/>
                <a:cs typeface="Segoe UI Semilight" panose="020B0402040204020203" pitchFamily="34" charset="0"/>
              </a:rPr>
              <a:t>SQL</a:t>
            </a:r>
          </a:p>
        </p:txBody>
      </p:sp>
      <p:sp>
        <p:nvSpPr>
          <p:cNvPr id="102" name="TextBox 101">
            <a:extLst>
              <a:ext uri="{FF2B5EF4-FFF2-40B4-BE49-F238E27FC236}">
                <a16:creationId xmlns:a16="http://schemas.microsoft.com/office/drawing/2014/main" id="{AD9C9A99-5A34-48F0-8113-90B132EF6B58}"/>
              </a:ext>
            </a:extLst>
          </p:cNvPr>
          <p:cNvSpPr txBox="1"/>
          <p:nvPr/>
        </p:nvSpPr>
        <p:spPr>
          <a:xfrm>
            <a:off x="8136810" y="2185772"/>
            <a:ext cx="1141367" cy="307777"/>
          </a:xfrm>
          <a:prstGeom prst="rect">
            <a:avLst/>
          </a:prstGeom>
          <a:noFill/>
        </p:spPr>
        <p:txBody>
          <a:bodyPr wrap="square" rtlCol="0" anchor="ctr">
            <a:spAutoFit/>
          </a:bodyPr>
          <a:lstStyle/>
          <a:p>
            <a:pPr algn="ctr"/>
            <a:r>
              <a:rPr lang="en-US" sz="1400">
                <a:solidFill>
                  <a:schemeClr val="tx2"/>
                </a:solidFill>
              </a:rPr>
              <a:t>MongoDB</a:t>
            </a:r>
          </a:p>
        </p:txBody>
      </p:sp>
      <p:grpSp>
        <p:nvGrpSpPr>
          <p:cNvPr id="14" name="Group 13">
            <a:extLst>
              <a:ext uri="{FF2B5EF4-FFF2-40B4-BE49-F238E27FC236}">
                <a16:creationId xmlns:a16="http://schemas.microsoft.com/office/drawing/2014/main" id="{3E4BEB5F-9BD8-4935-BB62-0304D488C247}"/>
              </a:ext>
            </a:extLst>
          </p:cNvPr>
          <p:cNvGrpSpPr/>
          <p:nvPr/>
        </p:nvGrpSpPr>
        <p:grpSpPr>
          <a:xfrm>
            <a:off x="935843" y="2510762"/>
            <a:ext cx="1294027" cy="440630"/>
            <a:chOff x="1880903" y="2175418"/>
            <a:chExt cx="1294027" cy="440630"/>
          </a:xfrm>
        </p:grpSpPr>
        <p:sp>
          <p:nvSpPr>
            <p:cNvPr id="97" name="TextBox 96">
              <a:extLst>
                <a:ext uri="{FF2B5EF4-FFF2-40B4-BE49-F238E27FC236}">
                  <a16:creationId xmlns:a16="http://schemas.microsoft.com/office/drawing/2014/main" id="{35A063E9-CB90-4236-B361-2F2CD4DC928E}"/>
                </a:ext>
              </a:extLst>
            </p:cNvPr>
            <p:cNvSpPr txBox="1"/>
            <p:nvPr/>
          </p:nvSpPr>
          <p:spPr>
            <a:xfrm>
              <a:off x="2371760" y="2257233"/>
              <a:ext cx="803170" cy="276999"/>
            </a:xfrm>
            <a:prstGeom prst="rect">
              <a:avLst/>
            </a:prstGeom>
            <a:noFill/>
          </p:spPr>
          <p:txBody>
            <a:bodyPr wrap="square" rtlCol="0" anchor="ctr">
              <a:spAutoFit/>
            </a:bodyPr>
            <a:lstStyle/>
            <a:p>
              <a:r>
                <a:rPr lang="en-US" sz="1200">
                  <a:solidFill>
                    <a:schemeClr val="tx2"/>
                  </a:solidFill>
                </a:rPr>
                <a:t>Table API</a:t>
              </a:r>
            </a:p>
          </p:txBody>
        </p:sp>
        <p:grpSp>
          <p:nvGrpSpPr>
            <p:cNvPr id="98" name="Group 97">
              <a:extLst>
                <a:ext uri="{FF2B5EF4-FFF2-40B4-BE49-F238E27FC236}">
                  <a16:creationId xmlns:a16="http://schemas.microsoft.com/office/drawing/2014/main" id="{8DF0A600-1E3D-45BA-AB34-E214FCAD0B42}"/>
                </a:ext>
              </a:extLst>
            </p:cNvPr>
            <p:cNvGrpSpPr/>
            <p:nvPr/>
          </p:nvGrpSpPr>
          <p:grpSpPr>
            <a:xfrm>
              <a:off x="1880903" y="2175418"/>
              <a:ext cx="494130" cy="440630"/>
              <a:chOff x="8276702" y="3303923"/>
              <a:chExt cx="657427" cy="586247"/>
            </a:xfrm>
          </p:grpSpPr>
          <p:sp>
            <p:nvSpPr>
              <p:cNvPr id="110" name="Hexagon 109">
                <a:extLst>
                  <a:ext uri="{FF2B5EF4-FFF2-40B4-BE49-F238E27FC236}">
                    <a16:creationId xmlns:a16="http://schemas.microsoft.com/office/drawing/2014/main" id="{893C08C3-7368-49EF-9C5B-BD3107C05B57}"/>
                  </a:ext>
                </a:extLst>
              </p:cNvPr>
              <p:cNvSpPr/>
              <p:nvPr/>
            </p:nvSpPr>
            <p:spPr bwMode="auto">
              <a:xfrm>
                <a:off x="8276702" y="3303923"/>
                <a:ext cx="657427" cy="586247"/>
              </a:xfrm>
              <a:prstGeom prst="hexagon">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endParaRPr lang="en-US" sz="1051">
                  <a:gradFill>
                    <a:gsLst>
                      <a:gs pos="0">
                        <a:srgbClr val="FFFFFF"/>
                      </a:gs>
                      <a:gs pos="100000">
                        <a:srgbClr val="FFFFFF"/>
                      </a:gs>
                    </a:gsLst>
                    <a:lin ang="5400000" scaled="0"/>
                  </a:gradFill>
                  <a:ea typeface="Segoe UI" pitchFamily="34" charset="0"/>
                  <a:cs typeface="Segoe UI" pitchFamily="34" charset="0"/>
                </a:endParaRPr>
              </a:p>
            </p:txBody>
          </p:sp>
          <p:grpSp>
            <p:nvGrpSpPr>
              <p:cNvPr id="111" name="Group 110">
                <a:extLst>
                  <a:ext uri="{FF2B5EF4-FFF2-40B4-BE49-F238E27FC236}">
                    <a16:creationId xmlns:a16="http://schemas.microsoft.com/office/drawing/2014/main" id="{B75321ED-7A48-4CB8-907A-E111F192E680}"/>
                  </a:ext>
                </a:extLst>
              </p:cNvPr>
              <p:cNvGrpSpPr/>
              <p:nvPr/>
            </p:nvGrpSpPr>
            <p:grpSpPr>
              <a:xfrm>
                <a:off x="8435042" y="3437010"/>
                <a:ext cx="340743" cy="339628"/>
                <a:chOff x="9378226" y="3437014"/>
                <a:chExt cx="340743" cy="339628"/>
              </a:xfrm>
            </p:grpSpPr>
            <p:sp>
              <p:nvSpPr>
                <p:cNvPr id="112" name="Freeform: Shape 111">
                  <a:extLst>
                    <a:ext uri="{FF2B5EF4-FFF2-40B4-BE49-F238E27FC236}">
                      <a16:creationId xmlns:a16="http://schemas.microsoft.com/office/drawing/2014/main" id="{1B07B418-F5C7-4605-8FC5-F3EA20F39B4F}"/>
                    </a:ext>
                  </a:extLst>
                </p:cNvPr>
                <p:cNvSpPr/>
                <p:nvPr/>
              </p:nvSpPr>
              <p:spPr bwMode="auto">
                <a:xfrm>
                  <a:off x="9378226" y="3437014"/>
                  <a:ext cx="340743" cy="339628"/>
                </a:xfrm>
                <a:custGeom>
                  <a:avLst/>
                  <a:gdLst>
                    <a:gd name="connsiteX0" fmla="*/ 0 w 340743"/>
                    <a:gd name="connsiteY0" fmla="*/ 0 h 339628"/>
                    <a:gd name="connsiteX1" fmla="*/ 22958 w 340743"/>
                    <a:gd name="connsiteY1" fmla="*/ 0 h 339628"/>
                    <a:gd name="connsiteX2" fmla="*/ 22958 w 340743"/>
                    <a:gd name="connsiteY2" fmla="*/ 316670 h 339628"/>
                    <a:gd name="connsiteX3" fmla="*/ 340743 w 340743"/>
                    <a:gd name="connsiteY3" fmla="*/ 316670 h 339628"/>
                    <a:gd name="connsiteX4" fmla="*/ 340743 w 340743"/>
                    <a:gd name="connsiteY4" fmla="*/ 339628 h 339628"/>
                    <a:gd name="connsiteX5" fmla="*/ 0 w 340743"/>
                    <a:gd name="connsiteY5" fmla="*/ 339628 h 339628"/>
                    <a:gd name="connsiteX6" fmla="*/ 0 w 340743"/>
                    <a:gd name="connsiteY6" fmla="*/ 0 h 339628"/>
                    <a:gd name="connsiteX0" fmla="*/ 0 w 340743"/>
                    <a:gd name="connsiteY0" fmla="*/ 0 h 339628"/>
                    <a:gd name="connsiteX1" fmla="*/ 22958 w 340743"/>
                    <a:gd name="connsiteY1" fmla="*/ 0 h 339628"/>
                    <a:gd name="connsiteX2" fmla="*/ 340743 w 340743"/>
                    <a:gd name="connsiteY2" fmla="*/ 316670 h 339628"/>
                    <a:gd name="connsiteX3" fmla="*/ 340743 w 340743"/>
                    <a:gd name="connsiteY3" fmla="*/ 339628 h 339628"/>
                    <a:gd name="connsiteX4" fmla="*/ 0 w 340743"/>
                    <a:gd name="connsiteY4" fmla="*/ 339628 h 339628"/>
                    <a:gd name="connsiteX5" fmla="*/ 0 w 340743"/>
                    <a:gd name="connsiteY5" fmla="*/ 0 h 339628"/>
                    <a:gd name="connsiteX0" fmla="*/ 22958 w 340743"/>
                    <a:gd name="connsiteY0" fmla="*/ 0 h 339628"/>
                    <a:gd name="connsiteX1" fmla="*/ 340743 w 340743"/>
                    <a:gd name="connsiteY1" fmla="*/ 316670 h 339628"/>
                    <a:gd name="connsiteX2" fmla="*/ 340743 w 340743"/>
                    <a:gd name="connsiteY2" fmla="*/ 339628 h 339628"/>
                    <a:gd name="connsiteX3" fmla="*/ 0 w 340743"/>
                    <a:gd name="connsiteY3" fmla="*/ 339628 h 339628"/>
                    <a:gd name="connsiteX4" fmla="*/ 0 w 340743"/>
                    <a:gd name="connsiteY4" fmla="*/ 0 h 339628"/>
                    <a:gd name="connsiteX5" fmla="*/ 114398 w 340743"/>
                    <a:gd name="connsiteY5" fmla="*/ 91440 h 339628"/>
                    <a:gd name="connsiteX0" fmla="*/ 340743 w 340743"/>
                    <a:gd name="connsiteY0" fmla="*/ 316670 h 339628"/>
                    <a:gd name="connsiteX1" fmla="*/ 340743 w 340743"/>
                    <a:gd name="connsiteY1" fmla="*/ 339628 h 339628"/>
                    <a:gd name="connsiteX2" fmla="*/ 0 w 340743"/>
                    <a:gd name="connsiteY2" fmla="*/ 339628 h 339628"/>
                    <a:gd name="connsiteX3" fmla="*/ 0 w 340743"/>
                    <a:gd name="connsiteY3" fmla="*/ 0 h 339628"/>
                    <a:gd name="connsiteX4" fmla="*/ 114398 w 340743"/>
                    <a:gd name="connsiteY4" fmla="*/ 91440 h 339628"/>
                    <a:gd name="connsiteX0" fmla="*/ 340743 w 340743"/>
                    <a:gd name="connsiteY0" fmla="*/ 316670 h 339628"/>
                    <a:gd name="connsiteX1" fmla="*/ 340743 w 340743"/>
                    <a:gd name="connsiteY1" fmla="*/ 339628 h 339628"/>
                    <a:gd name="connsiteX2" fmla="*/ 0 w 340743"/>
                    <a:gd name="connsiteY2" fmla="*/ 339628 h 339628"/>
                    <a:gd name="connsiteX3" fmla="*/ 0 w 340743"/>
                    <a:gd name="connsiteY3" fmla="*/ 0 h 339628"/>
                    <a:gd name="connsiteX0" fmla="*/ 340743 w 340743"/>
                    <a:gd name="connsiteY0" fmla="*/ 339628 h 339628"/>
                    <a:gd name="connsiteX1" fmla="*/ 0 w 340743"/>
                    <a:gd name="connsiteY1" fmla="*/ 339628 h 339628"/>
                    <a:gd name="connsiteX2" fmla="*/ 0 w 340743"/>
                    <a:gd name="connsiteY2" fmla="*/ 0 h 339628"/>
                  </a:gdLst>
                  <a:ahLst/>
                  <a:cxnLst>
                    <a:cxn ang="0">
                      <a:pos x="connsiteX0" y="connsiteY0"/>
                    </a:cxn>
                    <a:cxn ang="0">
                      <a:pos x="connsiteX1" y="connsiteY1"/>
                    </a:cxn>
                    <a:cxn ang="0">
                      <a:pos x="connsiteX2" y="connsiteY2"/>
                    </a:cxn>
                  </a:cxnLst>
                  <a:rect l="l" t="t" r="r" b="b"/>
                  <a:pathLst>
                    <a:path w="340743" h="339628">
                      <a:moveTo>
                        <a:pt x="340743" y="339628"/>
                      </a:moveTo>
                      <a:lnTo>
                        <a:pt x="0" y="339628"/>
                      </a:lnTo>
                      <a:lnTo>
                        <a:pt x="0" y="0"/>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endParaRPr lang="en-US" sz="1051">
                    <a:gradFill>
                      <a:gsLst>
                        <a:gs pos="0">
                          <a:srgbClr val="FFFFFF"/>
                        </a:gs>
                        <a:gs pos="100000">
                          <a:srgbClr val="FFFFFF"/>
                        </a:gs>
                      </a:gsLst>
                      <a:lin ang="5400000" scaled="0"/>
                    </a:gradFill>
                    <a:cs typeface="Segoe UI" pitchFamily="34" charset="0"/>
                  </a:endParaRPr>
                </a:p>
              </p:txBody>
            </p:sp>
            <p:sp>
              <p:nvSpPr>
                <p:cNvPr id="113" name="Freeform: Shape 112">
                  <a:extLst>
                    <a:ext uri="{FF2B5EF4-FFF2-40B4-BE49-F238E27FC236}">
                      <a16:creationId xmlns:a16="http://schemas.microsoft.com/office/drawing/2014/main" id="{EB7D221E-192B-4F8E-9759-1AFBC03445DC}"/>
                    </a:ext>
                  </a:extLst>
                </p:cNvPr>
                <p:cNvSpPr/>
                <p:nvPr/>
              </p:nvSpPr>
              <p:spPr bwMode="auto">
                <a:xfrm>
                  <a:off x="9426825"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endParaRPr lang="en-US" sz="1051">
                    <a:gradFill>
                      <a:gsLst>
                        <a:gs pos="0">
                          <a:srgbClr val="FFFFFF"/>
                        </a:gs>
                        <a:gs pos="100000">
                          <a:srgbClr val="FFFFFF"/>
                        </a:gs>
                      </a:gsLst>
                      <a:lin ang="5400000" scaled="0"/>
                    </a:gradFill>
                    <a:cs typeface="Segoe UI" pitchFamily="34" charset="0"/>
                  </a:endParaRPr>
                </a:p>
              </p:txBody>
            </p:sp>
            <p:sp>
              <p:nvSpPr>
                <p:cNvPr id="114" name="Freeform: Shape 113">
                  <a:extLst>
                    <a:ext uri="{FF2B5EF4-FFF2-40B4-BE49-F238E27FC236}">
                      <a16:creationId xmlns:a16="http://schemas.microsoft.com/office/drawing/2014/main" id="{F54A1402-E5E4-4B69-8FC4-75C572454368}"/>
                    </a:ext>
                  </a:extLst>
                </p:cNvPr>
                <p:cNvSpPr/>
                <p:nvPr/>
              </p:nvSpPr>
              <p:spPr bwMode="auto">
                <a:xfrm>
                  <a:off x="9531227"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endParaRPr lang="en-US" sz="1051">
                    <a:gradFill>
                      <a:gsLst>
                        <a:gs pos="0">
                          <a:srgbClr val="FFFFFF"/>
                        </a:gs>
                        <a:gs pos="100000">
                          <a:srgbClr val="FFFFFF"/>
                        </a:gs>
                      </a:gsLst>
                      <a:lin ang="5400000" scaled="0"/>
                    </a:gradFill>
                    <a:cs typeface="Segoe UI" pitchFamily="34" charset="0"/>
                  </a:endParaRPr>
                </a:p>
              </p:txBody>
            </p:sp>
            <p:sp>
              <p:nvSpPr>
                <p:cNvPr id="120" name="Freeform: Shape 119">
                  <a:extLst>
                    <a:ext uri="{FF2B5EF4-FFF2-40B4-BE49-F238E27FC236}">
                      <a16:creationId xmlns:a16="http://schemas.microsoft.com/office/drawing/2014/main" id="{5F803BA7-9545-46A5-ACBF-9B2F683CB371}"/>
                    </a:ext>
                  </a:extLst>
                </p:cNvPr>
                <p:cNvSpPr/>
                <p:nvPr/>
              </p:nvSpPr>
              <p:spPr bwMode="auto">
                <a:xfrm>
                  <a:off x="9635629"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endParaRPr lang="en-US" sz="1051">
                    <a:gradFill>
                      <a:gsLst>
                        <a:gs pos="0">
                          <a:srgbClr val="FFFFFF"/>
                        </a:gs>
                        <a:gs pos="100000">
                          <a:srgbClr val="FFFFFF"/>
                        </a:gs>
                      </a:gsLst>
                      <a:lin ang="5400000" scaled="0"/>
                    </a:gradFill>
                    <a:cs typeface="Segoe UI" pitchFamily="34" charset="0"/>
                  </a:endParaRPr>
                </a:p>
              </p:txBody>
            </p:sp>
            <p:sp>
              <p:nvSpPr>
                <p:cNvPr id="121" name="Freeform: Shape 120">
                  <a:extLst>
                    <a:ext uri="{FF2B5EF4-FFF2-40B4-BE49-F238E27FC236}">
                      <a16:creationId xmlns:a16="http://schemas.microsoft.com/office/drawing/2014/main" id="{A0047B6C-78AF-4D71-97FD-B943AD196E6C}"/>
                    </a:ext>
                  </a:extLst>
                </p:cNvPr>
                <p:cNvSpPr/>
                <p:nvPr/>
              </p:nvSpPr>
              <p:spPr bwMode="auto">
                <a:xfrm>
                  <a:off x="9426825"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endParaRPr lang="en-US" sz="1051">
                    <a:gradFill>
                      <a:gsLst>
                        <a:gs pos="0">
                          <a:srgbClr val="FFFFFF"/>
                        </a:gs>
                        <a:gs pos="100000">
                          <a:srgbClr val="FFFFFF"/>
                        </a:gs>
                      </a:gsLst>
                      <a:lin ang="5400000" scaled="0"/>
                    </a:gradFill>
                    <a:cs typeface="Segoe UI" pitchFamily="34" charset="0"/>
                  </a:endParaRPr>
                </a:p>
              </p:txBody>
            </p:sp>
            <p:sp>
              <p:nvSpPr>
                <p:cNvPr id="122" name="Freeform: Shape 121">
                  <a:extLst>
                    <a:ext uri="{FF2B5EF4-FFF2-40B4-BE49-F238E27FC236}">
                      <a16:creationId xmlns:a16="http://schemas.microsoft.com/office/drawing/2014/main" id="{46EB0FF6-ADAE-4DC5-854E-F2A388689ADC}"/>
                    </a:ext>
                  </a:extLst>
                </p:cNvPr>
                <p:cNvSpPr/>
                <p:nvPr/>
              </p:nvSpPr>
              <p:spPr bwMode="auto">
                <a:xfrm>
                  <a:off x="9531227"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endParaRPr lang="en-US" sz="1051">
                    <a:gradFill>
                      <a:gsLst>
                        <a:gs pos="0">
                          <a:srgbClr val="FFFFFF"/>
                        </a:gs>
                        <a:gs pos="100000">
                          <a:srgbClr val="FFFFFF"/>
                        </a:gs>
                      </a:gsLst>
                      <a:lin ang="5400000" scaled="0"/>
                    </a:gradFill>
                    <a:cs typeface="Segoe UI" pitchFamily="34" charset="0"/>
                  </a:endParaRPr>
                </a:p>
              </p:txBody>
            </p:sp>
            <p:sp>
              <p:nvSpPr>
                <p:cNvPr id="123" name="Freeform: Shape 122">
                  <a:extLst>
                    <a:ext uri="{FF2B5EF4-FFF2-40B4-BE49-F238E27FC236}">
                      <a16:creationId xmlns:a16="http://schemas.microsoft.com/office/drawing/2014/main" id="{EEAAFFFE-7D34-4A7C-9998-6CD6355D29A9}"/>
                    </a:ext>
                  </a:extLst>
                </p:cNvPr>
                <p:cNvSpPr/>
                <p:nvPr/>
              </p:nvSpPr>
              <p:spPr bwMode="auto">
                <a:xfrm>
                  <a:off x="9635629"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endParaRPr lang="en-US" sz="1051">
                    <a:gradFill>
                      <a:gsLst>
                        <a:gs pos="0">
                          <a:srgbClr val="FFFFFF"/>
                        </a:gs>
                        <a:gs pos="100000">
                          <a:srgbClr val="FFFFFF"/>
                        </a:gs>
                      </a:gsLst>
                      <a:lin ang="5400000" scaled="0"/>
                    </a:gradFill>
                    <a:cs typeface="Segoe UI" pitchFamily="34" charset="0"/>
                  </a:endParaRPr>
                </a:p>
              </p:txBody>
            </p:sp>
            <p:sp>
              <p:nvSpPr>
                <p:cNvPr id="124" name="Freeform: Shape 123">
                  <a:extLst>
                    <a:ext uri="{FF2B5EF4-FFF2-40B4-BE49-F238E27FC236}">
                      <a16:creationId xmlns:a16="http://schemas.microsoft.com/office/drawing/2014/main" id="{FE206180-0025-485B-BD55-C48E5554A010}"/>
                    </a:ext>
                  </a:extLst>
                </p:cNvPr>
                <p:cNvSpPr/>
                <p:nvPr/>
              </p:nvSpPr>
              <p:spPr bwMode="auto">
                <a:xfrm>
                  <a:off x="9426825"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endParaRPr lang="en-US" sz="1051">
                    <a:gradFill>
                      <a:gsLst>
                        <a:gs pos="0">
                          <a:srgbClr val="FFFFFF"/>
                        </a:gs>
                        <a:gs pos="100000">
                          <a:srgbClr val="FFFFFF"/>
                        </a:gs>
                      </a:gsLst>
                      <a:lin ang="5400000" scaled="0"/>
                    </a:gradFill>
                    <a:cs typeface="Segoe UI" pitchFamily="34" charset="0"/>
                  </a:endParaRPr>
                </a:p>
              </p:txBody>
            </p:sp>
            <p:sp>
              <p:nvSpPr>
                <p:cNvPr id="125" name="Freeform: Shape 124">
                  <a:extLst>
                    <a:ext uri="{FF2B5EF4-FFF2-40B4-BE49-F238E27FC236}">
                      <a16:creationId xmlns:a16="http://schemas.microsoft.com/office/drawing/2014/main" id="{8A0B64E8-521F-4F06-B5A5-4318A58FC204}"/>
                    </a:ext>
                  </a:extLst>
                </p:cNvPr>
                <p:cNvSpPr/>
                <p:nvPr/>
              </p:nvSpPr>
              <p:spPr bwMode="auto">
                <a:xfrm>
                  <a:off x="9531227"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endParaRPr lang="en-US" sz="1051">
                    <a:gradFill>
                      <a:gsLst>
                        <a:gs pos="0">
                          <a:srgbClr val="FFFFFF"/>
                        </a:gs>
                        <a:gs pos="100000">
                          <a:srgbClr val="FFFFFF"/>
                        </a:gs>
                      </a:gsLst>
                      <a:lin ang="5400000" scaled="0"/>
                    </a:gradFill>
                    <a:cs typeface="Segoe UI" pitchFamily="34" charset="0"/>
                  </a:endParaRPr>
                </a:p>
              </p:txBody>
            </p:sp>
            <p:sp>
              <p:nvSpPr>
                <p:cNvPr id="126" name="Freeform: Shape 125">
                  <a:extLst>
                    <a:ext uri="{FF2B5EF4-FFF2-40B4-BE49-F238E27FC236}">
                      <a16:creationId xmlns:a16="http://schemas.microsoft.com/office/drawing/2014/main" id="{67C32281-2BC6-4D60-9EBD-569D4BE289E4}"/>
                    </a:ext>
                  </a:extLst>
                </p:cNvPr>
                <p:cNvSpPr/>
                <p:nvPr/>
              </p:nvSpPr>
              <p:spPr bwMode="auto">
                <a:xfrm>
                  <a:off x="9635629"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endParaRPr lang="en-US" sz="1051">
                    <a:gradFill>
                      <a:gsLst>
                        <a:gs pos="0">
                          <a:srgbClr val="FFFFFF"/>
                        </a:gs>
                        <a:gs pos="100000">
                          <a:srgbClr val="FFFFFF"/>
                        </a:gs>
                      </a:gsLst>
                      <a:lin ang="5400000" scaled="0"/>
                    </a:gradFill>
                    <a:cs typeface="Segoe UI" pitchFamily="34" charset="0"/>
                  </a:endParaRPr>
                </a:p>
              </p:txBody>
            </p:sp>
          </p:grpSp>
        </p:grpSp>
      </p:grpSp>
      <p:pic>
        <p:nvPicPr>
          <p:cNvPr id="15" name="Picture 14">
            <a:extLst>
              <a:ext uri="{FF2B5EF4-FFF2-40B4-BE49-F238E27FC236}">
                <a16:creationId xmlns:a16="http://schemas.microsoft.com/office/drawing/2014/main" id="{73154DFE-BA73-41E3-900B-523E95F2638C}"/>
              </a:ext>
            </a:extLst>
          </p:cNvPr>
          <p:cNvPicPr>
            <a:picLocks noChangeAspect="1"/>
          </p:cNvPicPr>
          <p:nvPr/>
        </p:nvPicPr>
        <p:blipFill rotWithShape="1">
          <a:blip r:embed="rId3"/>
          <a:srcRect b="68768"/>
          <a:stretch/>
        </p:blipFill>
        <p:spPr>
          <a:xfrm>
            <a:off x="1133427" y="5547981"/>
            <a:ext cx="9925148" cy="1310019"/>
          </a:xfrm>
          <a:prstGeom prst="rect">
            <a:avLst/>
          </a:prstGeom>
        </p:spPr>
      </p:pic>
      <p:sp>
        <p:nvSpPr>
          <p:cNvPr id="100" name="Freeform: Shape 99"/>
          <p:cNvSpPr/>
          <p:nvPr/>
        </p:nvSpPr>
        <p:spPr>
          <a:xfrm>
            <a:off x="1350" y="5112426"/>
            <a:ext cx="12189303" cy="1745575"/>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1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srgbClr val="FFFFFF"/>
              </a:solidFill>
              <a:latin typeface="Segoe UI"/>
            </a:endParaRPr>
          </a:p>
        </p:txBody>
      </p:sp>
      <p:sp>
        <p:nvSpPr>
          <p:cNvPr id="183" name="Freeform: Shape 99"/>
          <p:cNvSpPr/>
          <p:nvPr/>
        </p:nvSpPr>
        <p:spPr>
          <a:xfrm>
            <a:off x="1" y="2593252"/>
            <a:ext cx="12189303"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15000"/>
            </a:schemeClr>
          </a:solid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srgbClr val="FFFFFF"/>
              </a:solidFill>
              <a:latin typeface="Segoe UI"/>
            </a:endParaRPr>
          </a:p>
        </p:txBody>
      </p:sp>
      <p:sp>
        <p:nvSpPr>
          <p:cNvPr id="182" name="Freeform: Shape 99"/>
          <p:cNvSpPr/>
          <p:nvPr/>
        </p:nvSpPr>
        <p:spPr>
          <a:xfrm>
            <a:off x="0" y="3990143"/>
            <a:ext cx="12192000"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srgbClr val="FFFFFF"/>
              </a:solidFill>
              <a:latin typeface="Segoe UI"/>
            </a:endParaRPr>
          </a:p>
        </p:txBody>
      </p:sp>
      <p:grpSp>
        <p:nvGrpSpPr>
          <p:cNvPr id="9" name="Group 8"/>
          <p:cNvGrpSpPr/>
          <p:nvPr/>
        </p:nvGrpSpPr>
        <p:grpSpPr>
          <a:xfrm>
            <a:off x="530671" y="4315189"/>
            <a:ext cx="11082664" cy="1524582"/>
            <a:chOff x="712836" y="4237919"/>
            <a:chExt cx="11082663" cy="1524582"/>
          </a:xfrm>
        </p:grpSpPr>
        <p:sp>
          <p:nvSpPr>
            <p:cNvPr id="893" name="TextBox 892"/>
            <p:cNvSpPr txBox="1"/>
            <p:nvPr/>
          </p:nvSpPr>
          <p:spPr>
            <a:xfrm>
              <a:off x="712836" y="5255414"/>
              <a:ext cx="1117614" cy="430887"/>
            </a:xfrm>
            <a:prstGeom prst="rect">
              <a:avLst/>
            </a:prstGeom>
            <a:noFill/>
          </p:spPr>
          <p:txBody>
            <a:bodyPr wrap="none" rtlCol="0">
              <a:spAutoFit/>
            </a:bodyPr>
            <a:lstStyle/>
            <a:p>
              <a:pPr algn="ctr" defTabSz="857103">
                <a:defRPr/>
              </a:pPr>
              <a:r>
                <a:rPr lang="en-US" sz="1100" kern="0">
                  <a:solidFill>
                    <a:schemeClr val="tx2"/>
                  </a:solidFill>
                  <a:latin typeface="Segoe UI Semilight" panose="020B0402040204020203" pitchFamily="34" charset="0"/>
                  <a:cs typeface="Segoe UI Semilight" panose="020B0402040204020203" pitchFamily="34" charset="0"/>
                </a:rPr>
                <a:t>Turnkey global </a:t>
              </a:r>
              <a:br>
                <a:rPr lang="en-US" sz="1100" kern="0">
                  <a:solidFill>
                    <a:schemeClr val="tx2"/>
                  </a:solidFill>
                  <a:latin typeface="Segoe UI Semilight" panose="020B0402040204020203" pitchFamily="34" charset="0"/>
                  <a:cs typeface="Segoe UI Semilight" panose="020B0402040204020203" pitchFamily="34" charset="0"/>
                </a:rPr>
              </a:br>
              <a:r>
                <a:rPr lang="en-US" sz="1100" kern="0">
                  <a:solidFill>
                    <a:schemeClr val="tx2"/>
                  </a:solidFill>
                  <a:latin typeface="Segoe UI Semilight" panose="020B0402040204020203" pitchFamily="34" charset="0"/>
                  <a:cs typeface="Segoe UI Semilight" panose="020B0402040204020203" pitchFamily="34" charset="0"/>
                </a:rPr>
                <a:t>distribution</a:t>
              </a:r>
            </a:p>
          </p:txBody>
        </p:sp>
        <p:sp>
          <p:nvSpPr>
            <p:cNvPr id="894" name="TextBox 893"/>
            <p:cNvSpPr txBox="1"/>
            <p:nvPr/>
          </p:nvSpPr>
          <p:spPr>
            <a:xfrm>
              <a:off x="2863059" y="4596855"/>
              <a:ext cx="1664237" cy="430887"/>
            </a:xfrm>
            <a:prstGeom prst="rect">
              <a:avLst/>
            </a:prstGeom>
            <a:noFill/>
          </p:spPr>
          <p:txBody>
            <a:bodyPr wrap="none" rtlCol="0">
              <a:spAutoFit/>
            </a:bodyPr>
            <a:lstStyle/>
            <a:p>
              <a:pPr algn="ctr" defTabSz="857103">
                <a:defRPr/>
              </a:pPr>
              <a:r>
                <a:rPr lang="en-US" sz="1100" kern="0">
                  <a:solidFill>
                    <a:schemeClr val="tx2"/>
                  </a:solidFill>
                  <a:latin typeface="Segoe UI Semilight" panose="020B0402040204020203" pitchFamily="34" charset="0"/>
                  <a:cs typeface="Segoe UI Semilight" panose="020B0402040204020203" pitchFamily="34" charset="0"/>
                </a:rPr>
                <a:t>Elastic scale out </a:t>
              </a:r>
            </a:p>
            <a:p>
              <a:pPr algn="ctr" defTabSz="857103">
                <a:defRPr/>
              </a:pPr>
              <a:r>
                <a:rPr lang="en-US" sz="1100" kern="0">
                  <a:solidFill>
                    <a:schemeClr val="tx2"/>
                  </a:solidFill>
                  <a:latin typeface="Segoe UI Semilight" panose="020B0402040204020203" pitchFamily="34" charset="0"/>
                  <a:cs typeface="Segoe UI Semilight" panose="020B0402040204020203" pitchFamily="34" charset="0"/>
                </a:rPr>
                <a:t>of storage &amp; throughput</a:t>
              </a:r>
            </a:p>
          </p:txBody>
        </p:sp>
        <p:sp>
          <p:nvSpPr>
            <p:cNvPr id="895" name="TextBox 894"/>
            <p:cNvSpPr txBox="1"/>
            <p:nvPr/>
          </p:nvSpPr>
          <p:spPr>
            <a:xfrm>
              <a:off x="5559908" y="4237919"/>
              <a:ext cx="1648208" cy="430887"/>
            </a:xfrm>
            <a:prstGeom prst="rect">
              <a:avLst/>
            </a:prstGeom>
            <a:noFill/>
          </p:spPr>
          <p:txBody>
            <a:bodyPr wrap="none" rtlCol="0">
              <a:spAutoFit/>
            </a:bodyPr>
            <a:lstStyle/>
            <a:p>
              <a:pPr algn="ctr" defTabSz="857103">
                <a:defRPr/>
              </a:pPr>
              <a:r>
                <a:rPr lang="en-US" sz="1100" kern="0">
                  <a:solidFill>
                    <a:schemeClr val="tx2"/>
                  </a:solidFill>
                  <a:latin typeface="Segoe UI Semilight" panose="020B0402040204020203" pitchFamily="34" charset="0"/>
                  <a:cs typeface="Segoe UI Semilight" panose="020B0402040204020203" pitchFamily="34" charset="0"/>
                </a:rPr>
                <a:t>Guaranteed low latency </a:t>
              </a:r>
              <a:br>
                <a:rPr lang="en-US" sz="1100" kern="0">
                  <a:solidFill>
                    <a:schemeClr val="tx2"/>
                  </a:solidFill>
                  <a:latin typeface="Segoe UI Semilight" panose="020B0402040204020203" pitchFamily="34" charset="0"/>
                  <a:cs typeface="Segoe UI Semilight" panose="020B0402040204020203" pitchFamily="34" charset="0"/>
                </a:rPr>
              </a:br>
              <a:r>
                <a:rPr lang="en-US" sz="1100" kern="0">
                  <a:solidFill>
                    <a:schemeClr val="tx2"/>
                  </a:solidFill>
                  <a:latin typeface="Segoe UI Semilight" panose="020B0402040204020203" pitchFamily="34" charset="0"/>
                  <a:cs typeface="Segoe UI Semilight" panose="020B0402040204020203" pitchFamily="34" charset="0"/>
                </a:rPr>
                <a:t>at the 99</a:t>
              </a:r>
              <a:r>
                <a:rPr lang="en-US" sz="1100" kern="0" baseline="30000">
                  <a:solidFill>
                    <a:schemeClr val="tx2"/>
                  </a:solidFill>
                  <a:latin typeface="Segoe UI Semilight" panose="020B0402040204020203" pitchFamily="34" charset="0"/>
                  <a:cs typeface="Segoe UI Semilight" panose="020B0402040204020203" pitchFamily="34" charset="0"/>
                </a:rPr>
                <a:t>th</a:t>
              </a:r>
              <a:r>
                <a:rPr lang="en-US" sz="1100" kern="0">
                  <a:solidFill>
                    <a:schemeClr val="tx2"/>
                  </a:solidFill>
                  <a:latin typeface="Segoe UI Semilight" panose="020B0402040204020203" pitchFamily="34" charset="0"/>
                  <a:cs typeface="Segoe UI Semilight" panose="020B0402040204020203" pitchFamily="34" charset="0"/>
                </a:rPr>
                <a:t> percentile</a:t>
              </a:r>
            </a:p>
          </p:txBody>
        </p:sp>
        <p:sp>
          <p:nvSpPr>
            <p:cNvPr id="896" name="TextBox 895"/>
            <p:cNvSpPr txBox="1"/>
            <p:nvPr/>
          </p:nvSpPr>
          <p:spPr>
            <a:xfrm>
              <a:off x="10631399" y="5331614"/>
              <a:ext cx="1164100" cy="430887"/>
            </a:xfrm>
            <a:prstGeom prst="rect">
              <a:avLst/>
            </a:prstGeom>
            <a:noFill/>
          </p:spPr>
          <p:txBody>
            <a:bodyPr wrap="none" rtlCol="0">
              <a:spAutoFit/>
            </a:bodyPr>
            <a:lstStyle/>
            <a:p>
              <a:pPr algn="ctr" defTabSz="857103">
                <a:defRPr/>
              </a:pPr>
              <a:r>
                <a:rPr lang="en-US" sz="1100" kern="0">
                  <a:solidFill>
                    <a:schemeClr val="tx2"/>
                  </a:solidFill>
                  <a:latin typeface="Segoe UI Semilight" panose="020B0402040204020203" pitchFamily="34" charset="0"/>
                  <a:cs typeface="Segoe UI Semilight" panose="020B0402040204020203" pitchFamily="34" charset="0"/>
                </a:rPr>
                <a:t>Comprehensive </a:t>
              </a:r>
              <a:br>
                <a:rPr lang="en-US" sz="1100" kern="0">
                  <a:solidFill>
                    <a:schemeClr val="tx2"/>
                  </a:solidFill>
                  <a:latin typeface="Segoe UI Semilight" panose="020B0402040204020203" pitchFamily="34" charset="0"/>
                  <a:cs typeface="Segoe UI Semilight" panose="020B0402040204020203" pitchFamily="34" charset="0"/>
                </a:rPr>
              </a:br>
              <a:r>
                <a:rPr lang="en-US" sz="1100" kern="0">
                  <a:solidFill>
                    <a:schemeClr val="tx2"/>
                  </a:solidFill>
                  <a:latin typeface="Segoe UI Semilight" panose="020B0402040204020203" pitchFamily="34" charset="0"/>
                  <a:cs typeface="Segoe UI Semilight" panose="020B0402040204020203" pitchFamily="34" charset="0"/>
                </a:rPr>
                <a:t>SLAs</a:t>
              </a:r>
            </a:p>
          </p:txBody>
        </p:sp>
        <p:sp>
          <p:nvSpPr>
            <p:cNvPr id="897" name="TextBox 896"/>
            <p:cNvSpPr txBox="1"/>
            <p:nvPr/>
          </p:nvSpPr>
          <p:spPr>
            <a:xfrm>
              <a:off x="8240723" y="4596855"/>
              <a:ext cx="1358064" cy="430887"/>
            </a:xfrm>
            <a:prstGeom prst="rect">
              <a:avLst/>
            </a:prstGeom>
            <a:noFill/>
          </p:spPr>
          <p:txBody>
            <a:bodyPr wrap="none" rtlCol="0">
              <a:spAutoFit/>
            </a:bodyPr>
            <a:lstStyle/>
            <a:p>
              <a:pPr algn="ctr" defTabSz="857103">
                <a:defRPr/>
              </a:pPr>
              <a:r>
                <a:rPr lang="en-US" sz="1100" kern="0" dirty="0">
                  <a:solidFill>
                    <a:schemeClr val="tx2"/>
                  </a:solidFill>
                  <a:latin typeface="Segoe UI Semilight" panose="020B0402040204020203" pitchFamily="34" charset="0"/>
                  <a:cs typeface="Segoe UI Semilight" panose="020B0402040204020203" pitchFamily="34" charset="0"/>
                </a:rPr>
                <a:t>Five well-defined </a:t>
              </a:r>
              <a:br>
                <a:rPr lang="en-US" sz="1100" kern="0" dirty="0">
                  <a:solidFill>
                    <a:schemeClr val="tx2"/>
                  </a:solidFill>
                  <a:latin typeface="Segoe UI Semilight" panose="020B0402040204020203" pitchFamily="34" charset="0"/>
                  <a:cs typeface="Segoe UI Semilight" panose="020B0402040204020203" pitchFamily="34" charset="0"/>
                </a:rPr>
              </a:br>
              <a:r>
                <a:rPr lang="en-US" sz="1100" kern="0" dirty="0">
                  <a:solidFill>
                    <a:schemeClr val="tx2"/>
                  </a:solidFill>
                  <a:latin typeface="Segoe UI Semilight" panose="020B0402040204020203" pitchFamily="34" charset="0"/>
                  <a:cs typeface="Segoe UI Semilight" panose="020B0402040204020203" pitchFamily="34" charset="0"/>
                </a:rPr>
                <a:t>consistency models</a:t>
              </a:r>
            </a:p>
          </p:txBody>
        </p:sp>
      </p:grpSp>
      <p:sp>
        <p:nvSpPr>
          <p:cNvPr id="84" name="Title 10"/>
          <p:cNvSpPr>
            <a:spLocks noGrp="1"/>
          </p:cNvSpPr>
          <p:nvPr>
            <p:ph type="title"/>
          </p:nvPr>
        </p:nvSpPr>
        <p:spPr>
          <a:xfrm>
            <a:off x="268080" y="280269"/>
            <a:ext cx="11655840" cy="899665"/>
          </a:xfrm>
        </p:spPr>
        <p:txBody>
          <a:bodyPr>
            <a:normAutofit fontScale="90000"/>
          </a:bodyPr>
          <a:lstStyle/>
          <a:p>
            <a:pPr>
              <a:spcBef>
                <a:spcPts val="600"/>
              </a:spcBef>
            </a:pPr>
            <a:r>
              <a:rPr lang="en-US"/>
              <a:t>Azure Cosmos DB</a:t>
            </a:r>
            <a:br>
              <a:rPr lang="en-US"/>
            </a:br>
            <a:endParaRPr lang="en-US" cap="none"/>
          </a:p>
        </p:txBody>
      </p:sp>
      <p:grpSp>
        <p:nvGrpSpPr>
          <p:cNvPr id="11" name="Group 10">
            <a:extLst>
              <a:ext uri="{FF2B5EF4-FFF2-40B4-BE49-F238E27FC236}">
                <a16:creationId xmlns:a16="http://schemas.microsoft.com/office/drawing/2014/main" id="{077A2346-E711-49EA-BD8F-F81EC99B99BD}"/>
              </a:ext>
            </a:extLst>
          </p:cNvPr>
          <p:cNvGrpSpPr/>
          <p:nvPr/>
        </p:nvGrpSpPr>
        <p:grpSpPr>
          <a:xfrm>
            <a:off x="9278176" y="6154848"/>
            <a:ext cx="223240" cy="433635"/>
            <a:chOff x="9576336" y="6019901"/>
            <a:chExt cx="223240" cy="433634"/>
          </a:xfrm>
        </p:grpSpPr>
        <p:sp>
          <p:nvSpPr>
            <p:cNvPr id="106" name="Freeform: Shape 411"/>
            <p:cNvSpPr/>
            <p:nvPr/>
          </p:nvSpPr>
          <p:spPr>
            <a:xfrm>
              <a:off x="9620313"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377">
                <a:defRPr/>
              </a:pPr>
              <a:endParaRPr lang="en-US" kern="0">
                <a:solidFill>
                  <a:srgbClr val="FFFFFF"/>
                </a:solidFill>
                <a:latin typeface="Segoe UI"/>
              </a:endParaRPr>
            </a:p>
          </p:txBody>
        </p:sp>
        <p:grpSp>
          <p:nvGrpSpPr>
            <p:cNvPr id="7" name="Group 6">
              <a:extLst>
                <a:ext uri="{FF2B5EF4-FFF2-40B4-BE49-F238E27FC236}">
                  <a16:creationId xmlns:a16="http://schemas.microsoft.com/office/drawing/2014/main" id="{ADB8B183-CB92-45C8-8AA4-0C6911395AEB}"/>
                </a:ext>
              </a:extLst>
            </p:cNvPr>
            <p:cNvGrpSpPr/>
            <p:nvPr/>
          </p:nvGrpSpPr>
          <p:grpSpPr>
            <a:xfrm>
              <a:off x="9576336" y="6019901"/>
              <a:ext cx="223240" cy="357070"/>
              <a:chOff x="9523117" y="5842588"/>
              <a:chExt cx="329677" cy="527319"/>
            </a:xfrm>
          </p:grpSpPr>
          <p:sp>
            <p:nvSpPr>
              <p:cNvPr id="108" name="Oval 903"/>
              <p:cNvSpPr/>
              <p:nvPr/>
            </p:nvSpPr>
            <p:spPr>
              <a:xfrm>
                <a:off x="9591504" y="5905106"/>
                <a:ext cx="192907" cy="192907"/>
              </a:xfrm>
              <a:prstGeom prst="ellipse">
                <a:avLst/>
              </a:prstGeom>
              <a:solidFill>
                <a:srgbClr val="E1E1E1"/>
              </a:solidFill>
              <a:ln w="12700" cap="flat" cmpd="sng" algn="ctr">
                <a:noFill/>
                <a:prstDash val="solid"/>
                <a:miter lim="800000"/>
              </a:ln>
              <a:effectLst/>
            </p:spPr>
            <p:txBody>
              <a:bodyPr rtlCol="0" anchor="ctr"/>
              <a:lstStyle/>
              <a:p>
                <a:pPr algn="ctr" defTabSz="914377">
                  <a:defRPr/>
                </a:pPr>
                <a:endParaRPr lang="en-US" kern="0">
                  <a:solidFill>
                    <a:srgbClr val="FFFFFF"/>
                  </a:solidFill>
                  <a:latin typeface="Segoe UI"/>
                </a:endParaRPr>
              </a:p>
            </p:txBody>
          </p:sp>
          <p:sp>
            <p:nvSpPr>
              <p:cNvPr id="115" name="Freeform 5">
                <a:extLst>
                  <a:ext uri="{FF2B5EF4-FFF2-40B4-BE49-F238E27FC236}">
                    <a16:creationId xmlns:a16="http://schemas.microsoft.com/office/drawing/2014/main" id="{F804D774-20F1-42F0-A01E-2FA593BF563D}"/>
                  </a:ext>
                </a:extLst>
              </p:cNvPr>
              <p:cNvSpPr>
                <a:spLocks noEditPoints="1"/>
              </p:cNvSpPr>
              <p:nvPr/>
            </p:nvSpPr>
            <p:spPr bwMode="auto">
              <a:xfrm>
                <a:off x="9523117"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defTabSz="932719">
                  <a:defRPr/>
                </a:pPr>
                <a:endParaRPr lang="en-US">
                  <a:solidFill>
                    <a:srgbClr val="505050"/>
                  </a:solidFill>
                  <a:latin typeface="Segoe UI Semilight"/>
                </a:endParaRPr>
              </a:p>
            </p:txBody>
          </p:sp>
        </p:grpSp>
      </p:grpSp>
      <p:grpSp>
        <p:nvGrpSpPr>
          <p:cNvPr id="10" name="Group 9">
            <a:extLst>
              <a:ext uri="{FF2B5EF4-FFF2-40B4-BE49-F238E27FC236}">
                <a16:creationId xmlns:a16="http://schemas.microsoft.com/office/drawing/2014/main" id="{E5A7D07E-75FB-4559-875F-262AB2467085}"/>
              </a:ext>
            </a:extLst>
          </p:cNvPr>
          <p:cNvGrpSpPr/>
          <p:nvPr/>
        </p:nvGrpSpPr>
        <p:grpSpPr>
          <a:xfrm>
            <a:off x="7468055" y="6382515"/>
            <a:ext cx="223240" cy="431604"/>
            <a:chOff x="7468054" y="6382515"/>
            <a:chExt cx="223240" cy="431604"/>
          </a:xfrm>
        </p:grpSpPr>
        <p:sp>
          <p:nvSpPr>
            <p:cNvPr id="89" name="Freeform: Shape 411"/>
            <p:cNvSpPr/>
            <p:nvPr/>
          </p:nvSpPr>
          <p:spPr>
            <a:xfrm>
              <a:off x="7512031" y="6678832"/>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377">
                <a:defRPr/>
              </a:pPr>
              <a:endParaRPr lang="en-US" kern="0">
                <a:solidFill>
                  <a:srgbClr val="FFFFFF"/>
                </a:solidFill>
                <a:latin typeface="Segoe UI"/>
              </a:endParaRPr>
            </a:p>
          </p:txBody>
        </p:sp>
        <p:grpSp>
          <p:nvGrpSpPr>
            <p:cNvPr id="6" name="Group 5">
              <a:extLst>
                <a:ext uri="{FF2B5EF4-FFF2-40B4-BE49-F238E27FC236}">
                  <a16:creationId xmlns:a16="http://schemas.microsoft.com/office/drawing/2014/main" id="{BEDAB537-5CA0-4293-B11E-515BEC693AD6}"/>
                </a:ext>
              </a:extLst>
            </p:cNvPr>
            <p:cNvGrpSpPr/>
            <p:nvPr/>
          </p:nvGrpSpPr>
          <p:grpSpPr>
            <a:xfrm>
              <a:off x="7468054" y="6382515"/>
              <a:ext cx="223240" cy="357070"/>
              <a:chOff x="7414835" y="6205202"/>
              <a:chExt cx="329677" cy="527319"/>
            </a:xfrm>
          </p:grpSpPr>
          <p:sp>
            <p:nvSpPr>
              <p:cNvPr id="91" name="Oval 17"/>
              <p:cNvSpPr/>
              <p:nvPr/>
            </p:nvSpPr>
            <p:spPr>
              <a:xfrm>
                <a:off x="7483222" y="6265690"/>
                <a:ext cx="192907" cy="192907"/>
              </a:xfrm>
              <a:prstGeom prst="ellipse">
                <a:avLst/>
              </a:prstGeom>
              <a:solidFill>
                <a:srgbClr val="E1E1E1"/>
              </a:solidFill>
              <a:ln w="12700" cap="flat" cmpd="sng" algn="ctr">
                <a:noFill/>
                <a:prstDash val="solid"/>
                <a:miter lim="800000"/>
              </a:ln>
              <a:effectLst/>
            </p:spPr>
            <p:txBody>
              <a:bodyPr rtlCol="0" anchor="ctr"/>
              <a:lstStyle/>
              <a:p>
                <a:pPr algn="ctr" defTabSz="914377">
                  <a:defRPr/>
                </a:pPr>
                <a:endParaRPr lang="en-US" kern="0">
                  <a:solidFill>
                    <a:srgbClr val="FFFFFF"/>
                  </a:solidFill>
                  <a:latin typeface="Segoe UI"/>
                </a:endParaRPr>
              </a:p>
            </p:txBody>
          </p:sp>
          <p:sp>
            <p:nvSpPr>
              <p:cNvPr id="116" name="Freeform 5">
                <a:extLst>
                  <a:ext uri="{FF2B5EF4-FFF2-40B4-BE49-F238E27FC236}">
                    <a16:creationId xmlns:a16="http://schemas.microsoft.com/office/drawing/2014/main" id="{086FE07A-63F7-4835-A848-587ABFEEF617}"/>
                  </a:ext>
                </a:extLst>
              </p:cNvPr>
              <p:cNvSpPr>
                <a:spLocks noEditPoints="1"/>
              </p:cNvSpPr>
              <p:nvPr/>
            </p:nvSpPr>
            <p:spPr bwMode="auto">
              <a:xfrm>
                <a:off x="7414835" y="6205202"/>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defTabSz="932719">
                  <a:defRPr/>
                </a:pPr>
                <a:endParaRPr lang="en-US">
                  <a:solidFill>
                    <a:srgbClr val="505050"/>
                  </a:solidFill>
                  <a:latin typeface="Segoe UI Semilight"/>
                </a:endParaRPr>
              </a:p>
            </p:txBody>
          </p:sp>
        </p:grpSp>
      </p:grpSp>
      <p:grpSp>
        <p:nvGrpSpPr>
          <p:cNvPr id="8" name="Group 7">
            <a:extLst>
              <a:ext uri="{FF2B5EF4-FFF2-40B4-BE49-F238E27FC236}">
                <a16:creationId xmlns:a16="http://schemas.microsoft.com/office/drawing/2014/main" id="{C182DA2D-3B7F-4476-B9EE-CEE70342A7F7}"/>
              </a:ext>
            </a:extLst>
          </p:cNvPr>
          <p:cNvGrpSpPr/>
          <p:nvPr/>
        </p:nvGrpSpPr>
        <p:grpSpPr>
          <a:xfrm>
            <a:off x="6207483" y="5803084"/>
            <a:ext cx="223240" cy="433635"/>
            <a:chOff x="6393022" y="6019901"/>
            <a:chExt cx="223240" cy="433634"/>
          </a:xfrm>
        </p:grpSpPr>
        <p:sp>
          <p:nvSpPr>
            <p:cNvPr id="101" name="Freeform: Shape 411"/>
            <p:cNvSpPr/>
            <p:nvPr/>
          </p:nvSpPr>
          <p:spPr>
            <a:xfrm>
              <a:off x="6436999"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377">
                <a:defRPr/>
              </a:pPr>
              <a:endParaRPr lang="en-US" kern="0">
                <a:solidFill>
                  <a:srgbClr val="FFFFFF"/>
                </a:solidFill>
                <a:latin typeface="Segoe UI"/>
              </a:endParaRPr>
            </a:p>
          </p:txBody>
        </p:sp>
        <p:grpSp>
          <p:nvGrpSpPr>
            <p:cNvPr id="5" name="Group 4">
              <a:extLst>
                <a:ext uri="{FF2B5EF4-FFF2-40B4-BE49-F238E27FC236}">
                  <a16:creationId xmlns:a16="http://schemas.microsoft.com/office/drawing/2014/main" id="{A0DFD2A5-02C2-49DA-A254-731165E3974B}"/>
                </a:ext>
              </a:extLst>
            </p:cNvPr>
            <p:cNvGrpSpPr/>
            <p:nvPr/>
          </p:nvGrpSpPr>
          <p:grpSpPr>
            <a:xfrm>
              <a:off x="6393022" y="6019901"/>
              <a:ext cx="223240" cy="357070"/>
              <a:chOff x="6339803" y="5842588"/>
              <a:chExt cx="329677" cy="527319"/>
            </a:xfrm>
          </p:grpSpPr>
          <p:sp>
            <p:nvSpPr>
              <p:cNvPr id="103" name="Oval 27"/>
              <p:cNvSpPr/>
              <p:nvPr/>
            </p:nvSpPr>
            <p:spPr>
              <a:xfrm>
                <a:off x="6408190" y="5905106"/>
                <a:ext cx="192907" cy="192907"/>
              </a:xfrm>
              <a:prstGeom prst="ellipse">
                <a:avLst/>
              </a:prstGeom>
              <a:solidFill>
                <a:srgbClr val="E1E1E1"/>
              </a:solidFill>
              <a:ln w="12700" cap="flat" cmpd="sng" algn="ctr">
                <a:noFill/>
                <a:prstDash val="solid"/>
                <a:miter lim="800000"/>
              </a:ln>
              <a:effectLst/>
            </p:spPr>
            <p:txBody>
              <a:bodyPr rtlCol="0" anchor="ctr"/>
              <a:lstStyle/>
              <a:p>
                <a:pPr algn="ctr" defTabSz="914377">
                  <a:defRPr/>
                </a:pPr>
                <a:endParaRPr lang="en-US" kern="0">
                  <a:solidFill>
                    <a:srgbClr val="FFFFFF"/>
                  </a:solidFill>
                  <a:latin typeface="Segoe UI"/>
                </a:endParaRPr>
              </a:p>
            </p:txBody>
          </p:sp>
          <p:sp>
            <p:nvSpPr>
              <p:cNvPr id="117" name="Freeform 5">
                <a:extLst>
                  <a:ext uri="{FF2B5EF4-FFF2-40B4-BE49-F238E27FC236}">
                    <a16:creationId xmlns:a16="http://schemas.microsoft.com/office/drawing/2014/main" id="{9043C574-91E2-427D-99B1-FBE3A22DA0D2}"/>
                  </a:ext>
                </a:extLst>
              </p:cNvPr>
              <p:cNvSpPr>
                <a:spLocks noEditPoints="1"/>
              </p:cNvSpPr>
              <p:nvPr/>
            </p:nvSpPr>
            <p:spPr bwMode="auto">
              <a:xfrm>
                <a:off x="6339803"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defTabSz="932719">
                  <a:defRPr/>
                </a:pPr>
                <a:endParaRPr lang="en-US">
                  <a:solidFill>
                    <a:srgbClr val="505050"/>
                  </a:solidFill>
                  <a:latin typeface="Segoe UI Semilight"/>
                </a:endParaRPr>
              </a:p>
            </p:txBody>
          </p:sp>
        </p:grpSp>
      </p:grpSp>
      <p:grpSp>
        <p:nvGrpSpPr>
          <p:cNvPr id="12" name="Group 11">
            <a:extLst>
              <a:ext uri="{FF2B5EF4-FFF2-40B4-BE49-F238E27FC236}">
                <a16:creationId xmlns:a16="http://schemas.microsoft.com/office/drawing/2014/main" id="{81905357-76B3-46A9-A2AA-C02068C8EEDB}"/>
              </a:ext>
            </a:extLst>
          </p:cNvPr>
          <p:cNvGrpSpPr/>
          <p:nvPr/>
        </p:nvGrpSpPr>
        <p:grpSpPr>
          <a:xfrm>
            <a:off x="2183561" y="6187405"/>
            <a:ext cx="223240" cy="450323"/>
            <a:chOff x="2418475" y="6242316"/>
            <a:chExt cx="223240" cy="450322"/>
          </a:xfrm>
        </p:grpSpPr>
        <p:sp>
          <p:nvSpPr>
            <p:cNvPr id="83" name="Freeform: Shape 411"/>
            <p:cNvSpPr/>
            <p:nvPr/>
          </p:nvSpPr>
          <p:spPr>
            <a:xfrm>
              <a:off x="2462452" y="6557351"/>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377">
                <a:defRPr/>
              </a:pPr>
              <a:endParaRPr lang="en-US" kern="0">
                <a:solidFill>
                  <a:srgbClr val="FFFFFF"/>
                </a:solidFill>
                <a:latin typeface="Segoe UI"/>
              </a:endParaRPr>
            </a:p>
          </p:txBody>
        </p:sp>
        <p:grpSp>
          <p:nvGrpSpPr>
            <p:cNvPr id="4" name="Group 3">
              <a:extLst>
                <a:ext uri="{FF2B5EF4-FFF2-40B4-BE49-F238E27FC236}">
                  <a16:creationId xmlns:a16="http://schemas.microsoft.com/office/drawing/2014/main" id="{54BA13A7-CAA3-4B66-82A0-72CCA35E705A}"/>
                </a:ext>
              </a:extLst>
            </p:cNvPr>
            <p:cNvGrpSpPr/>
            <p:nvPr/>
          </p:nvGrpSpPr>
          <p:grpSpPr>
            <a:xfrm>
              <a:off x="2418475" y="6242316"/>
              <a:ext cx="223240" cy="357070"/>
              <a:chOff x="2365256" y="6065003"/>
              <a:chExt cx="329677" cy="527319"/>
            </a:xfrm>
          </p:grpSpPr>
          <p:sp>
            <p:nvSpPr>
              <p:cNvPr id="86" name="Oval 6"/>
              <p:cNvSpPr/>
              <p:nvPr/>
            </p:nvSpPr>
            <p:spPr>
              <a:xfrm>
                <a:off x="2433643" y="6144209"/>
                <a:ext cx="192907" cy="192907"/>
              </a:xfrm>
              <a:prstGeom prst="ellipse">
                <a:avLst/>
              </a:prstGeom>
              <a:solidFill>
                <a:srgbClr val="E1E1E1"/>
              </a:solidFill>
              <a:ln w="12700" cap="flat" cmpd="sng" algn="ctr">
                <a:noFill/>
                <a:prstDash val="solid"/>
                <a:miter lim="800000"/>
              </a:ln>
              <a:effectLst/>
            </p:spPr>
            <p:txBody>
              <a:bodyPr rtlCol="0" anchor="ctr"/>
              <a:lstStyle/>
              <a:p>
                <a:pPr algn="ctr" defTabSz="914377">
                  <a:defRPr/>
                </a:pPr>
                <a:endParaRPr lang="en-US" kern="0">
                  <a:solidFill>
                    <a:srgbClr val="FFFFFF"/>
                  </a:solidFill>
                  <a:latin typeface="Segoe UI"/>
                </a:endParaRPr>
              </a:p>
            </p:txBody>
          </p:sp>
          <p:sp>
            <p:nvSpPr>
              <p:cNvPr id="130" name="Freeform 5">
                <a:extLst>
                  <a:ext uri="{FF2B5EF4-FFF2-40B4-BE49-F238E27FC236}">
                    <a16:creationId xmlns:a16="http://schemas.microsoft.com/office/drawing/2014/main" id="{7D527200-0FD3-4A64-9A97-DAA493271096}"/>
                  </a:ext>
                </a:extLst>
              </p:cNvPr>
              <p:cNvSpPr>
                <a:spLocks noEditPoints="1"/>
              </p:cNvSpPr>
              <p:nvPr/>
            </p:nvSpPr>
            <p:spPr bwMode="auto">
              <a:xfrm>
                <a:off x="2365256" y="6065003"/>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defTabSz="932719">
                  <a:defRPr/>
                </a:pPr>
                <a:endParaRPr lang="en-US">
                  <a:solidFill>
                    <a:srgbClr val="505050"/>
                  </a:solidFill>
                  <a:latin typeface="Segoe UI Semilight"/>
                </a:endParaRPr>
              </a:p>
            </p:txBody>
          </p:sp>
        </p:grpSp>
      </p:grpSp>
      <p:pic>
        <p:nvPicPr>
          <p:cNvPr id="99" name="Picture 98"/>
          <p:cNvPicPr>
            <a:picLocks noChangeAspect="1"/>
          </p:cNvPicPr>
          <p:nvPr/>
        </p:nvPicPr>
        <p:blipFill>
          <a:blip r:embed="rId4"/>
          <a:stretch>
            <a:fillRect/>
          </a:stretch>
        </p:blipFill>
        <p:spPr>
          <a:xfrm>
            <a:off x="3604639" y="2032650"/>
            <a:ext cx="631133" cy="418575"/>
          </a:xfrm>
          <a:prstGeom prst="rect">
            <a:avLst/>
          </a:prstGeom>
        </p:spPr>
      </p:pic>
      <p:grpSp>
        <p:nvGrpSpPr>
          <p:cNvPr id="20" name="Group 19">
            <a:extLst>
              <a:ext uri="{FF2B5EF4-FFF2-40B4-BE49-F238E27FC236}">
                <a16:creationId xmlns:a16="http://schemas.microsoft.com/office/drawing/2014/main" id="{12DB49D7-5838-404C-B16E-F21A9F61F6A4}"/>
              </a:ext>
            </a:extLst>
          </p:cNvPr>
          <p:cNvGrpSpPr/>
          <p:nvPr/>
        </p:nvGrpSpPr>
        <p:grpSpPr>
          <a:xfrm>
            <a:off x="2847288" y="3015184"/>
            <a:ext cx="6914487" cy="974336"/>
            <a:chOff x="2847287" y="3085807"/>
            <a:chExt cx="6914488" cy="974336"/>
          </a:xfrm>
        </p:grpSpPr>
        <p:grpSp>
          <p:nvGrpSpPr>
            <p:cNvPr id="17" name="Group 16">
              <a:extLst>
                <a:ext uri="{FF2B5EF4-FFF2-40B4-BE49-F238E27FC236}">
                  <a16:creationId xmlns:a16="http://schemas.microsoft.com/office/drawing/2014/main" id="{E5DA855E-3024-42F2-BA8F-EAD67D95D47A}"/>
                </a:ext>
              </a:extLst>
            </p:cNvPr>
            <p:cNvGrpSpPr/>
            <p:nvPr/>
          </p:nvGrpSpPr>
          <p:grpSpPr>
            <a:xfrm>
              <a:off x="7099427" y="3085807"/>
              <a:ext cx="821058" cy="736165"/>
              <a:chOff x="7002056" y="3085807"/>
              <a:chExt cx="821058" cy="736165"/>
            </a:xfrm>
          </p:grpSpPr>
          <p:grpSp>
            <p:nvGrpSpPr>
              <p:cNvPr id="148" name="Group 147"/>
              <p:cNvGrpSpPr/>
              <p:nvPr/>
            </p:nvGrpSpPr>
            <p:grpSpPr>
              <a:xfrm>
                <a:off x="7092749" y="3085807"/>
                <a:ext cx="499208" cy="473323"/>
                <a:chOff x="7128988" y="4166153"/>
                <a:chExt cx="604908" cy="573541"/>
              </a:xfrm>
              <a:solidFill>
                <a:schemeClr val="tx2"/>
              </a:solidFill>
            </p:grpSpPr>
            <p:cxnSp>
              <p:nvCxnSpPr>
                <p:cNvPr id="149" name="Straight Connector 148"/>
                <p:cNvCxnSpPr>
                  <a:cxnSpLocks/>
                </p:cNvCxnSpPr>
                <p:nvPr/>
              </p:nvCxnSpPr>
              <p:spPr>
                <a:xfrm>
                  <a:off x="7128988" y="4451736"/>
                  <a:ext cx="238107" cy="72556"/>
                </a:xfrm>
                <a:prstGeom prst="line">
                  <a:avLst/>
                </a:prstGeom>
                <a:grpFill/>
                <a:ln w="12700" cap="flat" cmpd="sng" algn="ctr">
                  <a:solidFill>
                    <a:schemeClr val="tx1"/>
                  </a:solidFill>
                  <a:prstDash val="sysDot"/>
                  <a:miter lim="800000"/>
                  <a:headEnd type="none"/>
                  <a:tailEnd type="none"/>
                </a:ln>
                <a:effectLst/>
              </p:spPr>
            </p:cxnSp>
            <p:cxnSp>
              <p:nvCxnSpPr>
                <p:cNvPr id="150" name="Straight Connector 149"/>
                <p:cNvCxnSpPr>
                  <a:cxnSpLocks/>
                </p:cNvCxnSpPr>
                <p:nvPr/>
              </p:nvCxnSpPr>
              <p:spPr>
                <a:xfrm flipV="1">
                  <a:off x="7128988" y="4379180"/>
                  <a:ext cx="233873" cy="72556"/>
                </a:xfrm>
                <a:prstGeom prst="line">
                  <a:avLst/>
                </a:prstGeom>
                <a:grpFill/>
                <a:ln w="12700" cap="flat" cmpd="sng" algn="ctr">
                  <a:solidFill>
                    <a:schemeClr val="tx1"/>
                  </a:solidFill>
                  <a:prstDash val="sysDot"/>
                  <a:miter lim="800000"/>
                  <a:headEnd type="none"/>
                  <a:tailEnd type="none"/>
                </a:ln>
                <a:effectLst/>
              </p:spPr>
            </p:cxnSp>
            <p:sp>
              <p:nvSpPr>
                <p:cNvPr id="151" name="Oval 150"/>
                <p:cNvSpPr/>
                <p:nvPr/>
              </p:nvSpPr>
              <p:spPr bwMode="auto">
                <a:xfrm>
                  <a:off x="7128988" y="4383154"/>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solidFill>
                      <a:srgbClr val="FFFFFF"/>
                    </a:solidFill>
                    <a:latin typeface="Segoe UI"/>
                  </a:endParaRPr>
                </a:p>
              </p:txBody>
            </p:sp>
            <p:cxnSp>
              <p:nvCxnSpPr>
                <p:cNvPr id="152" name="Straight Connector 151"/>
                <p:cNvCxnSpPr>
                  <a:cxnSpLocks/>
                </p:cNvCxnSpPr>
                <p:nvPr/>
              </p:nvCxnSpPr>
              <p:spPr>
                <a:xfrm>
                  <a:off x="7367095" y="4524292"/>
                  <a:ext cx="241432" cy="108368"/>
                </a:xfrm>
                <a:prstGeom prst="line">
                  <a:avLst/>
                </a:prstGeom>
                <a:grpFill/>
                <a:ln w="12700" cap="flat" cmpd="sng" algn="ctr">
                  <a:solidFill>
                    <a:schemeClr val="tx1"/>
                  </a:solidFill>
                  <a:prstDash val="sysDot"/>
                  <a:miter lim="800000"/>
                  <a:headEnd type="none"/>
                  <a:tailEnd type="none"/>
                </a:ln>
                <a:effectLst/>
              </p:spPr>
            </p:cxnSp>
            <p:cxnSp>
              <p:nvCxnSpPr>
                <p:cNvPr id="153" name="Straight Connector 152"/>
                <p:cNvCxnSpPr>
                  <a:cxnSpLocks/>
                </p:cNvCxnSpPr>
                <p:nvPr/>
              </p:nvCxnSpPr>
              <p:spPr>
                <a:xfrm>
                  <a:off x="7367095" y="4524292"/>
                  <a:ext cx="229638" cy="1361"/>
                </a:xfrm>
                <a:prstGeom prst="line">
                  <a:avLst/>
                </a:prstGeom>
                <a:grpFill/>
                <a:ln w="12700" cap="flat" cmpd="sng" algn="ctr">
                  <a:solidFill>
                    <a:schemeClr val="tx1"/>
                  </a:solidFill>
                  <a:prstDash val="sysDot"/>
                  <a:miter lim="800000"/>
                  <a:headEnd type="none"/>
                  <a:tailEnd type="none"/>
                </a:ln>
                <a:effectLst/>
              </p:spPr>
            </p:cxnSp>
            <p:sp>
              <p:nvSpPr>
                <p:cNvPr id="154" name="Oval 153"/>
                <p:cNvSpPr/>
                <p:nvPr/>
              </p:nvSpPr>
              <p:spPr bwMode="auto">
                <a:xfrm rot="20946206">
                  <a:off x="7596733" y="4602531"/>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solidFill>
                      <a:srgbClr val="FFFFFF"/>
                    </a:solidFill>
                    <a:latin typeface="Segoe UI"/>
                  </a:endParaRPr>
                </a:p>
              </p:txBody>
            </p:sp>
            <p:sp>
              <p:nvSpPr>
                <p:cNvPr id="155" name="Oval 154"/>
                <p:cNvSpPr/>
                <p:nvPr/>
              </p:nvSpPr>
              <p:spPr bwMode="auto">
                <a:xfrm>
                  <a:off x="7596733" y="4457071"/>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solidFill>
                      <a:srgbClr val="FFFFFF"/>
                    </a:solidFill>
                    <a:latin typeface="Segoe UI"/>
                  </a:endParaRPr>
                </a:p>
              </p:txBody>
            </p:sp>
            <p:cxnSp>
              <p:nvCxnSpPr>
                <p:cNvPr id="156" name="Straight Connector 155"/>
                <p:cNvCxnSpPr>
                  <a:cxnSpLocks/>
                </p:cNvCxnSpPr>
                <p:nvPr/>
              </p:nvCxnSpPr>
              <p:spPr>
                <a:xfrm>
                  <a:off x="7362861" y="4379181"/>
                  <a:ext cx="233872" cy="1013"/>
                </a:xfrm>
                <a:prstGeom prst="line">
                  <a:avLst/>
                </a:prstGeom>
                <a:grpFill/>
                <a:ln w="12700" cap="flat" cmpd="sng" algn="ctr">
                  <a:solidFill>
                    <a:schemeClr val="tx1"/>
                  </a:solidFill>
                  <a:prstDash val="sysDot"/>
                  <a:miter lim="800000"/>
                  <a:headEnd type="none"/>
                  <a:tailEnd type="none"/>
                </a:ln>
                <a:effectLst/>
              </p:spPr>
            </p:cxnSp>
            <p:sp>
              <p:nvSpPr>
                <p:cNvPr id="157" name="Oval 156"/>
                <p:cNvSpPr/>
                <p:nvPr/>
              </p:nvSpPr>
              <p:spPr bwMode="auto">
                <a:xfrm>
                  <a:off x="7367095" y="4455710"/>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solidFill>
                      <a:srgbClr val="FFFFFF"/>
                    </a:solidFill>
                    <a:latin typeface="Segoe UI"/>
                  </a:endParaRPr>
                </a:p>
              </p:txBody>
            </p:sp>
            <p:cxnSp>
              <p:nvCxnSpPr>
                <p:cNvPr id="158" name="Straight Connector 157"/>
                <p:cNvCxnSpPr>
                  <a:cxnSpLocks/>
                </p:cNvCxnSpPr>
                <p:nvPr/>
              </p:nvCxnSpPr>
              <p:spPr>
                <a:xfrm flipV="1">
                  <a:off x="7362861" y="4277619"/>
                  <a:ext cx="248934" cy="101562"/>
                </a:xfrm>
                <a:prstGeom prst="line">
                  <a:avLst/>
                </a:prstGeom>
                <a:grpFill/>
                <a:ln w="12700" cap="flat" cmpd="sng" algn="ctr">
                  <a:solidFill>
                    <a:schemeClr val="tx1"/>
                  </a:solidFill>
                  <a:prstDash val="sysDot"/>
                  <a:miter lim="800000"/>
                  <a:headEnd type="none"/>
                  <a:tailEnd type="none"/>
                </a:ln>
                <a:effectLst/>
              </p:spPr>
            </p:cxnSp>
            <p:sp>
              <p:nvSpPr>
                <p:cNvPr id="159" name="Oval 158"/>
                <p:cNvSpPr/>
                <p:nvPr/>
              </p:nvSpPr>
              <p:spPr bwMode="auto">
                <a:xfrm>
                  <a:off x="7362861" y="4310599"/>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solidFill>
                      <a:srgbClr val="FFFFFF"/>
                    </a:solidFill>
                    <a:latin typeface="Segoe UI"/>
                  </a:endParaRPr>
                </a:p>
              </p:txBody>
            </p:sp>
            <p:sp>
              <p:nvSpPr>
                <p:cNvPr id="160" name="Oval 159"/>
                <p:cNvSpPr/>
                <p:nvPr/>
              </p:nvSpPr>
              <p:spPr bwMode="auto">
                <a:xfrm>
                  <a:off x="7596733" y="4311612"/>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solidFill>
                      <a:srgbClr val="FFFFFF"/>
                    </a:solidFill>
                    <a:latin typeface="Segoe UI"/>
                  </a:endParaRPr>
                </a:p>
              </p:txBody>
            </p:sp>
            <p:sp>
              <p:nvSpPr>
                <p:cNvPr id="161" name="Oval 160"/>
                <p:cNvSpPr/>
                <p:nvPr/>
              </p:nvSpPr>
              <p:spPr bwMode="auto">
                <a:xfrm rot="377738">
                  <a:off x="7596733" y="4166153"/>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solidFill>
                      <a:srgbClr val="FFFFFF"/>
                    </a:solidFill>
                    <a:latin typeface="Segoe UI"/>
                  </a:endParaRPr>
                </a:p>
              </p:txBody>
            </p:sp>
          </p:grpSp>
          <p:sp>
            <p:nvSpPr>
              <p:cNvPr id="163" name="TextBox 162"/>
              <p:cNvSpPr txBox="1"/>
              <p:nvPr/>
            </p:nvSpPr>
            <p:spPr>
              <a:xfrm>
                <a:off x="7002056" y="3567928"/>
                <a:ext cx="821058" cy="254044"/>
              </a:xfrm>
              <a:prstGeom prst="rect">
                <a:avLst/>
              </a:prstGeom>
              <a:noFill/>
            </p:spPr>
            <p:txBody>
              <a:bodyPr wrap="none" lIns="91440" rtlCol="0">
                <a:spAutoFit/>
              </a:bodyPr>
              <a:lstStyle/>
              <a:p>
                <a:pPr algn="ctr" defTabSz="914377">
                  <a:defRPr/>
                </a:pPr>
                <a:r>
                  <a:rPr lang="en-US" sz="1051">
                    <a:solidFill>
                      <a:srgbClr val="0078D7"/>
                    </a:solidFill>
                    <a:latin typeface="Segoe UI Semibold" panose="020B0702040204020203" pitchFamily="34" charset="0"/>
                    <a:cs typeface="Segoe UI Semibold" panose="020B0702040204020203" pitchFamily="34" charset="0"/>
                  </a:rPr>
                  <a:t>Document</a:t>
                </a:r>
              </a:p>
            </p:txBody>
          </p:sp>
        </p:grpSp>
        <p:grpSp>
          <p:nvGrpSpPr>
            <p:cNvPr id="16" name="Group 15">
              <a:extLst>
                <a:ext uri="{FF2B5EF4-FFF2-40B4-BE49-F238E27FC236}">
                  <a16:creationId xmlns:a16="http://schemas.microsoft.com/office/drawing/2014/main" id="{F0BC2D72-87D6-4750-AD45-6D4CD88B840B}"/>
                </a:ext>
              </a:extLst>
            </p:cNvPr>
            <p:cNvGrpSpPr/>
            <p:nvPr/>
          </p:nvGrpSpPr>
          <p:grpSpPr>
            <a:xfrm>
              <a:off x="4823076" y="3293168"/>
              <a:ext cx="1088760" cy="532451"/>
              <a:chOff x="4983243" y="3293168"/>
              <a:chExt cx="1088760" cy="532451"/>
            </a:xfrm>
          </p:grpSpPr>
          <p:sp>
            <p:nvSpPr>
              <p:cNvPr id="162" name="TextBox 161"/>
              <p:cNvSpPr txBox="1"/>
              <p:nvPr/>
            </p:nvSpPr>
            <p:spPr>
              <a:xfrm>
                <a:off x="4983243" y="3571575"/>
                <a:ext cx="1088760" cy="254044"/>
              </a:xfrm>
              <a:prstGeom prst="rect">
                <a:avLst/>
              </a:prstGeom>
              <a:noFill/>
            </p:spPr>
            <p:txBody>
              <a:bodyPr wrap="none" lIns="91440" rtlCol="0">
                <a:spAutoFit/>
              </a:bodyPr>
              <a:lstStyle/>
              <a:p>
                <a:pPr algn="ctr" defTabSz="914377">
                  <a:defRPr/>
                </a:pPr>
                <a:r>
                  <a:rPr lang="en-US" sz="1051">
                    <a:solidFill>
                      <a:srgbClr val="0078D7"/>
                    </a:solidFill>
                    <a:latin typeface="Segoe UI Semibold" panose="020B0702040204020203" pitchFamily="34" charset="0"/>
                    <a:cs typeface="Segoe UI Semibold" panose="020B0702040204020203" pitchFamily="34" charset="0"/>
                  </a:rPr>
                  <a:t>Column-family</a:t>
                </a:r>
              </a:p>
            </p:txBody>
          </p:sp>
          <p:grpSp>
            <p:nvGrpSpPr>
              <p:cNvPr id="164" name="Group 163">
                <a:extLst>
                  <a:ext uri="{FF2B5EF4-FFF2-40B4-BE49-F238E27FC236}">
                    <a16:creationId xmlns:a16="http://schemas.microsoft.com/office/drawing/2014/main" id="{6694D492-873A-4422-AF4B-BB463C0EB820}"/>
                  </a:ext>
                </a:extLst>
              </p:cNvPr>
              <p:cNvGrpSpPr/>
              <p:nvPr/>
            </p:nvGrpSpPr>
            <p:grpSpPr>
              <a:xfrm>
                <a:off x="5106308" y="3293168"/>
                <a:ext cx="726921" cy="124646"/>
                <a:chOff x="4444077" y="3159364"/>
                <a:chExt cx="726921" cy="124646"/>
              </a:xfrm>
            </p:grpSpPr>
            <p:cxnSp>
              <p:nvCxnSpPr>
                <p:cNvPr id="165" name="Straight Connector 164"/>
                <p:cNvCxnSpPr>
                  <a:cxnSpLocks/>
                </p:cNvCxnSpPr>
                <p:nvPr/>
              </p:nvCxnSpPr>
              <p:spPr>
                <a:xfrm>
                  <a:off x="4567537" y="3221687"/>
                  <a:ext cx="185331" cy="0"/>
                </a:xfrm>
                <a:prstGeom prst="line">
                  <a:avLst/>
                </a:prstGeom>
                <a:noFill/>
                <a:ln w="12700" cap="flat" cmpd="sng" algn="ctr">
                  <a:solidFill>
                    <a:schemeClr val="tx1"/>
                  </a:solidFill>
                  <a:prstDash val="sysDot"/>
                  <a:miter lim="800000"/>
                  <a:headEnd type="none"/>
                  <a:tailEnd type="none"/>
                </a:ln>
                <a:effectLst/>
              </p:spPr>
            </p:cxnSp>
            <p:sp>
              <p:nvSpPr>
                <p:cNvPr id="166" name="Oval 165"/>
                <p:cNvSpPr/>
                <p:nvPr/>
              </p:nvSpPr>
              <p:spPr bwMode="auto">
                <a:xfrm>
                  <a:off x="4444077" y="3159364"/>
                  <a:ext cx="123457"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167" name="Oval 166"/>
                <p:cNvSpPr/>
                <p:nvPr/>
              </p:nvSpPr>
              <p:spPr bwMode="auto">
                <a:xfrm>
                  <a:off x="4752871" y="3165016"/>
                  <a:ext cx="112260" cy="113342"/>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168" name="Oval 167"/>
                <p:cNvSpPr/>
                <p:nvPr/>
              </p:nvSpPr>
              <p:spPr bwMode="auto">
                <a:xfrm>
                  <a:off x="4905809" y="3165016"/>
                  <a:ext cx="112260" cy="113342"/>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169" name="Oval 168"/>
                <p:cNvSpPr/>
                <p:nvPr/>
              </p:nvSpPr>
              <p:spPr bwMode="auto">
                <a:xfrm>
                  <a:off x="5058738" y="3165016"/>
                  <a:ext cx="112260" cy="113342"/>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grpSp>
        </p:grpSp>
        <p:grpSp>
          <p:nvGrpSpPr>
            <p:cNvPr id="3" name="Group 2">
              <a:extLst>
                <a:ext uri="{FF2B5EF4-FFF2-40B4-BE49-F238E27FC236}">
                  <a16:creationId xmlns:a16="http://schemas.microsoft.com/office/drawing/2014/main" id="{77285C58-779F-4A9A-BA57-923C71BFD4DE}"/>
                </a:ext>
              </a:extLst>
            </p:cNvPr>
            <p:cNvGrpSpPr/>
            <p:nvPr/>
          </p:nvGrpSpPr>
          <p:grpSpPr>
            <a:xfrm>
              <a:off x="2847287" y="3285344"/>
              <a:ext cx="787395" cy="774799"/>
              <a:chOff x="3250314" y="3055226"/>
              <a:chExt cx="787395" cy="774799"/>
            </a:xfrm>
          </p:grpSpPr>
          <p:grpSp>
            <p:nvGrpSpPr>
              <p:cNvPr id="170" name="Group 169">
                <a:extLst>
                  <a:ext uri="{FF2B5EF4-FFF2-40B4-BE49-F238E27FC236}">
                    <a16:creationId xmlns:a16="http://schemas.microsoft.com/office/drawing/2014/main" id="{DDD7D695-2830-48F0-B20A-C8EBCE02355F}"/>
                  </a:ext>
                </a:extLst>
              </p:cNvPr>
              <p:cNvGrpSpPr/>
              <p:nvPr/>
            </p:nvGrpSpPr>
            <p:grpSpPr>
              <a:xfrm>
                <a:off x="3319100" y="3055226"/>
                <a:ext cx="643737" cy="429517"/>
                <a:chOff x="2573581" y="3248112"/>
                <a:chExt cx="643737" cy="429517"/>
              </a:xfrm>
            </p:grpSpPr>
            <p:cxnSp>
              <p:nvCxnSpPr>
                <p:cNvPr id="171" name="Straight Connector 170"/>
                <p:cNvCxnSpPr>
                  <a:cxnSpLocks/>
                </p:cNvCxnSpPr>
                <p:nvPr/>
              </p:nvCxnSpPr>
              <p:spPr>
                <a:xfrm>
                  <a:off x="2688446" y="3306383"/>
                  <a:ext cx="424425" cy="0"/>
                </a:xfrm>
                <a:prstGeom prst="line">
                  <a:avLst/>
                </a:prstGeom>
                <a:noFill/>
                <a:ln w="12700" cap="flat" cmpd="sng" algn="ctr">
                  <a:solidFill>
                    <a:schemeClr val="tx1"/>
                  </a:solidFill>
                  <a:prstDash val="sysDot"/>
                  <a:miter lim="800000"/>
                  <a:headEnd type="none"/>
                  <a:tailEnd type="none"/>
                </a:ln>
                <a:effectLst/>
              </p:spPr>
            </p:cxnSp>
            <p:sp>
              <p:nvSpPr>
                <p:cNvPr id="172" name="Oval 171"/>
                <p:cNvSpPr/>
                <p:nvPr/>
              </p:nvSpPr>
              <p:spPr bwMode="auto">
                <a:xfrm>
                  <a:off x="2573581" y="3248112"/>
                  <a:ext cx="114865" cy="116544"/>
                </a:xfrm>
                <a:prstGeom prst="ellipse">
                  <a:avLst/>
                </a:prstGeom>
                <a:solidFill>
                  <a:srgbClr val="FFFFFF"/>
                </a:solidFill>
                <a:ln w="12700" cap="flat" cmpd="sng" algn="ctr">
                  <a:solidFill>
                    <a:srgbClr val="0177D7"/>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173" name="Oval 172"/>
                <p:cNvSpPr/>
                <p:nvPr/>
              </p:nvSpPr>
              <p:spPr bwMode="auto">
                <a:xfrm>
                  <a:off x="3112870" y="3253396"/>
                  <a:ext cx="104448" cy="105974"/>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pPr>
                  <a:endParaRPr lang="en-US" sz="1961" kern="0">
                    <a:gradFill>
                      <a:gsLst>
                        <a:gs pos="0">
                          <a:srgbClr val="FFFFFF"/>
                        </a:gs>
                        <a:gs pos="100000">
                          <a:srgbClr val="FFFFFF"/>
                        </a:gs>
                      </a:gsLst>
                      <a:lin ang="5400000" scaled="0"/>
                    </a:gradFill>
                    <a:latin typeface="Segoe UI"/>
                  </a:endParaRPr>
                </a:p>
              </p:txBody>
            </p:sp>
            <p:cxnSp>
              <p:nvCxnSpPr>
                <p:cNvPr id="174" name="Straight Connector 173"/>
                <p:cNvCxnSpPr>
                  <a:cxnSpLocks/>
                </p:cNvCxnSpPr>
                <p:nvPr/>
              </p:nvCxnSpPr>
              <p:spPr>
                <a:xfrm>
                  <a:off x="2688446" y="3460548"/>
                  <a:ext cx="424425" cy="0"/>
                </a:xfrm>
                <a:prstGeom prst="line">
                  <a:avLst/>
                </a:prstGeom>
                <a:noFill/>
                <a:ln w="12700" cap="flat" cmpd="sng" algn="ctr">
                  <a:solidFill>
                    <a:schemeClr val="tx1"/>
                  </a:solidFill>
                  <a:prstDash val="sysDot"/>
                  <a:miter lim="800000"/>
                  <a:headEnd type="none"/>
                  <a:tailEnd type="none"/>
                </a:ln>
                <a:effectLst/>
              </p:spPr>
            </p:cxnSp>
            <p:sp>
              <p:nvSpPr>
                <p:cNvPr id="175" name="Oval 174"/>
                <p:cNvSpPr/>
                <p:nvPr/>
              </p:nvSpPr>
              <p:spPr bwMode="auto">
                <a:xfrm>
                  <a:off x="2573581" y="3402277"/>
                  <a:ext cx="114865" cy="116544"/>
                </a:xfrm>
                <a:prstGeom prst="ellipse">
                  <a:avLst/>
                </a:prstGeom>
                <a:solidFill>
                  <a:srgbClr val="FFFFFF"/>
                </a:solidFill>
                <a:ln w="12700" cap="flat" cmpd="sng" algn="ctr">
                  <a:solidFill>
                    <a:srgbClr val="0177D7"/>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176" name="Oval 175"/>
                <p:cNvSpPr/>
                <p:nvPr/>
              </p:nvSpPr>
              <p:spPr bwMode="auto">
                <a:xfrm>
                  <a:off x="3112870" y="3407561"/>
                  <a:ext cx="104448" cy="105974"/>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pPr>
                  <a:endParaRPr lang="en-US" sz="1961" kern="0">
                    <a:gradFill>
                      <a:gsLst>
                        <a:gs pos="0">
                          <a:srgbClr val="FFFFFF"/>
                        </a:gs>
                        <a:gs pos="100000">
                          <a:srgbClr val="FFFFFF"/>
                        </a:gs>
                      </a:gsLst>
                      <a:lin ang="5400000" scaled="0"/>
                    </a:gradFill>
                    <a:latin typeface="Segoe UI"/>
                  </a:endParaRPr>
                </a:p>
              </p:txBody>
            </p:sp>
            <p:cxnSp>
              <p:nvCxnSpPr>
                <p:cNvPr id="177" name="Straight Connector 176"/>
                <p:cNvCxnSpPr>
                  <a:cxnSpLocks/>
                </p:cNvCxnSpPr>
                <p:nvPr/>
              </p:nvCxnSpPr>
              <p:spPr>
                <a:xfrm>
                  <a:off x="2688446" y="3619357"/>
                  <a:ext cx="424425" cy="0"/>
                </a:xfrm>
                <a:prstGeom prst="line">
                  <a:avLst/>
                </a:prstGeom>
                <a:noFill/>
                <a:ln w="12700" cap="flat" cmpd="sng" algn="ctr">
                  <a:solidFill>
                    <a:schemeClr val="tx1"/>
                  </a:solidFill>
                  <a:prstDash val="sysDot"/>
                  <a:miter lim="800000"/>
                  <a:headEnd type="none"/>
                  <a:tailEnd type="none"/>
                </a:ln>
                <a:effectLst/>
              </p:spPr>
            </p:cxnSp>
            <p:sp>
              <p:nvSpPr>
                <p:cNvPr id="178" name="Oval 177"/>
                <p:cNvSpPr/>
                <p:nvPr/>
              </p:nvSpPr>
              <p:spPr bwMode="auto">
                <a:xfrm>
                  <a:off x="2573581" y="3561085"/>
                  <a:ext cx="114865" cy="116544"/>
                </a:xfrm>
                <a:prstGeom prst="ellipse">
                  <a:avLst/>
                </a:prstGeom>
                <a:solidFill>
                  <a:srgbClr val="FFFFFF"/>
                </a:solidFill>
                <a:ln w="12700" cap="flat" cmpd="sng" algn="ctr">
                  <a:solidFill>
                    <a:srgbClr val="0177D7"/>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179" name="Oval 178"/>
                <p:cNvSpPr/>
                <p:nvPr/>
              </p:nvSpPr>
              <p:spPr bwMode="auto">
                <a:xfrm>
                  <a:off x="3112870" y="3566370"/>
                  <a:ext cx="104448" cy="105974"/>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pPr>
                  <a:endParaRPr lang="en-US" sz="1961" kern="0">
                    <a:gradFill>
                      <a:gsLst>
                        <a:gs pos="0">
                          <a:srgbClr val="FFFFFF"/>
                        </a:gs>
                        <a:gs pos="100000">
                          <a:srgbClr val="FFFFFF"/>
                        </a:gs>
                      </a:gsLst>
                      <a:lin ang="5400000" scaled="0"/>
                    </a:gradFill>
                    <a:latin typeface="Segoe UI"/>
                  </a:endParaRPr>
                </a:p>
              </p:txBody>
            </p:sp>
          </p:grpSp>
          <p:sp>
            <p:nvSpPr>
              <p:cNvPr id="180" name="TextBox 179"/>
              <p:cNvSpPr txBox="1"/>
              <p:nvPr/>
            </p:nvSpPr>
            <p:spPr>
              <a:xfrm>
                <a:off x="3250314" y="3575981"/>
                <a:ext cx="787395" cy="254044"/>
              </a:xfrm>
              <a:prstGeom prst="rect">
                <a:avLst/>
              </a:prstGeom>
              <a:noFill/>
            </p:spPr>
            <p:txBody>
              <a:bodyPr wrap="none" lIns="91440" rtlCol="0">
                <a:spAutoFit/>
              </a:bodyPr>
              <a:lstStyle/>
              <a:p>
                <a:pPr algn="ctr" defTabSz="914377">
                  <a:defRPr/>
                </a:pPr>
                <a:r>
                  <a:rPr lang="en-US" sz="1051">
                    <a:solidFill>
                      <a:srgbClr val="0078D7"/>
                    </a:solidFill>
                    <a:latin typeface="Segoe UI Semibold" panose="020B0702040204020203" pitchFamily="34" charset="0"/>
                    <a:cs typeface="Segoe UI Semibold" panose="020B0702040204020203" pitchFamily="34" charset="0"/>
                  </a:rPr>
                  <a:t>Key-value</a:t>
                </a:r>
              </a:p>
            </p:txBody>
          </p:sp>
        </p:grpSp>
        <p:grpSp>
          <p:nvGrpSpPr>
            <p:cNvPr id="18" name="Group 17">
              <a:extLst>
                <a:ext uri="{FF2B5EF4-FFF2-40B4-BE49-F238E27FC236}">
                  <a16:creationId xmlns:a16="http://schemas.microsoft.com/office/drawing/2014/main" id="{C49CBFC8-4151-4394-8CD2-007444BC6534}"/>
                </a:ext>
              </a:extLst>
            </p:cNvPr>
            <p:cNvGrpSpPr/>
            <p:nvPr/>
          </p:nvGrpSpPr>
          <p:grpSpPr>
            <a:xfrm>
              <a:off x="9108078" y="3386915"/>
              <a:ext cx="653697" cy="653362"/>
              <a:chOff x="8667216" y="3156797"/>
              <a:chExt cx="653697" cy="653362"/>
            </a:xfrm>
          </p:grpSpPr>
          <p:grpSp>
            <p:nvGrpSpPr>
              <p:cNvPr id="104" name="Group 103"/>
              <p:cNvGrpSpPr/>
              <p:nvPr/>
            </p:nvGrpSpPr>
            <p:grpSpPr>
              <a:xfrm>
                <a:off x="8667216" y="3156797"/>
                <a:ext cx="586303" cy="377163"/>
                <a:chOff x="7117181" y="5146654"/>
                <a:chExt cx="663064" cy="426544"/>
              </a:xfrm>
              <a:solidFill>
                <a:schemeClr val="tx2"/>
              </a:solidFill>
            </p:grpSpPr>
            <p:sp>
              <p:nvSpPr>
                <p:cNvPr id="105" name="Oval 104"/>
                <p:cNvSpPr/>
                <p:nvPr/>
              </p:nvSpPr>
              <p:spPr bwMode="auto">
                <a:xfrm rot="715722">
                  <a:off x="7117181" y="5146654"/>
                  <a:ext cx="124646"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107" name="Oval 106"/>
                <p:cNvSpPr/>
                <p:nvPr/>
              </p:nvSpPr>
              <p:spPr bwMode="auto">
                <a:xfrm>
                  <a:off x="7476127" y="5224668"/>
                  <a:ext cx="124646"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109" name="Oval 108"/>
                <p:cNvSpPr/>
                <p:nvPr/>
              </p:nvSpPr>
              <p:spPr bwMode="auto">
                <a:xfrm>
                  <a:off x="7296654" y="5448552"/>
                  <a:ext cx="124646"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118" name="Oval 117"/>
                <p:cNvSpPr/>
                <p:nvPr/>
              </p:nvSpPr>
              <p:spPr bwMode="auto">
                <a:xfrm>
                  <a:off x="7655599" y="5448552"/>
                  <a:ext cx="124646"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cxnSp>
              <p:nvCxnSpPr>
                <p:cNvPr id="119" name="Straight Connector 118"/>
                <p:cNvCxnSpPr>
                  <a:cxnSpLocks/>
                </p:cNvCxnSpPr>
                <p:nvPr/>
              </p:nvCxnSpPr>
              <p:spPr>
                <a:xfrm>
                  <a:off x="7240481" y="5221859"/>
                  <a:ext cx="235646" cy="65132"/>
                </a:xfrm>
                <a:prstGeom prst="line">
                  <a:avLst/>
                </a:prstGeom>
                <a:grpFill/>
                <a:ln w="12700" cap="flat" cmpd="sng" algn="ctr">
                  <a:solidFill>
                    <a:schemeClr val="tx1"/>
                  </a:solidFill>
                  <a:prstDash val="sysDot"/>
                  <a:miter lim="800000"/>
                  <a:headEnd type="none"/>
                  <a:tailEnd type="none"/>
                </a:ln>
                <a:effectLst/>
              </p:spPr>
            </p:cxnSp>
            <p:cxnSp>
              <p:nvCxnSpPr>
                <p:cNvPr id="131" name="Straight Connector 130"/>
                <p:cNvCxnSpPr>
                  <a:cxnSpLocks/>
                </p:cNvCxnSpPr>
                <p:nvPr/>
              </p:nvCxnSpPr>
              <p:spPr>
                <a:xfrm>
                  <a:off x="7421300" y="5510875"/>
                  <a:ext cx="234299" cy="0"/>
                </a:xfrm>
                <a:prstGeom prst="line">
                  <a:avLst/>
                </a:prstGeom>
                <a:grpFill/>
                <a:ln w="12700" cap="flat" cmpd="sng" algn="ctr">
                  <a:solidFill>
                    <a:schemeClr val="tx1"/>
                  </a:solidFill>
                  <a:prstDash val="sysDot"/>
                  <a:miter lim="800000"/>
                  <a:headEnd type="none"/>
                  <a:tailEnd type="none"/>
                </a:ln>
                <a:effectLst/>
              </p:spPr>
            </p:cxnSp>
            <p:cxnSp>
              <p:nvCxnSpPr>
                <p:cNvPr id="146" name="Straight Connector 145"/>
                <p:cNvCxnSpPr>
                  <a:cxnSpLocks/>
                </p:cNvCxnSpPr>
                <p:nvPr/>
              </p:nvCxnSpPr>
              <p:spPr>
                <a:xfrm>
                  <a:off x="7582519" y="5331060"/>
                  <a:ext cx="91334" cy="135746"/>
                </a:xfrm>
                <a:prstGeom prst="line">
                  <a:avLst/>
                </a:prstGeom>
                <a:grpFill/>
                <a:ln w="12700" cap="flat" cmpd="sng" algn="ctr">
                  <a:solidFill>
                    <a:schemeClr val="tx1"/>
                  </a:solidFill>
                  <a:prstDash val="sysDot"/>
                  <a:miter lim="800000"/>
                  <a:headEnd type="none"/>
                  <a:tailEnd type="none"/>
                </a:ln>
                <a:effectLst/>
              </p:spPr>
            </p:cxnSp>
            <p:cxnSp>
              <p:nvCxnSpPr>
                <p:cNvPr id="147" name="Straight Connector 146"/>
                <p:cNvCxnSpPr>
                  <a:cxnSpLocks/>
                </p:cNvCxnSpPr>
                <p:nvPr/>
              </p:nvCxnSpPr>
              <p:spPr>
                <a:xfrm flipV="1">
                  <a:off x="7403046" y="5331060"/>
                  <a:ext cx="91335" cy="135746"/>
                </a:xfrm>
                <a:prstGeom prst="line">
                  <a:avLst/>
                </a:prstGeom>
                <a:grpFill/>
                <a:ln w="12700" cap="flat" cmpd="sng" algn="ctr">
                  <a:solidFill>
                    <a:schemeClr val="tx1"/>
                  </a:solidFill>
                  <a:prstDash val="sysDot"/>
                  <a:miter lim="800000"/>
                  <a:headEnd type="none"/>
                  <a:tailEnd type="none"/>
                </a:ln>
                <a:effectLst/>
              </p:spPr>
            </p:cxnSp>
          </p:grpSp>
          <p:sp>
            <p:nvSpPr>
              <p:cNvPr id="181" name="TextBox 180"/>
              <p:cNvSpPr txBox="1"/>
              <p:nvPr/>
            </p:nvSpPr>
            <p:spPr>
              <a:xfrm>
                <a:off x="8761144" y="3556115"/>
                <a:ext cx="559769" cy="254044"/>
              </a:xfrm>
              <a:prstGeom prst="rect">
                <a:avLst/>
              </a:prstGeom>
              <a:noFill/>
            </p:spPr>
            <p:txBody>
              <a:bodyPr wrap="none" lIns="91440" rtlCol="0">
                <a:spAutoFit/>
              </a:bodyPr>
              <a:lstStyle/>
              <a:p>
                <a:pPr algn="ctr" defTabSz="914377">
                  <a:defRPr/>
                </a:pPr>
                <a:r>
                  <a:rPr lang="en-US" sz="1051">
                    <a:solidFill>
                      <a:srgbClr val="0078D7"/>
                    </a:solidFill>
                    <a:latin typeface="Segoe UI Semibold" panose="020B0702040204020203" pitchFamily="34" charset="0"/>
                    <a:cs typeface="Segoe UI Semibold" panose="020B0702040204020203" pitchFamily="34" charset="0"/>
                  </a:rPr>
                  <a:t>Graph</a:t>
                </a:r>
              </a:p>
            </p:txBody>
          </p:sp>
        </p:grpSp>
      </p:grpSp>
      <p:sp>
        <p:nvSpPr>
          <p:cNvPr id="2" name="Rectangle 1"/>
          <p:cNvSpPr/>
          <p:nvPr/>
        </p:nvSpPr>
        <p:spPr>
          <a:xfrm>
            <a:off x="2754420" y="801697"/>
            <a:ext cx="6683163" cy="338554"/>
          </a:xfrm>
          <a:prstGeom prst="rect">
            <a:avLst/>
          </a:prstGeom>
        </p:spPr>
        <p:txBody>
          <a:bodyPr wrap="square">
            <a:spAutoFit/>
          </a:bodyPr>
          <a:lstStyle/>
          <a:p>
            <a:pPr algn="ctr"/>
            <a:r>
              <a:rPr lang="en-US" sz="1600"/>
              <a:t>A globally distributed, massively scalable, multi-model database service</a:t>
            </a:r>
          </a:p>
        </p:txBody>
      </p:sp>
      <p:pic>
        <p:nvPicPr>
          <p:cNvPr id="127" name="Picture 126">
            <a:extLst>
              <a:ext uri="{FF2B5EF4-FFF2-40B4-BE49-F238E27FC236}">
                <a16:creationId xmlns:a16="http://schemas.microsoft.com/office/drawing/2014/main" id="{1AB9531E-C57A-4C6E-BCE9-73AEDDA05974}"/>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tretch>
            <a:fillRect/>
          </a:stretch>
        </p:blipFill>
        <p:spPr bwMode="auto">
          <a:xfrm>
            <a:off x="10392938" y="2705471"/>
            <a:ext cx="1101487" cy="431956"/>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86553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nodeType="withEffect">
                                  <p:stCondLst>
                                    <p:cond delay="300"/>
                                  </p:stCondLst>
                                  <p:childTnLst>
                                    <p:set>
                                      <p:cBhvr>
                                        <p:cTn id="9" dur="1" fill="hold">
                                          <p:stCondLst>
                                            <p:cond delay="0"/>
                                          </p:stCondLst>
                                        </p:cTn>
                                        <p:tgtEl>
                                          <p:spTgt spid="20"/>
                                        </p:tgtEl>
                                        <p:attrNameLst>
                                          <p:attrName>style.visibility</p:attrName>
                                        </p:attrNameLst>
                                      </p:cBhvr>
                                      <p:to>
                                        <p:strVal val="visible"/>
                                      </p:to>
                                    </p:set>
                                    <p:animEffect transition="in" filter="dissolve">
                                      <p:cBhvr>
                                        <p:cTn id="10" dur="500"/>
                                        <p:tgtEl>
                                          <p:spTgt spid="20"/>
                                        </p:tgtEl>
                                      </p:cBhvr>
                                    </p:animEffect>
                                  </p:childTnLst>
                                </p:cTn>
                              </p:par>
                              <p:par>
                                <p:cTn id="11" presetID="9" presetClass="entr" presetSubtype="0" fill="hold" grpId="0" nodeType="withEffect">
                                  <p:stCondLst>
                                    <p:cond delay="600"/>
                                  </p:stCondLst>
                                  <p:childTnLst>
                                    <p:set>
                                      <p:cBhvr>
                                        <p:cTn id="12" dur="1" fill="hold">
                                          <p:stCondLst>
                                            <p:cond delay="0"/>
                                          </p:stCondLst>
                                        </p:cTn>
                                        <p:tgtEl>
                                          <p:spTgt spid="145"/>
                                        </p:tgtEl>
                                        <p:attrNameLst>
                                          <p:attrName>style.visibility</p:attrName>
                                        </p:attrNameLst>
                                      </p:cBhvr>
                                      <p:to>
                                        <p:strVal val="visible"/>
                                      </p:to>
                                    </p:set>
                                    <p:animEffect transition="in" filter="dissolve">
                                      <p:cBhvr>
                                        <p:cTn id="13" dur="500"/>
                                        <p:tgtEl>
                                          <p:spTgt spid="145"/>
                                        </p:tgtEl>
                                      </p:cBhvr>
                                    </p:animEffect>
                                  </p:childTnLst>
                                </p:cTn>
                              </p:par>
                              <p:par>
                                <p:cTn id="14" presetID="9" presetClass="entr" presetSubtype="0" fill="hold" nodeType="withEffect">
                                  <p:stCondLst>
                                    <p:cond delay="600"/>
                                  </p:stCondLst>
                                  <p:childTnLst>
                                    <p:set>
                                      <p:cBhvr>
                                        <p:cTn id="15" dur="1" fill="hold">
                                          <p:stCondLst>
                                            <p:cond delay="0"/>
                                          </p:stCondLst>
                                        </p:cTn>
                                        <p:tgtEl>
                                          <p:spTgt spid="99"/>
                                        </p:tgtEl>
                                        <p:attrNameLst>
                                          <p:attrName>style.visibility</p:attrName>
                                        </p:attrNameLst>
                                      </p:cBhvr>
                                      <p:to>
                                        <p:strVal val="visible"/>
                                      </p:to>
                                    </p:set>
                                    <p:animEffect transition="in" filter="dissolve">
                                      <p:cBhvr>
                                        <p:cTn id="16" dur="500"/>
                                        <p:tgtEl>
                                          <p:spTgt spid="99"/>
                                        </p:tgtEl>
                                      </p:cBhvr>
                                    </p:animEffect>
                                  </p:childTnLst>
                                </p:cTn>
                              </p:par>
                              <p:par>
                                <p:cTn id="17" presetID="9" presetClass="entr" presetSubtype="0" fill="hold" grpId="0" nodeType="withEffect">
                                  <p:stCondLst>
                                    <p:cond delay="600"/>
                                  </p:stCondLst>
                                  <p:childTnLst>
                                    <p:set>
                                      <p:cBhvr>
                                        <p:cTn id="18" dur="1" fill="hold">
                                          <p:stCondLst>
                                            <p:cond delay="0"/>
                                          </p:stCondLst>
                                        </p:cTn>
                                        <p:tgtEl>
                                          <p:spTgt spid="102"/>
                                        </p:tgtEl>
                                        <p:attrNameLst>
                                          <p:attrName>style.visibility</p:attrName>
                                        </p:attrNameLst>
                                      </p:cBhvr>
                                      <p:to>
                                        <p:strVal val="visible"/>
                                      </p:to>
                                    </p:set>
                                    <p:animEffect transition="in" filter="dissolve">
                                      <p:cBhvr>
                                        <p:cTn id="19" dur="500"/>
                                        <p:tgtEl>
                                          <p:spTgt spid="102"/>
                                        </p:tgtEl>
                                      </p:cBhvr>
                                    </p:animEffect>
                                  </p:childTnLst>
                                </p:cTn>
                              </p:par>
                              <p:par>
                                <p:cTn id="20" presetID="9" presetClass="entr" presetSubtype="0" fill="hold" nodeType="withEffect">
                                  <p:stCondLst>
                                    <p:cond delay="600"/>
                                  </p:stCondLst>
                                  <p:childTnLst>
                                    <p:set>
                                      <p:cBhvr>
                                        <p:cTn id="21" dur="1" fill="hold">
                                          <p:stCondLst>
                                            <p:cond delay="0"/>
                                          </p:stCondLst>
                                        </p:cTn>
                                        <p:tgtEl>
                                          <p:spTgt spid="127"/>
                                        </p:tgtEl>
                                        <p:attrNameLst>
                                          <p:attrName>style.visibility</p:attrName>
                                        </p:attrNameLst>
                                      </p:cBhvr>
                                      <p:to>
                                        <p:strVal val="visible"/>
                                      </p:to>
                                    </p:set>
                                    <p:animEffect transition="in" filter="dissolve">
                                      <p:cBhvr>
                                        <p:cTn id="22" dur="500"/>
                                        <p:tgtEl>
                                          <p:spTgt spid="127"/>
                                        </p:tgtEl>
                                      </p:cBhvr>
                                    </p:animEffect>
                                  </p:childTnLst>
                                </p:cTn>
                              </p:par>
                              <p:par>
                                <p:cTn id="23" presetID="9" presetClass="entr" presetSubtype="0" fill="hold" nodeType="withEffect">
                                  <p:stCondLst>
                                    <p:cond delay="60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0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B7BBA-E6D4-4FF5-BF1D-D965FB095165}"/>
              </a:ext>
            </a:extLst>
          </p:cNvPr>
          <p:cNvSpPr>
            <a:spLocks noGrp="1"/>
          </p:cNvSpPr>
          <p:nvPr>
            <p:ph type="title"/>
          </p:nvPr>
        </p:nvSpPr>
        <p:spPr/>
        <p:txBody>
          <a:bodyPr/>
          <a:lstStyle/>
          <a:p>
            <a:r>
              <a:rPr lang="en-NZ" dirty="0"/>
              <a:t>Use Cases for Azure Cosmos DB</a:t>
            </a:r>
          </a:p>
        </p:txBody>
      </p:sp>
      <p:pic>
        <p:nvPicPr>
          <p:cNvPr id="5" name="Graphic 4" descr="Cloud Computing">
            <a:extLst>
              <a:ext uri="{FF2B5EF4-FFF2-40B4-BE49-F238E27FC236}">
                <a16:creationId xmlns:a16="http://schemas.microsoft.com/office/drawing/2014/main" id="{74782CDC-66F4-4844-9019-E3B15CC4BCB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98918" y="4031779"/>
            <a:ext cx="914400" cy="914400"/>
          </a:xfrm>
          <a:prstGeom prst="rect">
            <a:avLst/>
          </a:prstGeom>
        </p:spPr>
      </p:pic>
      <p:pic>
        <p:nvPicPr>
          <p:cNvPr id="7" name="Graphic 6" descr="Store">
            <a:extLst>
              <a:ext uri="{FF2B5EF4-FFF2-40B4-BE49-F238E27FC236}">
                <a16:creationId xmlns:a16="http://schemas.microsoft.com/office/drawing/2014/main" id="{19600810-4534-47E5-8EBF-BFBBD80C646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78682" y="4031779"/>
            <a:ext cx="914400" cy="914400"/>
          </a:xfrm>
          <a:prstGeom prst="rect">
            <a:avLst/>
          </a:prstGeom>
        </p:spPr>
      </p:pic>
      <p:pic>
        <p:nvPicPr>
          <p:cNvPr id="9" name="Graphic 8" descr="Game controller">
            <a:extLst>
              <a:ext uri="{FF2B5EF4-FFF2-40B4-BE49-F238E27FC236}">
                <a16:creationId xmlns:a16="http://schemas.microsoft.com/office/drawing/2014/main" id="{BFA92DD8-CC36-4162-8A63-6E60861374D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38800" y="4031779"/>
            <a:ext cx="914400" cy="914400"/>
          </a:xfrm>
          <a:prstGeom prst="rect">
            <a:avLst/>
          </a:prstGeom>
        </p:spPr>
      </p:pic>
      <p:pic>
        <p:nvPicPr>
          <p:cNvPr id="11" name="Graphic 10" descr="Users">
            <a:extLst>
              <a:ext uri="{FF2B5EF4-FFF2-40B4-BE49-F238E27FC236}">
                <a16:creationId xmlns:a16="http://schemas.microsoft.com/office/drawing/2014/main" id="{FD5B65A5-4039-4D0D-836B-3C8EFF93B88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98918" y="2060221"/>
            <a:ext cx="914400" cy="914400"/>
          </a:xfrm>
          <a:prstGeom prst="rect">
            <a:avLst/>
          </a:prstGeom>
        </p:spPr>
      </p:pic>
      <p:pic>
        <p:nvPicPr>
          <p:cNvPr id="13" name="Graphic 12" descr="World">
            <a:extLst>
              <a:ext uri="{FF2B5EF4-FFF2-40B4-BE49-F238E27FC236}">
                <a16:creationId xmlns:a16="http://schemas.microsoft.com/office/drawing/2014/main" id="{A88F65B5-534F-4114-8E2E-6834754F8EA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478682" y="2060221"/>
            <a:ext cx="914400" cy="914400"/>
          </a:xfrm>
          <a:prstGeom prst="rect">
            <a:avLst/>
          </a:prstGeom>
        </p:spPr>
      </p:pic>
      <p:pic>
        <p:nvPicPr>
          <p:cNvPr id="15" name="Graphic 14" descr="Robot">
            <a:extLst>
              <a:ext uri="{FF2B5EF4-FFF2-40B4-BE49-F238E27FC236}">
                <a16:creationId xmlns:a16="http://schemas.microsoft.com/office/drawing/2014/main" id="{C9F4B8F9-F1D1-475F-B360-FDDFA337911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38800" y="2060221"/>
            <a:ext cx="914400" cy="914400"/>
          </a:xfrm>
          <a:prstGeom prst="rect">
            <a:avLst/>
          </a:prstGeom>
        </p:spPr>
      </p:pic>
      <p:sp>
        <p:nvSpPr>
          <p:cNvPr id="18" name="TextBox 17">
            <a:extLst>
              <a:ext uri="{FF2B5EF4-FFF2-40B4-BE49-F238E27FC236}">
                <a16:creationId xmlns:a16="http://schemas.microsoft.com/office/drawing/2014/main" id="{3A76CDDE-AE2E-4EE6-BF75-16203D17F6C3}"/>
              </a:ext>
            </a:extLst>
          </p:cNvPr>
          <p:cNvSpPr txBox="1"/>
          <p:nvPr/>
        </p:nvSpPr>
        <p:spPr>
          <a:xfrm>
            <a:off x="1371286" y="2978406"/>
            <a:ext cx="1129192" cy="369332"/>
          </a:xfrm>
          <a:prstGeom prst="rect">
            <a:avLst/>
          </a:prstGeom>
          <a:noFill/>
        </p:spPr>
        <p:txBody>
          <a:bodyPr wrap="square" rtlCol="0">
            <a:spAutoFit/>
          </a:bodyPr>
          <a:lstStyle/>
          <a:p>
            <a:pPr algn="ctr"/>
            <a:r>
              <a:rPr lang="en-NZ" dirty="0"/>
              <a:t>Web Apps</a:t>
            </a:r>
          </a:p>
        </p:txBody>
      </p:sp>
      <p:sp>
        <p:nvSpPr>
          <p:cNvPr id="19" name="TextBox 18">
            <a:extLst>
              <a:ext uri="{FF2B5EF4-FFF2-40B4-BE49-F238E27FC236}">
                <a16:creationId xmlns:a16="http://schemas.microsoft.com/office/drawing/2014/main" id="{98B10D11-6E23-481B-846C-C4F001803117}"/>
              </a:ext>
            </a:extLst>
          </p:cNvPr>
          <p:cNvSpPr txBox="1"/>
          <p:nvPr/>
        </p:nvSpPr>
        <p:spPr>
          <a:xfrm>
            <a:off x="5531404" y="2974621"/>
            <a:ext cx="1129192" cy="369332"/>
          </a:xfrm>
          <a:prstGeom prst="rect">
            <a:avLst/>
          </a:prstGeom>
          <a:noFill/>
        </p:spPr>
        <p:txBody>
          <a:bodyPr wrap="square" rtlCol="0">
            <a:spAutoFit/>
          </a:bodyPr>
          <a:lstStyle/>
          <a:p>
            <a:pPr algn="ctr"/>
            <a:r>
              <a:rPr lang="en-NZ" dirty="0"/>
              <a:t>IoT Apps</a:t>
            </a:r>
          </a:p>
        </p:txBody>
      </p:sp>
      <p:sp>
        <p:nvSpPr>
          <p:cNvPr id="20" name="TextBox 19">
            <a:extLst>
              <a:ext uri="{FF2B5EF4-FFF2-40B4-BE49-F238E27FC236}">
                <a16:creationId xmlns:a16="http://schemas.microsoft.com/office/drawing/2014/main" id="{C675A492-3188-4B2D-B156-62C726B893F7}"/>
              </a:ext>
            </a:extLst>
          </p:cNvPr>
          <p:cNvSpPr txBox="1"/>
          <p:nvPr/>
        </p:nvSpPr>
        <p:spPr>
          <a:xfrm>
            <a:off x="673055" y="4918826"/>
            <a:ext cx="2525654" cy="369332"/>
          </a:xfrm>
          <a:prstGeom prst="rect">
            <a:avLst/>
          </a:prstGeom>
          <a:noFill/>
        </p:spPr>
        <p:txBody>
          <a:bodyPr wrap="square" rtlCol="0">
            <a:spAutoFit/>
          </a:bodyPr>
          <a:lstStyle/>
          <a:p>
            <a:pPr algn="ctr"/>
            <a:r>
              <a:rPr lang="en-NZ" dirty="0"/>
              <a:t>Retail and E-Commerce</a:t>
            </a:r>
          </a:p>
        </p:txBody>
      </p:sp>
      <p:sp>
        <p:nvSpPr>
          <p:cNvPr id="22" name="TextBox 21">
            <a:extLst>
              <a:ext uri="{FF2B5EF4-FFF2-40B4-BE49-F238E27FC236}">
                <a16:creationId xmlns:a16="http://schemas.microsoft.com/office/drawing/2014/main" id="{93C4A055-BAF2-4F1C-A6C0-0F9DB4311EA5}"/>
              </a:ext>
            </a:extLst>
          </p:cNvPr>
          <p:cNvSpPr txBox="1"/>
          <p:nvPr/>
        </p:nvSpPr>
        <p:spPr>
          <a:xfrm>
            <a:off x="9691522" y="4918826"/>
            <a:ext cx="1129192" cy="369332"/>
          </a:xfrm>
          <a:prstGeom prst="rect">
            <a:avLst/>
          </a:prstGeom>
          <a:noFill/>
        </p:spPr>
        <p:txBody>
          <a:bodyPr wrap="square" rtlCol="0">
            <a:spAutoFit/>
          </a:bodyPr>
          <a:lstStyle/>
          <a:p>
            <a:pPr algn="ctr"/>
            <a:r>
              <a:rPr lang="en-NZ" dirty="0"/>
              <a:t>Serverless</a:t>
            </a:r>
          </a:p>
        </p:txBody>
      </p:sp>
      <p:sp>
        <p:nvSpPr>
          <p:cNvPr id="23" name="TextBox 22">
            <a:extLst>
              <a:ext uri="{FF2B5EF4-FFF2-40B4-BE49-F238E27FC236}">
                <a16:creationId xmlns:a16="http://schemas.microsoft.com/office/drawing/2014/main" id="{5CAD17C5-2833-4AF4-9F82-37057094146C}"/>
              </a:ext>
            </a:extLst>
          </p:cNvPr>
          <p:cNvSpPr txBox="1"/>
          <p:nvPr/>
        </p:nvSpPr>
        <p:spPr>
          <a:xfrm>
            <a:off x="8847028" y="2978691"/>
            <a:ext cx="2818180" cy="369332"/>
          </a:xfrm>
          <a:prstGeom prst="rect">
            <a:avLst/>
          </a:prstGeom>
          <a:noFill/>
        </p:spPr>
        <p:txBody>
          <a:bodyPr wrap="square" rtlCol="0">
            <a:spAutoFit/>
          </a:bodyPr>
          <a:lstStyle/>
          <a:p>
            <a:pPr algn="ctr"/>
            <a:r>
              <a:rPr lang="en-NZ" dirty="0"/>
              <a:t>Recommendation Engines</a:t>
            </a:r>
          </a:p>
        </p:txBody>
      </p:sp>
      <p:sp>
        <p:nvSpPr>
          <p:cNvPr id="24" name="TextBox 23">
            <a:extLst>
              <a:ext uri="{FF2B5EF4-FFF2-40B4-BE49-F238E27FC236}">
                <a16:creationId xmlns:a16="http://schemas.microsoft.com/office/drawing/2014/main" id="{2E33D514-0A99-4C2D-85FC-0DCCF1F484C0}"/>
              </a:ext>
            </a:extLst>
          </p:cNvPr>
          <p:cNvSpPr txBox="1"/>
          <p:nvPr/>
        </p:nvSpPr>
        <p:spPr>
          <a:xfrm>
            <a:off x="5308429" y="4918826"/>
            <a:ext cx="1575141" cy="369332"/>
          </a:xfrm>
          <a:prstGeom prst="rect">
            <a:avLst/>
          </a:prstGeom>
          <a:noFill/>
        </p:spPr>
        <p:txBody>
          <a:bodyPr wrap="square" rtlCol="0">
            <a:spAutoFit/>
          </a:bodyPr>
          <a:lstStyle/>
          <a:p>
            <a:pPr algn="ctr"/>
            <a:r>
              <a:rPr lang="en-NZ" dirty="0"/>
              <a:t>Gaming Apps</a:t>
            </a:r>
          </a:p>
        </p:txBody>
      </p:sp>
      <p:cxnSp>
        <p:nvCxnSpPr>
          <p:cNvPr id="4" name="Straight Connector 3">
            <a:extLst>
              <a:ext uri="{FF2B5EF4-FFF2-40B4-BE49-F238E27FC236}">
                <a16:creationId xmlns:a16="http://schemas.microsoft.com/office/drawing/2014/main" id="{E56FE56D-0896-4462-AF33-E59F5DD32BF8}"/>
              </a:ext>
            </a:extLst>
          </p:cNvPr>
          <p:cNvCxnSpPr>
            <a:cxnSpLocks/>
          </p:cNvCxnSpPr>
          <p:nvPr/>
        </p:nvCxnSpPr>
        <p:spPr>
          <a:xfrm>
            <a:off x="4068773" y="1969949"/>
            <a:ext cx="0" cy="36742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2E7ABF-BD76-4429-9CFC-8BA2C257EE0B}"/>
              </a:ext>
            </a:extLst>
          </p:cNvPr>
          <p:cNvCxnSpPr>
            <a:cxnSpLocks/>
          </p:cNvCxnSpPr>
          <p:nvPr/>
        </p:nvCxnSpPr>
        <p:spPr>
          <a:xfrm>
            <a:off x="8044469" y="1939092"/>
            <a:ext cx="0" cy="367422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59355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par>
                          <p:cTn id="30" fill="hold">
                            <p:stCondLst>
                              <p:cond delay="1000"/>
                            </p:stCondLst>
                            <p:childTnLst>
                              <p:par>
                                <p:cTn id="31" presetID="10" presetClass="entr" presetSubtype="0"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par>
                                <p:cTn id="37" presetID="10"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2" grpId="0"/>
      <p:bldP spid="23"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0A2C3-140F-48CA-93F0-F9DB8924A068}"/>
              </a:ext>
            </a:extLst>
          </p:cNvPr>
          <p:cNvSpPr>
            <a:spLocks noGrp="1"/>
          </p:cNvSpPr>
          <p:nvPr>
            <p:ph type="title"/>
          </p:nvPr>
        </p:nvSpPr>
        <p:spPr/>
        <p:txBody>
          <a:bodyPr/>
          <a:lstStyle/>
          <a:p>
            <a:r>
              <a:rPr lang="en-NZ"/>
              <a:t>Throughput in Azure Cosmos DB</a:t>
            </a:r>
            <a:endParaRPr lang="en-NZ" dirty="0"/>
          </a:p>
        </p:txBody>
      </p:sp>
      <p:graphicFrame>
        <p:nvGraphicFramePr>
          <p:cNvPr id="8" name="Content Placeholder 7">
            <a:extLst>
              <a:ext uri="{FF2B5EF4-FFF2-40B4-BE49-F238E27FC236}">
                <a16:creationId xmlns:a16="http://schemas.microsoft.com/office/drawing/2014/main" id="{8392C355-E548-4687-9BEA-8332DBD408A3}"/>
              </a:ext>
            </a:extLst>
          </p:cNvPr>
          <p:cNvGraphicFramePr>
            <a:graphicFrameLocks noGrp="1"/>
          </p:cNvGraphicFramePr>
          <p:nvPr>
            <p:ph sz="half" idx="1"/>
            <p:extLst>
              <p:ext uri="{D42A27DB-BD31-4B8C-83A1-F6EECF244321}">
                <p14:modId xmlns:p14="http://schemas.microsoft.com/office/powerpoint/2010/main" val="3560680675"/>
              </p:ext>
            </p:extLst>
          </p:nvPr>
        </p:nvGraphicFramePr>
        <p:xfrm>
          <a:off x="838200" y="1825625"/>
          <a:ext cx="5181600" cy="42130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2" descr="Database operations consume Request Units">
            <a:extLst>
              <a:ext uri="{FF2B5EF4-FFF2-40B4-BE49-F238E27FC236}">
                <a16:creationId xmlns:a16="http://schemas.microsoft.com/office/drawing/2014/main" id="{8D8AF1F6-8736-4183-BFF5-9A8C208392B1}"/>
              </a:ext>
            </a:extLst>
          </p:cNvPr>
          <p:cNvPicPr>
            <a:picLocks noGrp="1" noChangeAspect="1" noChangeArrowheads="1"/>
          </p:cNvPicPr>
          <p:nvPr>
            <p:ph sz="half" idx="2"/>
          </p:nvPr>
        </p:nvPicPr>
        <p:blipFill>
          <a:blip r:embed="rId8">
            <a:extLst>
              <a:ext uri="{28A0092B-C50C-407E-A947-70E740481C1C}">
                <a14:useLocalDpi xmlns:a14="http://schemas.microsoft.com/office/drawing/2010/main" val="0"/>
              </a:ext>
            </a:extLst>
          </a:blip>
          <a:stretch>
            <a:fillRect/>
          </a:stretch>
        </p:blipFill>
        <p:spPr bwMode="auto">
          <a:xfrm>
            <a:off x="6096000" y="2050301"/>
            <a:ext cx="5980009" cy="346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93278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graphicEl>
                                              <a:dgm id="{409A9036-3CC2-43DE-BC9A-0767EC337783}"/>
                                            </p:graphicEl>
                                          </p:spTgt>
                                        </p:tgtEl>
                                        <p:attrNameLst>
                                          <p:attrName>style.visibility</p:attrName>
                                        </p:attrNameLst>
                                      </p:cBhvr>
                                      <p:to>
                                        <p:strVal val="visible"/>
                                      </p:to>
                                    </p:set>
                                    <p:animEffect transition="in" filter="fade">
                                      <p:cBhvr>
                                        <p:cTn id="11" dur="500"/>
                                        <p:tgtEl>
                                          <p:spTgt spid="8">
                                            <p:graphicEl>
                                              <a:dgm id="{409A9036-3CC2-43DE-BC9A-0767EC337783}"/>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graphicEl>
                                              <a:dgm id="{B2413594-A94C-4986-AA97-3329E7C89A3D}"/>
                                            </p:graphicEl>
                                          </p:spTgt>
                                        </p:tgtEl>
                                        <p:attrNameLst>
                                          <p:attrName>style.visibility</p:attrName>
                                        </p:attrNameLst>
                                      </p:cBhvr>
                                      <p:to>
                                        <p:strVal val="visible"/>
                                      </p:to>
                                    </p:set>
                                    <p:animEffect transition="in" filter="fade">
                                      <p:cBhvr>
                                        <p:cTn id="15" dur="500"/>
                                        <p:tgtEl>
                                          <p:spTgt spid="8">
                                            <p:graphicEl>
                                              <a:dgm id="{B2413594-A94C-4986-AA97-3329E7C89A3D}"/>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graphicEl>
                                              <a:dgm id="{AFB4E15B-0F81-4C1E-A339-4004AAEBDF2D}"/>
                                            </p:graphicEl>
                                          </p:spTgt>
                                        </p:tgtEl>
                                        <p:attrNameLst>
                                          <p:attrName>style.visibility</p:attrName>
                                        </p:attrNameLst>
                                      </p:cBhvr>
                                      <p:to>
                                        <p:strVal val="visible"/>
                                      </p:to>
                                    </p:set>
                                    <p:animEffect transition="in" filter="fade">
                                      <p:cBhvr>
                                        <p:cTn id="19" dur="500"/>
                                        <p:tgtEl>
                                          <p:spTgt spid="8">
                                            <p:graphicEl>
                                              <a:dgm id="{AFB4E15B-0F81-4C1E-A339-4004AAEBDF2D}"/>
                                            </p:graphic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
                                            <p:graphicEl>
                                              <a:dgm id="{4AD9B391-DB0D-442E-9D12-D13C6FE40ED4}"/>
                                            </p:graphicEl>
                                          </p:spTgt>
                                        </p:tgtEl>
                                        <p:attrNameLst>
                                          <p:attrName>style.visibility</p:attrName>
                                        </p:attrNameLst>
                                      </p:cBhvr>
                                      <p:to>
                                        <p:strVal val="visible"/>
                                      </p:to>
                                    </p:set>
                                    <p:animEffect transition="in" filter="fade">
                                      <p:cBhvr>
                                        <p:cTn id="23" dur="500"/>
                                        <p:tgtEl>
                                          <p:spTgt spid="8">
                                            <p:graphicEl>
                                              <a:dgm id="{4AD9B391-DB0D-442E-9D12-D13C6FE40ED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23718583-C1AE-4619-99A6-B2AC8E087169}"/>
              </a:ext>
            </a:extLst>
          </p:cNvPr>
          <p:cNvSpPr>
            <a:spLocks noGrp="1"/>
          </p:cNvSpPr>
          <p:nvPr>
            <p:ph type="title"/>
          </p:nvPr>
        </p:nvSpPr>
        <p:spPr>
          <a:xfrm>
            <a:off x="801340" y="802955"/>
            <a:ext cx="4766330" cy="1454051"/>
          </a:xfrm>
        </p:spPr>
        <p:txBody>
          <a:bodyPr>
            <a:normAutofit/>
          </a:bodyPr>
          <a:lstStyle/>
          <a:p>
            <a:r>
              <a:rPr lang="en-NZ" sz="3600" dirty="0">
                <a:solidFill>
                  <a:srgbClr val="000000"/>
                </a:solidFill>
              </a:rPr>
              <a:t>Limitations with Cosmos DB</a:t>
            </a:r>
          </a:p>
        </p:txBody>
      </p:sp>
      <p:graphicFrame>
        <p:nvGraphicFramePr>
          <p:cNvPr id="5" name="Content Placeholder 4">
            <a:extLst>
              <a:ext uri="{FF2B5EF4-FFF2-40B4-BE49-F238E27FC236}">
                <a16:creationId xmlns:a16="http://schemas.microsoft.com/office/drawing/2014/main" id="{4DCDD4E4-73C0-46CB-9C0C-0D2147264D7F}"/>
              </a:ext>
            </a:extLst>
          </p:cNvPr>
          <p:cNvGraphicFramePr>
            <a:graphicFrameLocks noGrp="1"/>
          </p:cNvGraphicFramePr>
          <p:nvPr>
            <p:ph idx="1"/>
            <p:extLst>
              <p:ext uri="{D42A27DB-BD31-4B8C-83A1-F6EECF244321}">
                <p14:modId xmlns:p14="http://schemas.microsoft.com/office/powerpoint/2010/main" val="3679323331"/>
              </p:ext>
            </p:extLst>
          </p:nvPr>
        </p:nvGraphicFramePr>
        <p:xfrm>
          <a:off x="804672" y="2421683"/>
          <a:ext cx="4765949" cy="33534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2" descr="Pricing - Azure Cosmos DB | Microsoft Azure">
            <a:extLst>
              <a:ext uri="{FF2B5EF4-FFF2-40B4-BE49-F238E27FC236}">
                <a16:creationId xmlns:a16="http://schemas.microsoft.com/office/drawing/2014/main" id="{761A063D-EA88-435B-B498-8D1C376E1FB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90124" y="2363479"/>
            <a:ext cx="5715000"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8201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graphicEl>
                                              <a:dgm id="{CE4F04FC-5CF6-4D28-970C-A78974E2576B}"/>
                                            </p:graphicEl>
                                          </p:spTgt>
                                        </p:tgtEl>
                                        <p:attrNameLst>
                                          <p:attrName>style.visibility</p:attrName>
                                        </p:attrNameLst>
                                      </p:cBhvr>
                                      <p:to>
                                        <p:strVal val="visible"/>
                                      </p:to>
                                    </p:set>
                                    <p:animEffect transition="in" filter="fade">
                                      <p:cBhvr>
                                        <p:cTn id="7" dur="500"/>
                                        <p:tgtEl>
                                          <p:spTgt spid="5">
                                            <p:graphicEl>
                                              <a:dgm id="{CE4F04FC-5CF6-4D28-970C-A78974E2576B}"/>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graphicEl>
                                              <a:dgm id="{4422886B-0C39-4CDE-A09D-B7A287CBC8E5}"/>
                                            </p:graphicEl>
                                          </p:spTgt>
                                        </p:tgtEl>
                                        <p:attrNameLst>
                                          <p:attrName>style.visibility</p:attrName>
                                        </p:attrNameLst>
                                      </p:cBhvr>
                                      <p:to>
                                        <p:strVal val="visible"/>
                                      </p:to>
                                    </p:set>
                                    <p:animEffect transition="in" filter="fade">
                                      <p:cBhvr>
                                        <p:cTn id="11" dur="500"/>
                                        <p:tgtEl>
                                          <p:spTgt spid="5">
                                            <p:graphicEl>
                                              <a:dgm id="{4422886B-0C39-4CDE-A09D-B7A287CBC8E5}"/>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graphicEl>
                                              <a:dgm id="{76C01B5D-82FF-4BEF-B617-A33287A34EC4}"/>
                                            </p:graphicEl>
                                          </p:spTgt>
                                        </p:tgtEl>
                                        <p:attrNameLst>
                                          <p:attrName>style.visibility</p:attrName>
                                        </p:attrNameLst>
                                      </p:cBhvr>
                                      <p:to>
                                        <p:strVal val="visible"/>
                                      </p:to>
                                    </p:set>
                                    <p:animEffect transition="in" filter="fade">
                                      <p:cBhvr>
                                        <p:cTn id="15" dur="500"/>
                                        <p:tgtEl>
                                          <p:spTgt spid="5">
                                            <p:graphicEl>
                                              <a:dgm id="{76C01B5D-82FF-4BEF-B617-A33287A34EC4}"/>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graphicEl>
                                              <a:dgm id="{38C75185-6E08-4B68-98AA-315E70A61C05}"/>
                                            </p:graphicEl>
                                          </p:spTgt>
                                        </p:tgtEl>
                                        <p:attrNameLst>
                                          <p:attrName>style.visibility</p:attrName>
                                        </p:attrNameLst>
                                      </p:cBhvr>
                                      <p:to>
                                        <p:strVal val="visible"/>
                                      </p:to>
                                    </p:set>
                                    <p:animEffect transition="in" filter="fade">
                                      <p:cBhvr>
                                        <p:cTn id="19" dur="500"/>
                                        <p:tgtEl>
                                          <p:spTgt spid="5">
                                            <p:graphicEl>
                                              <a:dgm id="{38C75185-6E08-4B68-98AA-315E70A61C0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9CE67-7922-4E7D-8C5A-F52A46887E12}"/>
              </a:ext>
            </a:extLst>
          </p:cNvPr>
          <p:cNvSpPr>
            <a:spLocks noGrp="1"/>
          </p:cNvSpPr>
          <p:nvPr>
            <p:ph type="title"/>
          </p:nvPr>
        </p:nvSpPr>
        <p:spPr/>
        <p:txBody>
          <a:bodyPr/>
          <a:lstStyle/>
          <a:p>
            <a:r>
              <a:rPr lang="en-NZ" dirty="0"/>
              <a:t>Synapse Link Integration with Cosmos DB and Synapse Analytics</a:t>
            </a:r>
          </a:p>
        </p:txBody>
      </p:sp>
      <p:pic>
        <p:nvPicPr>
          <p:cNvPr id="5" name="Content Placeholder 4">
            <a:extLst>
              <a:ext uri="{FF2B5EF4-FFF2-40B4-BE49-F238E27FC236}">
                <a16:creationId xmlns:a16="http://schemas.microsoft.com/office/drawing/2014/main" id="{8B281C7F-2AFE-4199-B7D3-84B7E65488AF}"/>
              </a:ext>
            </a:extLst>
          </p:cNvPr>
          <p:cNvPicPr>
            <a:picLocks noGrp="1" noChangeAspect="1"/>
          </p:cNvPicPr>
          <p:nvPr>
            <p:ph idx="1"/>
          </p:nvPr>
        </p:nvPicPr>
        <p:blipFill>
          <a:blip r:embed="rId3"/>
          <a:stretch>
            <a:fillRect/>
          </a:stretch>
        </p:blipFill>
        <p:spPr>
          <a:xfrm>
            <a:off x="870487" y="1690688"/>
            <a:ext cx="10451025" cy="4962358"/>
          </a:xfrm>
          <a:prstGeom prst="rect">
            <a:avLst/>
          </a:prstGeom>
        </p:spPr>
      </p:pic>
    </p:spTree>
    <p:extLst>
      <p:ext uri="{BB962C8B-B14F-4D97-AF65-F5344CB8AC3E}">
        <p14:creationId xmlns:p14="http://schemas.microsoft.com/office/powerpoint/2010/main" val="20557418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705</TotalTime>
  <Words>2597</Words>
  <Application>Microsoft Office PowerPoint</Application>
  <PresentationFormat>Widescreen</PresentationFormat>
  <Paragraphs>174</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Segoe UI</vt:lpstr>
      <vt:lpstr>Segoe UI Semibold</vt:lpstr>
      <vt:lpstr>Segoe UI Semilight</vt:lpstr>
      <vt:lpstr>Office Theme</vt:lpstr>
      <vt:lpstr>Developing HTAP Analytical Solutions with Azure Cosmos DB and Azure Synapse Analytics</vt:lpstr>
      <vt:lpstr>About Me</vt:lpstr>
      <vt:lpstr>Agenda</vt:lpstr>
      <vt:lpstr>Azure Synapse Analytics</vt:lpstr>
      <vt:lpstr>Azure Cosmos DB </vt:lpstr>
      <vt:lpstr>Use Cases for Azure Cosmos DB</vt:lpstr>
      <vt:lpstr>Throughput in Azure Cosmos DB</vt:lpstr>
      <vt:lpstr>Limitations with Cosmos DB</vt:lpstr>
      <vt:lpstr>Synapse Link Integration with Cosmos DB and Synapse Analytics</vt:lpstr>
      <vt:lpstr>Analytical Store in Azure Cosmos DB</vt:lpstr>
      <vt:lpstr>Analytical Time-To-Live</vt:lpstr>
      <vt:lpstr>Benefits of Azure Synapse Link</vt:lpstr>
      <vt:lpstr>When would we use Synapse Link for Cosmos DB?</vt:lpstr>
      <vt:lpstr>Demo time!</vt:lpstr>
      <vt:lpstr>Things to note</vt:lpstr>
      <vt:lpstr>Thanks for listening! @willvelida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HTAP Analytical Solutions with Azure Cosmos DB and Azure Synapse Analytics</dc:title>
  <dc:creator>Will</dc:creator>
  <cp:lastModifiedBy>Will</cp:lastModifiedBy>
  <cp:revision>10</cp:revision>
  <dcterms:created xsi:type="dcterms:W3CDTF">2020-06-09T06:30:14Z</dcterms:created>
  <dcterms:modified xsi:type="dcterms:W3CDTF">2021-01-30T09:53:27Z</dcterms:modified>
</cp:coreProperties>
</file>