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63" r:id="rId10"/>
    <p:sldId id="270" r:id="rId11"/>
    <p:sldId id="273" r:id="rId12"/>
    <p:sldId id="271" r:id="rId13"/>
    <p:sldId id="272" r:id="rId14"/>
    <p:sldId id="265" r:id="rId15"/>
    <p:sldId id="266" r:id="rId16"/>
    <p:sldId id="267" r:id="rId17"/>
    <p:sldId id="268" r:id="rId18"/>
    <p:sldId id="269" r:id="rId19"/>
    <p:sldId id="275" r:id="rId20"/>
    <p:sldId id="277" r:id="rId21"/>
    <p:sldId id="276" r:id="rId2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450FAA1F-2625-4E24-B9A7-A589E28DAB6E}" type="datetimeFigureOut">
              <a:rPr lang="nl-BE" smtClean="0"/>
              <a:t>8/06/2015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118191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450FAA1F-2625-4E24-B9A7-A589E28DAB6E}" type="datetimeFigureOut">
              <a:rPr lang="nl-BE" smtClean="0"/>
              <a:t>8/06/2015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416389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450FAA1F-2625-4E24-B9A7-A589E28DAB6E}" type="datetimeFigureOut">
              <a:rPr lang="nl-BE" smtClean="0"/>
              <a:t>8/06/2015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426008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450FAA1F-2625-4E24-B9A7-A589E28DAB6E}" type="datetimeFigureOut">
              <a:rPr lang="nl-BE" smtClean="0"/>
              <a:t>8/06/2015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72235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FAA1F-2625-4E24-B9A7-A589E28DAB6E}" type="datetimeFigureOut">
              <a:rPr lang="nl-BE" smtClean="0"/>
              <a:t>8/06/2015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114697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450FAA1F-2625-4E24-B9A7-A589E28DAB6E}" type="datetimeFigureOut">
              <a:rPr lang="nl-BE" smtClean="0"/>
              <a:t>8/06/2015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357544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450FAA1F-2625-4E24-B9A7-A589E28DAB6E}" type="datetimeFigureOut">
              <a:rPr lang="nl-BE" smtClean="0"/>
              <a:t>8/06/2015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15092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450FAA1F-2625-4E24-B9A7-A589E28DAB6E}" type="datetimeFigureOut">
              <a:rPr lang="nl-BE" smtClean="0"/>
              <a:t>8/06/2015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304254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FAA1F-2625-4E24-B9A7-A589E28DAB6E}" type="datetimeFigureOut">
              <a:rPr lang="nl-BE" smtClean="0"/>
              <a:t>8/06/2015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248301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FAA1F-2625-4E24-B9A7-A589E28DAB6E}" type="datetimeFigureOut">
              <a:rPr lang="nl-BE" smtClean="0"/>
              <a:t>8/06/2015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368453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FAA1F-2625-4E24-B9A7-A589E28DAB6E}" type="datetimeFigureOut">
              <a:rPr lang="nl-BE" smtClean="0"/>
              <a:t>8/06/2015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A67D91D-9697-4795-828E-6D007F2FA774}" type="slidenum">
              <a:rPr lang="nl-BE" smtClean="0"/>
              <a:t>‹#›</a:t>
            </a:fld>
            <a:endParaRPr lang="nl-BE"/>
          </a:p>
        </p:txBody>
      </p:sp>
    </p:spTree>
    <p:extLst>
      <p:ext uri="{BB962C8B-B14F-4D97-AF65-F5344CB8AC3E}">
        <p14:creationId xmlns:p14="http://schemas.microsoft.com/office/powerpoint/2010/main" val="66829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AA1F-2625-4E24-B9A7-A589E28DAB6E}" type="datetimeFigureOut">
              <a:rPr lang="nl-BE" smtClean="0"/>
              <a:t>8/06/2015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D91D-9697-4795-828E-6D007F2FA774}" type="slidenum">
              <a:rPr lang="nl-BE" smtClean="0"/>
              <a:t>‹#›</a:t>
            </a:fld>
            <a:endParaRPr lang="nl-BE"/>
          </a:p>
        </p:txBody>
      </p:sp>
    </p:spTree>
    <p:extLst>
      <p:ext uri="{BB962C8B-B14F-4D97-AF65-F5344CB8AC3E}">
        <p14:creationId xmlns:p14="http://schemas.microsoft.com/office/powerpoint/2010/main" val="165142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EAS&amp;Ensor</a:t>
            </a:r>
            <a:endParaRPr lang="nl-BE" dirty="0"/>
          </a:p>
        </p:txBody>
      </p:sp>
      <p:sp>
        <p:nvSpPr>
          <p:cNvPr id="3" name="Subtitle 2"/>
          <p:cNvSpPr>
            <a:spLocks noGrp="1"/>
          </p:cNvSpPr>
          <p:nvPr>
            <p:ph type="subTitle" idx="1"/>
          </p:nvPr>
        </p:nvSpPr>
        <p:spPr/>
        <p:txBody>
          <a:bodyPr/>
          <a:lstStyle/>
          <a:p>
            <a:r>
              <a:rPr lang="en-US" dirty="0" smtClean="0"/>
              <a:t>From requirements to deployment</a:t>
            </a:r>
          </a:p>
          <a:p>
            <a:r>
              <a:rPr lang="en-US" dirty="0" smtClean="0"/>
              <a:t>(Enterprise architect and what is the purpose)</a:t>
            </a:r>
            <a:endParaRPr lang="nl-BE" dirty="0"/>
          </a:p>
        </p:txBody>
      </p:sp>
    </p:spTree>
    <p:extLst>
      <p:ext uri="{BB962C8B-B14F-4D97-AF65-F5344CB8AC3E}">
        <p14:creationId xmlns:p14="http://schemas.microsoft.com/office/powerpoint/2010/main" val="1774716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use case?</a:t>
            </a:r>
          </a:p>
        </p:txBody>
      </p:sp>
      <p:sp>
        <p:nvSpPr>
          <p:cNvPr id="3" name="Content Placeholder 2"/>
          <p:cNvSpPr>
            <a:spLocks noGrp="1"/>
          </p:cNvSpPr>
          <p:nvPr>
            <p:ph idx="1"/>
          </p:nvPr>
        </p:nvSpPr>
        <p:spPr/>
        <p:txBody>
          <a:bodyPr/>
          <a:lstStyle/>
          <a:p>
            <a:r>
              <a:rPr lang="nl-BE" dirty="0"/>
              <a:t>A </a:t>
            </a:r>
            <a:r>
              <a:rPr lang="nl-BE" dirty="0" err="1"/>
              <a:t>use</a:t>
            </a:r>
            <a:r>
              <a:rPr lang="nl-BE" dirty="0"/>
              <a:t> case </a:t>
            </a:r>
            <a:r>
              <a:rPr lang="nl-BE" dirty="0" err="1"/>
              <a:t>describes</a:t>
            </a:r>
            <a:r>
              <a:rPr lang="nl-BE" dirty="0"/>
              <a:t> the way </a:t>
            </a:r>
            <a:r>
              <a:rPr lang="nl-BE" dirty="0" err="1"/>
              <a:t>your</a:t>
            </a:r>
            <a:r>
              <a:rPr lang="nl-BE" dirty="0"/>
              <a:t> system </a:t>
            </a:r>
            <a:r>
              <a:rPr lang="nl-BE" dirty="0" err="1"/>
              <a:t>behaves</a:t>
            </a:r>
            <a:r>
              <a:rPr lang="nl-BE" dirty="0"/>
              <a:t> </a:t>
            </a:r>
            <a:r>
              <a:rPr lang="nl-BE" dirty="0" err="1"/>
              <a:t>to</a:t>
            </a:r>
            <a:r>
              <a:rPr lang="nl-BE" dirty="0"/>
              <a:t> meet a </a:t>
            </a:r>
            <a:r>
              <a:rPr lang="nl-BE" dirty="0" err="1"/>
              <a:t>requirement</a:t>
            </a:r>
            <a:r>
              <a:rPr lang="nl-BE" dirty="0"/>
              <a:t>.</a:t>
            </a:r>
          </a:p>
          <a:p>
            <a:r>
              <a:rPr lang="nl-BE" i="1" dirty="0"/>
              <a:t>A </a:t>
            </a:r>
            <a:r>
              <a:rPr lang="nl-BE" i="1" dirty="0" err="1"/>
              <a:t>use</a:t>
            </a:r>
            <a:r>
              <a:rPr lang="nl-BE" i="1" dirty="0"/>
              <a:t> case is </a:t>
            </a:r>
            <a:r>
              <a:rPr lang="nl-BE" i="1" dirty="0" err="1"/>
              <a:t>something</a:t>
            </a:r>
            <a:r>
              <a:rPr lang="nl-BE" i="1" dirty="0"/>
              <a:t> </a:t>
            </a:r>
            <a:r>
              <a:rPr lang="nl-BE" i="1" dirty="0" err="1"/>
              <a:t>that</a:t>
            </a:r>
            <a:r>
              <a:rPr lang="nl-BE" i="1" dirty="0"/>
              <a:t> </a:t>
            </a:r>
            <a:r>
              <a:rPr lang="nl-BE" i="1" dirty="0" err="1"/>
              <a:t>provides</a:t>
            </a:r>
            <a:r>
              <a:rPr lang="nl-BE" i="1" dirty="0"/>
              <a:t> </a:t>
            </a:r>
            <a:r>
              <a:rPr lang="nl-BE" i="1" dirty="0" err="1"/>
              <a:t>some</a:t>
            </a:r>
            <a:r>
              <a:rPr lang="nl-BE" i="1" dirty="0"/>
              <a:t> </a:t>
            </a:r>
            <a:r>
              <a:rPr lang="nl-BE" i="1" dirty="0" err="1"/>
              <a:t>measurable</a:t>
            </a:r>
            <a:r>
              <a:rPr lang="nl-BE" i="1" dirty="0"/>
              <a:t> </a:t>
            </a:r>
            <a:r>
              <a:rPr lang="nl-BE" i="1" dirty="0" err="1"/>
              <a:t>result</a:t>
            </a:r>
            <a:r>
              <a:rPr lang="nl-BE" i="1" dirty="0"/>
              <a:t> </a:t>
            </a:r>
            <a:r>
              <a:rPr lang="nl-BE" i="1" dirty="0" err="1"/>
              <a:t>to</a:t>
            </a:r>
            <a:r>
              <a:rPr lang="nl-BE" i="1" dirty="0"/>
              <a:t> the user or </a:t>
            </a:r>
            <a:r>
              <a:rPr lang="nl-BE" i="1" dirty="0" err="1"/>
              <a:t>an</a:t>
            </a:r>
            <a:r>
              <a:rPr lang="nl-BE" i="1" dirty="0"/>
              <a:t> </a:t>
            </a:r>
            <a:r>
              <a:rPr lang="nl-BE" i="1" dirty="0" err="1"/>
              <a:t>external</a:t>
            </a:r>
            <a:r>
              <a:rPr lang="nl-BE" i="1" dirty="0"/>
              <a:t> system</a:t>
            </a:r>
            <a:r>
              <a:rPr lang="nl-BE" dirty="0"/>
              <a:t>.</a:t>
            </a:r>
          </a:p>
          <a:p>
            <a:r>
              <a:rPr lang="nl-BE" dirty="0" err="1"/>
              <a:t>Any</a:t>
            </a:r>
            <a:r>
              <a:rPr lang="nl-BE" dirty="0"/>
              <a:t> piece of system </a:t>
            </a:r>
            <a:r>
              <a:rPr lang="nl-BE" dirty="0" err="1"/>
              <a:t>behavior</a:t>
            </a:r>
            <a:r>
              <a:rPr lang="nl-BE" dirty="0"/>
              <a:t> </a:t>
            </a:r>
            <a:r>
              <a:rPr lang="nl-BE" dirty="0" err="1"/>
              <a:t>that</a:t>
            </a:r>
            <a:r>
              <a:rPr lang="nl-BE" dirty="0"/>
              <a:t> </a:t>
            </a:r>
            <a:r>
              <a:rPr lang="nl-BE" dirty="0" err="1"/>
              <a:t>meets</a:t>
            </a:r>
            <a:r>
              <a:rPr lang="nl-BE" dirty="0"/>
              <a:t> </a:t>
            </a:r>
            <a:r>
              <a:rPr lang="nl-BE" dirty="0" err="1"/>
              <a:t>this</a:t>
            </a:r>
            <a:r>
              <a:rPr lang="nl-BE" dirty="0"/>
              <a:t> </a:t>
            </a:r>
            <a:r>
              <a:rPr lang="nl-BE" dirty="0" err="1"/>
              <a:t>simple</a:t>
            </a:r>
            <a:r>
              <a:rPr lang="nl-BE" dirty="0"/>
              <a:t> test is </a:t>
            </a:r>
            <a:r>
              <a:rPr lang="nl-BE" dirty="0" err="1"/>
              <a:t>likely</a:t>
            </a:r>
            <a:r>
              <a:rPr lang="nl-BE" dirty="0"/>
              <a:t> </a:t>
            </a:r>
            <a:r>
              <a:rPr lang="nl-BE" dirty="0" err="1"/>
              <a:t>to</a:t>
            </a:r>
            <a:r>
              <a:rPr lang="nl-BE" dirty="0"/>
              <a:t> </a:t>
            </a:r>
            <a:r>
              <a:rPr lang="nl-BE" dirty="0" err="1"/>
              <a:t>be</a:t>
            </a:r>
            <a:r>
              <a:rPr lang="nl-BE" dirty="0"/>
              <a:t> a </a:t>
            </a:r>
            <a:r>
              <a:rPr lang="nl-BE" dirty="0" err="1"/>
              <a:t>good</a:t>
            </a:r>
            <a:r>
              <a:rPr lang="nl-BE" dirty="0"/>
              <a:t> </a:t>
            </a:r>
            <a:r>
              <a:rPr lang="nl-BE" dirty="0" err="1"/>
              <a:t>candidate</a:t>
            </a:r>
            <a:r>
              <a:rPr lang="nl-BE" dirty="0"/>
              <a:t> </a:t>
            </a:r>
            <a:r>
              <a:rPr lang="nl-BE" dirty="0" err="1"/>
              <a:t>for</a:t>
            </a:r>
            <a:r>
              <a:rPr lang="nl-BE" dirty="0"/>
              <a:t> a </a:t>
            </a:r>
            <a:r>
              <a:rPr lang="nl-BE" dirty="0" err="1"/>
              <a:t>use</a:t>
            </a:r>
            <a:r>
              <a:rPr lang="nl-BE" dirty="0"/>
              <a:t> case</a:t>
            </a:r>
            <a:r>
              <a:rPr lang="nl-BE" dirty="0" smtClean="0"/>
              <a:t>.</a:t>
            </a:r>
            <a:endParaRPr lang="nl-BE" dirty="0"/>
          </a:p>
        </p:txBody>
      </p:sp>
    </p:spTree>
    <p:extLst>
      <p:ext uri="{BB962C8B-B14F-4D97-AF65-F5344CB8AC3E}">
        <p14:creationId xmlns:p14="http://schemas.microsoft.com/office/powerpoint/2010/main" val="3113265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 level of a use case</a:t>
            </a:r>
            <a:endParaRPr lang="nl-BE" dirty="0"/>
          </a:p>
        </p:txBody>
      </p:sp>
      <p:pic>
        <p:nvPicPr>
          <p:cNvPr id="4" name="Picture 3"/>
          <p:cNvPicPr>
            <a:picLocks noChangeAspect="1"/>
          </p:cNvPicPr>
          <p:nvPr/>
        </p:nvPicPr>
        <p:blipFill>
          <a:blip r:embed="rId2"/>
          <a:stretch>
            <a:fillRect/>
          </a:stretch>
        </p:blipFill>
        <p:spPr>
          <a:xfrm>
            <a:off x="2572491" y="1690688"/>
            <a:ext cx="6468871" cy="4244028"/>
          </a:xfrm>
          <a:prstGeom prst="rect">
            <a:avLst/>
          </a:prstGeom>
        </p:spPr>
      </p:pic>
    </p:spTree>
    <p:extLst>
      <p:ext uri="{BB962C8B-B14F-4D97-AF65-F5344CB8AC3E}">
        <p14:creationId xmlns:p14="http://schemas.microsoft.com/office/powerpoint/2010/main" val="2872024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an actor?</a:t>
            </a:r>
            <a:endParaRPr lang="nl-BE" dirty="0"/>
          </a:p>
        </p:txBody>
      </p:sp>
      <p:pic>
        <p:nvPicPr>
          <p:cNvPr id="4" name="Picture 3"/>
          <p:cNvPicPr>
            <a:picLocks noChangeAspect="1"/>
          </p:cNvPicPr>
          <p:nvPr/>
        </p:nvPicPr>
        <p:blipFill>
          <a:blip r:embed="rId2"/>
          <a:stretch>
            <a:fillRect/>
          </a:stretch>
        </p:blipFill>
        <p:spPr>
          <a:xfrm>
            <a:off x="3790168" y="1690688"/>
            <a:ext cx="3963570" cy="4548796"/>
          </a:xfrm>
          <a:prstGeom prst="rect">
            <a:avLst/>
          </a:prstGeom>
        </p:spPr>
      </p:pic>
    </p:spTree>
    <p:extLst>
      <p:ext uri="{BB962C8B-B14F-4D97-AF65-F5344CB8AC3E}">
        <p14:creationId xmlns:p14="http://schemas.microsoft.com/office/powerpoint/2010/main" val="426600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actor?</a:t>
            </a:r>
            <a:endParaRPr lang="nl-BE" dirty="0"/>
          </a:p>
        </p:txBody>
      </p:sp>
      <p:sp>
        <p:nvSpPr>
          <p:cNvPr id="5" name="Content Placeholder 4"/>
          <p:cNvSpPr>
            <a:spLocks noGrp="1"/>
          </p:cNvSpPr>
          <p:nvPr>
            <p:ph idx="1"/>
          </p:nvPr>
        </p:nvSpPr>
        <p:spPr/>
        <p:txBody>
          <a:bodyPr/>
          <a:lstStyle/>
          <a:p>
            <a:pPr marL="0" indent="0">
              <a:buNone/>
            </a:pPr>
            <a:r>
              <a:rPr lang="nl-BE" dirty="0"/>
              <a:t>Actors </a:t>
            </a:r>
            <a:r>
              <a:rPr lang="nl-BE" dirty="0" err="1"/>
              <a:t>don't</a:t>
            </a:r>
            <a:r>
              <a:rPr lang="nl-BE" dirty="0"/>
              <a:t> have </a:t>
            </a:r>
            <a:r>
              <a:rPr lang="nl-BE" dirty="0" err="1"/>
              <a:t>to</a:t>
            </a:r>
            <a:r>
              <a:rPr lang="nl-BE" dirty="0"/>
              <a:t> </a:t>
            </a:r>
            <a:r>
              <a:rPr lang="nl-BE" dirty="0" err="1"/>
              <a:t>be</a:t>
            </a:r>
            <a:r>
              <a:rPr lang="nl-BE" dirty="0"/>
              <a:t> </a:t>
            </a:r>
            <a:r>
              <a:rPr lang="nl-BE" dirty="0" err="1"/>
              <a:t>actual</a:t>
            </a:r>
            <a:r>
              <a:rPr lang="nl-BE" dirty="0"/>
              <a:t> </a:t>
            </a:r>
            <a:r>
              <a:rPr lang="nl-BE" dirty="0" err="1"/>
              <a:t>people</a:t>
            </a:r>
            <a:r>
              <a:rPr lang="nl-BE" dirty="0"/>
              <a:t>. </a:t>
            </a:r>
            <a:r>
              <a:rPr lang="nl-BE" dirty="0" err="1"/>
              <a:t>While</a:t>
            </a:r>
            <a:r>
              <a:rPr lang="nl-BE" dirty="0"/>
              <a:t> </a:t>
            </a:r>
            <a:r>
              <a:rPr lang="nl-BE" dirty="0" err="1"/>
              <a:t>an</a:t>
            </a:r>
            <a:r>
              <a:rPr lang="nl-BE" dirty="0"/>
              <a:t> actor </a:t>
            </a:r>
            <a:r>
              <a:rPr lang="nl-BE" dirty="0" err="1"/>
              <a:t>might</a:t>
            </a:r>
            <a:r>
              <a:rPr lang="nl-BE" dirty="0"/>
              <a:t> </a:t>
            </a:r>
            <a:r>
              <a:rPr lang="nl-BE" dirty="0" err="1"/>
              <a:t>be</a:t>
            </a:r>
            <a:r>
              <a:rPr lang="nl-BE" dirty="0"/>
              <a:t> a person, </a:t>
            </a:r>
            <a:r>
              <a:rPr lang="nl-BE" dirty="0" err="1"/>
              <a:t>it</a:t>
            </a:r>
            <a:r>
              <a:rPr lang="nl-BE" dirty="0"/>
              <a:t> </a:t>
            </a:r>
            <a:r>
              <a:rPr lang="nl-BE" dirty="0" err="1"/>
              <a:t>could</a:t>
            </a:r>
            <a:r>
              <a:rPr lang="nl-BE" dirty="0"/>
              <a:t> </a:t>
            </a:r>
            <a:r>
              <a:rPr lang="nl-BE" dirty="0" err="1"/>
              <a:t>also</a:t>
            </a:r>
            <a:r>
              <a:rPr lang="nl-BE" dirty="0"/>
              <a:t> </a:t>
            </a:r>
            <a:r>
              <a:rPr lang="nl-BE" dirty="0" err="1"/>
              <a:t>be</a:t>
            </a:r>
            <a:r>
              <a:rPr lang="nl-BE" dirty="0"/>
              <a:t> a </a:t>
            </a:r>
            <a:r>
              <a:rPr lang="nl-BE" dirty="0" err="1"/>
              <a:t>third</a:t>
            </a:r>
            <a:r>
              <a:rPr lang="nl-BE" dirty="0"/>
              <a:t> party's system, </a:t>
            </a:r>
            <a:r>
              <a:rPr lang="nl-BE" dirty="0" err="1"/>
              <a:t>such</a:t>
            </a:r>
            <a:r>
              <a:rPr lang="nl-BE" dirty="0"/>
              <a:t> as in a business-to-business (B2B) </a:t>
            </a:r>
            <a:r>
              <a:rPr lang="nl-BE" dirty="0" err="1"/>
              <a:t>application</a:t>
            </a:r>
            <a:r>
              <a:rPr lang="nl-BE" dirty="0"/>
              <a:t>. </a:t>
            </a:r>
            <a:r>
              <a:rPr lang="nl-BE" dirty="0" err="1"/>
              <a:t>Think</a:t>
            </a:r>
            <a:r>
              <a:rPr lang="nl-BE" dirty="0"/>
              <a:t> of </a:t>
            </a:r>
            <a:r>
              <a:rPr lang="nl-BE" dirty="0" err="1"/>
              <a:t>an</a:t>
            </a:r>
            <a:r>
              <a:rPr lang="nl-BE" dirty="0"/>
              <a:t> actor as a black box: </a:t>
            </a:r>
            <a:r>
              <a:rPr lang="nl-BE" dirty="0" err="1"/>
              <a:t>you</a:t>
            </a:r>
            <a:r>
              <a:rPr lang="nl-BE" dirty="0"/>
              <a:t> </a:t>
            </a:r>
            <a:r>
              <a:rPr lang="nl-BE" dirty="0" err="1"/>
              <a:t>cannot</a:t>
            </a:r>
            <a:r>
              <a:rPr lang="nl-BE" dirty="0"/>
              <a:t> change </a:t>
            </a:r>
            <a:r>
              <a:rPr lang="nl-BE" dirty="0" err="1"/>
              <a:t>an</a:t>
            </a:r>
            <a:r>
              <a:rPr lang="nl-BE" dirty="0"/>
              <a:t> actor </a:t>
            </a:r>
            <a:r>
              <a:rPr lang="nl-BE" dirty="0" err="1"/>
              <a:t>and</a:t>
            </a:r>
            <a:r>
              <a:rPr lang="nl-BE" dirty="0"/>
              <a:t> </a:t>
            </a:r>
            <a:r>
              <a:rPr lang="nl-BE" dirty="0" err="1"/>
              <a:t>you</a:t>
            </a:r>
            <a:r>
              <a:rPr lang="nl-BE" dirty="0"/>
              <a:t> are </a:t>
            </a:r>
            <a:r>
              <a:rPr lang="nl-BE" dirty="0" err="1"/>
              <a:t>not</a:t>
            </a:r>
            <a:r>
              <a:rPr lang="nl-BE" dirty="0"/>
              <a:t> </a:t>
            </a:r>
            <a:r>
              <a:rPr lang="nl-BE" dirty="0" err="1"/>
              <a:t>interested</a:t>
            </a:r>
            <a:r>
              <a:rPr lang="nl-BE" dirty="0"/>
              <a:t> in </a:t>
            </a:r>
            <a:r>
              <a:rPr lang="nl-BE" dirty="0" err="1"/>
              <a:t>how</a:t>
            </a:r>
            <a:r>
              <a:rPr lang="nl-BE" dirty="0"/>
              <a:t> </a:t>
            </a:r>
            <a:r>
              <a:rPr lang="nl-BE" dirty="0" err="1"/>
              <a:t>it</a:t>
            </a:r>
            <a:r>
              <a:rPr lang="nl-BE" dirty="0"/>
              <a:t> </a:t>
            </a:r>
            <a:r>
              <a:rPr lang="nl-BE" dirty="0" err="1"/>
              <a:t>works</a:t>
            </a:r>
            <a:r>
              <a:rPr lang="nl-BE" dirty="0"/>
              <a:t>, but </a:t>
            </a:r>
            <a:r>
              <a:rPr lang="nl-BE" dirty="0" err="1"/>
              <a:t>it</a:t>
            </a:r>
            <a:r>
              <a:rPr lang="nl-BE" dirty="0"/>
              <a:t> must </a:t>
            </a:r>
            <a:r>
              <a:rPr lang="nl-BE" dirty="0" err="1"/>
              <a:t>interact</a:t>
            </a:r>
            <a:r>
              <a:rPr lang="nl-BE" dirty="0"/>
              <a:t> </a:t>
            </a:r>
            <a:r>
              <a:rPr lang="nl-BE" dirty="0" err="1"/>
              <a:t>with</a:t>
            </a:r>
            <a:r>
              <a:rPr lang="nl-BE" dirty="0"/>
              <a:t> </a:t>
            </a:r>
            <a:r>
              <a:rPr lang="nl-BE" dirty="0" err="1"/>
              <a:t>your</a:t>
            </a:r>
            <a:r>
              <a:rPr lang="nl-BE" dirty="0"/>
              <a:t> system.</a:t>
            </a:r>
          </a:p>
          <a:p>
            <a:endParaRPr lang="nl-BE" dirty="0"/>
          </a:p>
        </p:txBody>
      </p:sp>
    </p:spTree>
    <p:extLst>
      <p:ext uri="{BB962C8B-B14F-4D97-AF65-F5344CB8AC3E}">
        <p14:creationId xmlns:p14="http://schemas.microsoft.com/office/powerpoint/2010/main" val="3637503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2611" y="2939142"/>
            <a:ext cx="10926147" cy="861774"/>
          </a:xfrm>
          <a:prstGeom prst="rect">
            <a:avLst/>
          </a:prstGeom>
          <a:noFill/>
        </p:spPr>
        <p:txBody>
          <a:bodyPr wrap="square" rtlCol="0">
            <a:spAutoFit/>
          </a:bodyPr>
          <a:lstStyle/>
          <a:p>
            <a:r>
              <a:rPr lang="en-US" sz="3200" dirty="0"/>
              <a:t>We strive for an evolutionary architecture.</a:t>
            </a:r>
          </a:p>
          <a:p>
            <a:endParaRPr lang="nl-BE" dirty="0"/>
          </a:p>
        </p:txBody>
      </p:sp>
    </p:spTree>
    <p:extLst>
      <p:ext uri="{BB962C8B-B14F-4D97-AF65-F5344CB8AC3E}">
        <p14:creationId xmlns:p14="http://schemas.microsoft.com/office/powerpoint/2010/main" val="199611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Rules</a:t>
            </a:r>
            <a:endParaRPr lang="nl-BE" dirty="0"/>
          </a:p>
        </p:txBody>
      </p:sp>
      <p:sp>
        <p:nvSpPr>
          <p:cNvPr id="3" name="Content Placeholder 2"/>
          <p:cNvSpPr>
            <a:spLocks noGrp="1"/>
          </p:cNvSpPr>
          <p:nvPr>
            <p:ph idx="1"/>
          </p:nvPr>
        </p:nvSpPr>
        <p:spPr/>
        <p:txBody>
          <a:bodyPr/>
          <a:lstStyle/>
          <a:p>
            <a:pPr fontAlgn="ctr"/>
            <a:r>
              <a:rPr lang="en-US" dirty="0"/>
              <a:t>Technology independence.</a:t>
            </a:r>
          </a:p>
          <a:p>
            <a:pPr fontAlgn="ctr"/>
            <a:r>
              <a:rPr lang="en-US" dirty="0"/>
              <a:t>Tests first.</a:t>
            </a:r>
          </a:p>
          <a:p>
            <a:pPr fontAlgn="ctr"/>
            <a:r>
              <a:rPr lang="en-US" dirty="0"/>
              <a:t>Growing.</a:t>
            </a:r>
          </a:p>
        </p:txBody>
      </p:sp>
    </p:spTree>
    <p:extLst>
      <p:ext uri="{BB962C8B-B14F-4D97-AF65-F5344CB8AC3E}">
        <p14:creationId xmlns:p14="http://schemas.microsoft.com/office/powerpoint/2010/main" val="2256622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755780"/>
            <a:ext cx="11094098" cy="6494085"/>
          </a:xfrm>
          <a:prstGeom prst="rect">
            <a:avLst/>
          </a:prstGeom>
          <a:noFill/>
        </p:spPr>
        <p:txBody>
          <a:bodyPr wrap="square" rtlCol="0">
            <a:spAutoFit/>
          </a:bodyPr>
          <a:lstStyle/>
          <a:p>
            <a:r>
              <a:rPr lang="en-US" sz="3200" dirty="0"/>
              <a:t>To start with our project and work in an ecosystem that gives a good base for our test driven development we provide requirements for inclusion in our test harness. As we go out of the growing principle in our approach to development we  strive for the minimum requirements (just enough to be able to test and be sure) needed</a:t>
            </a:r>
            <a:r>
              <a:rPr lang="en-US" sz="3200" dirty="0" smtClean="0"/>
              <a:t>.</a:t>
            </a:r>
          </a:p>
          <a:p>
            <a:endParaRPr lang="en-US" sz="3200" dirty="0"/>
          </a:p>
          <a:p>
            <a:r>
              <a:rPr lang="en-US" sz="3200" dirty="0"/>
              <a:t>The test harness will evolve to a walking skeleton as we called it. The skeleton is an implementation of the thinnest possible slice of real functionality that we can automatically build, test and deploy end-to-end. </a:t>
            </a:r>
          </a:p>
          <a:p>
            <a:endParaRPr lang="en-US" sz="3200" dirty="0"/>
          </a:p>
          <a:p>
            <a:endParaRPr lang="nl-BE" sz="3200" dirty="0"/>
          </a:p>
        </p:txBody>
      </p:sp>
    </p:spTree>
    <p:extLst>
      <p:ext uri="{BB962C8B-B14F-4D97-AF65-F5344CB8AC3E}">
        <p14:creationId xmlns:p14="http://schemas.microsoft.com/office/powerpoint/2010/main" val="1544281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9285" y="2992407"/>
            <a:ext cx="4710328" cy="584775"/>
          </a:xfrm>
          <a:prstGeom prst="rect">
            <a:avLst/>
          </a:prstGeom>
        </p:spPr>
        <p:txBody>
          <a:bodyPr wrap="none">
            <a:spAutoFit/>
          </a:bodyPr>
          <a:lstStyle/>
          <a:p>
            <a:r>
              <a:rPr lang="en-US" sz="3200" dirty="0" smtClean="0">
                <a:solidFill>
                  <a:srgbClr val="000000"/>
                </a:solidFill>
                <a:effectLst/>
                <a:latin typeface="Calibri" panose="020F0502020204030204" pitchFamily="34" charset="0"/>
              </a:rPr>
              <a:t>If it isn't tested, it's broken.</a:t>
            </a:r>
            <a:endParaRPr lang="nl-BE" sz="3200" dirty="0"/>
          </a:p>
        </p:txBody>
      </p:sp>
    </p:spTree>
    <p:extLst>
      <p:ext uri="{BB962C8B-B14F-4D97-AF65-F5344CB8AC3E}">
        <p14:creationId xmlns:p14="http://schemas.microsoft.com/office/powerpoint/2010/main" val="2985328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26705" y="409228"/>
            <a:ext cx="11199238" cy="5935587"/>
            <a:chOff x="426705" y="409229"/>
            <a:chExt cx="8260095" cy="4512280"/>
          </a:xfrm>
        </p:grpSpPr>
        <p:sp>
          <p:nvSpPr>
            <p:cNvPr id="2" name="Title 1"/>
            <p:cNvSpPr txBox="1">
              <a:spLocks/>
            </p:cNvSpPr>
            <p:nvPr/>
          </p:nvSpPr>
          <p:spPr>
            <a:xfrm>
              <a:off x="457200" y="409229"/>
              <a:ext cx="8229600"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t>business</a:t>
              </a:r>
              <a:endParaRPr lang="en-US" dirty="0"/>
            </a:p>
          </p:txBody>
        </p:sp>
        <p:pic>
          <p:nvPicPr>
            <p:cNvPr id="3" name="Afbeelding 3"/>
            <p:cNvPicPr>
              <a:picLocks noChangeAspect="1"/>
            </p:cNvPicPr>
            <p:nvPr/>
          </p:nvPicPr>
          <p:blipFill>
            <a:blip r:embed="rId2"/>
            <a:stretch>
              <a:fillRect/>
            </a:stretch>
          </p:blipFill>
          <p:spPr>
            <a:xfrm>
              <a:off x="3434671" y="409229"/>
              <a:ext cx="2743200" cy="2609850"/>
            </a:xfrm>
            <a:prstGeom prst="rect">
              <a:avLst/>
            </a:prstGeom>
          </p:spPr>
        </p:pic>
        <p:pic>
          <p:nvPicPr>
            <p:cNvPr id="4" name="Afbeelding 4"/>
            <p:cNvPicPr>
              <a:picLocks noChangeAspect="1"/>
            </p:cNvPicPr>
            <p:nvPr/>
          </p:nvPicPr>
          <p:blipFill>
            <a:blip r:embed="rId3"/>
            <a:stretch>
              <a:fillRect/>
            </a:stretch>
          </p:blipFill>
          <p:spPr>
            <a:xfrm>
              <a:off x="433842" y="944650"/>
              <a:ext cx="1724025" cy="619125"/>
            </a:xfrm>
            <a:prstGeom prst="rect">
              <a:avLst/>
            </a:prstGeom>
          </p:spPr>
        </p:pic>
        <p:pic>
          <p:nvPicPr>
            <p:cNvPr id="5" name="Afbeelding 5"/>
            <p:cNvPicPr>
              <a:picLocks noChangeAspect="1"/>
            </p:cNvPicPr>
            <p:nvPr/>
          </p:nvPicPr>
          <p:blipFill>
            <a:blip r:embed="rId4"/>
            <a:stretch>
              <a:fillRect/>
            </a:stretch>
          </p:blipFill>
          <p:spPr>
            <a:xfrm>
              <a:off x="433842" y="1621901"/>
              <a:ext cx="1952625" cy="619125"/>
            </a:xfrm>
            <a:prstGeom prst="rect">
              <a:avLst/>
            </a:prstGeom>
          </p:spPr>
        </p:pic>
        <p:pic>
          <p:nvPicPr>
            <p:cNvPr id="6" name="Afbeelding 6"/>
            <p:cNvPicPr>
              <a:picLocks noChangeAspect="1"/>
            </p:cNvPicPr>
            <p:nvPr/>
          </p:nvPicPr>
          <p:blipFill>
            <a:blip r:embed="rId5"/>
            <a:stretch>
              <a:fillRect/>
            </a:stretch>
          </p:blipFill>
          <p:spPr>
            <a:xfrm>
              <a:off x="457200" y="2299152"/>
              <a:ext cx="904875" cy="590550"/>
            </a:xfrm>
            <a:prstGeom prst="rect">
              <a:avLst/>
            </a:prstGeom>
          </p:spPr>
        </p:pic>
        <p:pic>
          <p:nvPicPr>
            <p:cNvPr id="7" name="Afbeelding 7"/>
            <p:cNvPicPr>
              <a:picLocks noChangeAspect="1"/>
            </p:cNvPicPr>
            <p:nvPr/>
          </p:nvPicPr>
          <p:blipFill>
            <a:blip r:embed="rId6"/>
            <a:stretch>
              <a:fillRect/>
            </a:stretch>
          </p:blipFill>
          <p:spPr>
            <a:xfrm>
              <a:off x="472313" y="2930343"/>
              <a:ext cx="1847850" cy="619125"/>
            </a:xfrm>
            <a:prstGeom prst="rect">
              <a:avLst/>
            </a:prstGeom>
          </p:spPr>
        </p:pic>
        <p:pic>
          <p:nvPicPr>
            <p:cNvPr id="8" name="Afbeelding 8"/>
            <p:cNvPicPr>
              <a:picLocks noChangeAspect="1"/>
            </p:cNvPicPr>
            <p:nvPr/>
          </p:nvPicPr>
          <p:blipFill>
            <a:blip r:embed="rId7"/>
            <a:stretch>
              <a:fillRect/>
            </a:stretch>
          </p:blipFill>
          <p:spPr>
            <a:xfrm>
              <a:off x="3434671" y="3145532"/>
              <a:ext cx="5229225" cy="1724025"/>
            </a:xfrm>
            <a:prstGeom prst="rect">
              <a:avLst/>
            </a:prstGeom>
          </p:spPr>
        </p:pic>
        <p:pic>
          <p:nvPicPr>
            <p:cNvPr id="9" name="Afbeelding 9"/>
            <p:cNvPicPr>
              <a:picLocks noChangeAspect="1"/>
            </p:cNvPicPr>
            <p:nvPr/>
          </p:nvPicPr>
          <p:blipFill>
            <a:blip r:embed="rId8"/>
            <a:stretch>
              <a:fillRect/>
            </a:stretch>
          </p:blipFill>
          <p:spPr>
            <a:xfrm>
              <a:off x="426705" y="3611736"/>
              <a:ext cx="1847850" cy="619125"/>
            </a:xfrm>
            <a:prstGeom prst="rect">
              <a:avLst/>
            </a:prstGeom>
          </p:spPr>
        </p:pic>
        <p:pic>
          <p:nvPicPr>
            <p:cNvPr id="10" name="Afbeelding 10"/>
            <p:cNvPicPr>
              <a:picLocks noChangeAspect="1"/>
            </p:cNvPicPr>
            <p:nvPr/>
          </p:nvPicPr>
          <p:blipFill>
            <a:blip r:embed="rId9"/>
            <a:stretch>
              <a:fillRect/>
            </a:stretch>
          </p:blipFill>
          <p:spPr>
            <a:xfrm>
              <a:off x="454751" y="4321434"/>
              <a:ext cx="1933575" cy="600075"/>
            </a:xfrm>
            <a:prstGeom prst="rect">
              <a:avLst/>
            </a:prstGeom>
          </p:spPr>
        </p:pic>
      </p:grpSp>
    </p:spTree>
    <p:extLst>
      <p:ext uri="{BB962C8B-B14F-4D97-AF65-F5344CB8AC3E}">
        <p14:creationId xmlns:p14="http://schemas.microsoft.com/office/powerpoint/2010/main" val="452257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42390" y="409229"/>
            <a:ext cx="10636898" cy="5832951"/>
            <a:chOff x="457200" y="409229"/>
            <a:chExt cx="8229600" cy="4800773"/>
          </a:xfrm>
        </p:grpSpPr>
        <p:sp>
          <p:nvSpPr>
            <p:cNvPr id="2" name="Titel 1"/>
            <p:cNvSpPr txBox="1">
              <a:spLocks/>
            </p:cNvSpPr>
            <p:nvPr/>
          </p:nvSpPr>
          <p:spPr>
            <a:xfrm>
              <a:off x="457200" y="409229"/>
              <a:ext cx="8229600"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UML activity diagrams</a:t>
              </a:r>
              <a:endParaRPr 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065412"/>
              <a:ext cx="4536132" cy="1914248"/>
            </a:xfrm>
            <a:prstGeom prst="rect">
              <a:avLst/>
            </a:prstGeom>
            <a:noFill/>
            <a:ln>
              <a:noFill/>
            </a:ln>
            <a:effectLst/>
            <a:extLst>
              <a:ext uri="{909E8E84-426E-40DD-AFC4-6F175D3DCCD1}">
                <a14:hiddenFill xmlns:a14="http://schemas.microsoft.com/office/drawing/2010/main">
                  <a:gradFill rotWithShape="0">
                    <a:gsLst>
                      <a:gs pos="0">
                        <a:srgbClr val="CC0099"/>
                      </a:gs>
                      <a:gs pos="100000">
                        <a:srgbClr val="CC0099">
                          <a:gamma/>
                          <a:tint val="49804"/>
                          <a:invGamma/>
                        </a:srgbClr>
                      </a:gs>
                    </a:gsLst>
                    <a:lin ang="2700000" scaled="1"/>
                  </a:gradFill>
                </a14:hiddenFill>
              </a:ext>
              <a:ext uri="{91240B29-F687-4F45-9708-019B960494DF}">
                <a14:hiddenLine xmlns:a14="http://schemas.microsoft.com/office/drawing/2010/main" w="9525" algn="ctr">
                  <a:solidFill>
                    <a:srgbClr val="990033"/>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pic>
        <p:pic>
          <p:nvPicPr>
            <p:cNvPr id="4" name="Afbeelding 4"/>
            <p:cNvPicPr>
              <a:picLocks noChangeAspect="1"/>
            </p:cNvPicPr>
            <p:nvPr/>
          </p:nvPicPr>
          <p:blipFill>
            <a:blip r:embed="rId3"/>
            <a:stretch>
              <a:fillRect/>
            </a:stretch>
          </p:blipFill>
          <p:spPr>
            <a:xfrm>
              <a:off x="539552" y="1129308"/>
              <a:ext cx="2695105" cy="4080694"/>
            </a:xfrm>
            <a:prstGeom prst="rect">
              <a:avLst/>
            </a:prstGeom>
          </p:spPr>
        </p:pic>
      </p:grpSp>
    </p:spTree>
    <p:extLst>
      <p:ext uri="{BB962C8B-B14F-4D97-AF65-F5344CB8AC3E}">
        <p14:creationId xmlns:p14="http://schemas.microsoft.com/office/powerpoint/2010/main" val="73463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nl-BE" dirty="0"/>
          </a:p>
        </p:txBody>
      </p:sp>
      <p:sp>
        <p:nvSpPr>
          <p:cNvPr id="3" name="Content Placeholder 2"/>
          <p:cNvSpPr>
            <a:spLocks noGrp="1"/>
          </p:cNvSpPr>
          <p:nvPr>
            <p:ph idx="1"/>
          </p:nvPr>
        </p:nvSpPr>
        <p:spPr/>
        <p:txBody>
          <a:bodyPr/>
          <a:lstStyle/>
          <a:p>
            <a:r>
              <a:rPr lang="en-US" dirty="0" smtClean="0"/>
              <a:t>Why?</a:t>
            </a:r>
          </a:p>
          <a:p>
            <a:r>
              <a:rPr lang="en-US" dirty="0" smtClean="0"/>
              <a:t>Steps in Enterprise architect</a:t>
            </a:r>
          </a:p>
          <a:p>
            <a:r>
              <a:rPr lang="en-US" dirty="0" smtClean="0"/>
              <a:t>What is the purpose of those steps?</a:t>
            </a:r>
          </a:p>
          <a:p>
            <a:r>
              <a:rPr lang="en-US" dirty="0" smtClean="0"/>
              <a:t>Forward and reverse.</a:t>
            </a:r>
          </a:p>
          <a:p>
            <a:endParaRPr lang="en-US" dirty="0" smtClean="0"/>
          </a:p>
          <a:p>
            <a:endParaRPr lang="nl-BE" dirty="0"/>
          </a:p>
        </p:txBody>
      </p:sp>
    </p:spTree>
    <p:extLst>
      <p:ext uri="{BB962C8B-B14F-4D97-AF65-F5344CB8AC3E}">
        <p14:creationId xmlns:p14="http://schemas.microsoft.com/office/powerpoint/2010/main" val="495299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71607" y="1006389"/>
            <a:ext cx="10951701" cy="4787922"/>
            <a:chOff x="412985" y="409229"/>
            <a:chExt cx="8329338" cy="3240359"/>
          </a:xfrm>
        </p:grpSpPr>
        <p:sp>
          <p:nvSpPr>
            <p:cNvPr id="2" name="Title 1"/>
            <p:cNvSpPr txBox="1">
              <a:spLocks/>
            </p:cNvSpPr>
            <p:nvPr/>
          </p:nvSpPr>
          <p:spPr>
            <a:xfrm>
              <a:off x="457200" y="409229"/>
              <a:ext cx="8229600"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t>application</a:t>
              </a:r>
              <a:endParaRPr lang="en-US" dirty="0"/>
            </a:p>
          </p:txBody>
        </p:sp>
        <p:pic>
          <p:nvPicPr>
            <p:cNvPr id="3" name="Afbeelding 3"/>
            <p:cNvPicPr>
              <a:picLocks noChangeAspect="1"/>
            </p:cNvPicPr>
            <p:nvPr/>
          </p:nvPicPr>
          <p:blipFill>
            <a:blip r:embed="rId2"/>
            <a:stretch>
              <a:fillRect/>
            </a:stretch>
          </p:blipFill>
          <p:spPr>
            <a:xfrm>
              <a:off x="451085" y="1273324"/>
              <a:ext cx="1962150" cy="609600"/>
            </a:xfrm>
            <a:prstGeom prst="rect">
              <a:avLst/>
            </a:prstGeom>
          </p:spPr>
        </p:pic>
        <p:pic>
          <p:nvPicPr>
            <p:cNvPr id="4" name="Afbeelding 4"/>
            <p:cNvPicPr>
              <a:picLocks noChangeAspect="1"/>
            </p:cNvPicPr>
            <p:nvPr/>
          </p:nvPicPr>
          <p:blipFill>
            <a:blip r:embed="rId3"/>
            <a:stretch>
              <a:fillRect/>
            </a:stretch>
          </p:blipFill>
          <p:spPr>
            <a:xfrm>
              <a:off x="4560848" y="1059011"/>
              <a:ext cx="4181475" cy="1647825"/>
            </a:xfrm>
            <a:prstGeom prst="rect">
              <a:avLst/>
            </a:prstGeom>
          </p:spPr>
        </p:pic>
        <p:pic>
          <p:nvPicPr>
            <p:cNvPr id="5" name="Afbeelding 5"/>
            <p:cNvPicPr>
              <a:picLocks noChangeAspect="1"/>
            </p:cNvPicPr>
            <p:nvPr/>
          </p:nvPicPr>
          <p:blipFill>
            <a:blip r:embed="rId4"/>
            <a:stretch>
              <a:fillRect/>
            </a:stretch>
          </p:blipFill>
          <p:spPr>
            <a:xfrm>
              <a:off x="412985" y="1888581"/>
              <a:ext cx="2038350" cy="619125"/>
            </a:xfrm>
            <a:prstGeom prst="rect">
              <a:avLst/>
            </a:prstGeom>
          </p:spPr>
        </p:pic>
        <p:pic>
          <p:nvPicPr>
            <p:cNvPr id="6" name="Afbeelding 6"/>
            <p:cNvPicPr>
              <a:picLocks noChangeAspect="1"/>
            </p:cNvPicPr>
            <p:nvPr/>
          </p:nvPicPr>
          <p:blipFill>
            <a:blip r:embed="rId5"/>
            <a:stretch>
              <a:fillRect/>
            </a:stretch>
          </p:blipFill>
          <p:spPr>
            <a:xfrm>
              <a:off x="502965" y="2531052"/>
              <a:ext cx="828675" cy="609600"/>
            </a:xfrm>
            <a:prstGeom prst="rect">
              <a:avLst/>
            </a:prstGeom>
          </p:spPr>
        </p:pic>
        <p:pic>
          <p:nvPicPr>
            <p:cNvPr id="7" name="Afbeelding 7"/>
            <p:cNvPicPr>
              <a:picLocks noChangeAspect="1"/>
            </p:cNvPicPr>
            <p:nvPr/>
          </p:nvPicPr>
          <p:blipFill>
            <a:blip r:embed="rId6"/>
            <a:stretch>
              <a:fillRect/>
            </a:stretch>
          </p:blipFill>
          <p:spPr>
            <a:xfrm>
              <a:off x="414605" y="3163998"/>
              <a:ext cx="1016351" cy="485590"/>
            </a:xfrm>
            <a:prstGeom prst="rect">
              <a:avLst/>
            </a:prstGeom>
          </p:spPr>
        </p:pic>
      </p:grpSp>
    </p:spTree>
    <p:extLst>
      <p:ext uri="{BB962C8B-B14F-4D97-AF65-F5344CB8AC3E}">
        <p14:creationId xmlns:p14="http://schemas.microsoft.com/office/powerpoint/2010/main" val="3857429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125" y="409229"/>
            <a:ext cx="10814180" cy="5944918"/>
            <a:chOff x="457200" y="409229"/>
            <a:chExt cx="8229600" cy="4408341"/>
          </a:xfrm>
        </p:grpSpPr>
        <p:sp>
          <p:nvSpPr>
            <p:cNvPr id="3" name="Title 1"/>
            <p:cNvSpPr txBox="1">
              <a:spLocks/>
            </p:cNvSpPr>
            <p:nvPr/>
          </p:nvSpPr>
          <p:spPr>
            <a:xfrm>
              <a:off x="457200" y="409229"/>
              <a:ext cx="8229600"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t>technology</a:t>
              </a:r>
              <a:endParaRPr lang="en-US" dirty="0"/>
            </a:p>
          </p:txBody>
        </p:sp>
        <p:pic>
          <p:nvPicPr>
            <p:cNvPr id="4" name="Afbeelding 3"/>
            <p:cNvPicPr>
              <a:picLocks noChangeAspect="1"/>
            </p:cNvPicPr>
            <p:nvPr/>
          </p:nvPicPr>
          <p:blipFill>
            <a:blip r:embed="rId2"/>
            <a:stretch>
              <a:fillRect/>
            </a:stretch>
          </p:blipFill>
          <p:spPr>
            <a:xfrm>
              <a:off x="787805" y="1228576"/>
              <a:ext cx="1895475" cy="647700"/>
            </a:xfrm>
            <a:prstGeom prst="rect">
              <a:avLst/>
            </a:prstGeom>
          </p:spPr>
        </p:pic>
        <p:pic>
          <p:nvPicPr>
            <p:cNvPr id="5" name="Afbeelding 4"/>
            <p:cNvPicPr>
              <a:picLocks noChangeAspect="1"/>
            </p:cNvPicPr>
            <p:nvPr/>
          </p:nvPicPr>
          <p:blipFill>
            <a:blip r:embed="rId3"/>
            <a:stretch>
              <a:fillRect/>
            </a:stretch>
          </p:blipFill>
          <p:spPr>
            <a:xfrm>
              <a:off x="763163" y="1908675"/>
              <a:ext cx="1866900" cy="676275"/>
            </a:xfrm>
            <a:prstGeom prst="rect">
              <a:avLst/>
            </a:prstGeom>
          </p:spPr>
        </p:pic>
        <p:pic>
          <p:nvPicPr>
            <p:cNvPr id="6" name="Afbeelding 5"/>
            <p:cNvPicPr>
              <a:picLocks noChangeAspect="1"/>
            </p:cNvPicPr>
            <p:nvPr/>
          </p:nvPicPr>
          <p:blipFill>
            <a:blip r:embed="rId4"/>
            <a:stretch>
              <a:fillRect/>
            </a:stretch>
          </p:blipFill>
          <p:spPr>
            <a:xfrm>
              <a:off x="827584" y="2668736"/>
              <a:ext cx="1857375" cy="619125"/>
            </a:xfrm>
            <a:prstGeom prst="rect">
              <a:avLst/>
            </a:prstGeom>
          </p:spPr>
        </p:pic>
        <p:pic>
          <p:nvPicPr>
            <p:cNvPr id="7" name="Afbeelding 6"/>
            <p:cNvPicPr>
              <a:picLocks noChangeAspect="1"/>
            </p:cNvPicPr>
            <p:nvPr/>
          </p:nvPicPr>
          <p:blipFill>
            <a:blip r:embed="rId5"/>
            <a:stretch>
              <a:fillRect/>
            </a:stretch>
          </p:blipFill>
          <p:spPr>
            <a:xfrm>
              <a:off x="827584" y="3461196"/>
              <a:ext cx="2019300" cy="619125"/>
            </a:xfrm>
            <a:prstGeom prst="rect">
              <a:avLst/>
            </a:prstGeom>
          </p:spPr>
        </p:pic>
        <p:pic>
          <p:nvPicPr>
            <p:cNvPr id="8" name="Afbeelding 7"/>
            <p:cNvPicPr>
              <a:picLocks noChangeAspect="1"/>
            </p:cNvPicPr>
            <p:nvPr/>
          </p:nvPicPr>
          <p:blipFill>
            <a:blip r:embed="rId6"/>
            <a:stretch>
              <a:fillRect/>
            </a:stretch>
          </p:blipFill>
          <p:spPr>
            <a:xfrm>
              <a:off x="837108" y="4169870"/>
              <a:ext cx="1838325" cy="647700"/>
            </a:xfrm>
            <a:prstGeom prst="rect">
              <a:avLst/>
            </a:prstGeom>
          </p:spPr>
        </p:pic>
        <p:pic>
          <p:nvPicPr>
            <p:cNvPr id="9" name="Afbeelding 8"/>
            <p:cNvPicPr>
              <a:picLocks noChangeAspect="1"/>
            </p:cNvPicPr>
            <p:nvPr/>
          </p:nvPicPr>
          <p:blipFill>
            <a:blip r:embed="rId7"/>
            <a:stretch>
              <a:fillRect/>
            </a:stretch>
          </p:blipFill>
          <p:spPr>
            <a:xfrm>
              <a:off x="4932040" y="1597173"/>
              <a:ext cx="2571750" cy="2143125"/>
            </a:xfrm>
            <a:prstGeom prst="rect">
              <a:avLst/>
            </a:prstGeom>
          </p:spPr>
        </p:pic>
      </p:grpSp>
    </p:spTree>
    <p:extLst>
      <p:ext uri="{BB962C8B-B14F-4D97-AF65-F5344CB8AC3E}">
        <p14:creationId xmlns:p14="http://schemas.microsoft.com/office/powerpoint/2010/main" val="78520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375" y="1933191"/>
            <a:ext cx="8665714" cy="3449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en-US" sz="4000" dirty="0" smtClean="0"/>
              <a:t>Used to be process (flaws and potholes detected).</a:t>
            </a:r>
            <a:endParaRPr lang="nl-BE" sz="4000" dirty="0"/>
          </a:p>
        </p:txBody>
      </p:sp>
    </p:spTree>
    <p:extLst>
      <p:ext uri="{BB962C8B-B14F-4D97-AF65-F5344CB8AC3E}">
        <p14:creationId xmlns:p14="http://schemas.microsoft.com/office/powerpoint/2010/main" val="2902972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79137" y="5355307"/>
            <a:ext cx="4547723" cy="121650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Test guidance</a:t>
            </a:r>
            <a:endParaRPr lang="nl-BE" dirty="0"/>
          </a:p>
        </p:txBody>
      </p:sp>
      <p:sp>
        <p:nvSpPr>
          <p:cNvPr id="2" name="Rectangle 1"/>
          <p:cNvSpPr/>
          <p:nvPr/>
        </p:nvSpPr>
        <p:spPr>
          <a:xfrm>
            <a:off x="962952" y="1676126"/>
            <a:ext cx="4547723" cy="355240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Requirements</a:t>
            </a:r>
            <a:endParaRPr lang="nl-BE" dirty="0"/>
          </a:p>
        </p:txBody>
      </p:sp>
      <p:sp>
        <p:nvSpPr>
          <p:cNvPr id="3" name="Rectangle 2"/>
          <p:cNvSpPr/>
          <p:nvPr/>
        </p:nvSpPr>
        <p:spPr>
          <a:xfrm>
            <a:off x="5793897" y="1676126"/>
            <a:ext cx="5753437" cy="48875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Analysis &amp; Design</a:t>
            </a:r>
            <a:endParaRPr lang="nl-BE" dirty="0"/>
          </a:p>
        </p:txBody>
      </p:sp>
      <p:sp>
        <p:nvSpPr>
          <p:cNvPr id="4" name="Rounded Rectangle 3"/>
          <p:cNvSpPr/>
          <p:nvPr/>
        </p:nvSpPr>
        <p:spPr>
          <a:xfrm>
            <a:off x="2379058" y="2283030"/>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nl-BE" dirty="0"/>
          </a:p>
        </p:txBody>
      </p:sp>
      <p:sp>
        <p:nvSpPr>
          <p:cNvPr id="5" name="Rounded Rectangle 4"/>
          <p:cNvSpPr/>
          <p:nvPr/>
        </p:nvSpPr>
        <p:spPr>
          <a:xfrm>
            <a:off x="3478227" y="4053837"/>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Cases</a:t>
            </a:r>
            <a:endParaRPr lang="nl-BE" dirty="0"/>
          </a:p>
        </p:txBody>
      </p:sp>
      <p:sp>
        <p:nvSpPr>
          <p:cNvPr id="6" name="Rounded Rectangle 5"/>
          <p:cNvSpPr/>
          <p:nvPr/>
        </p:nvSpPr>
        <p:spPr>
          <a:xfrm>
            <a:off x="1318328" y="4053836"/>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Features</a:t>
            </a:r>
            <a:endParaRPr lang="nl-BE" dirty="0"/>
          </a:p>
        </p:txBody>
      </p:sp>
      <p:cxnSp>
        <p:nvCxnSpPr>
          <p:cNvPr id="8" name="Straight Arrow Connector 7"/>
          <p:cNvCxnSpPr/>
          <p:nvPr/>
        </p:nvCxnSpPr>
        <p:spPr>
          <a:xfrm>
            <a:off x="3252998" y="3019405"/>
            <a:ext cx="1083941"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907186" y="2283030"/>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Business</a:t>
            </a:r>
            <a:endParaRPr lang="nl-BE" dirty="0"/>
          </a:p>
        </p:txBody>
      </p:sp>
      <p:sp>
        <p:nvSpPr>
          <p:cNvPr id="16" name="Rounded Rectangle 15"/>
          <p:cNvSpPr/>
          <p:nvPr/>
        </p:nvSpPr>
        <p:spPr>
          <a:xfrm>
            <a:off x="6198499" y="2707861"/>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Activity</a:t>
            </a:r>
            <a:endParaRPr lang="nl-BE" dirty="0"/>
          </a:p>
        </p:txBody>
      </p:sp>
      <p:sp>
        <p:nvSpPr>
          <p:cNvPr id="17" name="Bent Arrow 16"/>
          <p:cNvSpPr/>
          <p:nvPr/>
        </p:nvSpPr>
        <p:spPr>
          <a:xfrm>
            <a:off x="4393976" y="2651217"/>
            <a:ext cx="1796431" cy="1402619"/>
          </a:xfrm>
          <a:prstGeom prst="ben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p:txBody>
      </p:sp>
      <p:sp>
        <p:nvSpPr>
          <p:cNvPr id="18" name="Rectangle 17"/>
          <p:cNvSpPr/>
          <p:nvPr/>
        </p:nvSpPr>
        <p:spPr>
          <a:xfrm>
            <a:off x="5907186" y="3538643"/>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Application</a:t>
            </a:r>
            <a:endParaRPr lang="nl-BE" dirty="0"/>
          </a:p>
        </p:txBody>
      </p:sp>
      <p:sp>
        <p:nvSpPr>
          <p:cNvPr id="19" name="Rounded Rectangle 18"/>
          <p:cNvSpPr/>
          <p:nvPr/>
        </p:nvSpPr>
        <p:spPr>
          <a:xfrm>
            <a:off x="1318328" y="5452412"/>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Cases</a:t>
            </a:r>
            <a:endParaRPr lang="nl-BE" dirty="0"/>
          </a:p>
        </p:txBody>
      </p:sp>
      <p:sp>
        <p:nvSpPr>
          <p:cNvPr id="22" name="Rounded Rectangle 21"/>
          <p:cNvSpPr/>
          <p:nvPr/>
        </p:nvSpPr>
        <p:spPr>
          <a:xfrm>
            <a:off x="3478227" y="5452412"/>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Scenarios</a:t>
            </a:r>
            <a:endParaRPr lang="nl-BE" dirty="0"/>
          </a:p>
        </p:txBody>
      </p:sp>
      <p:sp>
        <p:nvSpPr>
          <p:cNvPr id="23" name="Down Arrow 22"/>
          <p:cNvSpPr/>
          <p:nvPr/>
        </p:nvSpPr>
        <p:spPr>
          <a:xfrm>
            <a:off x="4156828" y="4790211"/>
            <a:ext cx="436970" cy="662201"/>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Rounded Rectangle 23"/>
          <p:cNvSpPr/>
          <p:nvPr/>
        </p:nvSpPr>
        <p:spPr>
          <a:xfrm>
            <a:off x="8132496" y="2707861"/>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Business</a:t>
            </a:r>
            <a:endParaRPr lang="nl-BE" sz="1400" dirty="0"/>
          </a:p>
        </p:txBody>
      </p:sp>
      <p:cxnSp>
        <p:nvCxnSpPr>
          <p:cNvPr id="25" name="Straight Arrow Connector 24"/>
          <p:cNvCxnSpPr>
            <a:stCxn id="4" idx="2"/>
            <a:endCxn id="6" idx="0"/>
          </p:cNvCxnSpPr>
          <p:nvPr/>
        </p:nvCxnSpPr>
        <p:spPr>
          <a:xfrm flipH="1">
            <a:off x="2184176" y="3019405"/>
            <a:ext cx="1060730"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16" idx="3"/>
          </p:cNvCxnSpPr>
          <p:nvPr/>
        </p:nvCxnSpPr>
        <p:spPr>
          <a:xfrm flipH="1">
            <a:off x="7849274" y="3023451"/>
            <a:ext cx="283222" cy="0"/>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90015" y="3931355"/>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Application</a:t>
            </a:r>
            <a:endParaRPr lang="nl-BE" sz="1400" dirty="0"/>
          </a:p>
        </p:txBody>
      </p:sp>
      <p:sp>
        <p:nvSpPr>
          <p:cNvPr id="34" name="Rounded Rectangle 33"/>
          <p:cNvSpPr/>
          <p:nvPr/>
        </p:nvSpPr>
        <p:spPr>
          <a:xfrm>
            <a:off x="8151137" y="3931354"/>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Sequence</a:t>
            </a:r>
            <a:endParaRPr lang="nl-BE" dirty="0"/>
          </a:p>
        </p:txBody>
      </p:sp>
      <p:sp>
        <p:nvSpPr>
          <p:cNvPr id="35" name="Rectangle 34"/>
          <p:cNvSpPr/>
          <p:nvPr/>
        </p:nvSpPr>
        <p:spPr>
          <a:xfrm>
            <a:off x="5907186" y="4824797"/>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Technology</a:t>
            </a:r>
            <a:endParaRPr lang="nl-BE" dirty="0"/>
          </a:p>
        </p:txBody>
      </p:sp>
      <p:sp>
        <p:nvSpPr>
          <p:cNvPr id="37" name="Rounded Rectangle 36"/>
          <p:cNvSpPr/>
          <p:nvPr/>
        </p:nvSpPr>
        <p:spPr>
          <a:xfrm>
            <a:off x="6221707" y="5228531"/>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Technology</a:t>
            </a:r>
            <a:endParaRPr lang="nl-BE" sz="1400" dirty="0"/>
          </a:p>
        </p:txBody>
      </p:sp>
      <p:sp>
        <p:nvSpPr>
          <p:cNvPr id="38" name="Title 37"/>
          <p:cNvSpPr>
            <a:spLocks noGrp="1"/>
          </p:cNvSpPr>
          <p:nvPr>
            <p:ph type="title"/>
          </p:nvPr>
        </p:nvSpPr>
        <p:spPr/>
        <p:txBody>
          <a:bodyPr>
            <a:normAutofit/>
          </a:bodyPr>
          <a:lstStyle/>
          <a:p>
            <a:r>
              <a:rPr lang="en-US" sz="3600" dirty="0" smtClean="0"/>
              <a:t>Process flow from requirements to tests</a:t>
            </a:r>
            <a:endParaRPr lang="nl-BE" sz="3600" dirty="0"/>
          </a:p>
        </p:txBody>
      </p:sp>
    </p:spTree>
    <p:extLst>
      <p:ext uri="{BB962C8B-B14F-4D97-AF65-F5344CB8AC3E}">
        <p14:creationId xmlns:p14="http://schemas.microsoft.com/office/powerpoint/2010/main" val="986390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137" y="5532586"/>
            <a:ext cx="4547723" cy="1216503"/>
          </a:xfrm>
          <a:prstGeom prst="rect">
            <a:avLst/>
          </a:prstGeom>
          <a:pattFill prst="wdDnDiag">
            <a:fgClr>
              <a:schemeClr val="bg1"/>
            </a:fgClr>
            <a:bgClr>
              <a:srgbClr val="C03B00"/>
            </a:bgClr>
          </a:patt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Test guidance</a:t>
            </a:r>
            <a:endParaRPr lang="nl-BE" dirty="0"/>
          </a:p>
        </p:txBody>
      </p:sp>
      <p:sp>
        <p:nvSpPr>
          <p:cNvPr id="3" name="Rectangle 2"/>
          <p:cNvSpPr/>
          <p:nvPr/>
        </p:nvSpPr>
        <p:spPr>
          <a:xfrm>
            <a:off x="962952" y="1853405"/>
            <a:ext cx="4547723" cy="3552405"/>
          </a:xfrm>
          <a:prstGeom prst="rect">
            <a:avLst/>
          </a:prstGeom>
          <a:pattFill prst="wdDnDiag">
            <a:fgClr>
              <a:schemeClr val="bg1"/>
            </a:fgClr>
            <a:bgClr>
              <a:srgbClr val="C03B00"/>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Requirements</a:t>
            </a:r>
            <a:endParaRPr lang="nl-BE" dirty="0"/>
          </a:p>
        </p:txBody>
      </p:sp>
      <p:sp>
        <p:nvSpPr>
          <p:cNvPr id="4" name="Rectangle 3"/>
          <p:cNvSpPr/>
          <p:nvPr/>
        </p:nvSpPr>
        <p:spPr>
          <a:xfrm>
            <a:off x="5793897" y="1853405"/>
            <a:ext cx="5753437" cy="48875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Analysis &amp; Design</a:t>
            </a:r>
            <a:endParaRPr lang="nl-BE" dirty="0"/>
          </a:p>
        </p:txBody>
      </p:sp>
      <p:sp>
        <p:nvSpPr>
          <p:cNvPr id="5" name="Rounded Rectangle 4"/>
          <p:cNvSpPr/>
          <p:nvPr/>
        </p:nvSpPr>
        <p:spPr>
          <a:xfrm>
            <a:off x="2379058" y="2460309"/>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nl-BE" dirty="0"/>
          </a:p>
        </p:txBody>
      </p:sp>
      <p:sp>
        <p:nvSpPr>
          <p:cNvPr id="6" name="Rounded Rectangle 5"/>
          <p:cNvSpPr/>
          <p:nvPr/>
        </p:nvSpPr>
        <p:spPr>
          <a:xfrm>
            <a:off x="3478227" y="4231116"/>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Cases</a:t>
            </a:r>
            <a:endParaRPr lang="nl-BE" dirty="0"/>
          </a:p>
        </p:txBody>
      </p:sp>
      <p:sp>
        <p:nvSpPr>
          <p:cNvPr id="7" name="Rounded Rectangle 6"/>
          <p:cNvSpPr/>
          <p:nvPr/>
        </p:nvSpPr>
        <p:spPr>
          <a:xfrm>
            <a:off x="1318328" y="4231115"/>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Features</a:t>
            </a:r>
            <a:endParaRPr lang="nl-BE" dirty="0"/>
          </a:p>
        </p:txBody>
      </p:sp>
      <p:cxnSp>
        <p:nvCxnSpPr>
          <p:cNvPr id="8" name="Straight Arrow Connector 7"/>
          <p:cNvCxnSpPr/>
          <p:nvPr/>
        </p:nvCxnSpPr>
        <p:spPr>
          <a:xfrm>
            <a:off x="3252998" y="3196684"/>
            <a:ext cx="1083941"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07186" y="2460309"/>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Business</a:t>
            </a:r>
            <a:endParaRPr lang="nl-BE" dirty="0"/>
          </a:p>
        </p:txBody>
      </p:sp>
      <p:sp>
        <p:nvSpPr>
          <p:cNvPr id="10" name="Rounded Rectangle 9"/>
          <p:cNvSpPr/>
          <p:nvPr/>
        </p:nvSpPr>
        <p:spPr>
          <a:xfrm>
            <a:off x="6198499" y="2885140"/>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Activity</a:t>
            </a:r>
            <a:endParaRPr lang="nl-BE" dirty="0"/>
          </a:p>
        </p:txBody>
      </p:sp>
      <p:sp>
        <p:nvSpPr>
          <p:cNvPr id="11" name="Bent Arrow 10"/>
          <p:cNvSpPr/>
          <p:nvPr/>
        </p:nvSpPr>
        <p:spPr>
          <a:xfrm>
            <a:off x="4393976" y="2828496"/>
            <a:ext cx="1796431" cy="1402619"/>
          </a:xfrm>
          <a:prstGeom prst="ben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p:txBody>
      </p:sp>
      <p:sp>
        <p:nvSpPr>
          <p:cNvPr id="12" name="Rectangle 11"/>
          <p:cNvSpPr/>
          <p:nvPr/>
        </p:nvSpPr>
        <p:spPr>
          <a:xfrm>
            <a:off x="5907186" y="3715922"/>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Application</a:t>
            </a:r>
            <a:endParaRPr lang="nl-BE" dirty="0"/>
          </a:p>
        </p:txBody>
      </p:sp>
      <p:sp>
        <p:nvSpPr>
          <p:cNvPr id="13" name="Rounded Rectangle 12"/>
          <p:cNvSpPr/>
          <p:nvPr/>
        </p:nvSpPr>
        <p:spPr>
          <a:xfrm>
            <a:off x="1318328" y="5629691"/>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Cases</a:t>
            </a:r>
            <a:endParaRPr lang="nl-BE" dirty="0"/>
          </a:p>
        </p:txBody>
      </p:sp>
      <p:sp>
        <p:nvSpPr>
          <p:cNvPr id="14" name="Rounded Rectangle 13"/>
          <p:cNvSpPr/>
          <p:nvPr/>
        </p:nvSpPr>
        <p:spPr>
          <a:xfrm>
            <a:off x="3478227" y="5629691"/>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Scenarios</a:t>
            </a:r>
            <a:endParaRPr lang="nl-BE" dirty="0"/>
          </a:p>
        </p:txBody>
      </p:sp>
      <p:sp>
        <p:nvSpPr>
          <p:cNvPr id="15" name="Down Arrow 14"/>
          <p:cNvSpPr/>
          <p:nvPr/>
        </p:nvSpPr>
        <p:spPr>
          <a:xfrm>
            <a:off x="4156828" y="4967490"/>
            <a:ext cx="436970" cy="662201"/>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ounded Rectangle 15"/>
          <p:cNvSpPr/>
          <p:nvPr/>
        </p:nvSpPr>
        <p:spPr>
          <a:xfrm>
            <a:off x="8132496" y="2885140"/>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Business</a:t>
            </a:r>
            <a:endParaRPr lang="nl-BE" sz="1400" dirty="0"/>
          </a:p>
        </p:txBody>
      </p:sp>
      <p:cxnSp>
        <p:nvCxnSpPr>
          <p:cNvPr id="17" name="Straight Arrow Connector 16"/>
          <p:cNvCxnSpPr>
            <a:stCxn id="5" idx="2"/>
            <a:endCxn id="7" idx="0"/>
          </p:cNvCxnSpPr>
          <p:nvPr/>
        </p:nvCxnSpPr>
        <p:spPr>
          <a:xfrm flipH="1">
            <a:off x="2184176" y="3196684"/>
            <a:ext cx="1060730"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a:endCxn id="10" idx="3"/>
          </p:cNvCxnSpPr>
          <p:nvPr/>
        </p:nvCxnSpPr>
        <p:spPr>
          <a:xfrm flipH="1">
            <a:off x="7849274" y="3200730"/>
            <a:ext cx="283222" cy="0"/>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190015" y="4108634"/>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Application</a:t>
            </a:r>
            <a:endParaRPr lang="nl-BE" sz="1400" dirty="0"/>
          </a:p>
        </p:txBody>
      </p:sp>
      <p:sp>
        <p:nvSpPr>
          <p:cNvPr id="20" name="Rounded Rectangle 19"/>
          <p:cNvSpPr/>
          <p:nvPr/>
        </p:nvSpPr>
        <p:spPr>
          <a:xfrm>
            <a:off x="8151137" y="4108633"/>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Sequence</a:t>
            </a:r>
            <a:endParaRPr lang="nl-BE" dirty="0"/>
          </a:p>
        </p:txBody>
      </p:sp>
      <p:sp>
        <p:nvSpPr>
          <p:cNvPr id="21" name="Rectangle 20"/>
          <p:cNvSpPr/>
          <p:nvPr/>
        </p:nvSpPr>
        <p:spPr>
          <a:xfrm>
            <a:off x="5907186" y="5002076"/>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Technology</a:t>
            </a:r>
            <a:endParaRPr lang="nl-BE" dirty="0"/>
          </a:p>
        </p:txBody>
      </p:sp>
      <p:sp>
        <p:nvSpPr>
          <p:cNvPr id="22" name="Rounded Rectangle 21"/>
          <p:cNvSpPr/>
          <p:nvPr/>
        </p:nvSpPr>
        <p:spPr>
          <a:xfrm>
            <a:off x="6221707" y="5405810"/>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Technology</a:t>
            </a:r>
            <a:endParaRPr lang="nl-BE" sz="1400" dirty="0"/>
          </a:p>
        </p:txBody>
      </p:sp>
      <p:sp>
        <p:nvSpPr>
          <p:cNvPr id="23" name="Title 22"/>
          <p:cNvSpPr>
            <a:spLocks noGrp="1"/>
          </p:cNvSpPr>
          <p:nvPr>
            <p:ph type="title"/>
          </p:nvPr>
        </p:nvSpPr>
        <p:spPr/>
        <p:txBody>
          <a:bodyPr>
            <a:normAutofit/>
          </a:bodyPr>
          <a:lstStyle/>
          <a:p>
            <a:r>
              <a:rPr lang="en-US" sz="3600" dirty="0" smtClean="0"/>
              <a:t>Required process</a:t>
            </a:r>
            <a:endParaRPr lang="nl-BE" sz="3600" dirty="0"/>
          </a:p>
        </p:txBody>
      </p:sp>
    </p:spTree>
    <p:extLst>
      <p:ext uri="{BB962C8B-B14F-4D97-AF65-F5344CB8AC3E}">
        <p14:creationId xmlns:p14="http://schemas.microsoft.com/office/powerpoint/2010/main" val="212189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9137" y="5401958"/>
            <a:ext cx="4547723" cy="121650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Test guidance</a:t>
            </a:r>
            <a:endParaRPr lang="nl-BE" dirty="0"/>
          </a:p>
        </p:txBody>
      </p:sp>
      <p:sp>
        <p:nvSpPr>
          <p:cNvPr id="4" name="Rectangle 3"/>
          <p:cNvSpPr/>
          <p:nvPr/>
        </p:nvSpPr>
        <p:spPr>
          <a:xfrm>
            <a:off x="962952" y="1722777"/>
            <a:ext cx="4547723" cy="355240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Requirements</a:t>
            </a:r>
            <a:endParaRPr lang="nl-BE" dirty="0"/>
          </a:p>
        </p:txBody>
      </p:sp>
      <p:sp>
        <p:nvSpPr>
          <p:cNvPr id="5" name="Rectangle 4"/>
          <p:cNvSpPr/>
          <p:nvPr/>
        </p:nvSpPr>
        <p:spPr>
          <a:xfrm>
            <a:off x="5793897" y="1722777"/>
            <a:ext cx="5753437" cy="4887591"/>
          </a:xfrm>
          <a:prstGeom prst="rect">
            <a:avLst/>
          </a:prstGeom>
          <a:pattFill prst="pct20">
            <a:fgClr>
              <a:schemeClr val="bg1"/>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Analysis &amp; Design</a:t>
            </a:r>
            <a:endParaRPr lang="nl-BE" dirty="0"/>
          </a:p>
        </p:txBody>
      </p:sp>
      <p:sp>
        <p:nvSpPr>
          <p:cNvPr id="6" name="Rounded Rectangle 5"/>
          <p:cNvSpPr/>
          <p:nvPr/>
        </p:nvSpPr>
        <p:spPr>
          <a:xfrm>
            <a:off x="2379058" y="2329681"/>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nl-BE" dirty="0"/>
          </a:p>
        </p:txBody>
      </p:sp>
      <p:sp>
        <p:nvSpPr>
          <p:cNvPr id="7" name="Rounded Rectangle 6"/>
          <p:cNvSpPr/>
          <p:nvPr/>
        </p:nvSpPr>
        <p:spPr>
          <a:xfrm>
            <a:off x="3478227" y="4100488"/>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Cases</a:t>
            </a:r>
            <a:endParaRPr lang="nl-BE" dirty="0"/>
          </a:p>
        </p:txBody>
      </p:sp>
      <p:sp>
        <p:nvSpPr>
          <p:cNvPr id="8" name="Rounded Rectangle 7"/>
          <p:cNvSpPr/>
          <p:nvPr/>
        </p:nvSpPr>
        <p:spPr>
          <a:xfrm>
            <a:off x="1318328" y="4100487"/>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Features</a:t>
            </a:r>
            <a:endParaRPr lang="nl-BE" dirty="0"/>
          </a:p>
        </p:txBody>
      </p:sp>
      <p:cxnSp>
        <p:nvCxnSpPr>
          <p:cNvPr id="9" name="Straight Arrow Connector 8"/>
          <p:cNvCxnSpPr/>
          <p:nvPr/>
        </p:nvCxnSpPr>
        <p:spPr>
          <a:xfrm>
            <a:off x="3252998" y="3066056"/>
            <a:ext cx="1083941"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907186" y="2329681"/>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Business</a:t>
            </a:r>
            <a:endParaRPr lang="nl-BE" dirty="0"/>
          </a:p>
        </p:txBody>
      </p:sp>
      <p:sp>
        <p:nvSpPr>
          <p:cNvPr id="11" name="Rounded Rectangle 10"/>
          <p:cNvSpPr/>
          <p:nvPr/>
        </p:nvSpPr>
        <p:spPr>
          <a:xfrm>
            <a:off x="6198499" y="2754512"/>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Activity</a:t>
            </a:r>
            <a:endParaRPr lang="nl-BE" dirty="0"/>
          </a:p>
        </p:txBody>
      </p:sp>
      <p:sp>
        <p:nvSpPr>
          <p:cNvPr id="12" name="Bent Arrow 11"/>
          <p:cNvSpPr/>
          <p:nvPr/>
        </p:nvSpPr>
        <p:spPr>
          <a:xfrm>
            <a:off x="4393976" y="2697868"/>
            <a:ext cx="1796431" cy="1402619"/>
          </a:xfrm>
          <a:prstGeom prst="ben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p:txBody>
      </p:sp>
      <p:sp>
        <p:nvSpPr>
          <p:cNvPr id="13" name="Rectangle 12"/>
          <p:cNvSpPr/>
          <p:nvPr/>
        </p:nvSpPr>
        <p:spPr>
          <a:xfrm>
            <a:off x="5907186" y="3585294"/>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Application</a:t>
            </a:r>
            <a:endParaRPr lang="nl-BE" dirty="0"/>
          </a:p>
        </p:txBody>
      </p:sp>
      <p:sp>
        <p:nvSpPr>
          <p:cNvPr id="14" name="Rounded Rectangle 13"/>
          <p:cNvSpPr/>
          <p:nvPr/>
        </p:nvSpPr>
        <p:spPr>
          <a:xfrm>
            <a:off x="1318328" y="5499063"/>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Cases</a:t>
            </a:r>
            <a:endParaRPr lang="nl-BE" dirty="0"/>
          </a:p>
        </p:txBody>
      </p:sp>
      <p:sp>
        <p:nvSpPr>
          <p:cNvPr id="15" name="Rounded Rectangle 14"/>
          <p:cNvSpPr/>
          <p:nvPr/>
        </p:nvSpPr>
        <p:spPr>
          <a:xfrm>
            <a:off x="3478227" y="5499063"/>
            <a:ext cx="1731696" cy="7363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Scenarios</a:t>
            </a:r>
            <a:endParaRPr lang="nl-BE" dirty="0"/>
          </a:p>
        </p:txBody>
      </p:sp>
      <p:sp>
        <p:nvSpPr>
          <p:cNvPr id="16" name="Down Arrow 15"/>
          <p:cNvSpPr/>
          <p:nvPr/>
        </p:nvSpPr>
        <p:spPr>
          <a:xfrm>
            <a:off x="4156828" y="4836862"/>
            <a:ext cx="436970" cy="662201"/>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ounded Rectangle 16"/>
          <p:cNvSpPr/>
          <p:nvPr/>
        </p:nvSpPr>
        <p:spPr>
          <a:xfrm>
            <a:off x="8132496" y="2754512"/>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Business</a:t>
            </a:r>
            <a:endParaRPr lang="nl-BE" sz="1400" dirty="0"/>
          </a:p>
        </p:txBody>
      </p:sp>
      <p:cxnSp>
        <p:nvCxnSpPr>
          <p:cNvPr id="18" name="Straight Arrow Connector 17"/>
          <p:cNvCxnSpPr>
            <a:stCxn id="6" idx="2"/>
            <a:endCxn id="8" idx="0"/>
          </p:cNvCxnSpPr>
          <p:nvPr/>
        </p:nvCxnSpPr>
        <p:spPr>
          <a:xfrm flipH="1">
            <a:off x="2184176" y="3066056"/>
            <a:ext cx="1060730" cy="1034431"/>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1"/>
            <a:endCxn id="11" idx="3"/>
          </p:cNvCxnSpPr>
          <p:nvPr/>
        </p:nvCxnSpPr>
        <p:spPr>
          <a:xfrm flipH="1">
            <a:off x="7849274" y="3070102"/>
            <a:ext cx="283222" cy="0"/>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190015" y="3978006"/>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Application</a:t>
            </a:r>
            <a:endParaRPr lang="nl-BE" sz="1400" dirty="0"/>
          </a:p>
        </p:txBody>
      </p:sp>
      <p:sp>
        <p:nvSpPr>
          <p:cNvPr id="21" name="Rounded Rectangle 20"/>
          <p:cNvSpPr/>
          <p:nvPr/>
        </p:nvSpPr>
        <p:spPr>
          <a:xfrm>
            <a:off x="8151137" y="3978005"/>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Sequence</a:t>
            </a:r>
            <a:endParaRPr lang="nl-BE" dirty="0"/>
          </a:p>
        </p:txBody>
      </p:sp>
      <p:sp>
        <p:nvSpPr>
          <p:cNvPr id="22" name="Rectangle 21"/>
          <p:cNvSpPr/>
          <p:nvPr/>
        </p:nvSpPr>
        <p:spPr>
          <a:xfrm>
            <a:off x="5907186" y="4871448"/>
            <a:ext cx="5478308" cy="11692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Technology</a:t>
            </a:r>
            <a:endParaRPr lang="nl-BE" dirty="0"/>
          </a:p>
        </p:txBody>
      </p:sp>
      <p:sp>
        <p:nvSpPr>
          <p:cNvPr id="23" name="Rounded Rectangle 22"/>
          <p:cNvSpPr/>
          <p:nvPr/>
        </p:nvSpPr>
        <p:spPr>
          <a:xfrm>
            <a:off x="6221707" y="5275182"/>
            <a:ext cx="1650775" cy="6311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Archimate</a:t>
            </a:r>
          </a:p>
          <a:p>
            <a:pPr algn="ctr"/>
            <a:r>
              <a:rPr lang="en-US" sz="1400" dirty="0" smtClean="0"/>
              <a:t>Technology</a:t>
            </a:r>
            <a:endParaRPr lang="nl-BE" sz="1400" dirty="0"/>
          </a:p>
        </p:txBody>
      </p:sp>
      <p:sp>
        <p:nvSpPr>
          <p:cNvPr id="24" name="Title 23"/>
          <p:cNvSpPr>
            <a:spLocks noGrp="1"/>
          </p:cNvSpPr>
          <p:nvPr>
            <p:ph type="title"/>
          </p:nvPr>
        </p:nvSpPr>
        <p:spPr/>
        <p:txBody>
          <a:bodyPr>
            <a:normAutofit/>
          </a:bodyPr>
          <a:lstStyle/>
          <a:p>
            <a:r>
              <a:rPr lang="en-US" sz="3600" dirty="0" smtClean="0"/>
              <a:t>Supporting process (flaw detection)</a:t>
            </a:r>
            <a:endParaRPr lang="nl-BE" sz="3600" dirty="0"/>
          </a:p>
        </p:txBody>
      </p:sp>
    </p:spTree>
    <p:extLst>
      <p:ext uri="{BB962C8B-B14F-4D97-AF65-F5344CB8AC3E}">
        <p14:creationId xmlns:p14="http://schemas.microsoft.com/office/powerpoint/2010/main" val="2852051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416" y="2120615"/>
            <a:ext cx="10646229" cy="2831544"/>
          </a:xfrm>
          <a:prstGeom prst="rect">
            <a:avLst/>
          </a:prstGeom>
          <a:noFill/>
        </p:spPr>
        <p:txBody>
          <a:bodyPr wrap="square" rtlCol="0" anchor="ctr">
            <a:spAutoFit/>
          </a:bodyPr>
          <a:lstStyle/>
          <a:p>
            <a:pPr algn="ctr"/>
            <a:r>
              <a:rPr lang="en-US" sz="3200" dirty="0"/>
              <a:t>Change. Dare to change. Dare to throw away. </a:t>
            </a:r>
            <a:endParaRPr lang="en-US" sz="3200" dirty="0" smtClean="0"/>
          </a:p>
          <a:p>
            <a:pPr algn="ctr"/>
            <a:r>
              <a:rPr lang="en-US" sz="3200" dirty="0" smtClean="0"/>
              <a:t>What </a:t>
            </a:r>
            <a:r>
              <a:rPr lang="en-US" sz="3200" dirty="0"/>
              <a:t>you design is not concrete. </a:t>
            </a:r>
            <a:endParaRPr lang="en-US" sz="3200" dirty="0" smtClean="0"/>
          </a:p>
          <a:p>
            <a:pPr algn="ctr"/>
            <a:r>
              <a:rPr lang="en-US" sz="3200" dirty="0" smtClean="0"/>
              <a:t>We </a:t>
            </a:r>
            <a:r>
              <a:rPr lang="en-US" sz="3200" dirty="0"/>
              <a:t>can change it whenever need it.</a:t>
            </a:r>
          </a:p>
          <a:p>
            <a:pPr algn="ctr"/>
            <a:endParaRPr lang="en-US" sz="3200" dirty="0" smtClean="0"/>
          </a:p>
          <a:p>
            <a:pPr algn="ctr"/>
            <a:r>
              <a:rPr lang="en-US" sz="3200" dirty="0" smtClean="0"/>
              <a:t>Nothing </a:t>
            </a:r>
            <a:r>
              <a:rPr lang="en-US" sz="3200" dirty="0"/>
              <a:t>is sacred. Everything can and probably will change. </a:t>
            </a:r>
          </a:p>
          <a:p>
            <a:pPr algn="ctr"/>
            <a:endParaRPr lang="nl-BE" dirty="0"/>
          </a:p>
        </p:txBody>
      </p:sp>
    </p:spTree>
    <p:extLst>
      <p:ext uri="{BB962C8B-B14F-4D97-AF65-F5344CB8AC3E}">
        <p14:creationId xmlns:p14="http://schemas.microsoft.com/office/powerpoint/2010/main" val="2282626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towards.</a:t>
            </a:r>
            <a:endParaRPr lang="nl-BE" dirty="0"/>
          </a:p>
        </p:txBody>
      </p:sp>
      <p:sp>
        <p:nvSpPr>
          <p:cNvPr id="3" name="Content Placeholder 2"/>
          <p:cNvSpPr>
            <a:spLocks noGrp="1"/>
          </p:cNvSpPr>
          <p:nvPr>
            <p:ph idx="1"/>
          </p:nvPr>
        </p:nvSpPr>
        <p:spPr/>
        <p:txBody>
          <a:bodyPr/>
          <a:lstStyle/>
          <a:p>
            <a:r>
              <a:rPr lang="en-US" dirty="0" smtClean="0"/>
              <a:t>Requirements: What is the need?</a:t>
            </a:r>
          </a:p>
          <a:p>
            <a:r>
              <a:rPr lang="en-US" dirty="0" smtClean="0"/>
              <a:t>Feature: Is an answer on the requirement. How to find a solution for the requirement.</a:t>
            </a:r>
          </a:p>
          <a:p>
            <a:r>
              <a:rPr lang="en-US" dirty="0" smtClean="0"/>
              <a:t>Use Case: Happy flow with alternative flows.</a:t>
            </a:r>
          </a:p>
          <a:p>
            <a:r>
              <a:rPr lang="en-US" dirty="0" smtClean="0"/>
              <a:t>Test Case: Going through all possibilities to challenge the use cases.</a:t>
            </a:r>
            <a:endParaRPr lang="nl-BE" dirty="0"/>
          </a:p>
        </p:txBody>
      </p:sp>
    </p:spTree>
    <p:extLst>
      <p:ext uri="{BB962C8B-B14F-4D97-AF65-F5344CB8AC3E}">
        <p14:creationId xmlns:p14="http://schemas.microsoft.com/office/powerpoint/2010/main" val="1513039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nl-BE" dirty="0"/>
          </a:p>
        </p:txBody>
      </p:sp>
      <p:sp>
        <p:nvSpPr>
          <p:cNvPr id="3" name="TextBox 2"/>
          <p:cNvSpPr txBox="1"/>
          <p:nvPr/>
        </p:nvSpPr>
        <p:spPr>
          <a:xfrm>
            <a:off x="590939" y="1782147"/>
            <a:ext cx="11010122" cy="369332"/>
          </a:xfrm>
          <a:prstGeom prst="rect">
            <a:avLst/>
          </a:prstGeom>
          <a:noFill/>
        </p:spPr>
        <p:txBody>
          <a:bodyPr wrap="square" rtlCol="0">
            <a:spAutoFit/>
          </a:bodyPr>
          <a:lstStyle/>
          <a:p>
            <a:pPr algn="ctr"/>
            <a:r>
              <a:rPr lang="en-US" dirty="0"/>
              <a:t>If it is not clear enough to comprehend try to split it up in edible pieces.</a:t>
            </a:r>
            <a:endParaRPr lang="nl-BE" dirty="0"/>
          </a:p>
        </p:txBody>
      </p:sp>
    </p:spTree>
    <p:extLst>
      <p:ext uri="{BB962C8B-B14F-4D97-AF65-F5344CB8AC3E}">
        <p14:creationId xmlns:p14="http://schemas.microsoft.com/office/powerpoint/2010/main" val="1981400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accent3">
              <a:lumMod val="75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EAS&amp;Ensor</vt:lpstr>
      <vt:lpstr>Agenda</vt:lpstr>
      <vt:lpstr>Used to be process (flaws and potholes detected).</vt:lpstr>
      <vt:lpstr>Process flow from requirements to tests</vt:lpstr>
      <vt:lpstr>Required process</vt:lpstr>
      <vt:lpstr>Supporting process (flaw detection)</vt:lpstr>
      <vt:lpstr>PowerPoint Presentation</vt:lpstr>
      <vt:lpstr>Steps towards.</vt:lpstr>
      <vt:lpstr>Requirements</vt:lpstr>
      <vt:lpstr>What makes a good use case?</vt:lpstr>
      <vt:lpstr>Sea level of a use case</vt:lpstr>
      <vt:lpstr>How to define an actor?</vt:lpstr>
      <vt:lpstr>What is an actor?</vt:lpstr>
      <vt:lpstr>PowerPoint Presentation</vt:lpstr>
      <vt:lpstr>Key Rules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EAS&amp;Ensor</dc:title>
  <dc:creator>Geert Van Laethem</dc:creator>
  <cp:lastModifiedBy>Geert Van Laethem</cp:lastModifiedBy>
  <cp:revision>14</cp:revision>
  <dcterms:created xsi:type="dcterms:W3CDTF">2015-06-08T10:31:47Z</dcterms:created>
  <dcterms:modified xsi:type="dcterms:W3CDTF">2015-06-08T20:24:55Z</dcterms:modified>
</cp:coreProperties>
</file>