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CC3B4E-D0E8-4EC8-B1C9-B2723E794EC7}">
  <a:tblStyle styleId="{96CC3B4E-D0E8-4EC8-B1C9-B2723E794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e2210a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e2210a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e2210a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e2210a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ASSEN HISTOGRAMMEN CONTANT HOUDEN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e2210a8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e2210a8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e2210a8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e2210a8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e2210a83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e2210a83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RUNNEN MET BESTE PARAMETERS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e2210a8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e2210a8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 uur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7b6b0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7b6b0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969ca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969ca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plaatsen water zeggen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f096e7b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f096e7b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95b5e3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95b5e3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379c884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e379c884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969ca3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969ca3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27b6b0d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27b6b0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OMG! SO GUD SOCRE!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645fd0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645fd0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969ca3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969ca3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379c88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379c88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45fd01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45fd01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Random: kiest random huis, zoekt open plek, plaatst huis random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Greedy: kiest random huis, plaatst huis random, verplaatsen tot de plek met meeste vrijstand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Hillclimb: verschuift elk huis tot niet beter, dan volgende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State space: totale oppervlakte, tot max aantal huizen, * verschillende soorten^aantal huizen max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Min/Max: onder hele positieve aanname (geen water), max: alleen maisons vrijstand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2210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e2210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hoger temp, lagere acceptatie kans slechte oplossingen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kleiner verschil new old dan grotere acceptatie kans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2210a83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e2210a83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vakjes van het grid zijn de discrete plaatsing van de huizing van de wijk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e2210a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e2210a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e2210a83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e2210a83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AmstelHaege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 ROCKET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Wisse, Geerten, Michael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925" y="1621275"/>
            <a:ext cx="4284900" cy="240995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0000" fadeDir="5400012" kx="0" rotWithShape="0" algn="bl" stA="50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(500 iteraties)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790375" y="1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752225"/>
                <a:gridCol w="2401750"/>
              </a:tblGrid>
              <a:tr h="5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€23 963 728,32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€25 040 430,-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90374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(</a:t>
            </a:r>
            <a:r>
              <a:rPr lang="nl"/>
              <a:t>500 iteraties)</a:t>
            </a:r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4790375" y="1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752200"/>
                <a:gridCol w="2401775"/>
              </a:tblGrid>
              <a:tr h="5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€25 475 001,96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€26 828 820,-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Random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+6.3%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90374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Hillclimb (5</a:t>
            </a:r>
            <a:r>
              <a:rPr lang="nl"/>
              <a:t>00 iteraties)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4790375" y="1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752225"/>
                <a:gridCol w="2401750"/>
              </a:tblGrid>
              <a:tr h="5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€26 792 565,-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€27 655 890,- 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Random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+11.8%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Greedy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+5.2%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90374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 </a:t>
            </a:r>
            <a:r>
              <a:rPr lang="nl"/>
              <a:t>(500 iteraties)</a:t>
            </a:r>
            <a:endParaRPr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4790375" y="1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752200"/>
                <a:gridCol w="2401775"/>
              </a:tblGrid>
              <a:tr h="5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28 916 469,18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29 897 100,-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Random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+20.7%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Greedy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+13.5%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9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Hillclimb</a:t>
                      </a:r>
                      <a:endParaRPr sz="19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+7.9%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90374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 w/ swap (500</a:t>
            </a:r>
            <a:r>
              <a:rPr lang="nl"/>
              <a:t> iteraties)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4790375" y="1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752175"/>
                <a:gridCol w="2401800"/>
              </a:tblGrid>
              <a:tr h="5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29 674 032,18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30 741 600,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Random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23.8%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Greedy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16.5%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9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Hillclimb</a:t>
                      </a:r>
                      <a:endParaRPr sz="19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10.8%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Simann</a:t>
                      </a:r>
                      <a:endParaRPr sz="2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+2.6</a:t>
                      </a:r>
                      <a:r>
                        <a:rPr lang="nl" sz="24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24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90374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Samen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8491" r="9305" t="10714"/>
          <a:stretch/>
        </p:blipFill>
        <p:spPr>
          <a:xfrm>
            <a:off x="0" y="1373800"/>
            <a:ext cx="9144001" cy="3366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175575" y="46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525400"/>
                <a:gridCol w="1604825"/>
                <a:gridCol w="1714025"/>
                <a:gridCol w="959425"/>
                <a:gridCol w="1853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434343"/>
                          </a:solidFill>
                        </a:rPr>
                        <a:t>random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434343"/>
                          </a:solidFill>
                        </a:rPr>
                        <a:t>greedy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434343"/>
                          </a:solidFill>
                        </a:rPr>
                        <a:t>hillclimb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434343"/>
                          </a:solidFill>
                        </a:rPr>
                        <a:t>simann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434343"/>
                          </a:solidFill>
                        </a:rPr>
                        <a:t>simann swap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Advanced (Water)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405050"/>
            <a:ext cx="39999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tussen 1 en 4 lichamen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rechthoekig of ovaal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hoogte-breedteverhoudingen tussen de 1 en de 4 liggen.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20 % water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methoden: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random water plaatsing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handmatig</a:t>
            </a:r>
            <a:endParaRPr sz="1800"/>
          </a:p>
        </p:txBody>
      </p:sp>
      <p:sp>
        <p:nvSpPr>
          <p:cNvPr id="176" name="Google Shape;176;p28"/>
          <p:cNvSpPr/>
          <p:nvPr/>
        </p:nvSpPr>
        <p:spPr>
          <a:xfrm>
            <a:off x="4301475" y="1614550"/>
            <a:ext cx="4269600" cy="2967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84" y="1270350"/>
            <a:ext cx="5164216" cy="38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Zelfgeplaatst water (10 iteraties)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3437647" cy="3866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29"/>
          <p:cNvGraphicFramePr/>
          <p:nvPr/>
        </p:nvGraphicFramePr>
        <p:xfrm>
          <a:off x="4810363" y="2521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499225"/>
                <a:gridCol w="1725050"/>
              </a:tblGrid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30 371 901,-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€30 922 800,-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wijk 2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+2.5%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Zelfgeplaatst water 2 (10 iteraties)</a:t>
            </a:r>
            <a:endParaRPr/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4810313" y="2522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499225"/>
                <a:gridCol w="1725050"/>
              </a:tblGrid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30 008 064,-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</a:t>
                      </a: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30 418 710,-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wijk 2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+1.2%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050"/>
            <a:ext cx="3439375" cy="3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Zelfgeplaatst water 3 (10 iteraties)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3436874" cy="3866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31"/>
          <p:cNvGraphicFramePr/>
          <p:nvPr/>
        </p:nvGraphicFramePr>
        <p:xfrm>
          <a:off x="4810313" y="2522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499225"/>
                <a:gridCol w="1725050"/>
              </a:tblGrid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Gemiddeld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€30 766 959,-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€31 052 580,-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t.o.v. wijk 2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+4.6%</a:t>
                      </a:r>
                      <a:endParaRPr sz="1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AmstelHaege Case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7784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Grid van 160 x 180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Plaats 20, 40 of 60 huizen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60% eengezinswoningen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25% bungalows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15% maisons.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Vrije ruimte (Manhattan distance tot dichtstbijzijnde huis)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Huizen worden meer waard met meer vrije ruimte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Doel: Maximaliseer de waarde van de wijk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Beste Score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77025"/>
            <a:ext cx="4868885" cy="38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4868875" y="1279600"/>
            <a:ext cx="42750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Simulated Annealing: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temperature:			10 000 000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cooling rate: 			0.00001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stop temperature:		0.001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swap probability: 		0.3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Runtime: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iteraties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± 15 minuten per iteratie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Beste Resultaat: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€32 360 490,-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End</a:t>
            </a:r>
            <a:endParaRPr/>
          </a:p>
        </p:txBody>
      </p:sp>
      <p:sp>
        <p:nvSpPr>
          <p:cNvPr id="211" name="Google Shape;211;p3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Zijn er nog vragen?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Soorten Huizen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75750" y="17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977200"/>
                <a:gridCol w="1299800"/>
                <a:gridCol w="1638500"/>
                <a:gridCol w="1510725"/>
                <a:gridCol w="1766275"/>
              </a:tblGrid>
              <a:tr h="88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Naam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Grootte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Verplichte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vrijstand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Waarde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Prijs-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400">
                          <a:solidFill>
                            <a:schemeClr val="dk2"/>
                          </a:solidFill>
                        </a:rPr>
                        <a:t>verbetering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eengezinswoning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8x8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2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€285.000,-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3%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bungalow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11x7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3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€399.000,-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4%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maison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12x10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6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€610.000,- 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2000">
                          <a:solidFill>
                            <a:schemeClr val="dk2"/>
                          </a:solidFill>
                        </a:rPr>
                        <a:t>6%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425" y="3091775"/>
            <a:ext cx="2571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425" y="3682100"/>
            <a:ext cx="3429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2925" y="4262900"/>
            <a:ext cx="349889" cy="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Datastructuur &amp; Optimalisatie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Grid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[(type, x, y), ...]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voor gemakkelijk overzicht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voor het creëren van output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160x180 matrix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plaats vinden voor nieuw huis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handig voor visualisatie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center, width/2, height/2 matrix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efficiënt berekenen van afstand tussen 2 huizen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</a:pPr>
            <a:r>
              <a:rPr lang="nl" sz="1800">
                <a:latin typeface="Arial"/>
                <a:ea typeface="Arial"/>
                <a:cs typeface="Arial"/>
                <a:sym typeface="Arial"/>
              </a:rPr>
              <a:t>efficiënt berekenen van de waarde van de wijk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29168" t="0"/>
          <a:stretch/>
        </p:blipFill>
        <p:spPr>
          <a:xfrm>
            <a:off x="6202325" y="1643900"/>
            <a:ext cx="2833150" cy="31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Algoritmen</a:t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1505700"/>
            <a:ext cx="4714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Random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Zoek alle open plekken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Plaats huis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Greedy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P</a:t>
            </a:r>
            <a:r>
              <a:rPr lang="nl" sz="1800"/>
              <a:t>laats huis random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schuif huis zolang score verbeterd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Hillclimb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Begin met Greedy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Verschuif huizen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Simulated Annealing</a:t>
            </a:r>
            <a:endParaRPr sz="1800"/>
          </a:p>
        </p:txBody>
      </p:sp>
      <p:sp>
        <p:nvSpPr>
          <p:cNvPr id="95" name="Google Shape;95;p17"/>
          <p:cNvSpPr txBox="1"/>
          <p:nvPr/>
        </p:nvSpPr>
        <p:spPr>
          <a:xfrm>
            <a:off x="4975950" y="1536600"/>
            <a:ext cx="38565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 space: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Theoretisch minimum waarde: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nl" sz="2200">
                <a:latin typeface="Roboto"/>
                <a:ea typeface="Roboto"/>
                <a:cs typeface="Roboto"/>
                <a:sym typeface="Roboto"/>
              </a:rPr>
              <a:t>€21 735 000,-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Theoretisch maximum waarde: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nl" sz="2200">
                <a:latin typeface="Roboto"/>
                <a:ea typeface="Roboto"/>
                <a:cs typeface="Roboto"/>
                <a:sym typeface="Roboto"/>
              </a:rPr>
              <a:t>±€36 000 000,-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25" y="2043450"/>
            <a:ext cx="2276850" cy="5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94850" y="1480325"/>
            <a:ext cx="81543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Vergelijkbaar met Hillclimbing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Heeft kans om slechte moves toe te staan: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Temperatuur T update elke iteratie: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 door zolang T &gt; stopT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Huizen wisselen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25" y="2167050"/>
            <a:ext cx="2455701" cy="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24" y="3019813"/>
            <a:ext cx="3454450" cy="4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annealing"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525" y="2015699"/>
            <a:ext cx="3499825" cy="2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400"/>
            <a:ext cx="5146774" cy="38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634" y="1362638"/>
            <a:ext cx="3306199" cy="3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 parameter</a:t>
            </a:r>
            <a:r>
              <a:rPr lang="nl"/>
              <a:t>s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94875" y="1486975"/>
            <a:ext cx="81543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Exhaustive 10 runs per variabele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436438" y="193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{96CC3B4E-D0E8-4EC8-B1C9-B2723E794EC7}</a:tableStyleId>
              </a:tblPr>
              <a:tblGrid>
                <a:gridCol w="1853575"/>
                <a:gridCol w="3473050"/>
                <a:gridCol w="2944475"/>
              </a:tblGrid>
              <a:tr h="52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Temperatuur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1 000 000 t/m 20 000 000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geen significant verschil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Cooling rate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0.1, 0.05, 0.01, 0.005, 0.001, 0.0005, 0.0001, 0.00005, 0.00001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Lagere cooling rate is beter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Stop temperatuur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1, 0.1, 0.01, 0.001, 0.0001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lagere stop temp is beter,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maar niet significant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</a:rPr>
                        <a:t>Swap kans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 </a:t>
                      </a: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0.1, 0.3, 0.5, 0.8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Beste was 0.3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644675" y="276000"/>
            <a:ext cx="4166400" cy="4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wijk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60 huizen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elk algoritme 500 iteraties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simulated annealing parameters: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Temperatuur: 	10 000 000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cooling rate:		0.0001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Stop Temp:		0.01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Swap kans:		0.3</a:t>
            </a:r>
            <a:endParaRPr sz="1800"/>
          </a:p>
        </p:txBody>
      </p:sp>
      <p:sp>
        <p:nvSpPr>
          <p:cNvPr id="126" name="Google Shape;126;p21"/>
          <p:cNvSpPr/>
          <p:nvPr/>
        </p:nvSpPr>
        <p:spPr>
          <a:xfrm>
            <a:off x="366325" y="1000825"/>
            <a:ext cx="3597300" cy="401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29303" t="0"/>
          <a:stretch/>
        </p:blipFill>
        <p:spPr>
          <a:xfrm>
            <a:off x="414426" y="1044225"/>
            <a:ext cx="3501101" cy="39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