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77"/>
    <p:restoredTop sz="94714"/>
  </p:normalViewPr>
  <p:slideViewPr>
    <p:cSldViewPr snapToGrid="0">
      <p:cViewPr varScale="1">
        <p:scale>
          <a:sx n="118" d="100"/>
          <a:sy n="118" d="100"/>
        </p:scale>
        <p:origin x="22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6CAC6-4C26-DA42-B260-CA966EDEB8DE}" type="datetimeFigureOut">
              <a:rPr lang="en-US" smtClean="0"/>
              <a:t>7/2/25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E7E39-97EC-054A-A7FE-150C490B13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8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E7E39-97EC-054A-A7FE-150C490B13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2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E7E39-97EC-054A-A7FE-150C490B13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65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E7E39-97EC-054A-A7FE-150C490B13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EA98-3B55-2FCB-5F4A-1DCC7B876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EF3FE-2ADE-3E73-C746-C54ADB265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9BD5C-4902-1D53-7D51-85F0FE17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C7C21-4DF2-F0D5-417C-D69D3800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904C0-4CA3-3B99-233C-06D54DD1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0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C72B-66DA-7FA6-7051-4068A9C8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1CA23-E130-9AD1-3B20-FCA312C46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DB6A0-6030-4612-6F69-546F5CEE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C7911-2333-9A97-13FB-4E2C8E44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C894B-1FD3-C82B-B3FC-18F8F8C3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6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77155-6221-1F86-28BA-FB51FBD00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E58BD-6678-36CD-78E7-44E36F90C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6495D-3174-6D61-2E9C-CAD29380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42E59-372D-7939-906A-02DCA436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17CB4-D925-1EAE-5412-FA908206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6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3271-12E5-4C84-8D7A-FFE82C3B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E49A-2EF8-9B14-0F81-59EFAE03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9775-FA74-EF21-8502-71F8EE05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637-777A-06A6-D6BA-5E311F1C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FE64D-45D1-A8E7-0B87-BD193836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0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8D30-F01A-2498-5973-2B019AD9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F16A8-BC53-2341-F717-0A5444ACC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2C001-3BB6-112D-49A9-B67698FF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DD50C-285C-F4E6-83A8-8834BC0F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5538-BABE-33DA-A500-C83A4A1B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6B0E-C56A-16CF-5567-C848F0E1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1536-A802-5432-9AED-C03E3FC74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E864F-56C1-D7A8-F01F-A21C09D95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5F2DC-1088-D5FA-E209-DC1733E0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7/2/25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9E2DE-0822-9ECB-A890-516E8345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AD99B-B89A-9FC1-BA3D-C1E29657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3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4C20-D89C-14CC-1A5E-630ACDF6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06134-83BB-AADD-7D18-233B1C81A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596B7-89AB-74EA-1D87-ED64FC635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87A2F-AE67-683E-3514-985CB5720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A9A72-92F5-B874-D03D-7069C681B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5014F-B758-3E1B-47E3-CD1D05B3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7/2/25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A3759-FDCD-D959-79FE-2DE28CE4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95752-34C1-49D0-3146-825143D5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BA04-5B77-C8FD-B1BA-8287D721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B9876-44D3-9FF5-8817-EAD146A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7/2/25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67DE1-5152-C8A8-A30A-3DDA98FD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5270-E0C0-19C4-D104-35928777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892A5-B470-DF3A-6987-504AE83F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7/2/25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562CD-5ED7-545A-851B-2758F4B4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85475-E3ED-DEA5-4BA5-8CFB0472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4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783-9AC7-28FB-29EC-E335F84B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47970-ADB2-4F1F-7EFB-6B1A00999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F1A4D-FB4B-CC7A-7FBC-8B8585099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C792D-ED2E-6F58-AC10-56C8AA91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7/2/25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98766-198A-3728-B806-A74AF1B3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BDFFE-B67C-E491-380A-6DE55FCB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4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DFAB-EB6C-CEFB-413E-5FD181E4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21EAC-C8A4-B01E-70E1-885B648E2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502C9-D5C0-A95B-06A9-FA61B3C11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9A328-15FB-18BB-BAA5-28DA6DE4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7/2/25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C6586-0057-19D9-E2FD-AAA09A11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2809F-8C2E-A545-176B-88125A16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7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DB0F5-861B-AB5C-11A3-F7E440F9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DD96-652E-3C18-55D3-878853B2A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8DAA5-9007-1461-7E05-CED56FDC1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96798F-AFF2-4140-87AD-54D8021B772D}" type="datetimeFigureOut">
              <a:rPr lang="en-US" smtClean="0"/>
              <a:t>7/2/25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71B2D-7B34-55D7-4A96-66835479D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6E5F-6FF8-D43D-A378-3DC1ED94D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htmlpreview.github.io/?https://github.com/hosseinmoein/DataFrame/blob/master/docs/HTML/sort.html" TargetMode="External"/><Relationship Id="rId18" Type="http://schemas.openxmlformats.org/officeDocument/2006/relationships/hyperlink" Target="https://htmlpreview.github.io/?https://github.com/hosseinmoein/DataFrame/blob/master/docs/HTML/pca_by_eigen.html" TargetMode="External"/><Relationship Id="rId26" Type="http://schemas.openxmlformats.org/officeDocument/2006/relationships/hyperlink" Target="https://htmlpreview.github.io/?https://github.com/hosseinmoein/DataFrame/blob/master/docs/HTML/mask.html" TargetMode="External"/><Relationship Id="rId39" Type="http://schemas.openxmlformats.org/officeDocument/2006/relationships/hyperlink" Target="https://htmlpreview.github.io/?https://github.com/hosseinmoein/DataFrame/blob/master/docs/HTML/get_data_by_rand.html" TargetMode="External"/><Relationship Id="rId21" Type="http://schemas.openxmlformats.org/officeDocument/2006/relationships/hyperlink" Target="https://htmlpreview.github.io/?https://github.com/hosseinmoein/DataFrame/blob/master/docs/HTML/fast_ica.html" TargetMode="External"/><Relationship Id="rId34" Type="http://schemas.openxmlformats.org/officeDocument/2006/relationships/hyperlink" Target="https://htmlpreview.github.io/?https://github.com/hosseinmoein/DataFrame/blob/master/docs/HTML/get_data_by_dbscan.html" TargetMode="External"/><Relationship Id="rId42" Type="http://schemas.openxmlformats.org/officeDocument/2006/relationships/hyperlink" Target="https://htmlpreview.github.io/?https://github.com/hosseinmoein/DataFrame/blob/master/docs/HTML/get_data_by_stdev.html" TargetMode="External"/><Relationship Id="rId7" Type="http://schemas.openxmlformats.org/officeDocument/2006/relationships/hyperlink" Target="https://htmlpreview.github.io/?https://github.com/hosseinmoein/DataFrame/blob/master/docs/HTML/bucketize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htmlpreview.github.io/?https://github.com/hosseinmoein/DataFrame/blob/master/docs/HTML/get_row.html" TargetMode="External"/><Relationship Id="rId20" Type="http://schemas.openxmlformats.org/officeDocument/2006/relationships/hyperlink" Target="https://htmlpreview.github.io/?https://github.com/hosseinmoein/DataFrame/blob/master/docs/HTML/difference.html" TargetMode="External"/><Relationship Id="rId29" Type="http://schemas.openxmlformats.org/officeDocument/2006/relationships/hyperlink" Target="https://htmlpreview.github.io/?https://github.com/hosseinmoein/DataFrame/blob/master/docs/HTML/peaks.html" TargetMode="External"/><Relationship Id="rId41" Type="http://schemas.openxmlformats.org/officeDocument/2006/relationships/hyperlink" Target="https://htmlpreview.github.io/?https://github.com/hosseinmoein/DataFrame/blob/master/docs/HTML/get_data_by_spectral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tmlpreview.github.io/?https://github.com/hosseinmoein/DataFrame/blob/master/docs/HTML/read.html" TargetMode="External"/><Relationship Id="rId11" Type="http://schemas.openxmlformats.org/officeDocument/2006/relationships/hyperlink" Target="https://htmlpreview.github.io/?https://github.com/hosseinmoein/DataFrame/blob/master/docs/HTML/consolidate.html" TargetMode="External"/><Relationship Id="rId24" Type="http://schemas.openxmlformats.org/officeDocument/2006/relationships/hyperlink" Target="https://htmlpreview.github.io/?https://github.com/hosseinmoein/DataFrame/blob/master/docs/HTML/inversion_count.html" TargetMode="External"/><Relationship Id="rId32" Type="http://schemas.openxmlformats.org/officeDocument/2006/relationships/hyperlink" Target="https://htmlpreview.github.io/?https://github.com/hosseinmoein/DataFrame/blob/master/docs/HTML/get_data_before_times.html" TargetMode="External"/><Relationship Id="rId37" Type="http://schemas.openxmlformats.org/officeDocument/2006/relationships/hyperlink" Target="https://htmlpreview.github.io/?https://github.com/hosseinmoein/DataFrame/blob/master/docs/HTML/get_data_by_loc.html" TargetMode="External"/><Relationship Id="rId40" Type="http://schemas.openxmlformats.org/officeDocument/2006/relationships/hyperlink" Target="https://htmlpreview.github.io/?https://github.com/hosseinmoein/DataFrame/blob/master/docs/HTML/get_data_by_sel.html" TargetMode="External"/><Relationship Id="rId5" Type="http://schemas.openxmlformats.org/officeDocument/2006/relationships/hyperlink" Target="https://htmlpreview.github.io/?https://github.com/hosseinmoein/DataFrame/blob/master/docs/HTML/load_data.html" TargetMode="External"/><Relationship Id="rId15" Type="http://schemas.openxmlformats.org/officeDocument/2006/relationships/hyperlink" Target="https://htmlpreview.github.io/?https://github.com/hosseinmoein/DataFrame/blob/master/docs/HTML/get_column.html" TargetMode="External"/><Relationship Id="rId23" Type="http://schemas.openxmlformats.org/officeDocument/2006/relationships/hyperlink" Target="https://htmlpreview.github.io/?https://github.com/hosseinmoein/DataFrame/blob/master/docs/HTML/get_col_unique_values.html" TargetMode="External"/><Relationship Id="rId28" Type="http://schemas.openxmlformats.org/officeDocument/2006/relationships/hyperlink" Target="https://htmlpreview.github.io/?https://github.com/hosseinmoein/DataFrame/blob/master/docs/HTML/pattern_spec.html" TargetMode="External"/><Relationship Id="rId36" Type="http://schemas.openxmlformats.org/officeDocument/2006/relationships/hyperlink" Target="https://htmlpreview.github.io/?https://github.com/hosseinmoein/DataFrame/blob/master/docs/HTML/get_data_by_like.html" TargetMode="External"/><Relationship Id="rId10" Type="http://schemas.openxmlformats.org/officeDocument/2006/relationships/hyperlink" Target="https://htmlpreview.github.io/?https://github.com/hosseinmoein/DataFrame/blob/master/docs/HTML/combine.html" TargetMode="External"/><Relationship Id="rId19" Type="http://schemas.openxmlformats.org/officeDocument/2006/relationships/hyperlink" Target="https://htmlpreview.github.io/?https://github.com/hosseinmoein/DataFrame/blob/master/docs/HTML/covariance_matrix.html" TargetMode="External"/><Relationship Id="rId31" Type="http://schemas.openxmlformats.org/officeDocument/2006/relationships/hyperlink" Target="https://htmlpreview.github.io/?https://github.com/hosseinmoein/DataFrame/blob/master/docs/HTML/get_top_n_data.html" TargetMode="External"/><Relationship Id="rId4" Type="http://schemas.openxmlformats.org/officeDocument/2006/relationships/hyperlink" Target="https://htmlpreview.github.io/?https://github.com/hosseinmoein/DataFrame/blob/master/docs/HTML/load_column.html" TargetMode="External"/><Relationship Id="rId9" Type="http://schemas.openxmlformats.org/officeDocument/2006/relationships/hyperlink" Target="https://htmlpreview.github.io/?https://github.com/hosseinmoein/DataFrame/blob/master/docs/HTML/concat.html" TargetMode="External"/><Relationship Id="rId14" Type="http://schemas.openxmlformats.org/officeDocument/2006/relationships/hyperlink" Target="https://htmlpreview.github.io/?https://github.com/hosseinmoein/DataFrame/blob/master/docs/HTML/get_index.html" TargetMode="External"/><Relationship Id="rId22" Type="http://schemas.openxmlformats.org/officeDocument/2006/relationships/hyperlink" Target="https://htmlpreview.github.io/?https://github.com/hosseinmoein/DataFrame/blob/master/docs/HTML/load_indicators.html" TargetMode="External"/><Relationship Id="rId27" Type="http://schemas.openxmlformats.org/officeDocument/2006/relationships/hyperlink" Target="https://htmlpreview.github.io/?https://github.com/hosseinmoein/DataFrame/blob/master/docs/HTML/MC_station_dist.html" TargetMode="External"/><Relationship Id="rId30" Type="http://schemas.openxmlformats.org/officeDocument/2006/relationships/hyperlink" Target="https://htmlpreview.github.io/?https://github.com/hosseinmoein/DataFrame/blob/master/docs/HTML/get_above_quantile_data.html" TargetMode="External"/><Relationship Id="rId35" Type="http://schemas.openxmlformats.org/officeDocument/2006/relationships/hyperlink" Target="https://htmlpreview.github.io/?https://github.com/hosseinmoein/DataFrame/blob/master/docs/HTML/get_data_by_kmeans.html" TargetMode="External"/><Relationship Id="rId8" Type="http://schemas.openxmlformats.org/officeDocument/2006/relationships/hyperlink" Target="https://htmlpreview.github.io/?https://github.com/hosseinmoein/DataFrame/blob/master/docs/HTML/groupby.html" TargetMode="External"/><Relationship Id="rId3" Type="http://schemas.openxmlformats.org/officeDocument/2006/relationships/hyperlink" Target="https://htmlpreview.github.io/?https://github.com/hosseinmoein/DataFrame/blob/master/docs/HTML/append_index.html" TargetMode="External"/><Relationship Id="rId12" Type="http://schemas.openxmlformats.org/officeDocument/2006/relationships/hyperlink" Target="https://htmlpreview.github.io/?https://github.com/hosseinmoein/DataFrame/blob/master/docs/HTML/join_by_column.html" TargetMode="External"/><Relationship Id="rId17" Type="http://schemas.openxmlformats.org/officeDocument/2006/relationships/hyperlink" Target="https://htmlpreview.github.io/?https://github.com/hosseinmoein/DataFrame/blob/master/docs/HTML/canon_corr.html" TargetMode="External"/><Relationship Id="rId25" Type="http://schemas.openxmlformats.org/officeDocument/2006/relationships/hyperlink" Target="https://htmlpreview.github.io/?https://github.com/hosseinmoein/DataFrame/blob/master/docs/HTML/knn.html" TargetMode="External"/><Relationship Id="rId33" Type="http://schemas.openxmlformats.org/officeDocument/2006/relationships/hyperlink" Target="https://htmlpreview.github.io/?https://github.com/hosseinmoein/DataFrame/blob/master/docs/HTML/get_data_by_affin.html" TargetMode="External"/><Relationship Id="rId38" Type="http://schemas.openxmlformats.org/officeDocument/2006/relationships/hyperlink" Target="https://htmlpreview.github.io/?https://github.com/hosseinmoein/DataFrame/blob/master/docs/HTML/get_data_by_mshift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htmlpreview.github.io/?https://github.com/hosseinmoein/DataFrame/blob/master/docs/HTML/remove_top_n_data.html" TargetMode="External"/><Relationship Id="rId13" Type="http://schemas.openxmlformats.org/officeDocument/2006/relationships/hyperlink" Target="https://htmlpreview.github.io/?https://github.com/hosseinmoein/DataFrame/blob/master/docs/HTML/remove_data_by_like.html" TargetMode="External"/><Relationship Id="rId18" Type="http://schemas.openxmlformats.org/officeDocument/2006/relationships/hyperlink" Target="https://htmlpreview.github.io/?https://github.com/hosseinmoein/DataFrame/blob/master/docs/HTML/shuffle.html" TargetMode="External"/><Relationship Id="rId26" Type="http://schemas.openxmlformats.org/officeDocument/2006/relationships/hyperlink" Target="https://htmlpreview.github.io/?https://github.com/hosseinmoein/DataFrame/blob/master/docs/HTML/visit.html" TargetMode="External"/><Relationship Id="rId3" Type="http://schemas.openxmlformats.org/officeDocument/2006/relationships/hyperlink" Target="https://htmlpreview.github.io/?https://github.com/hosseinmoein/DataFrame/blob/master/docs/HTML/change_freq.html" TargetMode="External"/><Relationship Id="rId21" Type="http://schemas.openxmlformats.org/officeDocument/2006/relationships/hyperlink" Target="https://htmlpreview.github.io/?https://github.com/hosseinmoein/DataFrame/blob/master/docs/HTML/to_string.html" TargetMode="External"/><Relationship Id="rId7" Type="http://schemas.openxmlformats.org/officeDocument/2006/relationships/hyperlink" Target="https://htmlpreview.github.io/?https://github.com/hosseinmoein/DataFrame/blob/master/docs/HTML/remove_above_quantile_data.html" TargetMode="External"/><Relationship Id="rId12" Type="http://schemas.openxmlformats.org/officeDocument/2006/relationships/hyperlink" Target="https://htmlpreview.github.io/?https://github.com/hosseinmoein/DataFrame/blob/master/docs/HTML/remove_data_by_hampel.html" TargetMode="External"/><Relationship Id="rId17" Type="http://schemas.openxmlformats.org/officeDocument/2006/relationships/hyperlink" Target="https://htmlpreview.github.io/?https://github.com/hosseinmoein/DataFrame/blob/master/docs/HTML/replace.html" TargetMode="External"/><Relationship Id="rId25" Type="http://schemas.openxmlformats.org/officeDocument/2006/relationships/hyperlink" Target="https://htmlpreview.github.io/?https://github.com/hosseinmoein/DataFrame/blob/master/docs/HTML/single_act_visit.html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htmlpreview.github.io/?https://github.com/hosseinmoein/DataFrame/blob/master/docs/HTML/remove_duplicates.html" TargetMode="External"/><Relationship Id="rId20" Type="http://schemas.openxmlformats.org/officeDocument/2006/relationships/hyperlink" Target="https://htmlpreview.github.io/?https://github.com/hosseinmoein/DataFrame/blob/master/docs/HTML/read.html" TargetMode="External"/><Relationship Id="rId29" Type="http://schemas.openxmlformats.org/officeDocument/2006/relationships/hyperlink" Target="https://htmlpreview.github.io/?https://github.com/hosseinmoein/DataFrame/blob/master/docs/HTML/MedianVisit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mlpreview.github.io/?https://github.com/hosseinmoein/DataFrame/blob/master/docs/HTML/make_stationary.html" TargetMode="External"/><Relationship Id="rId11" Type="http://schemas.openxmlformats.org/officeDocument/2006/relationships/hyperlink" Target="https://htmlpreview.github.io/?https://github.com/hosseinmoein/DataFrame/blob/master/docs/HTML/remove_data_by_iqr.html" TargetMode="External"/><Relationship Id="rId24" Type="http://schemas.openxmlformats.org/officeDocument/2006/relationships/hyperlink" Target="https://htmlpreview.github.io/?https://github.com/hosseinmoein/DataFrame/blob/master/docs/HTML/remove_lock.html" TargetMode="External"/><Relationship Id="rId32" Type="http://schemas.openxmlformats.org/officeDocument/2006/relationships/hyperlink" Target="https://htmlpreview.github.io/?https://github.com/hosseinmoein/DataFrame/blob/master/docs/HTML/QuantileVisitor.html" TargetMode="External"/><Relationship Id="rId5" Type="http://schemas.openxmlformats.org/officeDocument/2006/relationships/hyperlink" Target="https://htmlpreview.github.io/?https://github.com/hosseinmoein/DataFrame/blob/master/docs/HTML/drop_missing.html" TargetMode="External"/><Relationship Id="rId15" Type="http://schemas.openxmlformats.org/officeDocument/2006/relationships/hyperlink" Target="https://htmlpreview.github.io/?https://github.com/hosseinmoein/DataFrame/blob/master/docs/HTML/remove_data_by_sel.html" TargetMode="External"/><Relationship Id="rId23" Type="http://schemas.openxmlformats.org/officeDocument/2006/relationships/hyperlink" Target="https://htmlpreview.github.io/?https://github.com/hosseinmoein/DataFrame/blob/master/docs/HTML/apply.html" TargetMode="External"/><Relationship Id="rId28" Type="http://schemas.openxmlformats.org/officeDocument/2006/relationships/hyperlink" Target="https://htmlpreview.github.io/?https://github.com/hosseinmoein/DataFrame/blob/master/docs/HTML/StdVisitor.html" TargetMode="External"/><Relationship Id="rId10" Type="http://schemas.openxmlformats.org/officeDocument/2006/relationships/hyperlink" Target="https://htmlpreview.github.io/?https://github.com/hosseinmoein/DataFrame/blob/master/docs/HTML/remove_data_by_fft.html" TargetMode="External"/><Relationship Id="rId19" Type="http://schemas.openxmlformats.org/officeDocument/2006/relationships/hyperlink" Target="https://htmlpreview.github.io/?https://github.com/hosseinmoein/DataFrame/blob/master/docs/HTML/from_string.html" TargetMode="External"/><Relationship Id="rId31" Type="http://schemas.openxmlformats.org/officeDocument/2006/relationships/hyperlink" Target="https://htmlpreview.github.io/?https://github.com/hosseinmoein/DataFrame/blob/master/docs/HTML/CumMaxVisitor.html" TargetMode="External"/><Relationship Id="rId4" Type="http://schemas.openxmlformats.org/officeDocument/2006/relationships/hyperlink" Target="https://htmlpreview.github.io/?https://github.com/hosseinmoein/DataFrame/blob/master/docs/HTML/detect_and_change.html" TargetMode="External"/><Relationship Id="rId9" Type="http://schemas.openxmlformats.org/officeDocument/2006/relationships/hyperlink" Target="https://htmlpreview.github.io/?https://github.com/hosseinmoein/DataFrame/blob/master/docs/HTML/remove_column.html" TargetMode="External"/><Relationship Id="rId14" Type="http://schemas.openxmlformats.org/officeDocument/2006/relationships/hyperlink" Target="https://htmlpreview.github.io/?https://github.com/hosseinmoein/DataFrame/blob/master/docs/HTML/remove_data_by_loc.html" TargetMode="External"/><Relationship Id="rId22" Type="http://schemas.openxmlformats.org/officeDocument/2006/relationships/hyperlink" Target="https://htmlpreview.github.io/?https://github.com/hosseinmoein/DataFrame/blob/master/docs/HTML/write.html" TargetMode="External"/><Relationship Id="rId27" Type="http://schemas.openxmlformats.org/officeDocument/2006/relationships/hyperlink" Target="https://htmlpreview.github.io/?https://github.com/hosseinmoein/DataFrame/blob/master/docs/HTML/MeanVisitor.html" TargetMode="External"/><Relationship Id="rId30" Type="http://schemas.openxmlformats.org/officeDocument/2006/relationships/hyperlink" Target="https://htmlpreview.github.io/?https://github.com/hosseinmoein/DataFrame/blob/master/docs/HTML/ExponentiallyWeightedMeanVisitor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htmlpreview.github.io/?https://github.com/hosseinmoein/DataFrame/blob/master/docs/HTML/MedianVisitor.html" TargetMode="External"/><Relationship Id="rId13" Type="http://schemas.openxmlformats.org/officeDocument/2006/relationships/hyperlink" Target="https://htmlpreview.github.io/?https://github.com/hosseinmoein/DataFrame/blob/master/docs/HTML/DataFrame.html" TargetMode="External"/><Relationship Id="rId18" Type="http://schemas.openxmlformats.org/officeDocument/2006/relationships/hyperlink" Target="https://htmlpreview.github.io/?https://github.com/hosseinmoein/DataFrame/blob/master/docs/HTML/HurstExponentVisitor.html" TargetMode="External"/><Relationship Id="rId3" Type="http://schemas.openxmlformats.org/officeDocument/2006/relationships/hyperlink" Target="https://htmlpreview.github.io/?https://github.com/hosseinmoein/DataFrame/blob/master/docs/HTML/EntropyVisitor.html" TargetMode="External"/><Relationship Id="rId21" Type="http://schemas.openxmlformats.org/officeDocument/2006/relationships/hyperlink" Target="https://htmlpreview.github.io/?https://github.com/hosseinmoein/DataFrame/blob/master/docs/HTML/VWAPVisitor.html" TargetMode="External"/><Relationship Id="rId7" Type="http://schemas.openxmlformats.org/officeDocument/2006/relationships/hyperlink" Target="https://htmlpreview.github.io/?https://github.com/hosseinmoein/DataFrame/blob/master/docs/HTML/PolicyLearningLossVisitor.html" TargetMode="External"/><Relationship Id="rId12" Type="http://schemas.openxmlformats.org/officeDocument/2006/relationships/hyperlink" Target="https://htmlpreview.github.io/?https://github.com/hosseinmoein/DataFrame/blob/master/docs/HTML/SpectralClusteringVisitor.html" TargetMode="External"/><Relationship Id="rId17" Type="http://schemas.openxmlformats.org/officeDocument/2006/relationships/hyperlink" Target="https://htmlpreview.github.io/?https://github.com/hosseinmoein/DataFrame/blob/master/docs/HTML/BollingerBand.html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github.com/hosseinmoein/DataFrame/blob/master/examples/hello_world.cc" TargetMode="External"/><Relationship Id="rId20" Type="http://schemas.openxmlformats.org/officeDocument/2006/relationships/hyperlink" Target="https://htmlpreview.github.io/?https://github.com/hosseinmoein/DataFrame/blob/master/docs/HTML/GarmanKlassVolVisit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mlpreview.github.io/?https://github.com/hosseinmoein/DataFrame/blob/master/docs/HTML/StdVisitor.html" TargetMode="External"/><Relationship Id="rId11" Type="http://schemas.openxmlformats.org/officeDocument/2006/relationships/hyperlink" Target="https://htmlpreview.github.io/?https://github.com/hosseinmoein/DataFrame/blob/master/docs/HTML/AnomalyDetectByIQRVisitor.html" TargetMode="External"/><Relationship Id="rId5" Type="http://schemas.openxmlformats.org/officeDocument/2006/relationships/hyperlink" Target="https://htmlpreview.github.io/?https://github.com/hosseinmoein/DataFrame/blob/master/docs/HTML/FastFourierTransVisitor.html" TargetMode="External"/><Relationship Id="rId15" Type="http://schemas.openxmlformats.org/officeDocument/2006/relationships/image" Target="../media/image1.jpg"/><Relationship Id="rId10" Type="http://schemas.openxmlformats.org/officeDocument/2006/relationships/hyperlink" Target="https://htmlpreview.github.io/?https://github.com/hosseinmoein/DataFrame/blob/master/docs/HTML/ExponentiallyWeightedMeanVisitor.html" TargetMode="External"/><Relationship Id="rId19" Type="http://schemas.openxmlformats.org/officeDocument/2006/relationships/hyperlink" Target="https://htmlpreview.github.io/?https://github.com/hosseinmoein/DataFrame/blob/master/docs/HTML/SharpeRatioVisitor.html" TargetMode="External"/><Relationship Id="rId4" Type="http://schemas.openxmlformats.org/officeDocument/2006/relationships/hyperlink" Target="https://htmlpreview.github.io/?https://github.com/hosseinmoein/DataFrame/blob/master/docs/HTML/MeanVisitor.html" TargetMode="External"/><Relationship Id="rId9" Type="http://schemas.openxmlformats.org/officeDocument/2006/relationships/hyperlink" Target="https://htmlpreview.github.io/?https://github.com/hosseinmoein/DataFrame/blob/master/docs/HTML/SigmoidVisitor.html" TargetMode="External"/><Relationship Id="rId14" Type="http://schemas.openxmlformats.org/officeDocument/2006/relationships/hyperlink" Target="https://github.com/hosseinmoein/DataFrame" TargetMode="External"/><Relationship Id="rId22" Type="http://schemas.openxmlformats.org/officeDocument/2006/relationships/hyperlink" Target="https://htmlpreview.github.io/?https://github.com/hosseinmoein/DataFrame/blob/master/docs/HTML/RSIVisito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926C456-5523-BEAE-224F-87FE29218719}"/>
              </a:ext>
            </a:extLst>
          </p:cNvPr>
          <p:cNvGrpSpPr/>
          <p:nvPr/>
        </p:nvGrpSpPr>
        <p:grpSpPr>
          <a:xfrm>
            <a:off x="4247413" y="134050"/>
            <a:ext cx="4057146" cy="2720361"/>
            <a:chOff x="4222689" y="134050"/>
            <a:chExt cx="3673277" cy="272036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58C854-220D-AEBD-C205-BEA9CAA41FB9}"/>
                </a:ext>
              </a:extLst>
            </p:cNvPr>
            <p:cNvSpPr/>
            <p:nvPr/>
          </p:nvSpPr>
          <p:spPr>
            <a:xfrm>
              <a:off x="4374287" y="134050"/>
              <a:ext cx="3373395" cy="37257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Creating a DataFrame/Loading Data</a:t>
              </a:r>
            </a:p>
          </p:txBody>
        </p:sp>
        <p:sp>
          <p:nvSpPr>
            <p:cNvPr id="32" name="Heptagon 31">
              <a:extLst>
                <a:ext uri="{FF2B5EF4-FFF2-40B4-BE49-F238E27FC236}">
                  <a16:creationId xmlns:a16="http://schemas.microsoft.com/office/drawing/2014/main" id="{3C10FC29-6E7B-C897-7616-7F60F56F3DF0}"/>
                </a:ext>
              </a:extLst>
            </p:cNvPr>
            <p:cNvSpPr/>
            <p:nvPr/>
          </p:nvSpPr>
          <p:spPr>
            <a:xfrm>
              <a:off x="4222689" y="553992"/>
              <a:ext cx="3673277" cy="2300419"/>
            </a:xfrm>
            <a:prstGeom prst="heptagon">
              <a:avLst/>
            </a:prstGeom>
            <a:solidFill>
              <a:schemeClr val="tx2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</a:rPr>
                <a:t>using namespace hmdf;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</a:rPr>
                <a:t>using MyDataFrame = StdDataFrame&lt;…&gt;;</a:t>
              </a:r>
            </a:p>
            <a:p>
              <a:endParaRPr lang="en-US" sz="1200" b="1" dirty="0">
                <a:solidFill>
                  <a:schemeClr val="tx1"/>
                </a:solidFill>
                <a:latin typeface="Aptos Serif" panose="020B0604020202020204" pitchFamily="34" charset="0"/>
                <a:cs typeface="Aptos Serif" panose="020B0604020202020204" pitchFamily="34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  <a:hlinkClick r:id="rId3"/>
                </a:rPr>
                <a:t>load_index(…);</a:t>
              </a:r>
              <a:endParaRPr lang="en-US" sz="1200" b="1" dirty="0">
                <a:solidFill>
                  <a:schemeClr val="tx1"/>
                </a:solidFill>
                <a:latin typeface="Aptos Serif" panose="020B0604020202020204" pitchFamily="34" charset="0"/>
                <a:cs typeface="Aptos Serif" panose="020B0604020202020204" pitchFamily="34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  <a:hlinkClick r:id="rId4"/>
                </a:rPr>
                <a:t>load_column(...);</a:t>
              </a:r>
              <a:endParaRPr lang="en-US" sz="1200" b="1" dirty="0">
                <a:solidFill>
                  <a:schemeClr val="tx1"/>
                </a:solidFill>
                <a:latin typeface="Aptos Serif" panose="020B0604020202020204" pitchFamily="34" charset="0"/>
                <a:cs typeface="Aptos Serif" panose="020B0604020202020204" pitchFamily="34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  <a:hlinkClick r:id="rId5"/>
                </a:rPr>
                <a:t>load_data(…);</a:t>
              </a:r>
              <a:endParaRPr lang="en-US" sz="1200" b="1" dirty="0">
                <a:solidFill>
                  <a:schemeClr val="tx1"/>
                </a:solidFill>
                <a:latin typeface="Aptos Serif" panose="020B0604020202020204" pitchFamily="34" charset="0"/>
                <a:cs typeface="Aptos Serif" panose="020B0604020202020204" pitchFamily="34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  <a:hlinkClick r:id="rId6"/>
                </a:rPr>
                <a:t>read&lt;…&gt;(…);</a:t>
              </a:r>
              <a:endParaRPr lang="en-US" sz="1200" b="1" dirty="0">
                <a:solidFill>
                  <a:schemeClr val="tx1"/>
                </a:solidFill>
                <a:latin typeface="Aptos Serif" panose="020B0604020202020204" pitchFamily="34" charset="0"/>
                <a:cs typeface="Aptos Serif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11DC74-CC2D-7E14-2BE0-038C7B024280}"/>
              </a:ext>
            </a:extLst>
          </p:cNvPr>
          <p:cNvGrpSpPr/>
          <p:nvPr/>
        </p:nvGrpSpPr>
        <p:grpSpPr>
          <a:xfrm>
            <a:off x="350487" y="3289149"/>
            <a:ext cx="2248133" cy="3028377"/>
            <a:chOff x="8765466" y="125809"/>
            <a:chExt cx="2248133" cy="30283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2F18F05-352C-627F-5224-EE801213168F}"/>
                </a:ext>
              </a:extLst>
            </p:cNvPr>
            <p:cNvSpPr/>
            <p:nvPr/>
          </p:nvSpPr>
          <p:spPr>
            <a:xfrm>
              <a:off x="9061644" y="125809"/>
              <a:ext cx="1738186" cy="37257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Reshaping Data</a:t>
              </a:r>
            </a:p>
          </p:txBody>
        </p:sp>
        <p:sp>
          <p:nvSpPr>
            <p:cNvPr id="35" name="Heptagon 34">
              <a:extLst>
                <a:ext uri="{FF2B5EF4-FFF2-40B4-BE49-F238E27FC236}">
                  <a16:creationId xmlns:a16="http://schemas.microsoft.com/office/drawing/2014/main" id="{EC7CB1C9-FADE-D8BD-E258-3A4238154F23}"/>
                </a:ext>
              </a:extLst>
            </p:cNvPr>
            <p:cNvSpPr/>
            <p:nvPr/>
          </p:nvSpPr>
          <p:spPr>
            <a:xfrm>
              <a:off x="8765466" y="548963"/>
              <a:ext cx="2248133" cy="2605223"/>
            </a:xfrm>
            <a:prstGeom prst="heptagon">
              <a:avLst/>
            </a:prstGeom>
            <a:solidFill>
              <a:schemeClr val="tx2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7"/>
                </a:rPr>
                <a:t>bucketize&lt;…&gt;(…);</a:t>
              </a:r>
              <a:endParaRPr lang="en-US" sz="1200" b="1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8"/>
                </a:rPr>
                <a:t>groupby&lt;...&gt;(...)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9"/>
                </a:rPr>
                <a:t>concat&lt;...&gt;(...)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0"/>
                </a:rPr>
                <a:t>combine&lt;...&gt;(...)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1"/>
                </a:rPr>
                <a:t>consolidate&lt;...&gt;(...)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2"/>
                </a:rPr>
                <a:t>join&lt;...&gt;(...)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3"/>
                </a:rPr>
                <a:t>sort&lt;...&gt;(...)</a:t>
              </a:r>
              <a:endParaRPr lang="en-US" sz="1200" b="1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… more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BBCDF4F-EDBD-D984-63BA-1B412151BD32}"/>
              </a:ext>
            </a:extLst>
          </p:cNvPr>
          <p:cNvGrpSpPr/>
          <p:nvPr/>
        </p:nvGrpSpPr>
        <p:grpSpPr>
          <a:xfrm>
            <a:off x="120516" y="142290"/>
            <a:ext cx="4266470" cy="2490732"/>
            <a:chOff x="207015" y="142290"/>
            <a:chExt cx="4266470" cy="24907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B16568-3FAA-84CD-DD0C-5C366F0922DD}"/>
                </a:ext>
              </a:extLst>
            </p:cNvPr>
            <p:cNvSpPr/>
            <p:nvPr/>
          </p:nvSpPr>
          <p:spPr>
            <a:xfrm>
              <a:off x="228026" y="142290"/>
              <a:ext cx="2898234" cy="58263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DataFrame is Columnar (Columns are first class citizens)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AA11BAF-1443-6790-2A02-CDC3586D4FD5}"/>
                </a:ext>
              </a:extLst>
            </p:cNvPr>
            <p:cNvGrpSpPr/>
            <p:nvPr/>
          </p:nvGrpSpPr>
          <p:grpSpPr>
            <a:xfrm>
              <a:off x="969434" y="778472"/>
              <a:ext cx="3504051" cy="1854550"/>
              <a:chOff x="734651" y="778472"/>
              <a:chExt cx="3504051" cy="185455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772F64C-07FD-0E2A-1E39-DEEFE1DC96AD}"/>
                  </a:ext>
                </a:extLst>
              </p:cNvPr>
              <p:cNvSpPr/>
              <p:nvPr/>
            </p:nvSpPr>
            <p:spPr>
              <a:xfrm>
                <a:off x="742085" y="778472"/>
                <a:ext cx="582398" cy="3707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Var1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627788-2909-50D7-19C8-18A5AF78E6AA}"/>
                  </a:ext>
                </a:extLst>
              </p:cNvPr>
              <p:cNvSpPr/>
              <p:nvPr/>
            </p:nvSpPr>
            <p:spPr>
              <a:xfrm>
                <a:off x="1369629" y="782588"/>
                <a:ext cx="582398" cy="3707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Var2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442AD1C-9B3D-8973-C8B7-16F2527B70D6}"/>
                  </a:ext>
                </a:extLst>
              </p:cNvPr>
              <p:cNvSpPr/>
              <p:nvPr/>
            </p:nvSpPr>
            <p:spPr>
              <a:xfrm>
                <a:off x="2006210" y="782588"/>
                <a:ext cx="582398" cy="3707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Var3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BE6AD87-8063-4E1D-F128-BE51DB0BD6A6}"/>
                  </a:ext>
                </a:extLst>
              </p:cNvPr>
              <p:cNvSpPr/>
              <p:nvPr/>
            </p:nvSpPr>
            <p:spPr>
              <a:xfrm>
                <a:off x="746597" y="1202723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3A66C8B-05C8-57B4-3027-31543C71A8AD}"/>
                  </a:ext>
                </a:extLst>
              </p:cNvPr>
              <p:cNvSpPr/>
              <p:nvPr/>
            </p:nvSpPr>
            <p:spPr>
              <a:xfrm>
                <a:off x="737564" y="1404551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5D3A8D-AEBE-0071-7E83-F08F86A4575E}"/>
                  </a:ext>
                </a:extLst>
              </p:cNvPr>
              <p:cNvSpPr/>
              <p:nvPr/>
            </p:nvSpPr>
            <p:spPr>
              <a:xfrm>
                <a:off x="737564" y="1812326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E3883F6-F56D-39EE-D403-9877234F1E51}"/>
                  </a:ext>
                </a:extLst>
              </p:cNvPr>
              <p:cNvSpPr/>
              <p:nvPr/>
            </p:nvSpPr>
            <p:spPr>
              <a:xfrm>
                <a:off x="742082" y="1606379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DEB71AB-44EB-E816-FD5A-8D270808FA22}"/>
                  </a:ext>
                </a:extLst>
              </p:cNvPr>
              <p:cNvSpPr/>
              <p:nvPr/>
            </p:nvSpPr>
            <p:spPr>
              <a:xfrm>
                <a:off x="1374143" y="1194482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A1BC02C-F85F-435F-AF7C-5974A4230918}"/>
                  </a:ext>
                </a:extLst>
              </p:cNvPr>
              <p:cNvSpPr/>
              <p:nvPr/>
            </p:nvSpPr>
            <p:spPr>
              <a:xfrm>
                <a:off x="1378654" y="1396310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8231E35-6FA4-A975-492E-C31FC1B67485}"/>
                  </a:ext>
                </a:extLst>
              </p:cNvPr>
              <p:cNvSpPr/>
              <p:nvPr/>
            </p:nvSpPr>
            <p:spPr>
              <a:xfrm>
                <a:off x="1378654" y="1816442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E58D20-0DFF-48F2-0304-8E54086AD1D1}"/>
                  </a:ext>
                </a:extLst>
              </p:cNvPr>
              <p:cNvSpPr/>
              <p:nvPr/>
            </p:nvSpPr>
            <p:spPr>
              <a:xfrm>
                <a:off x="1383172" y="1610495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0975E63-DBBA-94D9-5BA1-219D219EDA27}"/>
                  </a:ext>
                </a:extLst>
              </p:cNvPr>
              <p:cNvSpPr/>
              <p:nvPr/>
            </p:nvSpPr>
            <p:spPr>
              <a:xfrm>
                <a:off x="2015233" y="1198598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38F4D7-605C-23D6-3A6A-DDA358DDE0FE}"/>
                  </a:ext>
                </a:extLst>
              </p:cNvPr>
              <p:cNvSpPr/>
              <p:nvPr/>
            </p:nvSpPr>
            <p:spPr>
              <a:xfrm>
                <a:off x="2019744" y="1412783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11E25E6-0F0F-E745-0F2A-C5F1AF8FE510}"/>
                  </a:ext>
                </a:extLst>
              </p:cNvPr>
              <p:cNvSpPr/>
              <p:nvPr/>
            </p:nvSpPr>
            <p:spPr>
              <a:xfrm>
                <a:off x="2019744" y="1832915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F3AAC3-93F3-E161-892D-2FFC405E43BF}"/>
                  </a:ext>
                </a:extLst>
              </p:cNvPr>
              <p:cNvSpPr/>
              <p:nvPr/>
            </p:nvSpPr>
            <p:spPr>
              <a:xfrm>
                <a:off x="2010718" y="1626968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" name="Right Brace 20">
                <a:extLst>
                  <a:ext uri="{FF2B5EF4-FFF2-40B4-BE49-F238E27FC236}">
                    <a16:creationId xmlns:a16="http://schemas.microsoft.com/office/drawing/2014/main" id="{8A9C5480-A3FF-3E5D-DCC0-64073671356F}"/>
                  </a:ext>
                </a:extLst>
              </p:cNvPr>
              <p:cNvSpPr/>
              <p:nvPr/>
            </p:nvSpPr>
            <p:spPr>
              <a:xfrm>
                <a:off x="2705990" y="1202723"/>
                <a:ext cx="325059" cy="799073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1DB439-0ACE-0A99-522F-B20F299318F8}"/>
                  </a:ext>
                </a:extLst>
              </p:cNvPr>
              <p:cNvSpPr txBox="1"/>
              <p:nvPr/>
            </p:nvSpPr>
            <p:spPr>
              <a:xfrm>
                <a:off x="3022026" y="1449858"/>
                <a:ext cx="12166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ptos Serif" panose="02020604070405020304" pitchFamily="18" charset="0"/>
                    <a:cs typeface="Aptos Serif" panose="02020604070405020304" pitchFamily="18" charset="0"/>
                  </a:rPr>
                  <a:t>Observations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A0996F0-B7A6-EECF-59D3-2C3AA33F6362}"/>
                  </a:ext>
                </a:extLst>
              </p:cNvPr>
              <p:cNvGrpSpPr/>
              <p:nvPr/>
            </p:nvGrpSpPr>
            <p:grpSpPr>
              <a:xfrm>
                <a:off x="734651" y="2022393"/>
                <a:ext cx="1888419" cy="610629"/>
                <a:chOff x="228024" y="1849395"/>
                <a:chExt cx="1703746" cy="610629"/>
              </a:xfrm>
            </p:grpSpPr>
            <p:sp>
              <p:nvSpPr>
                <p:cNvPr id="25" name="Right Brace 24">
                  <a:extLst>
                    <a:ext uri="{FF2B5EF4-FFF2-40B4-BE49-F238E27FC236}">
                      <a16:creationId xmlns:a16="http://schemas.microsoft.com/office/drawing/2014/main" id="{893B7CF5-DF07-7C82-640E-F870806B4330}"/>
                    </a:ext>
                  </a:extLst>
                </p:cNvPr>
                <p:cNvSpPr/>
                <p:nvPr/>
              </p:nvSpPr>
              <p:spPr>
                <a:xfrm rot="5400000">
                  <a:off x="897729" y="1179690"/>
                  <a:ext cx="364335" cy="1703746"/>
                </a:xfrm>
                <a:prstGeom prst="righ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6AD949-5212-718A-281A-EC25CCC9793B}"/>
                    </a:ext>
                  </a:extLst>
                </p:cNvPr>
                <p:cNvSpPr txBox="1"/>
                <p:nvPr/>
              </p:nvSpPr>
              <p:spPr>
                <a:xfrm>
                  <a:off x="709720" y="2183025"/>
                  <a:ext cx="81362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ptos Serif" panose="02020604070405020304" pitchFamily="18" charset="0"/>
                      <a:cs typeface="Aptos Serif" panose="02020604070405020304" pitchFamily="18" charset="0"/>
                    </a:rPr>
                    <a:t>Variables</a:t>
                  </a: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32F3CC8-9F3E-C31D-750A-A666E6AB3DCF}"/>
                </a:ext>
              </a:extLst>
            </p:cNvPr>
            <p:cNvGrpSpPr/>
            <p:nvPr/>
          </p:nvGrpSpPr>
          <p:grpSpPr>
            <a:xfrm>
              <a:off x="207015" y="782588"/>
              <a:ext cx="715670" cy="1182142"/>
              <a:chOff x="83445" y="782588"/>
              <a:chExt cx="715670" cy="118214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6E9C97A-CD93-D2FE-62BB-32AE63B85123}"/>
                  </a:ext>
                </a:extLst>
              </p:cNvPr>
              <p:cNvSpPr/>
              <p:nvPr/>
            </p:nvSpPr>
            <p:spPr>
              <a:xfrm>
                <a:off x="103649" y="782588"/>
                <a:ext cx="695466" cy="37070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Index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C202EBD-6621-13CF-ED94-FEFB0F6E9C02}"/>
                  </a:ext>
                </a:extLst>
              </p:cNvPr>
              <p:cNvSpPr/>
              <p:nvPr/>
            </p:nvSpPr>
            <p:spPr>
              <a:xfrm>
                <a:off x="95804" y="1202157"/>
                <a:ext cx="690954" cy="1570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B37C3F9-CFE6-4385-1C40-3752827F40A9}"/>
                  </a:ext>
                </a:extLst>
              </p:cNvPr>
              <p:cNvSpPr/>
              <p:nvPr/>
            </p:nvSpPr>
            <p:spPr>
              <a:xfrm>
                <a:off x="87564" y="1391628"/>
                <a:ext cx="690954" cy="1570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2F8846D-7D73-E56F-F599-F846EF75A33C}"/>
                  </a:ext>
                </a:extLst>
              </p:cNvPr>
              <p:cNvSpPr/>
              <p:nvPr/>
            </p:nvSpPr>
            <p:spPr>
              <a:xfrm>
                <a:off x="91683" y="1605813"/>
                <a:ext cx="690954" cy="1570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EBA6BAE-0F52-DD8B-6094-40608C404C84}"/>
                  </a:ext>
                </a:extLst>
              </p:cNvPr>
              <p:cNvSpPr/>
              <p:nvPr/>
            </p:nvSpPr>
            <p:spPr>
              <a:xfrm>
                <a:off x="83445" y="1807641"/>
                <a:ext cx="690954" cy="1570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E72AE13-7370-B480-B2E9-A3547CC6C7C0}"/>
              </a:ext>
            </a:extLst>
          </p:cNvPr>
          <p:cNvGrpSpPr/>
          <p:nvPr/>
        </p:nvGrpSpPr>
        <p:grpSpPr>
          <a:xfrm>
            <a:off x="8774120" y="138166"/>
            <a:ext cx="2522999" cy="1669475"/>
            <a:chOff x="4222689" y="134050"/>
            <a:chExt cx="2124545" cy="166947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9AFD38E-C40A-DE7E-144D-82143405851D}"/>
                </a:ext>
              </a:extLst>
            </p:cNvPr>
            <p:cNvSpPr/>
            <p:nvPr/>
          </p:nvSpPr>
          <p:spPr>
            <a:xfrm>
              <a:off x="4571996" y="134050"/>
              <a:ext cx="1416893" cy="37257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Getting Data</a:t>
              </a:r>
            </a:p>
          </p:txBody>
        </p:sp>
        <p:sp>
          <p:nvSpPr>
            <p:cNvPr id="51" name="Heptagon 50">
              <a:extLst>
                <a:ext uri="{FF2B5EF4-FFF2-40B4-BE49-F238E27FC236}">
                  <a16:creationId xmlns:a16="http://schemas.microsoft.com/office/drawing/2014/main" id="{343B81C0-F62D-B597-E1B6-028795E6EBE2}"/>
                </a:ext>
              </a:extLst>
            </p:cNvPr>
            <p:cNvSpPr/>
            <p:nvPr/>
          </p:nvSpPr>
          <p:spPr>
            <a:xfrm>
              <a:off x="4222689" y="553992"/>
              <a:ext cx="2124545" cy="1249533"/>
            </a:xfrm>
            <a:prstGeom prst="heptagon">
              <a:avLst/>
            </a:prstGeom>
            <a:solidFill>
              <a:schemeClr val="accent1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4"/>
                </a:rPr>
                <a:t>get_index()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5"/>
                </a:rPr>
                <a:t>get_column&lt;...&gt;(...)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6"/>
                </a:rPr>
                <a:t>get_row&lt;...&gt;(...)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3549720-2231-D34A-EECE-A176DE6546E4}"/>
              </a:ext>
            </a:extLst>
          </p:cNvPr>
          <p:cNvGrpSpPr/>
          <p:nvPr/>
        </p:nvGrpSpPr>
        <p:grpSpPr>
          <a:xfrm>
            <a:off x="4028291" y="3083203"/>
            <a:ext cx="3051778" cy="3527664"/>
            <a:chOff x="8995718" y="2317079"/>
            <a:chExt cx="2296550" cy="352766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B7A0D6F-45A8-B624-11EE-6970FFFBF590}"/>
                </a:ext>
              </a:extLst>
            </p:cNvPr>
            <p:cNvSpPr/>
            <p:nvPr/>
          </p:nvSpPr>
          <p:spPr>
            <a:xfrm>
              <a:off x="8995718" y="2317079"/>
              <a:ext cx="2296550" cy="38904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Getting Information About Data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5AA4982-B42A-DF04-5AF2-FFF63050107F}"/>
                </a:ext>
              </a:extLst>
            </p:cNvPr>
            <p:cNvSpPr/>
            <p:nvPr/>
          </p:nvSpPr>
          <p:spPr>
            <a:xfrm>
              <a:off x="9099169" y="2752422"/>
              <a:ext cx="2112205" cy="3092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canon_corr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compact_svd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&lt;…&gt;(…)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covariance_matrix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difference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fast_ica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load_indicators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get_col_unique_values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inversion_count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knn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mask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MC_station_dist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pattern_match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pca_by_eigen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peaks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… more</a:t>
              </a:r>
              <a:r>
                <a:rPr lang="en-US" sz="1200" b="1" dirty="0">
                  <a:solidFill>
                    <a:schemeClr val="tx1"/>
                  </a:solidFill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</a:t>
              </a:r>
              <a:endParaRPr lang="en-US" sz="1200" b="1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1968859-5B52-7E08-F0B8-5CC1313B21D5}"/>
              </a:ext>
            </a:extLst>
          </p:cNvPr>
          <p:cNvGrpSpPr/>
          <p:nvPr/>
        </p:nvGrpSpPr>
        <p:grpSpPr>
          <a:xfrm>
            <a:off x="7825329" y="2310711"/>
            <a:ext cx="4057146" cy="4413234"/>
            <a:chOff x="4414853" y="3121725"/>
            <a:chExt cx="2248133" cy="334085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2F1DB52-1E84-7B1F-ABCE-B5C15CB21830}"/>
                </a:ext>
              </a:extLst>
            </p:cNvPr>
            <p:cNvSpPr/>
            <p:nvPr/>
          </p:nvSpPr>
          <p:spPr>
            <a:xfrm>
              <a:off x="4856206" y="3121725"/>
              <a:ext cx="1388057" cy="37257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Slicing Data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5705776-29A4-DB38-C934-839DB7A98729}"/>
                </a:ext>
              </a:extLst>
            </p:cNvPr>
            <p:cNvSpPr/>
            <p:nvPr/>
          </p:nvSpPr>
          <p:spPr>
            <a:xfrm>
              <a:off x="4414853" y="3523735"/>
              <a:ext cx="2248133" cy="293884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get_above_quantile_data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get_top_n_data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get_data_before_times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get_data_by_affin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get_data_by_dbscan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get_data_by_kmeans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get_data_by_like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get_data_by_loc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get_data_by_mshift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get_data_by_rand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get_data_by_sel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get_data_by_spectral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get_data_by_stdev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get_top_n_data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… more</a:t>
              </a:r>
              <a:r>
                <a:rPr lang="en-US" sz="1200" b="1" dirty="0">
                  <a:solidFill>
                    <a:schemeClr val="tx1"/>
                  </a:solidFill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</a:t>
              </a:r>
              <a:endParaRPr lang="en-US" sz="1200" b="1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7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D4BDE9F-7FA3-362E-D5C1-937906C6FBDF}"/>
              </a:ext>
            </a:extLst>
          </p:cNvPr>
          <p:cNvGrpSpPr/>
          <p:nvPr/>
        </p:nvGrpSpPr>
        <p:grpSpPr>
          <a:xfrm>
            <a:off x="148269" y="138166"/>
            <a:ext cx="4637031" cy="5422375"/>
            <a:chOff x="148270" y="138166"/>
            <a:chExt cx="4411370" cy="54223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70C110-F522-4ABB-389D-C1AADEE100E7}"/>
                </a:ext>
              </a:extLst>
            </p:cNvPr>
            <p:cNvSpPr/>
            <p:nvPr/>
          </p:nvSpPr>
          <p:spPr>
            <a:xfrm>
              <a:off x="1515369" y="138166"/>
              <a:ext cx="1682628" cy="37257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Altering Data</a:t>
              </a: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2D362B53-841F-6627-929B-B73142AE8938}"/>
                </a:ext>
              </a:extLst>
            </p:cNvPr>
            <p:cNvSpPr/>
            <p:nvPr/>
          </p:nvSpPr>
          <p:spPr>
            <a:xfrm>
              <a:off x="148270" y="556052"/>
              <a:ext cx="4411370" cy="5004489"/>
            </a:xfrm>
            <a:prstGeom prst="hexagon">
              <a:avLst/>
            </a:prstGeom>
            <a:solidFill>
              <a:schemeClr val="tx2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change_freq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detect_and_change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drop_missing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fill_missing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make_stationary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remove_above_quantile_data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remove_bottom_n_data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remove_column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remove_data_by_fft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remove_data_by_iqr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remove_data_by_hampel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remove_data_by_like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remove_data_by_loc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remove_data_by_sel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remove_duplicates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replace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shuffle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… more</a:t>
              </a:r>
              <a:r>
                <a:rPr lang="en-US" sz="1200" b="1" dirty="0">
                  <a:solidFill>
                    <a:schemeClr val="tx1"/>
                  </a:solidFill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</a:t>
              </a:r>
              <a:endParaRPr lang="en-US" sz="1200" b="1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DC4E41-D581-29E0-C850-1E69D02DDB8A}"/>
              </a:ext>
            </a:extLst>
          </p:cNvPr>
          <p:cNvGrpSpPr/>
          <p:nvPr/>
        </p:nvGrpSpPr>
        <p:grpSpPr>
          <a:xfrm>
            <a:off x="5066269" y="142282"/>
            <a:ext cx="3225113" cy="2872764"/>
            <a:chOff x="5684110" y="142282"/>
            <a:chExt cx="3225113" cy="28727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E550E4-5E47-6CCB-3707-922D38EF0186}"/>
                </a:ext>
              </a:extLst>
            </p:cNvPr>
            <p:cNvSpPr/>
            <p:nvPr/>
          </p:nvSpPr>
          <p:spPr>
            <a:xfrm>
              <a:off x="6462205" y="142282"/>
              <a:ext cx="1682628" cy="37257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Read/Write Data</a:t>
              </a:r>
            </a:p>
          </p:txBody>
        </p:sp>
        <p:sp>
          <p:nvSpPr>
            <p:cNvPr id="15" name="Left-Right Arrow 14">
              <a:extLst>
                <a:ext uri="{FF2B5EF4-FFF2-40B4-BE49-F238E27FC236}">
                  <a16:creationId xmlns:a16="http://schemas.microsoft.com/office/drawing/2014/main" id="{87531895-F88F-07BD-E647-59CD3D75A0CD}"/>
                </a:ext>
              </a:extLst>
            </p:cNvPr>
            <p:cNvSpPr/>
            <p:nvPr/>
          </p:nvSpPr>
          <p:spPr>
            <a:xfrm>
              <a:off x="5684110" y="574586"/>
              <a:ext cx="3225113" cy="2440460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deserialize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from_string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read(...)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serialize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to_string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write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  <a:r>
                <a:rPr lang="en-US" sz="1200" b="1" dirty="0">
                  <a:solidFill>
                    <a:schemeClr val="tx1"/>
                  </a:solidFill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</a:t>
              </a:r>
              <a:endParaRPr lang="en-US" sz="1200" b="1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09AF5D-97BC-4E47-897C-7009404435E8}"/>
              </a:ext>
            </a:extLst>
          </p:cNvPr>
          <p:cNvGrpSpPr/>
          <p:nvPr/>
        </p:nvGrpSpPr>
        <p:grpSpPr>
          <a:xfrm>
            <a:off x="8798011" y="134044"/>
            <a:ext cx="2725467" cy="2905225"/>
            <a:chOff x="9024618" y="134044"/>
            <a:chExt cx="2498860" cy="290522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EBA826F-5C31-7F0D-8C79-8B131CEBD6F5}"/>
                </a:ext>
              </a:extLst>
            </p:cNvPr>
            <p:cNvSpPr/>
            <p:nvPr/>
          </p:nvSpPr>
          <p:spPr>
            <a:xfrm>
              <a:off x="9431948" y="134044"/>
              <a:ext cx="1682628" cy="37257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Gears</a:t>
              </a:r>
            </a:p>
          </p:txBody>
        </p:sp>
        <p:sp>
          <p:nvSpPr>
            <p:cNvPr id="22" name="Graphic 20" descr="Single gear with solid fill">
              <a:extLst>
                <a:ext uri="{FF2B5EF4-FFF2-40B4-BE49-F238E27FC236}">
                  <a16:creationId xmlns:a16="http://schemas.microsoft.com/office/drawing/2014/main" id="{3E085F20-3E2B-7A2A-8E82-1C46DF0637D8}"/>
                </a:ext>
              </a:extLst>
            </p:cNvPr>
            <p:cNvSpPr/>
            <p:nvPr/>
          </p:nvSpPr>
          <p:spPr>
            <a:xfrm>
              <a:off x="9024618" y="544078"/>
              <a:ext cx="2498860" cy="2495191"/>
            </a:xfrm>
            <a:custGeom>
              <a:avLst/>
              <a:gdLst>
                <a:gd name="connsiteX0" fmla="*/ 1247596 w 2498860"/>
                <a:gd name="connsiteY0" fmla="*/ 1687924 h 2495191"/>
                <a:gd name="connsiteX1" fmla="*/ 807268 w 2498860"/>
                <a:gd name="connsiteY1" fmla="*/ 1247596 h 2495191"/>
                <a:gd name="connsiteX2" fmla="*/ 1247596 w 2498860"/>
                <a:gd name="connsiteY2" fmla="*/ 807268 h 2495191"/>
                <a:gd name="connsiteX3" fmla="*/ 1687924 w 2498860"/>
                <a:gd name="connsiteY3" fmla="*/ 1247596 h 2495191"/>
                <a:gd name="connsiteX4" fmla="*/ 1247596 w 2498860"/>
                <a:gd name="connsiteY4" fmla="*/ 1687924 h 2495191"/>
                <a:gd name="connsiteX5" fmla="*/ 2238333 w 2498860"/>
                <a:gd name="connsiteY5" fmla="*/ 972391 h 2495191"/>
                <a:gd name="connsiteX6" fmla="*/ 2142929 w 2498860"/>
                <a:gd name="connsiteY6" fmla="*/ 744888 h 2495191"/>
                <a:gd name="connsiteX7" fmla="*/ 2234664 w 2498860"/>
                <a:gd name="connsiteY7" fmla="*/ 469683 h 2495191"/>
                <a:gd name="connsiteX8" fmla="*/ 2025508 w 2498860"/>
                <a:gd name="connsiteY8" fmla="*/ 260527 h 2495191"/>
                <a:gd name="connsiteX9" fmla="*/ 1750303 w 2498860"/>
                <a:gd name="connsiteY9" fmla="*/ 352262 h 2495191"/>
                <a:gd name="connsiteX10" fmla="*/ 1519131 w 2498860"/>
                <a:gd name="connsiteY10" fmla="*/ 256858 h 2495191"/>
                <a:gd name="connsiteX11" fmla="*/ 1394372 w 2498860"/>
                <a:gd name="connsiteY11" fmla="*/ 0 h 2495191"/>
                <a:gd name="connsiteX12" fmla="*/ 1100820 w 2498860"/>
                <a:gd name="connsiteY12" fmla="*/ 0 h 2495191"/>
                <a:gd name="connsiteX13" fmla="*/ 972391 w 2498860"/>
                <a:gd name="connsiteY13" fmla="*/ 256858 h 2495191"/>
                <a:gd name="connsiteX14" fmla="*/ 744888 w 2498860"/>
                <a:gd name="connsiteY14" fmla="*/ 352262 h 2495191"/>
                <a:gd name="connsiteX15" fmla="*/ 469683 w 2498860"/>
                <a:gd name="connsiteY15" fmla="*/ 260527 h 2495191"/>
                <a:gd name="connsiteX16" fmla="*/ 260527 w 2498860"/>
                <a:gd name="connsiteY16" fmla="*/ 469683 h 2495191"/>
                <a:gd name="connsiteX17" fmla="*/ 352262 w 2498860"/>
                <a:gd name="connsiteY17" fmla="*/ 744888 h 2495191"/>
                <a:gd name="connsiteX18" fmla="*/ 256858 w 2498860"/>
                <a:gd name="connsiteY18" fmla="*/ 976060 h 2495191"/>
                <a:gd name="connsiteX19" fmla="*/ 0 w 2498860"/>
                <a:gd name="connsiteY19" fmla="*/ 1100820 h 2495191"/>
                <a:gd name="connsiteX20" fmla="*/ 0 w 2498860"/>
                <a:gd name="connsiteY20" fmla="*/ 1394372 h 2495191"/>
                <a:gd name="connsiteX21" fmla="*/ 256858 w 2498860"/>
                <a:gd name="connsiteY21" fmla="*/ 1522801 h 2495191"/>
                <a:gd name="connsiteX22" fmla="*/ 352262 w 2498860"/>
                <a:gd name="connsiteY22" fmla="*/ 1750303 h 2495191"/>
                <a:gd name="connsiteX23" fmla="*/ 260527 w 2498860"/>
                <a:gd name="connsiteY23" fmla="*/ 2025508 h 2495191"/>
                <a:gd name="connsiteX24" fmla="*/ 469683 w 2498860"/>
                <a:gd name="connsiteY24" fmla="*/ 2234664 h 2495191"/>
                <a:gd name="connsiteX25" fmla="*/ 744888 w 2498860"/>
                <a:gd name="connsiteY25" fmla="*/ 2142929 h 2495191"/>
                <a:gd name="connsiteX26" fmla="*/ 976060 w 2498860"/>
                <a:gd name="connsiteY26" fmla="*/ 2238333 h 2495191"/>
                <a:gd name="connsiteX27" fmla="*/ 1104489 w 2498860"/>
                <a:gd name="connsiteY27" fmla="*/ 2495191 h 2495191"/>
                <a:gd name="connsiteX28" fmla="*/ 1398041 w 2498860"/>
                <a:gd name="connsiteY28" fmla="*/ 2495191 h 2495191"/>
                <a:gd name="connsiteX29" fmla="*/ 1526470 w 2498860"/>
                <a:gd name="connsiteY29" fmla="*/ 2238333 h 2495191"/>
                <a:gd name="connsiteX30" fmla="*/ 1753973 w 2498860"/>
                <a:gd name="connsiteY30" fmla="*/ 2142929 h 2495191"/>
                <a:gd name="connsiteX31" fmla="*/ 2029178 w 2498860"/>
                <a:gd name="connsiteY31" fmla="*/ 2234664 h 2495191"/>
                <a:gd name="connsiteX32" fmla="*/ 2238333 w 2498860"/>
                <a:gd name="connsiteY32" fmla="*/ 2025508 h 2495191"/>
                <a:gd name="connsiteX33" fmla="*/ 2146599 w 2498860"/>
                <a:gd name="connsiteY33" fmla="*/ 1750303 h 2495191"/>
                <a:gd name="connsiteX34" fmla="*/ 2242003 w 2498860"/>
                <a:gd name="connsiteY34" fmla="*/ 1519131 h 2495191"/>
                <a:gd name="connsiteX35" fmla="*/ 2498861 w 2498860"/>
                <a:gd name="connsiteY35" fmla="*/ 1390702 h 2495191"/>
                <a:gd name="connsiteX36" fmla="*/ 2498861 w 2498860"/>
                <a:gd name="connsiteY36" fmla="*/ 1097150 h 2495191"/>
                <a:gd name="connsiteX37" fmla="*/ 2238333 w 2498860"/>
                <a:gd name="connsiteY37" fmla="*/ 972391 h 249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498860" h="2495191">
                  <a:moveTo>
                    <a:pt x="1247596" y="1687924"/>
                  </a:moveTo>
                  <a:cubicBezTo>
                    <a:pt x="1005415" y="1687924"/>
                    <a:pt x="807268" y="1489776"/>
                    <a:pt x="807268" y="1247596"/>
                  </a:cubicBezTo>
                  <a:cubicBezTo>
                    <a:pt x="807268" y="1005415"/>
                    <a:pt x="1005415" y="807268"/>
                    <a:pt x="1247596" y="807268"/>
                  </a:cubicBezTo>
                  <a:cubicBezTo>
                    <a:pt x="1489776" y="807268"/>
                    <a:pt x="1687924" y="1005415"/>
                    <a:pt x="1687924" y="1247596"/>
                  </a:cubicBezTo>
                  <a:cubicBezTo>
                    <a:pt x="1687924" y="1489776"/>
                    <a:pt x="1489776" y="1687924"/>
                    <a:pt x="1247596" y="1687924"/>
                  </a:cubicBezTo>
                  <a:close/>
                  <a:moveTo>
                    <a:pt x="2238333" y="972391"/>
                  </a:moveTo>
                  <a:cubicBezTo>
                    <a:pt x="2216317" y="891664"/>
                    <a:pt x="2183293" y="814607"/>
                    <a:pt x="2142929" y="744888"/>
                  </a:cubicBezTo>
                  <a:lnTo>
                    <a:pt x="2234664" y="469683"/>
                  </a:lnTo>
                  <a:lnTo>
                    <a:pt x="2025508" y="260527"/>
                  </a:lnTo>
                  <a:lnTo>
                    <a:pt x="1750303" y="352262"/>
                  </a:lnTo>
                  <a:cubicBezTo>
                    <a:pt x="1676915" y="311899"/>
                    <a:pt x="1599858" y="278874"/>
                    <a:pt x="1519131" y="256858"/>
                  </a:cubicBezTo>
                  <a:lnTo>
                    <a:pt x="1394372" y="0"/>
                  </a:lnTo>
                  <a:lnTo>
                    <a:pt x="1100820" y="0"/>
                  </a:lnTo>
                  <a:lnTo>
                    <a:pt x="972391" y="256858"/>
                  </a:lnTo>
                  <a:cubicBezTo>
                    <a:pt x="891664" y="278874"/>
                    <a:pt x="814607" y="311899"/>
                    <a:pt x="744888" y="352262"/>
                  </a:cubicBezTo>
                  <a:lnTo>
                    <a:pt x="469683" y="260527"/>
                  </a:lnTo>
                  <a:lnTo>
                    <a:pt x="260527" y="469683"/>
                  </a:lnTo>
                  <a:lnTo>
                    <a:pt x="352262" y="744888"/>
                  </a:lnTo>
                  <a:cubicBezTo>
                    <a:pt x="311899" y="818276"/>
                    <a:pt x="278874" y="895333"/>
                    <a:pt x="256858" y="976060"/>
                  </a:cubicBezTo>
                  <a:lnTo>
                    <a:pt x="0" y="1100820"/>
                  </a:lnTo>
                  <a:lnTo>
                    <a:pt x="0" y="1394372"/>
                  </a:lnTo>
                  <a:lnTo>
                    <a:pt x="256858" y="1522801"/>
                  </a:lnTo>
                  <a:cubicBezTo>
                    <a:pt x="278874" y="1603527"/>
                    <a:pt x="311899" y="1680585"/>
                    <a:pt x="352262" y="1750303"/>
                  </a:cubicBezTo>
                  <a:lnTo>
                    <a:pt x="260527" y="2025508"/>
                  </a:lnTo>
                  <a:lnTo>
                    <a:pt x="469683" y="2234664"/>
                  </a:lnTo>
                  <a:lnTo>
                    <a:pt x="744888" y="2142929"/>
                  </a:lnTo>
                  <a:cubicBezTo>
                    <a:pt x="818276" y="2183293"/>
                    <a:pt x="895333" y="2216317"/>
                    <a:pt x="976060" y="2238333"/>
                  </a:cubicBezTo>
                  <a:lnTo>
                    <a:pt x="1104489" y="2495191"/>
                  </a:lnTo>
                  <a:lnTo>
                    <a:pt x="1398041" y="2495191"/>
                  </a:lnTo>
                  <a:lnTo>
                    <a:pt x="1526470" y="2238333"/>
                  </a:lnTo>
                  <a:cubicBezTo>
                    <a:pt x="1607197" y="2216317"/>
                    <a:pt x="1684254" y="2183293"/>
                    <a:pt x="1753973" y="2142929"/>
                  </a:cubicBezTo>
                  <a:lnTo>
                    <a:pt x="2029178" y="2234664"/>
                  </a:lnTo>
                  <a:lnTo>
                    <a:pt x="2238333" y="2025508"/>
                  </a:lnTo>
                  <a:lnTo>
                    <a:pt x="2146599" y="1750303"/>
                  </a:lnTo>
                  <a:cubicBezTo>
                    <a:pt x="2186962" y="1676915"/>
                    <a:pt x="2219986" y="1599858"/>
                    <a:pt x="2242003" y="1519131"/>
                  </a:cubicBezTo>
                  <a:lnTo>
                    <a:pt x="2498861" y="1390702"/>
                  </a:lnTo>
                  <a:lnTo>
                    <a:pt x="2498861" y="1097150"/>
                  </a:lnTo>
                  <a:lnTo>
                    <a:pt x="2238333" y="972391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36612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lvl="1"/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latin typeface="Aptos Serif" panose="02020604070405020304" pitchFamily="18" charset="0"/>
                  <a:cs typeface="Aptos Serif" panose="02020604070405020304" pitchFamily="18" charset="0"/>
                  <a:hlinkClick r:id="rId23"/>
                </a:rPr>
                <a:t>apply&lt;...&gt;(...)</a:t>
              </a:r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pPr lvl="1"/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latin typeface="Aptos Serif" panose="02020604070405020304" pitchFamily="18" charset="0"/>
                  <a:cs typeface="Aptos Serif" panose="02020604070405020304" pitchFamily="18" charset="0"/>
                  <a:hlinkClick r:id="rId24"/>
                </a:rPr>
                <a:t>set_lock(...)</a:t>
              </a:r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pPr lvl="1"/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latin typeface="Aptos Serif" panose="02020604070405020304" pitchFamily="18" charset="0"/>
                  <a:cs typeface="Aptos Serif" panose="02020604070405020304" pitchFamily="18" charset="0"/>
                  <a:hlinkClick r:id="rId25"/>
                </a:rPr>
                <a:t>single_act_visit&lt;...&gt;(...)</a:t>
              </a:r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pPr lvl="1"/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latin typeface="Aptos Serif" panose="02020604070405020304" pitchFamily="18" charset="0"/>
                  <a:cs typeface="Aptos Serif" panose="02020604070405020304" pitchFamily="18" charset="0"/>
                  <a:hlinkClick r:id="rId26"/>
                </a:rPr>
                <a:t>visit&lt;...&gt;(...)</a:t>
              </a:r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pPr lvl="1"/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… more</a:t>
              </a:r>
              <a:r>
                <a:rPr lang="en-US" sz="1200" b="1" dirty="0"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</a:t>
              </a:r>
              <a:endParaRPr lang="en-US" sz="1200" b="1" dirty="0">
                <a:latin typeface="Aptos Serif" panose="02020604070405020304" pitchFamily="18" charset="0"/>
                <a:cs typeface="Aptos Serif" panose="020206040704050203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5F90521-E178-00B4-5F78-CE17358A83A6}"/>
              </a:ext>
            </a:extLst>
          </p:cNvPr>
          <p:cNvGrpSpPr/>
          <p:nvPr/>
        </p:nvGrpSpPr>
        <p:grpSpPr>
          <a:xfrm>
            <a:off x="4615481" y="3322094"/>
            <a:ext cx="7337034" cy="3293352"/>
            <a:chOff x="4615481" y="3322094"/>
            <a:chExt cx="7337034" cy="32933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2A1DB0-6C81-1E61-408A-388977A8EC3D}"/>
                </a:ext>
              </a:extLst>
            </p:cNvPr>
            <p:cNvSpPr/>
            <p:nvPr/>
          </p:nvSpPr>
          <p:spPr>
            <a:xfrm>
              <a:off x="6263902" y="3322094"/>
              <a:ext cx="3915627" cy="37257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Some of Statistical Analysis done on Columns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375120-5CC6-8F95-6124-EDB7BB068A3F}"/>
                </a:ext>
              </a:extLst>
            </p:cNvPr>
            <p:cNvGrpSpPr/>
            <p:nvPr/>
          </p:nvGrpSpPr>
          <p:grpSpPr>
            <a:xfrm>
              <a:off x="4615481" y="3734873"/>
              <a:ext cx="2830409" cy="2880573"/>
              <a:chOff x="4928312" y="3734873"/>
              <a:chExt cx="2464161" cy="288057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2646675-D06A-9579-483D-E6275D17D87D}"/>
                  </a:ext>
                </a:extLst>
              </p:cNvPr>
              <p:cNvSpPr/>
              <p:nvPr/>
            </p:nvSpPr>
            <p:spPr>
              <a:xfrm>
                <a:off x="4932608" y="3734873"/>
                <a:ext cx="2459865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27"/>
                  </a:rPr>
                  <a:t>MeanVisitor&lt;…&gt;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  mvisitor(…);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mvisitor.get_result();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4B11647-AD7D-9771-C504-18A807A7F7A0}"/>
                  </a:ext>
                </a:extLst>
              </p:cNvPr>
              <p:cNvSpPr/>
              <p:nvPr/>
            </p:nvSpPr>
            <p:spPr>
              <a:xfrm>
                <a:off x="4930461" y="4698641"/>
                <a:ext cx="2459865" cy="9530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28"/>
                  </a:rPr>
                  <a:t>StdVisitor&lt;...&gt;</a:t>
                </a:r>
                <a:r>
                  <a:rPr lang="en-US" sz="1200" b="1" dirty="0">
                    <a:effectLst/>
                    <a:latin typeface="Aptos Serif" panose="02020604070405020304" pitchFamily="18" charset="0"/>
                    <a:cs typeface="Aptos Serif" panose="02020604070405020304" pitchFamily="18" charset="0"/>
                  </a:rPr>
                  <a:t>   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svisitor(…);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svisitor.get_result();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0177864-0A2B-4105-61E4-F63332484FDA}"/>
                  </a:ext>
                </a:extLst>
              </p:cNvPr>
              <p:cNvSpPr/>
              <p:nvPr/>
            </p:nvSpPr>
            <p:spPr>
              <a:xfrm>
                <a:off x="4928312" y="5662410"/>
                <a:ext cx="2459865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29"/>
                  </a:rPr>
                  <a:t>MeadianVisitor&lt;...&gt;</a:t>
                </a:r>
                <a:r>
                  <a:rPr lang="en-US" sz="1200" b="1" dirty="0">
                    <a:effectLst/>
                    <a:latin typeface="Aptos Serif" panose="02020604070405020304" pitchFamily="18" charset="0"/>
                    <a:cs typeface="Aptos Serif" panose="02020604070405020304" pitchFamily="18" charset="0"/>
                  </a:rPr>
                  <a:t>     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mvisitor(…);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mvisitor.get_result();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E8A443-2D5F-3185-B09C-A6FC1BAEBA47}"/>
                </a:ext>
              </a:extLst>
            </p:cNvPr>
            <p:cNvGrpSpPr/>
            <p:nvPr/>
          </p:nvGrpSpPr>
          <p:grpSpPr>
            <a:xfrm>
              <a:off x="7503365" y="3732725"/>
              <a:ext cx="4449150" cy="2880573"/>
              <a:chOff x="4928312" y="3734873"/>
              <a:chExt cx="2464161" cy="288057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3B6EA1E-D8C4-539B-68B1-8E4DA0B8E7B5}"/>
                  </a:ext>
                </a:extLst>
              </p:cNvPr>
              <p:cNvSpPr/>
              <p:nvPr/>
            </p:nvSpPr>
            <p:spPr>
              <a:xfrm>
                <a:off x="4932608" y="3734873"/>
                <a:ext cx="2459865" cy="9530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30"/>
                  </a:rPr>
                  <a:t>ExponentiallyWeightedMeanVisitor&lt;…&gt;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   ewmvisitor(…);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ewmvisitor.get_result();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C6A94-E54C-F939-3198-025ED70ED12D}"/>
                  </a:ext>
                </a:extLst>
              </p:cNvPr>
              <p:cNvSpPr/>
              <p:nvPr/>
            </p:nvSpPr>
            <p:spPr>
              <a:xfrm>
                <a:off x="4930460" y="4698641"/>
                <a:ext cx="2459865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31"/>
                  </a:rPr>
                  <a:t>CumMaxVisitor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28"/>
                  </a:rPr>
                  <a:t>&lt;...&gt;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</a:rPr>
                  <a:t>    </a:t>
                </a:r>
                <a:r>
                  <a:rPr lang="en-US" sz="1200" b="1" u="sng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cm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cmvisitor.get_result();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D139B24-CECA-75AE-58EA-DAC30F521D8D}"/>
                  </a:ext>
                </a:extLst>
              </p:cNvPr>
              <p:cNvSpPr/>
              <p:nvPr/>
            </p:nvSpPr>
            <p:spPr>
              <a:xfrm>
                <a:off x="4928312" y="5662410"/>
                <a:ext cx="2459865" cy="9530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32"/>
                  </a:rPr>
                  <a:t>QuantileVisitor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29"/>
                  </a:rPr>
                  <a:t>&lt;...&gt;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</a:rPr>
                  <a:t>    </a:t>
                </a:r>
                <a:r>
                  <a:rPr lang="en-US" sz="1200" b="1" u="sng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q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qvisitor.get_result();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94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3A1C-8957-D2AE-1E23-B6D121D9B048}"/>
              </a:ext>
            </a:extLst>
          </p:cNvPr>
          <p:cNvGrpSpPr/>
          <p:nvPr/>
        </p:nvGrpSpPr>
        <p:grpSpPr>
          <a:xfrm>
            <a:off x="139848" y="109522"/>
            <a:ext cx="7428317" cy="3476234"/>
            <a:chOff x="139848" y="109522"/>
            <a:chExt cx="7428317" cy="34762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015B4F-019C-F6B5-21B1-1E7FF4470823}"/>
                </a:ext>
              </a:extLst>
            </p:cNvPr>
            <p:cNvSpPr/>
            <p:nvPr/>
          </p:nvSpPr>
          <p:spPr>
            <a:xfrm>
              <a:off x="1239628" y="109522"/>
              <a:ext cx="4787283" cy="37257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Some of Artificial Intelligence  Analysis done on Columns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651E254-2101-C02E-D5D3-2E588D42384C}"/>
                </a:ext>
              </a:extLst>
            </p:cNvPr>
            <p:cNvGrpSpPr/>
            <p:nvPr/>
          </p:nvGrpSpPr>
          <p:grpSpPr>
            <a:xfrm>
              <a:off x="139848" y="522301"/>
              <a:ext cx="3688147" cy="3063455"/>
              <a:chOff x="4928312" y="3734873"/>
              <a:chExt cx="2464161" cy="306345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3847AF4-FBEA-4414-A772-6A67455B7563}"/>
                  </a:ext>
                </a:extLst>
              </p:cNvPr>
              <p:cNvSpPr/>
              <p:nvPr/>
            </p:nvSpPr>
            <p:spPr>
              <a:xfrm>
                <a:off x="4932608" y="3734873"/>
                <a:ext cx="2459865" cy="9530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3"/>
                  </a:rPr>
                  <a:t>EntropyVisitor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4"/>
                  </a:rPr>
                  <a:t>&lt;…&gt;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  evisitor(…);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evisitor.get_result()[0];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FD3A25-FB16-0B18-AFAD-5A74B42CCA9E}"/>
                  </a:ext>
                </a:extLst>
              </p:cNvPr>
              <p:cNvSpPr/>
              <p:nvPr/>
            </p:nvSpPr>
            <p:spPr>
              <a:xfrm>
                <a:off x="4930461" y="4698641"/>
                <a:ext cx="2459865" cy="113180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5"/>
                  </a:rPr>
                  <a:t>FastFourierTransVisitor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6"/>
                  </a:rPr>
                  <a:t>&lt;...&gt;</a:t>
                </a:r>
                <a:r>
                  <a:rPr lang="en-US" sz="1200" b="1" dirty="0">
                    <a:effectLst/>
                    <a:latin typeface="Aptos Serif" panose="02020604070405020304" pitchFamily="18" charset="0"/>
                    <a:cs typeface="Aptos Serif" panose="02020604070405020304" pitchFamily="18" charset="0"/>
                  </a:rPr>
                  <a:t>   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fftvisitor(…);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fftvisitor.get_result()[0];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…more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A74738-93F8-3004-2A2E-74E51D6E2235}"/>
                  </a:ext>
                </a:extLst>
              </p:cNvPr>
              <p:cNvSpPr/>
              <p:nvPr/>
            </p:nvSpPr>
            <p:spPr>
              <a:xfrm>
                <a:off x="4928312" y="5845292"/>
                <a:ext cx="2459865" cy="9530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7"/>
                  </a:rPr>
                  <a:t>PolicyLearningLossVisitor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8"/>
                  </a:rPr>
                  <a:t>&lt;...&gt;</a:t>
                </a:r>
                <a:r>
                  <a:rPr lang="en-US" sz="1200" b="1" dirty="0">
                    <a:effectLst/>
                    <a:latin typeface="Aptos Serif" panose="02020604070405020304" pitchFamily="18" charset="0"/>
                    <a:cs typeface="Aptos Serif" panose="02020604070405020304" pitchFamily="18" charset="0"/>
                  </a:rPr>
                  <a:t>     </a:t>
                </a:r>
                <a:r>
                  <a:rPr lang="en-US" sz="1200" b="1" dirty="0">
                    <a:solidFill>
                      <a:schemeClr val="tx1"/>
                    </a:solidFill>
                    <a:effectLst/>
                    <a:latin typeface="Aptos Serif" panose="02020604070405020304" pitchFamily="18" charset="0"/>
                    <a:cs typeface="Aptos Serif" panose="02020604070405020304" pitchFamily="18" charset="0"/>
                  </a:rPr>
                  <a:t>pll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pllvisitor.get_result()[0];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32E07B-5C6F-C1F7-6FE7-49DF4FE88895}"/>
                </a:ext>
              </a:extLst>
            </p:cNvPr>
            <p:cNvGrpSpPr/>
            <p:nvPr/>
          </p:nvGrpSpPr>
          <p:grpSpPr>
            <a:xfrm>
              <a:off x="3886448" y="522301"/>
              <a:ext cx="3681717" cy="3059344"/>
              <a:chOff x="4928312" y="3734873"/>
              <a:chExt cx="2464161" cy="305934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A94141-263E-4379-F325-C1136D94293A}"/>
                  </a:ext>
                </a:extLst>
              </p:cNvPr>
              <p:cNvSpPr/>
              <p:nvPr/>
            </p:nvSpPr>
            <p:spPr>
              <a:xfrm>
                <a:off x="4932608" y="3734873"/>
                <a:ext cx="2459865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9"/>
                  </a:rPr>
                  <a:t>SigmoidVisitor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10"/>
                  </a:rPr>
                  <a:t>&lt;…&gt;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   svisitor(…);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svisitor.get_result()[0];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223983-5A6F-5EC8-1ACC-1F3EAA323D8E}"/>
                  </a:ext>
                </a:extLst>
              </p:cNvPr>
              <p:cNvSpPr/>
              <p:nvPr/>
            </p:nvSpPr>
            <p:spPr>
              <a:xfrm>
                <a:off x="4930460" y="4698641"/>
                <a:ext cx="2459865" cy="9530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11"/>
                  </a:rPr>
                  <a:t>AnomalyDetectByIQRVisitor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6"/>
                  </a:rPr>
                  <a:t>&lt;...&gt;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</a:rPr>
                  <a:t>    </a:t>
                </a:r>
                <a:r>
                  <a:rPr lang="en-US" sz="1200" b="1" u="sng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iqr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iqrvisitor.get_result()[0];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E06B427-B082-95B7-9495-2730C77F36C2}"/>
                  </a:ext>
                </a:extLst>
              </p:cNvPr>
              <p:cNvSpPr/>
              <p:nvPr/>
            </p:nvSpPr>
            <p:spPr>
              <a:xfrm>
                <a:off x="4928312" y="5662409"/>
                <a:ext cx="2459865" cy="113180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12"/>
                  </a:rPr>
                  <a:t>SpectralClusteringVisitor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8"/>
                  </a:rPr>
                  <a:t>&lt;...&gt;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</a:rPr>
                  <a:t>    </a:t>
                </a:r>
                <a:r>
                  <a:rPr lang="en-US" sz="1200" b="1" u="sng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sc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scvisitor.get_result()[0];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… more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28C4C21-60F5-A2FC-5D04-47045E913BEA}"/>
              </a:ext>
            </a:extLst>
          </p:cNvPr>
          <p:cNvSpPr txBox="1"/>
          <p:nvPr/>
        </p:nvSpPr>
        <p:spPr>
          <a:xfrm>
            <a:off x="111287" y="5721534"/>
            <a:ext cx="3716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merican Typewriter Condensed" panose="02090606020004020304" pitchFamily="18" charset="77"/>
              </a:rPr>
              <a:t>Full Documentation with Code Samples are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merican Typewriter Condensed" panose="02090606020004020304" pitchFamily="18" charset="77"/>
                <a:hlinkClick r:id="rId13"/>
              </a:rPr>
              <a:t>Here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American Typewriter Condensed" panose="02090606020004020304" pitchFamily="18" charset="77"/>
            </a:endParaRPr>
          </a:p>
        </p:txBody>
      </p:sp>
      <p:pic>
        <p:nvPicPr>
          <p:cNvPr id="17" name="Picture 16" descr="A close up of a lion&#10;&#10;AI-generated content may be incorrect.">
            <a:hlinkClick r:id="rId14"/>
            <a:extLst>
              <a:ext uri="{FF2B5EF4-FFF2-40B4-BE49-F238E27FC236}">
                <a16:creationId xmlns:a16="http://schemas.microsoft.com/office/drawing/2014/main" id="{D9081641-76BC-9044-C0A8-432C3C665EE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83634" y="109522"/>
            <a:ext cx="2568518" cy="25685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2B9645-3BB7-4C0D-6190-80D4832CAC4E}"/>
              </a:ext>
            </a:extLst>
          </p:cNvPr>
          <p:cNvSpPr txBox="1"/>
          <p:nvPr/>
        </p:nvSpPr>
        <p:spPr>
          <a:xfrm>
            <a:off x="106931" y="5050973"/>
            <a:ext cx="3716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merican Typewriter Condensed" panose="02090606020004020304" pitchFamily="18" charset="77"/>
              </a:rPr>
              <a:t>Hello World is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merican Typewriter Condensed" panose="02090606020004020304" pitchFamily="18" charset="77"/>
                <a:hlinkClick r:id="rId16"/>
              </a:rPr>
              <a:t>Here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American Typewriter Condensed" panose="02090606020004020304" pitchFamily="18" charset="77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8E2B6C-4BC2-A1E8-E856-4C3557A6B70C}"/>
              </a:ext>
            </a:extLst>
          </p:cNvPr>
          <p:cNvGrpSpPr/>
          <p:nvPr/>
        </p:nvGrpSpPr>
        <p:grpSpPr>
          <a:xfrm>
            <a:off x="4084317" y="3318640"/>
            <a:ext cx="7777346" cy="3476234"/>
            <a:chOff x="4084317" y="3318640"/>
            <a:chExt cx="7777346" cy="347623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592005-DFCB-52E7-5E0F-3249B994577B}"/>
                </a:ext>
              </a:extLst>
            </p:cNvPr>
            <p:cNvSpPr/>
            <p:nvPr/>
          </p:nvSpPr>
          <p:spPr>
            <a:xfrm>
              <a:off x="7824650" y="3318640"/>
              <a:ext cx="4037013" cy="37257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Some of Financial Indicators done on Columns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224D948-147F-7DDA-A5CF-788AB343DE60}"/>
                </a:ext>
              </a:extLst>
            </p:cNvPr>
            <p:cNvGrpSpPr/>
            <p:nvPr/>
          </p:nvGrpSpPr>
          <p:grpSpPr>
            <a:xfrm>
              <a:off x="4084317" y="3731419"/>
              <a:ext cx="4037013" cy="3063455"/>
              <a:chOff x="4084317" y="3731419"/>
              <a:chExt cx="4037013" cy="306345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9856B02-1BCE-E42F-815E-83EB224D6EC8}"/>
                  </a:ext>
                </a:extLst>
              </p:cNvPr>
              <p:cNvSpPr/>
              <p:nvPr/>
            </p:nvSpPr>
            <p:spPr>
              <a:xfrm>
                <a:off x="4091355" y="3731419"/>
                <a:ext cx="4029975" cy="113180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17"/>
                  </a:rPr>
                  <a:t>BollingerBand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4"/>
                  </a:rPr>
                  <a:t>&lt;…&gt;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  bbvisitor(…);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bbvisitor.get_upper_band_to_raw()[0];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… more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0A75CAE-A4A1-840A-2599-405AA8DAD94F}"/>
                  </a:ext>
                </a:extLst>
              </p:cNvPr>
              <p:cNvSpPr/>
              <p:nvPr/>
            </p:nvSpPr>
            <p:spPr>
              <a:xfrm>
                <a:off x="4087838" y="4878069"/>
                <a:ext cx="4029975" cy="9530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18"/>
                  </a:rPr>
                  <a:t>HurstExponentVisitor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6"/>
                  </a:rPr>
                  <a:t>&lt;...&gt;</a:t>
                </a:r>
                <a:r>
                  <a:rPr lang="en-US" sz="1200" b="1" dirty="0">
                    <a:effectLst/>
                    <a:latin typeface="Aptos Serif" panose="02020604070405020304" pitchFamily="18" charset="0"/>
                    <a:cs typeface="Aptos Serif" panose="02020604070405020304" pitchFamily="18" charset="0"/>
                  </a:rPr>
                  <a:t>   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hevisitor(…);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hevisitor.get_result();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8FD952E-0DA2-D8AC-9D72-53B5C2E1A1A5}"/>
                  </a:ext>
                </a:extLst>
              </p:cNvPr>
              <p:cNvSpPr/>
              <p:nvPr/>
            </p:nvSpPr>
            <p:spPr>
              <a:xfrm>
                <a:off x="4084317" y="5841838"/>
                <a:ext cx="4029975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19"/>
                  </a:rPr>
                  <a:t>SharpeRatioVisitor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8"/>
                  </a:rPr>
                  <a:t>&lt;...&gt;</a:t>
                </a:r>
                <a:r>
                  <a:rPr lang="en-US" sz="1200" b="1" dirty="0">
                    <a:effectLst/>
                    <a:latin typeface="Aptos Serif" panose="02020604070405020304" pitchFamily="18" charset="0"/>
                    <a:cs typeface="Aptos Serif" panose="02020604070405020304" pitchFamily="18" charset="0"/>
                  </a:rPr>
                  <a:t>     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srvisitor(…);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srvisitor.get_result();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836AE1-9F49-C7B0-FF64-35CB0E1301CF}"/>
                </a:ext>
              </a:extLst>
            </p:cNvPr>
            <p:cNvGrpSpPr/>
            <p:nvPr/>
          </p:nvGrpSpPr>
          <p:grpSpPr>
            <a:xfrm>
              <a:off x="8179783" y="3731418"/>
              <a:ext cx="3681717" cy="3063455"/>
              <a:chOff x="8179783" y="3731419"/>
              <a:chExt cx="3681717" cy="288057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18AFE11-6BE7-6CC0-3F55-3E1FB535A82A}"/>
                  </a:ext>
                </a:extLst>
              </p:cNvPr>
              <p:cNvSpPr/>
              <p:nvPr/>
            </p:nvSpPr>
            <p:spPr>
              <a:xfrm>
                <a:off x="8186202" y="3731419"/>
                <a:ext cx="3675298" cy="9530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20"/>
                  </a:rPr>
                  <a:t>GarmanKlassVolVisitor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10"/>
                  </a:rPr>
                  <a:t>&lt;…&gt;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   gkvvisitor(…);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gkvvisitor.get_result()[0];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AD79C87-4C8A-D9E5-23E3-A07256571195}"/>
                  </a:ext>
                </a:extLst>
              </p:cNvPr>
              <p:cNvSpPr/>
              <p:nvPr/>
            </p:nvSpPr>
            <p:spPr>
              <a:xfrm>
                <a:off x="8182992" y="4695187"/>
                <a:ext cx="3675298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21"/>
                  </a:rPr>
                  <a:t>VWAPVisitor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6"/>
                  </a:rPr>
                  <a:t>&lt;...&gt;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</a:rPr>
                  <a:t>    </a:t>
                </a:r>
                <a:r>
                  <a:rPr lang="en-US" sz="1200" b="1" u="sng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vwap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vwapvisitor.get_result()[0];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BD2C2E9-B517-365B-E9CB-2068D7BA5C75}"/>
                  </a:ext>
                </a:extLst>
              </p:cNvPr>
              <p:cNvSpPr/>
              <p:nvPr/>
            </p:nvSpPr>
            <p:spPr>
              <a:xfrm>
                <a:off x="8179783" y="5658955"/>
                <a:ext cx="3675298" cy="9530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22"/>
                  </a:rPr>
                  <a:t>RSIVisitor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8"/>
                  </a:rPr>
                  <a:t>&lt;...&gt;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</a:rPr>
                  <a:t>    </a:t>
                </a:r>
                <a:r>
                  <a:rPr lang="en-US" sz="1200" b="1" u="sng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rsi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rsivisitor.get_result()[0];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083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3110</TotalTime>
  <Words>996</Words>
  <Application>Microsoft Macintosh PowerPoint</Application>
  <PresentationFormat>Widescreen</PresentationFormat>
  <Paragraphs>175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American Typewriter Condensed</vt:lpstr>
      <vt:lpstr>Aptos</vt:lpstr>
      <vt:lpstr>Aptos Display</vt:lpstr>
      <vt:lpstr>Aptos Serif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Hossein Moein</dc:creator>
  <cp:lastModifiedBy>Hossein Moein</cp:lastModifiedBy>
  <cp:revision>58</cp:revision>
  <dcterms:created xsi:type="dcterms:W3CDTF">2025-06-28T16:55:36Z</dcterms:created>
  <dcterms:modified xsi:type="dcterms:W3CDTF">2025-07-02T13:29:03Z</dcterms:modified>
</cp:coreProperties>
</file>