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71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4" autoAdjust="0"/>
    <p:restoredTop sz="86436" autoAdjust="0"/>
  </p:normalViewPr>
  <p:slideViewPr>
    <p:cSldViewPr snapToGrid="0">
      <p:cViewPr varScale="1">
        <p:scale>
          <a:sx n="111" d="100"/>
          <a:sy n="111" d="100"/>
        </p:scale>
        <p:origin x="27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N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nl-N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nl-N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5491B88-E912-4F75-B710-42226024EE27}" type="slidenum">
              <a:rPr lang="nl-N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nl-N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61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B6D56B-4CD4-4518-ACEA-1C92A89BD4CE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468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Demo: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Geertjan shows the ‘hello world’ scenario.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278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Geertjan and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Eben discuss the basic node hierarchy and Geertjan discusses the Node hierarchy structure.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662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941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Eben and Geertjan discuss the next level of features to add.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68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47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Eben talks about Couchbase,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what’s unique about it, and its terminology.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119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95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Eben talks about Couchbase,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what’s unique about it, and its terminology.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1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491B88-E912-4F75-B710-42226024EE27}" type="slidenum">
              <a:rPr lang="nl-NL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nl-N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8105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Eben and Geertjan discuss 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together scenarios that someone using Couchbase in NetBeans might be interested in.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08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Demo: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Geertjan explores NetBeans IDE and shows places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where Couchbase fits well, as well as common wrong decisions.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93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Geertjan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briefly explains the NetBeans extension point mechanism.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64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380880" y="3124080"/>
            <a:ext cx="6090840" cy="5329080"/>
          </a:xfrm>
          <a:prstGeom prst="rect">
            <a:avLst/>
          </a:prstGeom>
        </p:spPr>
        <p:txBody>
          <a:bodyPr lIns="0" tIns="0" rIns="0" bIns="91440"/>
          <a:lstStyle/>
          <a:p>
            <a:r>
              <a:rPr lang="nl-NL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Demo: Geertjan shows how to set up a NetBeans module project, using Maven. Eben talks</a:t>
            </a:r>
            <a:r>
              <a:rPr lang="nl-NL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about Couchbase Maven dependencies needed.</a:t>
            </a:r>
            <a:endParaRPr lang="nl-N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15000" y="8610480"/>
            <a:ext cx="7570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2CD9E4-F5F9-45A0-A155-53C0B763A744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nl-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40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6959" y="205200"/>
            <a:ext cx="8229313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6959" y="1203390"/>
            <a:ext cx="8229313" cy="142263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6959" y="2761560"/>
            <a:ext cx="8229313" cy="142263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6959" y="205200"/>
            <a:ext cx="8229313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6959" y="1203390"/>
            <a:ext cx="4015676" cy="142263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837" y="1203390"/>
            <a:ext cx="4015676" cy="142263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837" y="2761560"/>
            <a:ext cx="4015676" cy="142263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6959" y="2761560"/>
            <a:ext cx="4015676" cy="142263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6959" y="205200"/>
            <a:ext cx="8229313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6959" y="1203390"/>
            <a:ext cx="8229313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6959" y="1203390"/>
            <a:ext cx="8229313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701513" y="1203390"/>
            <a:ext cx="3739664" cy="29829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701513" y="1203390"/>
            <a:ext cx="3739664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6959" y="205200"/>
            <a:ext cx="8229313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6959" y="1203390"/>
            <a:ext cx="8229313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959" y="205200"/>
            <a:ext cx="8229313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959" y="1203390"/>
            <a:ext cx="8229313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959" y="205200"/>
            <a:ext cx="8229313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6959" y="1203390"/>
            <a:ext cx="4015676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837" y="1203390"/>
            <a:ext cx="4015676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6959" y="205200"/>
            <a:ext cx="8229313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6959" y="205200"/>
            <a:ext cx="8229313" cy="398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6959" y="205200"/>
            <a:ext cx="8229313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6959" y="1203390"/>
            <a:ext cx="4015676" cy="142263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6959" y="2761560"/>
            <a:ext cx="4015676" cy="142263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837" y="1203390"/>
            <a:ext cx="4015676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6959" y="205200"/>
            <a:ext cx="8229313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6959" y="1203390"/>
            <a:ext cx="4015676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837" y="1203390"/>
            <a:ext cx="4015676" cy="142263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837" y="2761560"/>
            <a:ext cx="4015676" cy="142263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6959" y="205200"/>
            <a:ext cx="8229313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6959" y="1203390"/>
            <a:ext cx="4015676" cy="142263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837" y="1203390"/>
            <a:ext cx="4015676" cy="142263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6959" y="2761560"/>
            <a:ext cx="8229313" cy="142263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0"/>
            <a:ext cx="141787" cy="51397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8998743" y="0"/>
            <a:ext cx="141787" cy="51397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4800600"/>
            <a:ext cx="9140530" cy="3391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9140530" cy="14013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4033501" y="4917240"/>
            <a:ext cx="239714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100000"/>
              </a:lnSpc>
            </a:pPr>
            <a:r>
              <a:rPr lang="nl-NL" sz="6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2015, Oracle </a:t>
            </a:r>
            <a:r>
              <a:rPr lang="nl-NL" sz="600" b="0" strike="noStrike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ad/</a:t>
            </a:r>
            <a:r>
              <a:rPr lang="nl-NL" sz="6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 </a:t>
            </a:r>
            <a:r>
              <a:rPr lang="nl-NL" sz="600" b="0" strike="noStrike" spc="-1" dirty="0" err="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its</a:t>
            </a:r>
            <a:r>
              <a:rPr lang="nl-NL" sz="6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nl-NL" sz="600" b="0" strike="noStrike" spc="-1" dirty="0" err="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affiliates</a:t>
            </a:r>
            <a:r>
              <a:rPr lang="nl-NL" sz="6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nl-NL" sz="600" b="0" strike="noStrike" spc="-1" dirty="0" err="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</a:t>
            </a:r>
            <a:r>
              <a:rPr lang="nl-NL" sz="6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nl-NL" sz="600" b="0" strike="noStrike" spc="-1" dirty="0" err="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rights</a:t>
            </a:r>
            <a:r>
              <a:rPr lang="nl-NL" sz="6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nl-NL" sz="600" b="0" strike="noStrike" spc="-1" dirty="0" err="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reserved</a:t>
            </a:r>
            <a:r>
              <a:rPr lang="nl-NL" sz="6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 |</a:t>
            </a:r>
            <a:endParaRPr lang="nl-NL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15"/>
          <p:cNvPicPr/>
          <p:nvPr/>
        </p:nvPicPr>
        <p:blipFill>
          <a:blip r:embed="rId14"/>
          <a:stretch/>
        </p:blipFill>
        <p:spPr>
          <a:xfrm>
            <a:off x="397814" y="4697730"/>
            <a:ext cx="1215316" cy="44199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6959" y="205200"/>
            <a:ext cx="8229313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6959" y="1203390"/>
            <a:ext cx="8229313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648086" lvl="1" indent="-243032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972130" lvl="2" indent="-216029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296173" lvl="3" indent="-162022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620216" lvl="4" indent="-162022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944259" lvl="5" indent="-162022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268302" lvl="6" indent="-162022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43" indent="-243032" algn="l" defTabSz="685891" rtl="0" eaLnBrk="1" latinLnBrk="0" hangingPunct="1">
        <a:lnSpc>
          <a:spcPct val="90000"/>
        </a:lnSpc>
        <a:spcBef>
          <a:spcPts val="750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98894" y="304830"/>
            <a:ext cx="8342202" cy="66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2700" dirty="0"/>
              <a:t>How to Plug into NetBeans in 60 Minutes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32112" y="763290"/>
            <a:ext cx="8343283" cy="3311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467644" y="4917240"/>
            <a:ext cx="2054155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8459143" y="4917240"/>
            <a:ext cx="28249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030586A-6FA6-434C-931B-80C70AAAE949}" type="slidenum">
              <a:rPr lang="nl-NL" sz="600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432112" y="763290"/>
            <a:ext cx="8343283" cy="3311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Eben Haber (Couchbase)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Geertjan Wielenga (NetBeans)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09120" y="4823980"/>
            <a:ext cx="2538858" cy="2266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8894" y="304830"/>
            <a:ext cx="8342202" cy="66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2700"/>
              <a:t>6. </a:t>
            </a:r>
            <a:r>
              <a:rPr lang="en-US" sz="2700" dirty="0"/>
              <a:t>Set Up a NetBeans Plugin Project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2112" y="763290"/>
            <a:ext cx="8343283" cy="3311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NetBeans modules are defined in Ant or Maven.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Demo: Setting up a NetBeans Maven module project.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Add a dependency on Couchbase API.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Check into GitHub repo.</a:t>
            </a: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467644" y="4917240"/>
            <a:ext cx="2054155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459143" y="4917240"/>
            <a:ext cx="28249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600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fld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09120" y="4823980"/>
            <a:ext cx="2538858" cy="2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234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8894" y="304830"/>
            <a:ext cx="8342202" cy="66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2700"/>
              <a:t>7. </a:t>
            </a:r>
            <a:r>
              <a:rPr lang="en-US" sz="2700" dirty="0"/>
              <a:t>Create a Simple “Hello World” Scenario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2112" y="763290"/>
            <a:ext cx="8343283" cy="3311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Hook a root node for Couchbase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into the correct place within NetBeans IDE.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Demo: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1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514419" lvl="1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a new layer.xml file in the project.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1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514419" lvl="1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Hook it into a new root node.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1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514419" lvl="1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it and show the node in the applicable place.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467644" y="4917240"/>
            <a:ext cx="2054155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459143" y="4917240"/>
            <a:ext cx="28249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600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fld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09120" y="4823980"/>
            <a:ext cx="2538858" cy="2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4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8894" y="304830"/>
            <a:ext cx="8342202" cy="66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2700"/>
              <a:t>8. </a:t>
            </a:r>
            <a:r>
              <a:rPr lang="en-US" sz="2700" dirty="0"/>
              <a:t>Prototype and Release Minimal Requirements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2112" y="763290"/>
            <a:ext cx="8343283" cy="3311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Sketch out scenarios for Couchbase users of NetBeans.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Create a package structure that is easy to maintain.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Create a node hierarchy for the Couchbase terminology.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Add actions, but as few as possible for the minimal requirements.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1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Keep it as simple as possible.</a:t>
            </a: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467644" y="4917240"/>
            <a:ext cx="2054155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459143" y="4917240"/>
            <a:ext cx="28249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600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</a:t>
            </a:fld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09120" y="4823980"/>
            <a:ext cx="2538858" cy="2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7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8894" y="304830"/>
            <a:ext cx="8342202" cy="66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2700" dirty="0"/>
              <a:t>9. Get </a:t>
            </a:r>
            <a:r>
              <a:rPr lang="en-US" sz="2700" dirty="0" smtClean="0"/>
              <a:t>Feedback and Engage the Community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2112" y="763290"/>
            <a:ext cx="8343283" cy="3311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Interact with community.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Publish on plugins.netbeans.org.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Write articles and blogs.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Use Twitter and Facebook.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1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781">
              <a:lnSpc>
                <a:spcPct val="90000"/>
              </a:lnSpc>
              <a:buClr>
                <a:srgbClr val="9F9F9F"/>
              </a:buClr>
            </a:pPr>
            <a:endParaRPr lang="nl-NL" sz="21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467644" y="4917240"/>
            <a:ext cx="2054155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459143" y="4917240"/>
            <a:ext cx="28249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600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</a:t>
            </a:fld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09120" y="4823980"/>
            <a:ext cx="2538858" cy="2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1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8894" y="304830"/>
            <a:ext cx="8342202" cy="66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2700"/>
              <a:t>10. </a:t>
            </a:r>
            <a:r>
              <a:rPr lang="en-US" sz="2700" dirty="0"/>
              <a:t>Implement the Next Level of Requirements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2112" y="763290"/>
            <a:ext cx="8343283" cy="3311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 careful to not get feature creep.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Stay focused on the requirements for each stage.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1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Whenever a new stage is complete, release a new version of the plugin.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Try assign tasks to new members involved in the project.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1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Keep going at a steady pace.</a:t>
            </a: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467644" y="4917240"/>
            <a:ext cx="2054155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459143" y="4917240"/>
            <a:ext cx="28249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600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14</a:t>
            </a:fld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09120" y="4823980"/>
            <a:ext cx="2538858" cy="2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59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8894" y="304830"/>
            <a:ext cx="8342202" cy="66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2700" dirty="0"/>
              <a:t>Conclusion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2112" y="763290"/>
            <a:ext cx="8343283" cy="3311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Creating a NetBeans plugin is a process.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Keep focused on specific and well-defined aims.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Helps to be knowledgeable of the technology you want to support.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Lots of NetBeans API documentation and helpful community.</a:t>
            </a: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21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Creating NetBeans plugins is fun!</a:t>
            </a: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21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467644" y="4917240"/>
            <a:ext cx="2054155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459143" y="4917240"/>
            <a:ext cx="28249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600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</a:t>
            </a:fld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09120" y="4823980"/>
            <a:ext cx="2538858" cy="2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270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8894" y="304830"/>
            <a:ext cx="8342202" cy="66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2700" dirty="0" smtClean="0"/>
              <a:t>Why Create Plugins At All?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467644" y="4917240"/>
            <a:ext cx="2054155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459143" y="4917240"/>
            <a:ext cx="28249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600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09120" y="4823980"/>
            <a:ext cx="2538858" cy="226640"/>
          </a:xfrm>
          <a:prstGeom prst="rect">
            <a:avLst/>
          </a:prstGeom>
        </p:spPr>
      </p:pic>
      <p:sp>
        <p:nvSpPr>
          <p:cNvPr id="8" name="CustomShape 2"/>
          <p:cNvSpPr/>
          <p:nvPr/>
        </p:nvSpPr>
        <p:spPr>
          <a:xfrm>
            <a:off x="432112" y="763290"/>
            <a:ext cx="8343283" cy="3311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Developers like having everything in one place at their finger tips.</a:t>
            </a: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1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Switching between different applications and command line wastes time.</a:t>
            </a: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1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Techology companies want to promote their solutions.</a:t>
            </a: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1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Creating a plugin for a technology brings the solution to developers,</a:t>
            </a:r>
            <a:br>
              <a:rPr lang="nl-NL" sz="21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enabling them to play with basic features and maybe pay for advanced</a:t>
            </a:r>
            <a:br>
              <a:rPr lang="nl-NL" sz="21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 smtClean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functionality.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133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8894" y="304830"/>
            <a:ext cx="8342202" cy="66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nl-NL" sz="27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2112" y="763290"/>
            <a:ext cx="8343283" cy="3311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Explain the process of creating plugins for NetBeans IDE.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Example: Plug-in to access Couchbase NoSQL document store.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We’ll go through a complete process from beginning to end.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You’ll be ready to create a plugin of your choice at the end of this session.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467644" y="4917240"/>
            <a:ext cx="2054155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459143" y="4917240"/>
            <a:ext cx="28249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600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09120" y="4823980"/>
            <a:ext cx="2538858" cy="2266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8894" y="304830"/>
            <a:ext cx="8342202" cy="66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467644" y="4917240"/>
            <a:ext cx="2054155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459143" y="4917240"/>
            <a:ext cx="28249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600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fld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09120" y="4823980"/>
            <a:ext cx="2538858" cy="226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283" y="3120572"/>
            <a:ext cx="2892418" cy="165733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6959" y="1049175"/>
            <a:ext cx="8229313" cy="3640754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nl-NL"/>
              <a:t>Example based on Couchbase </a:t>
            </a:r>
          </a:p>
          <a:p>
            <a:pPr lvl="1"/>
            <a:r>
              <a:rPr lang="nl-NL"/>
              <a:t>Couchbase is an open-source distributed document database</a:t>
            </a:r>
          </a:p>
          <a:p>
            <a:pPr lvl="1"/>
            <a:r>
              <a:rPr lang="nl-NL"/>
              <a:t>In a cluster, it provides high-performance, high availability</a:t>
            </a:r>
          </a:p>
          <a:p>
            <a:pPr lvl="1"/>
            <a:r>
              <a:rPr lang="nl-NL" smtClean="0"/>
              <a:t>In any config, it provides storage, querying of JSON documents</a:t>
            </a:r>
          </a:p>
          <a:p>
            <a:pPr lvl="1"/>
            <a:r>
              <a:rPr lang="nl-NL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Community Edition available</a:t>
            </a:r>
          </a:p>
          <a:p>
            <a:pPr lvl="1"/>
            <a:endParaRPr lang="nl-NL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0" hangingPunct="1"/>
            <a:r>
              <a:rPr lang="nl-NL"/>
              <a:t>Why JSON?</a:t>
            </a:r>
          </a:p>
          <a:p>
            <a:pPr lvl="1" rtl="0" eaLnBrk="1" latinLnBrk="0" hangingPunct="1"/>
            <a:r>
              <a:rPr lang="nl-NL"/>
              <a:t>Lots of data in JSON (e.g., web data, twitter, etc.)</a:t>
            </a:r>
          </a:p>
          <a:p>
            <a:pPr lvl="1" rtl="0" eaLnBrk="1" latinLnBrk="0" hangingPunct="1"/>
            <a:r>
              <a:rPr lang="nl-NL"/>
              <a:t>Mappings from POJOs to JSON (e.g., Jackson)</a:t>
            </a:r>
          </a:p>
          <a:p>
            <a:pPr lvl="1" rtl="0" eaLnBrk="1" latinLnBrk="0" hangingPunct="1"/>
            <a:r>
              <a:rPr lang="nl-NL"/>
              <a:t>Structure makes JSON queryable (see N1QL</a:t>
            </a:r>
            <a:r>
              <a:rPr lang="nl-NL" smtClean="0"/>
              <a:t>)</a:t>
            </a:r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2700" dirty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1</a:t>
            </a:r>
            <a:r>
              <a:rPr lang="en-US" sz="2700" dirty="0" smtClean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Couchbase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6692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smtClean="0"/>
              <a:t>2. Couchbase Architecture</a:t>
            </a:r>
            <a:endParaRPr lang="en-US" sz="270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62758" y="889000"/>
            <a:ext cx="8402226" cy="2122715"/>
          </a:xfrm>
        </p:spPr>
        <p:txBody>
          <a:bodyPr>
            <a:noAutofit/>
          </a:bodyPr>
          <a:lstStyle/>
          <a:p>
            <a:pPr marL="342900" lvl="0" indent="-342900" rtl="0" eaLnBrk="1" latinLnBrk="0" hangingPunct="1">
              <a:buFont typeface="Arial"/>
              <a:buChar char="•"/>
            </a:pPr>
            <a:r>
              <a:rPr lang="nl-NL" sz="2000" b="0" kern="1200" smtClean="0">
                <a:solidFill>
                  <a:schemeClr val="tx1"/>
                </a:solidFill>
                <a:effectLst/>
              </a:rPr>
              <a:t>Each Couchbase </a:t>
            </a:r>
            <a:r>
              <a:rPr lang="nl-NL" sz="2000" b="0" i="1" kern="1200" smtClean="0">
                <a:solidFill>
                  <a:schemeClr val="tx1"/>
                </a:solidFill>
                <a:effectLst/>
              </a:rPr>
              <a:t>Cluster</a:t>
            </a:r>
            <a:r>
              <a:rPr lang="nl-NL" sz="2000" b="0" kern="1200" smtClean="0">
                <a:solidFill>
                  <a:schemeClr val="tx1"/>
                </a:solidFill>
                <a:effectLst/>
              </a:rPr>
              <a:t> comprised of </a:t>
            </a:r>
            <a:r>
              <a:rPr lang="nl-NL" sz="2000" b="0" i="1" kern="1200" baseline="0" smtClean="0">
                <a:solidFill>
                  <a:schemeClr val="tx1"/>
                </a:solidFill>
                <a:effectLst/>
              </a:rPr>
              <a:t>Nodes </a:t>
            </a:r>
            <a:r>
              <a:rPr lang="nl-NL" sz="2000" b="0" kern="1200" baseline="0" smtClean="0">
                <a:solidFill>
                  <a:schemeClr val="tx1"/>
                </a:solidFill>
                <a:effectLst/>
              </a:rPr>
              <a:t>(i.e.,</a:t>
            </a:r>
            <a:r>
              <a:rPr lang="nl-NL" sz="2000" b="0" kern="1200" smtClean="0">
                <a:solidFill>
                  <a:schemeClr val="tx1"/>
                </a:solidFill>
                <a:effectLst/>
              </a:rPr>
              <a:t> servers) &amp; </a:t>
            </a:r>
            <a:r>
              <a:rPr lang="nl-NL" sz="2000" b="0" i="1" kern="1200" smtClean="0">
                <a:solidFill>
                  <a:schemeClr val="tx1"/>
                </a:solidFill>
                <a:effectLst/>
              </a:rPr>
              <a:t>Buckets </a:t>
            </a:r>
            <a:r>
              <a:rPr lang="nl-NL" sz="2000" smtClean="0"/>
              <a:t>(i.e., keyspaces)</a:t>
            </a:r>
          </a:p>
          <a:p>
            <a:pPr marL="342900" lvl="0" indent="-342900" rtl="0" eaLnBrk="1" latinLnBrk="0" hangingPunct="1">
              <a:buFont typeface="Arial"/>
              <a:buChar char="•"/>
            </a:pPr>
            <a:endParaRPr lang="nl-NL" sz="2000" smtClean="0"/>
          </a:p>
          <a:p>
            <a:pPr marL="342900" lvl="8" indent="-342900" rtl="0" eaLnBrk="1" latinLnBrk="0" hangingPunct="1">
              <a:buFont typeface="Arial"/>
              <a:buChar char="•"/>
            </a:pPr>
            <a:endParaRPr lang="nl-NL" sz="500" i="1" smtClean="0"/>
          </a:p>
          <a:p>
            <a:pPr marL="342900" lvl="0" indent="-342900" rtl="0" eaLnBrk="1" latinLnBrk="0" hangingPunct="1">
              <a:buFont typeface="Arial"/>
              <a:buChar char="•"/>
            </a:pPr>
            <a:r>
              <a:rPr lang="nl-NL" sz="2000" smtClean="0"/>
              <a:t>Each </a:t>
            </a:r>
            <a:r>
              <a:rPr lang="nl-NL" sz="2000" i="1" smtClean="0"/>
              <a:t>Bucket</a:t>
            </a:r>
            <a:r>
              <a:rPr lang="nl-NL" sz="2000" smtClean="0"/>
              <a:t> has </a:t>
            </a:r>
            <a:r>
              <a:rPr lang="nl-NL" sz="2000" i="1" smtClean="0"/>
              <a:t>Documents, </a:t>
            </a:r>
            <a:r>
              <a:rPr lang="nl-NL" sz="2000" smtClean="0"/>
              <a:t>sharded across </a:t>
            </a:r>
            <a:r>
              <a:rPr lang="nl-NL" sz="2000" i="1" smtClean="0"/>
              <a:t>Nodes </a:t>
            </a:r>
            <a:r>
              <a:rPr lang="nl-NL" sz="2000" smtClean="0"/>
              <a:t>in the </a:t>
            </a:r>
            <a:r>
              <a:rPr lang="nl-NL" sz="2000" i="1" smtClean="0"/>
              <a:t>Cluster</a:t>
            </a:r>
          </a:p>
          <a:p>
            <a:pPr marL="342900" lvl="0" indent="-342900" rtl="0" eaLnBrk="1" latinLnBrk="0" hangingPunct="1">
              <a:buFont typeface="Arial"/>
              <a:buChar char="•"/>
            </a:pPr>
            <a:endParaRPr lang="nl-NL" sz="2000" smtClean="0"/>
          </a:p>
          <a:p>
            <a:pPr marL="342900" indent="-342900">
              <a:buFont typeface="Arial"/>
              <a:buChar char="•"/>
            </a:pPr>
            <a:r>
              <a:rPr lang="nl-NL" sz="2000" smtClean="0"/>
              <a:t>A </a:t>
            </a:r>
            <a:r>
              <a:rPr lang="nl-NL" sz="2000" i="1" smtClean="0"/>
              <a:t>Document </a:t>
            </a:r>
            <a:r>
              <a:rPr lang="nl-NL" sz="2000" smtClean="0"/>
              <a:t>has unique </a:t>
            </a:r>
            <a:r>
              <a:rPr lang="nl-NL" sz="2000" i="1" smtClean="0"/>
              <a:t>Key, </a:t>
            </a:r>
            <a:r>
              <a:rPr lang="nl-NL" sz="2000" smtClean="0"/>
              <a:t>and contains JSON or any other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533055" y="3007588"/>
            <a:ext cx="1533974" cy="153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388032" y="3013030"/>
            <a:ext cx="1533974" cy="153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246639" y="3013029"/>
            <a:ext cx="1533974" cy="153357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52926" y="2921004"/>
            <a:ext cx="7585596" cy="167821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95066" y="3066147"/>
            <a:ext cx="762189" cy="28470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b="1" smtClean="0"/>
              <a:t>Node 1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741906" y="3044375"/>
            <a:ext cx="762189" cy="28470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b="1" smtClean="0"/>
              <a:t>Node 2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856078" y="3062519"/>
            <a:ext cx="762189" cy="28470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b="1" smtClean="0"/>
              <a:t>Node 3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876518" y="2962733"/>
            <a:ext cx="1056176" cy="28470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b="1" smtClean="0"/>
              <a:t>MyCluster</a:t>
            </a:r>
            <a:endParaRPr lang="en-US" b="1"/>
          </a:p>
        </p:txBody>
      </p:sp>
      <p:sp>
        <p:nvSpPr>
          <p:cNvPr id="13" name="Rounded Rectangle 12"/>
          <p:cNvSpPr/>
          <p:nvPr/>
        </p:nvSpPr>
        <p:spPr>
          <a:xfrm>
            <a:off x="1170505" y="3392718"/>
            <a:ext cx="7041175" cy="317500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5100" y="3421747"/>
            <a:ext cx="1132394" cy="28470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b="1" smtClean="0"/>
              <a:t>Bucket Foo</a:t>
            </a:r>
            <a:endParaRPr lang="en-US" b="1"/>
          </a:p>
        </p:txBody>
      </p:sp>
      <p:sp>
        <p:nvSpPr>
          <p:cNvPr id="15" name="Rounded Rectangle 14"/>
          <p:cNvSpPr/>
          <p:nvPr/>
        </p:nvSpPr>
        <p:spPr>
          <a:xfrm>
            <a:off x="1166876" y="3969660"/>
            <a:ext cx="7041175" cy="317500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1471" y="3998690"/>
            <a:ext cx="1132394" cy="28470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b="1" smtClean="0"/>
              <a:t>Bucket Bar</a:t>
            </a:r>
            <a:endParaRPr lang="en-US" b="1"/>
          </a:p>
        </p:txBody>
      </p:sp>
      <p:sp>
        <p:nvSpPr>
          <p:cNvPr id="17" name="Rectangle 16"/>
          <p:cNvSpPr/>
          <p:nvPr/>
        </p:nvSpPr>
        <p:spPr>
          <a:xfrm>
            <a:off x="2531556" y="3429003"/>
            <a:ext cx="626084" cy="2540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mtClean="0"/>
              <a:t>Doc A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96537" y="3434446"/>
            <a:ext cx="648693" cy="2540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mtClean="0"/>
              <a:t>Doc B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96537" y="3996875"/>
            <a:ext cx="648693" cy="2540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mtClean="0"/>
              <a:t>Doc 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56074" y="4005946"/>
            <a:ext cx="626084" cy="2540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mtClean="0"/>
              <a:t>Doc 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0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smtClean="0"/>
              <a:t>Using Couchbase</a:t>
            </a:r>
            <a:endParaRPr lang="en-US" sz="27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sp>
        <p:nvSpPr>
          <p:cNvPr id="10" name="Subtitle 9"/>
          <p:cNvSpPr>
            <a:spLocks noGrp="1"/>
          </p:cNvSpPr>
          <p:nvPr>
            <p:ph type="subTitle"/>
          </p:nvPr>
        </p:nvSpPr>
        <p:spPr>
          <a:xfrm>
            <a:off x="456959" y="1169394"/>
            <a:ext cx="8229313" cy="337114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nl-NL" sz="2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Couchbase is used as a document repository</a:t>
            </a:r>
            <a:endParaRPr lang="nl-NL" smtClean="0">
              <a:effectLst/>
            </a:endParaRPr>
          </a:p>
          <a:p>
            <a:pPr lvl="1"/>
            <a:r>
              <a:rPr lang="nl-NL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documents in</a:t>
            </a:r>
            <a:endParaRPr lang="nl-NL" smtClean="0">
              <a:effectLst/>
            </a:endParaRPr>
          </a:p>
          <a:p>
            <a:pPr lvl="1"/>
            <a:r>
              <a:rPr lang="nl-NL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 them via their primary key, or</a:t>
            </a:r>
            <a:r>
              <a:rPr lang="is-IS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nl-NL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nl-NL" smtClean="0">
              <a:effectLst/>
            </a:endParaRPr>
          </a:p>
          <a:p>
            <a:pPr lvl="1"/>
            <a:r>
              <a:rPr lang="nl-NL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 JSON docs via N1QL queries (similar to SQL), e.g.:</a:t>
            </a:r>
            <a:endParaRPr lang="nl-NL" smtClean="0">
              <a:effectLst/>
            </a:endParaRPr>
          </a:p>
          <a:p>
            <a:pPr marL="685891" lvl="2" indent="0">
              <a:buNone/>
            </a:pPr>
            <a:r>
              <a:rPr lang="nl-NL" sz="1500" kern="1200" smtClean="0">
                <a:solidFill>
                  <a:schemeClr val="tx1"/>
                </a:solidFill>
                <a:effectLst/>
                <a:latin typeface="Courier New"/>
                <a:cs typeface="Courier New"/>
              </a:rPr>
              <a:t>select * from Tweets where screenname = ‘ebenhaber’;</a:t>
            </a:r>
          </a:p>
          <a:p>
            <a:pPr marL="685891" lvl="2" indent="0">
              <a:buNone/>
            </a:pPr>
            <a:endParaRPr lang="nl-NL" smtClean="0">
              <a:effectLst/>
              <a:latin typeface="Courier New"/>
              <a:cs typeface="Courier New"/>
            </a:endParaRPr>
          </a:p>
          <a:p>
            <a:pPr rtl="0" eaLnBrk="1" latinLnBrk="0" hangingPunct="1"/>
            <a:r>
              <a:rPr lang="nl-NL" sz="2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need to worry about Nodes when monitoring, maintenance</a:t>
            </a:r>
            <a:endParaRPr lang="nl-NL" smtClean="0">
              <a:effectLst/>
            </a:endParaRPr>
          </a:p>
          <a:p>
            <a:pPr lvl="1"/>
            <a:r>
              <a:rPr lang="nl-NL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E.g., might add new Nodes for scaling out to improve perf, reliability</a:t>
            </a:r>
          </a:p>
          <a:p>
            <a:pPr lvl="1"/>
            <a:endParaRPr lang="nl-NL" smtClean="0">
              <a:effectLst/>
            </a:endParaRPr>
          </a:p>
          <a:p>
            <a:pPr rtl="0" eaLnBrk="1" latinLnBrk="0" hangingPunct="1"/>
            <a:r>
              <a:rPr lang="nl-NL" sz="2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 Couchbase Plugin could be used for basic monitoring, querying, or providing data services to other NetBeans plugins</a:t>
            </a:r>
            <a:endParaRPr lang="nl-NL" smtClean="0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5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8894" y="304830"/>
            <a:ext cx="8342202" cy="66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2700" dirty="0"/>
              <a:t>3. Create Levels of </a:t>
            </a:r>
            <a:r>
              <a:rPr lang="en-US" sz="2700" dirty="0" smtClean="0"/>
              <a:t>Requirements for Plugin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2112" y="763290"/>
            <a:ext cx="8343283" cy="3311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b="1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Prototype:</a:t>
            </a: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Hack together a few basic scenarios.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100" b="1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Minimal:</a:t>
            </a: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Create an absolutely bare-minimum set of requirements.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100" b="1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Medium:</a:t>
            </a: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Provide the next level of requirements.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lang="nl-NL" sz="2100" b="1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Full:</a:t>
            </a: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What would “full” support provide?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z="21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b="1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Advanced:</a:t>
            </a: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Advanced and sophisticated features.</a:t>
            </a: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467644" y="4917240"/>
            <a:ext cx="2054155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459143" y="4917240"/>
            <a:ext cx="28249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600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fld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09120" y="4823980"/>
            <a:ext cx="2538858" cy="2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790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8894" y="304830"/>
            <a:ext cx="8342202" cy="66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2700"/>
              <a:t>4. </a:t>
            </a:r>
            <a:r>
              <a:rPr lang="en-US" sz="2700" dirty="0"/>
              <a:t>Identify Relevant Extension Points in NetBeans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2112" y="763290"/>
            <a:ext cx="8343283" cy="3311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helps if you already know NetBeans a bit.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Explore the latest release of NetBeans and find similar features.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For example, Couchbase is a database technology,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 find how other database technologies are supported. 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467644" y="4917240"/>
            <a:ext cx="2054155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459143" y="4917240"/>
            <a:ext cx="28249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600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fld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09120" y="4823980"/>
            <a:ext cx="2538858" cy="2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1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8894" y="304830"/>
            <a:ext cx="8342202" cy="66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2700"/>
              <a:t>5. </a:t>
            </a:r>
            <a:r>
              <a:rPr lang="en-US" sz="2700" dirty="0"/>
              <a:t>Understand NetBeans Extension Mechanism</a:t>
            </a: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2112" y="763290"/>
            <a:ext cx="8343283" cy="3311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Virtual FileSystem, extended via XML files.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Couchbase will be visualized in a hierarchical structure,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therefore need to find NetBeans API to support this.</a:t>
            </a:r>
            <a:b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NetBeans Nodes API provides hierarchical infrastructure.</a:t>
            </a: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21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r>
              <a:rPr lang="nl-NL" sz="21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NetBeans Actions API provides loosely coupled action infrastructure.</a:t>
            </a: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z="21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71473" indent="-167692">
              <a:lnSpc>
                <a:spcPct val="90000"/>
              </a:lnSpc>
              <a:buClr>
                <a:srgbClr val="9F9F9F"/>
              </a:buClr>
              <a:buFont typeface="Arial"/>
              <a:buChar char="•"/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467644" y="4917240"/>
            <a:ext cx="2054155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459143" y="4917240"/>
            <a:ext cx="282494" cy="133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3765501F-5FBE-45DE-9FD5-47BFF3B1FCC0}" type="slidenum">
              <a:rPr lang="nl-NL" sz="600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fld>
            <a:endParaRPr lang="nl-N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9" y="4680617"/>
            <a:ext cx="1493742" cy="473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09120" y="4823980"/>
            <a:ext cx="2538858" cy="2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962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Oracle_16x9-2015-v2.1</Template>
  <TotalTime>6421</TotalTime>
  <Words>572</Words>
  <Application>Microsoft Office PowerPoint</Application>
  <PresentationFormat>On-screen Show (16:9)</PresentationFormat>
  <Paragraphs>151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1. Couchbase</vt:lpstr>
      <vt:lpstr>2. Couchbase Architecture</vt:lpstr>
      <vt:lpstr>Using Couchbase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subject/>
  <dc:creator>john brock</dc:creator>
  <dc:description/>
  <cp:lastModifiedBy>geertjan wielenga</cp:lastModifiedBy>
  <cp:revision>289</cp:revision>
  <cp:lastPrinted>2016-09-12T16:19:56Z</cp:lastPrinted>
  <dcterms:created xsi:type="dcterms:W3CDTF">2015-10-12T14:36:05Z</dcterms:created>
  <dcterms:modified xsi:type="dcterms:W3CDTF">2016-09-15T09:58:09Z</dcterms:modified>
  <dc:language>nl-NL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Oracle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XPowerLiteLastOptimized">
    <vt:lpwstr>2343037</vt:lpwstr>
  </property>
  <property fmtid="{D5CDD505-2E9C-101B-9397-08002B2CF9AE}" pid="9" name="NXPowerLiteSettings">
    <vt:lpwstr>F98007B004F000</vt:lpwstr>
  </property>
  <property fmtid="{D5CDD505-2E9C-101B-9397-08002B2CF9AE}" pid="10" name="NXPowerLiteVersion">
    <vt:lpwstr>D5.0.2</vt:lpwstr>
  </property>
  <property fmtid="{D5CDD505-2E9C-101B-9397-08002B2CF9AE}" pid="11" name="Notes">
    <vt:i4>24</vt:i4>
  </property>
  <property fmtid="{D5CDD505-2E9C-101B-9397-08002B2CF9AE}" pid="12" name="PresentationFormat">
    <vt:lpwstr>Custom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24</vt:i4>
  </property>
</Properties>
</file>