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24.04.23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ddelbuettel" TargetMode="External"/><Relationship Id="rId3" Type="http://schemas.openxmlformats.org/officeDocument/2006/relationships/hyperlink" Target="https://rocker-project.org/images/#the-base-stack" TargetMode="External"/><Relationship Id="rId7" Type="http://schemas.openxmlformats.org/officeDocument/2006/relationships/hyperlink" Target="https://twitter.com/cboettig" TargetMode="External"/><Relationship Id="rId12" Type="http://schemas.openxmlformats.org/officeDocument/2006/relationships/image" Target="../media/image1.jpg"/><Relationship Id="rId2" Type="http://schemas.openxmlformats.org/officeDocument/2006/relationships/hyperlink" Target="https://rocker-project.org/images/#the-versioned-sta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er-project.org/" TargetMode="External"/><Relationship Id="rId11" Type="http://schemas.openxmlformats.org/officeDocument/2006/relationships/hyperlink" Target="https://rocker-project.org/use/extending.html#install2.r" TargetMode="External"/><Relationship Id="rId5" Type="http://schemas.openxmlformats.org/officeDocument/2006/relationships/hyperlink" Target="https://eddelbuettel.github.io/r2u/" TargetMode="External"/><Relationship Id="rId10" Type="http://schemas.openxmlformats.org/officeDocument/2006/relationships/hyperlink" Target="https://cran.r-project.org/web/packages/littler/index.html" TargetMode="External"/><Relationship Id="rId4" Type="http://schemas.openxmlformats.org/officeDocument/2006/relationships/hyperlink" Target="https://rocker-project.org/images/#additional-images" TargetMode="External"/><Relationship Id="rId9" Type="http://schemas.openxmlformats.org/officeDocument/2006/relationships/hyperlink" Target="https://twitter.com/geertvange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18060"/>
              </p:ext>
            </p:extLst>
          </p:nvPr>
        </p:nvGraphicFramePr>
        <p:xfrm>
          <a:off x="3683282" y="4591024"/>
          <a:ext cx="5985278" cy="103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128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872552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927088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014343">
                  <a:extLst>
                    <a:ext uri="{9D8B030D-6E8A-4147-A177-3AD203B41FA5}">
                      <a16:colId xmlns:a16="http://schemas.microsoft.com/office/drawing/2014/main" val="1390180869"/>
                    </a:ext>
                  </a:extLst>
                </a:gridCol>
                <a:gridCol w="1036156">
                  <a:extLst>
                    <a:ext uri="{9D8B030D-6E8A-4147-A177-3AD203B41FA5}">
                      <a16:colId xmlns:a16="http://schemas.microsoft.com/office/drawing/2014/main" val="4124837353"/>
                    </a:ext>
                  </a:extLst>
                </a:gridCol>
                <a:gridCol w="1049011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2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3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rocker/r-ubuntu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rocker/r-</a:t>
                      </a:r>
                      <a:r>
                        <a:rPr lang="en-US" sz="1100" b="0" u="none" strike="noStrike" dirty="0" err="1">
                          <a:effectLst/>
                          <a:hlinkClick r:id="rId4"/>
                        </a:rPr>
                        <a:t>bspm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rocker/r2u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repo install2.r or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package manager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r>
                        <a:rPr lang="en-US" sz="1100" u="none" strike="noStrike" dirty="0">
                          <a:effectLst/>
                        </a:rPr>
                        <a:t>, ubuntu, fedora, </a:t>
                      </a:r>
                      <a:r>
                        <a:rPr lang="en-US" sz="1100" u="none" strike="noStrike" dirty="0" err="1">
                          <a:effectLst/>
                        </a:rPr>
                        <a:t>opensuse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3010817" y="5792883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4287479" y="5794672"/>
            <a:ext cx="119605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3683282" y="6304954"/>
            <a:ext cx="180025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5808508" y="5807345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177645" y="5948212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977769" y="6008327"/>
            <a:ext cx="309710" cy="17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83537" y="6010116"/>
            <a:ext cx="324971" cy="126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6881751" y="6163656"/>
            <a:ext cx="295894" cy="3645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3494293" y="6223770"/>
            <a:ext cx="188989" cy="2966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5483537" y="6010116"/>
            <a:ext cx="305138" cy="518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7" idx="1"/>
          </p:cNvCxnSpPr>
          <p:nvPr/>
        </p:nvCxnSpPr>
        <p:spPr>
          <a:xfrm>
            <a:off x="6881751" y="6528252"/>
            <a:ext cx="256228" cy="76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35D0E-68C7-5907-1032-C91522337C94}"/>
              </a:ext>
            </a:extLst>
          </p:cNvPr>
          <p:cNvSpPr txBox="1"/>
          <p:nvPr/>
        </p:nvSpPr>
        <p:spPr>
          <a:xfrm>
            <a:off x="7137979" y="6473464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ubuntu OK?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8455200" y="5984652"/>
            <a:ext cx="121394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rocker/r2u</a:t>
            </a:r>
          </a:p>
          <a:p>
            <a:pPr algn="ctr"/>
            <a:r>
              <a:rPr lang="en-CH" sz="1100" dirty="0"/>
              <a:t>rocker/r-ubuntu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0DDC6E-6CA2-7D06-76AD-C7C9D285766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231055" y="6200096"/>
            <a:ext cx="224145" cy="4041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36B06F-8452-715E-2F9D-DB1D2F862D5B}"/>
              </a:ext>
            </a:extLst>
          </p:cNvPr>
          <p:cNvSpPr txBox="1"/>
          <p:nvPr/>
        </p:nvSpPr>
        <p:spPr>
          <a:xfrm>
            <a:off x="8515633" y="6473464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rocker/r-bspm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F7267-7C1C-977D-A1BE-F19C5F960167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8231055" y="6604269"/>
            <a:ext cx="2845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5788675" y="6312808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3104746" y="2189346"/>
            <a:ext cx="1836823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7319996" y="2195840"/>
            <a:ext cx="227617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rocker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065002" y="723002"/>
            <a:ext cx="253116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354631" y="728089"/>
            <a:ext cx="25271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2864924" y="3214428"/>
            <a:ext cx="1977815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>
                <a:solidFill>
                  <a:schemeClr val="accent6"/>
                </a:solidFill>
              </a:rPr>
              <a:t>Binary</a:t>
            </a:r>
            <a:r>
              <a:rPr lang="en-CH" sz="1100" b="1" dirty="0"/>
              <a:t> or </a:t>
            </a:r>
            <a:r>
              <a:rPr lang="en-CH" sz="1100" b="1" dirty="0">
                <a:solidFill>
                  <a:srgbClr val="C00000"/>
                </a:solidFill>
              </a:rPr>
              <a:t>source</a:t>
            </a:r>
            <a:r>
              <a:rPr lang="en-CH" sz="1100" b="1" dirty="0"/>
              <a:t>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endParaRPr lang="en-CH" sz="1100" dirty="0"/>
          </a:p>
          <a:p>
            <a:r>
              <a:rPr lang="en-CH" sz="1100" dirty="0"/>
              <a:t>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75220" y="68406"/>
            <a:ext cx="61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 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fast container builds for R 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3102996" y="436030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303773" y="482197"/>
            <a:ext cx="300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3A7AA5-0158-631C-F03D-03E5A87C355B}"/>
              </a:ext>
            </a:extLst>
          </p:cNvPr>
          <p:cNvGrpSpPr/>
          <p:nvPr/>
        </p:nvGrpSpPr>
        <p:grpSpPr>
          <a:xfrm>
            <a:off x="348362" y="778889"/>
            <a:ext cx="3007613" cy="664139"/>
            <a:chOff x="296223" y="1406985"/>
            <a:chExt cx="3007613" cy="66413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B0FAD-6207-37AD-C229-72630568CD11}"/>
                </a:ext>
              </a:extLst>
            </p:cNvPr>
            <p:cNvSpPr txBox="1"/>
            <p:nvPr/>
          </p:nvSpPr>
          <p:spPr>
            <a:xfrm>
              <a:off x="296224" y="1671014"/>
              <a:ext cx="2568525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run –it \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47E84A-6521-49F9-B45D-B8A91834B5B6}"/>
                </a:ext>
              </a:extLst>
            </p:cNvPr>
            <p:cNvSpPr txBox="1"/>
            <p:nvPr/>
          </p:nvSpPr>
          <p:spPr>
            <a:xfrm>
              <a:off x="296223" y="1406985"/>
              <a:ext cx="3007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container interactively</a:t>
              </a:r>
              <a:endParaRPr lang="en-CH" sz="1100" b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4CFB20-9838-1398-463F-6FE832344C38}"/>
              </a:ext>
            </a:extLst>
          </p:cNvPr>
          <p:cNvGrpSpPr/>
          <p:nvPr/>
        </p:nvGrpSpPr>
        <p:grpSpPr>
          <a:xfrm>
            <a:off x="348362" y="1438875"/>
            <a:ext cx="3007613" cy="800219"/>
            <a:chOff x="296223" y="2069348"/>
            <a:chExt cx="3007613" cy="80021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87A927-E5BF-7F03-04AD-DC2FFBA72F38}"/>
                </a:ext>
              </a:extLst>
            </p:cNvPr>
            <p:cNvSpPr txBox="1"/>
            <p:nvPr/>
          </p:nvSpPr>
          <p:spPr>
            <a:xfrm>
              <a:off x="296223" y="2315569"/>
              <a:ext cx="2568524" cy="55399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run --rm -p 8787:8787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–</a:t>
              </a:r>
              <a:r>
                <a:rPr lang="en-US" sz="1000" dirty="0">
                  <a:solidFill>
                    <a:srgbClr val="000000"/>
                  </a:solidFill>
                  <a:latin typeface="Menlo" panose="020B0609030804020204" pitchFamily="49" charset="0"/>
                </a:rPr>
                <a:t>it 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-e PASSWORD=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mypassword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rocker/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rstudio</a:t>
              </a:r>
              <a:endPara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1DF326A-2B38-25EB-4E55-144EAFF5A262}"/>
                </a:ext>
              </a:extLst>
            </p:cNvPr>
            <p:cNvSpPr txBox="1"/>
            <p:nvPr/>
          </p:nvSpPr>
          <p:spPr>
            <a:xfrm>
              <a:off x="311009" y="2069348"/>
              <a:ext cx="2992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rocker/rstudio container</a:t>
              </a:r>
              <a:endParaRPr lang="en-CH" sz="1100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4939480" y="3744654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943FBC-B93F-D32D-F26D-34D54F224396}"/>
              </a:ext>
            </a:extLst>
          </p:cNvPr>
          <p:cNvGrpSpPr/>
          <p:nvPr/>
        </p:nvGrpSpPr>
        <p:grpSpPr>
          <a:xfrm>
            <a:off x="348362" y="2238700"/>
            <a:ext cx="3007612" cy="666226"/>
            <a:chOff x="296223" y="745353"/>
            <a:chExt cx="3007612" cy="6662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E644BB-5F4C-81F7-CA01-76F09D157837}"/>
                </a:ext>
              </a:extLst>
            </p:cNvPr>
            <p:cNvSpPr txBox="1"/>
            <p:nvPr/>
          </p:nvSpPr>
          <p:spPr>
            <a:xfrm>
              <a:off x="296225" y="1011469"/>
              <a:ext cx="2568522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build \</a:t>
              </a:r>
            </a:p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–t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84E53BA-7E47-D099-D406-E5BA6C5F11B5}"/>
                </a:ext>
              </a:extLst>
            </p:cNvPr>
            <p:cNvSpPr txBox="1"/>
            <p:nvPr/>
          </p:nvSpPr>
          <p:spPr>
            <a:xfrm>
              <a:off x="296223" y="745353"/>
              <a:ext cx="3007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Build from Dockerfile</a:t>
              </a:r>
              <a:endParaRPr lang="en-CH" sz="1100" b="1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4154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41544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    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06FBE5-F1D0-B870-94CD-5E16096BCB06}"/>
              </a:ext>
            </a:extLst>
          </p:cNvPr>
          <p:cNvGrpSpPr/>
          <p:nvPr/>
        </p:nvGrpSpPr>
        <p:grpSpPr>
          <a:xfrm>
            <a:off x="2916888" y="6360954"/>
            <a:ext cx="776437" cy="401775"/>
            <a:chOff x="8586895" y="5454465"/>
            <a:chExt cx="776437" cy="401775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717B7A8-9AFF-791C-B49E-15E0261E2CE9}"/>
                </a:ext>
              </a:extLst>
            </p:cNvPr>
            <p:cNvCxnSpPr>
              <a:cxnSpLocks/>
            </p:cNvCxnSpPr>
            <p:nvPr/>
          </p:nvCxnSpPr>
          <p:spPr>
            <a:xfrm>
              <a:off x="8586895" y="5587084"/>
              <a:ext cx="187858" cy="3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BCA8B2-BE9C-9C45-5D15-897FA3DE0737}"/>
                </a:ext>
              </a:extLst>
            </p:cNvPr>
            <p:cNvSpPr txBox="1"/>
            <p:nvPr/>
          </p:nvSpPr>
          <p:spPr>
            <a:xfrm>
              <a:off x="8768197" y="5454465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yes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6C8553D-4F36-4A1F-6662-EA24ECDEBE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3451" y="5727249"/>
              <a:ext cx="187858" cy="35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4A8191-A796-D63F-FB04-D60B12D4259F}"/>
                </a:ext>
              </a:extLst>
            </p:cNvPr>
            <p:cNvSpPr txBox="1"/>
            <p:nvPr/>
          </p:nvSpPr>
          <p:spPr>
            <a:xfrm>
              <a:off x="8774753" y="5594630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no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286270" y="5727559"/>
            <a:ext cx="237439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6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5"/>
              </a:rPr>
              <a:t>r2u</a:t>
            </a:r>
            <a:r>
              <a:rPr lang="en-CH" sz="1100" dirty="0"/>
              <a:t> are mainly developed by </a:t>
            </a:r>
            <a:r>
              <a:rPr lang="en-CH" sz="1100" dirty="0">
                <a:hlinkClick r:id="rId7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8"/>
              </a:rPr>
              <a:t>Dirk Eddelbuettel</a:t>
            </a:r>
            <a:r>
              <a:rPr lang="en-CH" sz="1100" dirty="0"/>
              <a:t>. </a:t>
            </a:r>
            <a:r>
              <a:rPr lang="en-CH" sz="1100"/>
              <a:t>This cheat sheet </a:t>
            </a:r>
            <a:r>
              <a:rPr lang="en-CH" sz="1100" dirty="0"/>
              <a:t>was created by </a:t>
            </a:r>
            <a:r>
              <a:rPr lang="en-CH" sz="1100" dirty="0">
                <a:hlinkClick r:id="rId9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4949989" y="4030387"/>
            <a:ext cx="3717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specifications for a full overview. </a:t>
            </a:r>
            <a:endParaRPr lang="en-CH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ACFC1-C1CB-29B1-BE0D-1B27D3C886CA}"/>
              </a:ext>
            </a:extLst>
          </p:cNvPr>
          <p:cNvSpPr txBox="1"/>
          <p:nvPr/>
        </p:nvSpPr>
        <p:spPr>
          <a:xfrm>
            <a:off x="4940949" y="3216042"/>
            <a:ext cx="4037029" cy="4308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install2.r/install.r scripts</a:t>
            </a:r>
          </a:p>
          <a:p>
            <a:r>
              <a:rPr lang="en-CH" sz="1100" dirty="0"/>
              <a:t>Helpers for installing R packages (</a:t>
            </a:r>
            <a:r>
              <a:rPr lang="en-CH" sz="1100" dirty="0">
                <a:hlinkClick r:id="rId10"/>
              </a:rPr>
              <a:t>littler</a:t>
            </a:r>
            <a:r>
              <a:rPr lang="en-CH" sz="1100" dirty="0"/>
              <a:t> package). All options </a:t>
            </a:r>
            <a:r>
              <a:rPr lang="en-CH" sz="1100" dirty="0">
                <a:hlinkClick r:id="rId11"/>
              </a:rPr>
              <a:t>here</a:t>
            </a:r>
            <a:r>
              <a:rPr lang="en-CH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5F5A0-5DDE-84A9-D502-D6B3FA43AFFF}"/>
              </a:ext>
            </a:extLst>
          </p:cNvPr>
          <p:cNvSpPr txBox="1"/>
          <p:nvPr/>
        </p:nvSpPr>
        <p:spPr>
          <a:xfrm>
            <a:off x="3111693" y="731969"/>
            <a:ext cx="1124408" cy="127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apt-get</a:t>
            </a:r>
          </a:p>
          <a:p>
            <a:r>
              <a:rPr lang="en-CH" sz="1100" dirty="0"/>
              <a:t>interacts with the system package manager, that usually includes R packages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0FA54-3C3D-9BCA-F6D1-B7B7F231F2BB}"/>
              </a:ext>
            </a:extLst>
          </p:cNvPr>
          <p:cNvSpPr txBox="1"/>
          <p:nvPr/>
        </p:nvSpPr>
        <p:spPr>
          <a:xfrm>
            <a:off x="8480881" y="3750732"/>
            <a:ext cx="118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i="1" dirty="0">
                <a:solidFill>
                  <a:srgbClr val="1716F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fastest!🏎️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D2A2D-F4CB-C0C8-78ED-30DC7C65973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74721" y="4027731"/>
            <a:ext cx="0" cy="563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9A8FFA-8445-820C-69EB-53F7918FC03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074721" y="3057614"/>
            <a:ext cx="0" cy="69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0D3D90-ED6D-6C95-76A1-EA4F24DC1118}"/>
              </a:ext>
            </a:extLst>
          </p:cNvPr>
          <p:cNvSpPr txBox="1"/>
          <p:nvPr/>
        </p:nvSpPr>
        <p:spPr>
          <a:xfrm>
            <a:off x="289326" y="4635887"/>
            <a:ext cx="3114113" cy="9079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Reducing image size</a:t>
            </a:r>
          </a:p>
          <a:p>
            <a:r>
              <a:rPr lang="en-CH" sz="1100" dirty="0"/>
              <a:t>- Install2.r: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–rf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downloaded_packages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/>
              <a:t>- RSPM: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/local/lib/R/site-library/*/libs/*.so</a:t>
            </a:r>
          </a:p>
          <a:p>
            <a:r>
              <a:rPr lang="en-US" sz="1100" dirty="0"/>
              <a:t>- apt-get:</a:t>
            </a:r>
            <a:r>
              <a:rPr lang="en-US" sz="1100" b="1" dirty="0"/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-rf /var/lib/apt/lists/*</a:t>
            </a:r>
            <a:endParaRPr lang="en-CH" sz="8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8BBF65-C5B4-637C-DE8A-FB98CA2EF57D}"/>
              </a:ext>
            </a:extLst>
          </p:cNvPr>
          <p:cNvSpPr txBox="1"/>
          <p:nvPr/>
        </p:nvSpPr>
        <p:spPr>
          <a:xfrm>
            <a:off x="5133492" y="2197518"/>
            <a:ext cx="2015671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rocker/r-bspm:f37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("DT")'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A31515"/>
              </a:solidFill>
              <a:latin typeface="Menlo" panose="020B0609030804020204" pitchFamily="49" charset="0"/>
            </a:endParaRP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F88C4EC4-7D66-56E6-79E2-09699824145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6255593" y="4803768"/>
            <a:ext cx="282985" cy="105271"/>
          </a:xfrm>
          <a:prstGeom prst="rect">
            <a:avLst/>
          </a:prstGeom>
        </p:spPr>
      </p:pic>
      <p:pic>
        <p:nvPicPr>
          <p:cNvPr id="123" name="Picture 122" descr="Icon&#10;&#10;Description automatically generated">
            <a:extLst>
              <a:ext uri="{FF2B5EF4-FFF2-40B4-BE49-F238E27FC236}">
                <a16:creationId xmlns:a16="http://schemas.microsoft.com/office/drawing/2014/main" id="{1C7E61DB-A603-D709-04F6-8A0CB2CD0F6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7269838" y="4798514"/>
            <a:ext cx="282985" cy="105271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22620378-D201-44E8-25D5-BF5D23117B2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8284083" y="4803778"/>
            <a:ext cx="282985" cy="105271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6B22C995-61A5-18C2-C2F1-049F18BC70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9298328" y="4809032"/>
            <a:ext cx="282985" cy="105271"/>
          </a:xfrm>
          <a:prstGeom prst="rect">
            <a:avLst/>
          </a:prstGeom>
        </p:spPr>
      </p:pic>
      <p:pic>
        <p:nvPicPr>
          <p:cNvPr id="130" name="Picture 129" descr="Icon&#10;&#10;Description automatically generated">
            <a:extLst>
              <a:ext uri="{FF2B5EF4-FFF2-40B4-BE49-F238E27FC236}">
                <a16:creationId xmlns:a16="http://schemas.microsoft.com/office/drawing/2014/main" id="{82A93D36-BF4A-BCF8-7207-3372EFDAA63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8667989" y="5078658"/>
            <a:ext cx="282985" cy="105271"/>
          </a:xfrm>
          <a:prstGeom prst="rect">
            <a:avLst/>
          </a:prstGeom>
        </p:spPr>
      </p:pic>
      <p:pic>
        <p:nvPicPr>
          <p:cNvPr id="131" name="Picture 130" descr="Icon&#10;&#10;Description automatically generated">
            <a:extLst>
              <a:ext uri="{FF2B5EF4-FFF2-40B4-BE49-F238E27FC236}">
                <a16:creationId xmlns:a16="http://schemas.microsoft.com/office/drawing/2014/main" id="{21048769-CA73-6AE9-AAA7-5C46916360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544" b="69142"/>
          <a:stretch/>
        </p:blipFill>
        <p:spPr>
          <a:xfrm>
            <a:off x="7793539" y="5154457"/>
            <a:ext cx="282985" cy="105271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B24E52-E626-3659-DC32-109DEB7E3787}"/>
              </a:ext>
            </a:extLst>
          </p:cNvPr>
          <p:cNvGrpSpPr/>
          <p:nvPr/>
        </p:nvGrpSpPr>
        <p:grpSpPr>
          <a:xfrm>
            <a:off x="3288682" y="4176230"/>
            <a:ext cx="1434324" cy="430887"/>
            <a:chOff x="3554298" y="4147800"/>
            <a:chExt cx="1434324" cy="43088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C95A53E-9B4F-0E21-7FA4-34FF22D095E8}"/>
                </a:ext>
              </a:extLst>
            </p:cNvPr>
            <p:cNvSpPr txBox="1"/>
            <p:nvPr/>
          </p:nvSpPr>
          <p:spPr>
            <a:xfrm>
              <a:off x="3554298" y="4147800"/>
              <a:ext cx="14343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100" dirty="0"/>
                <a:t>   : default bioconductor support</a:t>
              </a:r>
            </a:p>
          </p:txBody>
        </p:sp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A230540C-238E-D562-6E2B-C0FCFA057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6544" b="69142"/>
            <a:stretch/>
          </p:blipFill>
          <p:spPr>
            <a:xfrm>
              <a:off x="4116697" y="4238006"/>
              <a:ext cx="282985" cy="105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7074</TotalTime>
  <Words>480</Words>
  <Application>Microsoft Macintosh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 Geest</cp:lastModifiedBy>
  <cp:revision>110</cp:revision>
  <cp:lastPrinted>2023-04-07T10:40:52Z</cp:lastPrinted>
  <dcterms:created xsi:type="dcterms:W3CDTF">2023-04-07T10:39:11Z</dcterms:created>
  <dcterms:modified xsi:type="dcterms:W3CDTF">2023-04-24T14:55:37Z</dcterms:modified>
</cp:coreProperties>
</file>