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43BF3-7966-482C-8BA7-A04B98D6EBF3}" v="2" dt="2025-08-08T05:11:46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inha [MU - Jaipur]" userId="15737f9d-efd5-4017-beb4-603a0843115f" providerId="ADAL" clId="{58843BF3-7966-482C-8BA7-A04B98D6EBF3}"/>
    <pc:docChg chg="custSel addSld modSld">
      <pc:chgData name="Aditya Sinha [MU - Jaipur]" userId="15737f9d-efd5-4017-beb4-603a0843115f" providerId="ADAL" clId="{58843BF3-7966-482C-8BA7-A04B98D6EBF3}" dt="2025-08-08T05:11:46.053" v="33"/>
      <pc:docMkLst>
        <pc:docMk/>
      </pc:docMkLst>
      <pc:sldChg chg="addSp">
        <pc:chgData name="Aditya Sinha [MU - Jaipur]" userId="15737f9d-efd5-4017-beb4-603a0843115f" providerId="ADAL" clId="{58843BF3-7966-482C-8BA7-A04B98D6EBF3}" dt="2025-08-08T05:11:46.053" v="33"/>
        <pc:sldMkLst>
          <pc:docMk/>
          <pc:sldMk cId="3206174839" sldId="262"/>
        </pc:sldMkLst>
        <pc:inkChg chg="add">
          <ac:chgData name="Aditya Sinha [MU - Jaipur]" userId="15737f9d-efd5-4017-beb4-603a0843115f" providerId="ADAL" clId="{58843BF3-7966-482C-8BA7-A04B98D6EBF3}" dt="2025-08-08T05:11:46.053" v="33"/>
          <ac:inkMkLst>
            <pc:docMk/>
            <pc:sldMk cId="3206174839" sldId="262"/>
            <ac:inkMk id="2" creationId="{A2BD5296-B57C-A925-2048-576254931DDF}"/>
          </ac:inkMkLst>
        </pc:inkChg>
      </pc:sldChg>
      <pc:sldChg chg="addSp delSp modSp new mod modClrScheme chgLayout">
        <pc:chgData name="Aditya Sinha [MU - Jaipur]" userId="15737f9d-efd5-4017-beb4-603a0843115f" providerId="ADAL" clId="{58843BF3-7966-482C-8BA7-A04B98D6EBF3}" dt="2025-08-06T09:30:45.670" v="32" actId="14100"/>
        <pc:sldMkLst>
          <pc:docMk/>
          <pc:sldMk cId="1611084875" sldId="274"/>
        </pc:sldMkLst>
        <pc:picChg chg="add mod modCrop">
          <ac:chgData name="Aditya Sinha [MU - Jaipur]" userId="15737f9d-efd5-4017-beb4-603a0843115f" providerId="ADAL" clId="{58843BF3-7966-482C-8BA7-A04B98D6EBF3}" dt="2025-08-06T09:30:45.670" v="32" actId="14100"/>
          <ac:picMkLst>
            <pc:docMk/>
            <pc:sldMk cId="1611084875" sldId="274"/>
            <ac:picMk id="3" creationId="{F59E2422-F28B-F3A4-C42D-8E74BE08DAE1}"/>
          </ac:picMkLst>
        </pc:picChg>
      </pc:sldChg>
    </pc:docChg>
  </pc:docChgLst>
  <pc:docChgLst>
    <pc:chgData name="Aditya Sinha [MU - Jaipur]" userId="15737f9d-efd5-4017-beb4-603a0843115f" providerId="ADAL" clId="{2F94DF2B-5AC7-483D-BA7D-93002539546C}"/>
    <pc:docChg chg="undo custSel addSld delSld modSld">
      <pc:chgData name="Aditya Sinha [MU - Jaipur]" userId="15737f9d-efd5-4017-beb4-603a0843115f" providerId="ADAL" clId="{2F94DF2B-5AC7-483D-BA7D-93002539546C}" dt="2023-07-18T10:16:20.003" v="215" actId="20577"/>
      <pc:docMkLst>
        <pc:docMk/>
      </pc:docMkLst>
      <pc:sldChg chg="addSp delSp modSp new mod setBg modClrScheme setClrOvrMap chgLayout">
        <pc:chgData name="Aditya Sinha [MU - Jaipur]" userId="15737f9d-efd5-4017-beb4-603a0843115f" providerId="ADAL" clId="{2F94DF2B-5AC7-483D-BA7D-93002539546C}" dt="2023-07-18T10:16:20.003" v="215" actId="20577"/>
        <pc:sldMkLst>
          <pc:docMk/>
          <pc:sldMk cId="1311414966" sldId="261"/>
        </pc:sldMkLst>
      </pc:sldChg>
      <pc:sldChg chg="del">
        <pc:chgData name="Aditya Sinha [MU - Jaipur]" userId="15737f9d-efd5-4017-beb4-603a0843115f" providerId="ADAL" clId="{2F94DF2B-5AC7-483D-BA7D-93002539546C}" dt="2023-07-18T09:23:40.167" v="0" actId="47"/>
        <pc:sldMkLst>
          <pc:docMk/>
          <pc:sldMk cId="4023769997" sldId="261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09:53:54.799" v="56" actId="26606"/>
        <pc:sldMkLst>
          <pc:docMk/>
          <pc:sldMk cId="3206174839" sldId="262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09:54:38.863" v="60" actId="26606"/>
        <pc:sldMkLst>
          <pc:docMk/>
          <pc:sldMk cId="792360438" sldId="263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09:57:01.778" v="116" actId="26606"/>
        <pc:sldMkLst>
          <pc:docMk/>
          <pc:sldMk cId="2006237518" sldId="264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09:59:31.115" v="175" actId="403"/>
        <pc:sldMkLst>
          <pc:docMk/>
          <pc:sldMk cId="2490274673" sldId="265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10:00:15.995" v="180" actId="26606"/>
        <pc:sldMkLst>
          <pc:docMk/>
          <pc:sldMk cId="3247536115" sldId="266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10:00:56.022" v="185" actId="26606"/>
        <pc:sldMkLst>
          <pc:docMk/>
          <pc:sldMk cId="3001657740" sldId="267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10:01:28.337" v="190" actId="26606"/>
        <pc:sldMkLst>
          <pc:docMk/>
          <pc:sldMk cId="4727080" sldId="268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10:01:59.206" v="195" actId="26606"/>
        <pc:sldMkLst>
          <pc:docMk/>
          <pc:sldMk cId="2571144775" sldId="269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10:02:32.889" v="200" actId="26606"/>
        <pc:sldMkLst>
          <pc:docMk/>
          <pc:sldMk cId="206037652" sldId="270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10:02:58.816" v="204" actId="26606"/>
        <pc:sldMkLst>
          <pc:docMk/>
          <pc:sldMk cId="1042117508" sldId="271"/>
        </pc:sldMkLst>
      </pc:sldChg>
      <pc:sldChg chg="addSp delSp modSp new mod setBg modClrScheme chgLayout">
        <pc:chgData name="Aditya Sinha [MU - Jaipur]" userId="15737f9d-efd5-4017-beb4-603a0843115f" providerId="ADAL" clId="{2F94DF2B-5AC7-483D-BA7D-93002539546C}" dt="2023-07-18T10:03:26.492" v="208" actId="26606"/>
        <pc:sldMkLst>
          <pc:docMk/>
          <pc:sldMk cId="2059129989" sldId="272"/>
        </pc:sldMkLst>
      </pc:sldChg>
      <pc:sldChg chg="addSp modSp add mod setBg">
        <pc:chgData name="Aditya Sinha [MU - Jaipur]" userId="15737f9d-efd5-4017-beb4-603a0843115f" providerId="ADAL" clId="{2F94DF2B-5AC7-483D-BA7D-93002539546C}" dt="2023-07-18T10:04:18.940" v="210" actId="26606"/>
        <pc:sldMkLst>
          <pc:docMk/>
          <pc:sldMk cId="0" sldId="273"/>
        </pc:sldMkLst>
      </pc:sldChg>
      <pc:sldChg chg="new del">
        <pc:chgData name="Aditya Sinha [MU - Jaipur]" userId="15737f9d-efd5-4017-beb4-603a0843115f" providerId="ADAL" clId="{2F94DF2B-5AC7-483D-BA7D-93002539546C}" dt="2023-07-18T10:16:03.868" v="212" actId="47"/>
        <pc:sldMkLst>
          <pc:docMk/>
          <pc:sldMk cId="1254081554" sldId="27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63.57616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8-08T05:02:06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2650 0,'49'0'250,"50"0"-235,-24 0-15,-1 25 0,0-25 16,50 0-16,-50 0 16,149 0-1,-148 0-15,24 0 16,0 0-16,25 0 16,-25 0-16,25 0 0,-50 0 15,25 0-15,25 0 16,-50 0-16,25 0 15,0 0-15,-24 0 0,-1 0 16,-24 0-16,-1 0 16,1 0-16,24 0 15,-24 0-15,-1 0 16,1 0-16,-1 0 16,26 0-16,-26 0 0,1 0 15,-1 0-15,26 0 16,-26 0-16,1 0 15,-1 0-15,-24 0 16,25 0-16,-1 0 16,1 0-16,-1 0 0,-24 0 15,25 0-15,24 0 16,-25 0-16,1 0 16,0 0-16,24 0 15,-49 0-15,24 0 16,1 0-16,-1 0 15,-24 0-15,74 0 0,-49 0 16,-26 0-16,26 0 16,49 0-16,-49 0 15,-26 0-15,76 0 16,-26 0-16,-25 0 0,1 0 16,-1 0-16,1 0 15,-25 0-15,0 0 16,-1 0-16,26 0 15,-25 0-15,-1 0 16,1 0-16,25 0 16,-25 0-16,-1 0 15,1 0-15,0 0 16,0 0 15</inkml:trace>
  <inkml:trace contextRef="#ctx0" brushRef="#br0" timeOffset="1272.88">6590 2576 0,'-25'0'15,"25"-25"1,-49 25 0,24 0 15,50 0 344,-1 0-360,26 0 17,-25 0-1,-25 25-15,25-25 30,-25 24-30,24-24-16,1 0 16,0 25-1,0-25 1,-1 0 0,1 0-16,0 0 15,0 25-15,0-25 16,-1 0-16,1 0 15,-25 25 1,25-25 0,0 25-1,24-25 1</inkml:trace>
  <inkml:trace contextRef="#ctx0" brushRef="#br0" timeOffset="10574.41">6318 2328 0,'0'25'47,"49"-25"-32,-49 25 79,0-1-78,0 1-1,25-25-15,-25 25 16,25-25 0,-1 49-16,1-49 0,0 25 15,0-25-15,-1 0 16,-24 25-16,25 0 16,0-25-16,0 24 15,0 1-15,-1 0 16,1 0-16,0-25 0,0 25 31,-25-1-31,24-24 16,26 25-16,-25-25 15,-25 25 1,25-25-16,-25 25 0,24-25 16,-24 24-16,25-24 15,0 25 1,0 25-16,-1-25 15,1-1-15,0 1 0,0 0 16,0 0 0,-1-25-16,1 24 15,0 1-15,24-25 16,-24 50-16,0-50 16,0 24-16,0-24 15,-1 0 1,-24 25-16,25-25 15,-25 25 17,0 0-17,0 0 63,0-1-62,-25 1 0,1-25-1,-1 0-15,0 50 0,0-26 16,-24-24 0,24 25-16,0-25 15,0 0-15,1 0 16,-1 0-16,0 25 15,0-25-15,0 0 16,1 0-16,-1 0 16,0 25-1,0-25-15,1 0 0,-1 0 16,-25 25 0,25-25-1,25 24 16,-24-24-15,-1 0 0</inkml:trace>
  <inkml:trace contextRef="#ctx0" brushRef="#br0" timeOffset="12873.78">1809 2452 0,'24'0'0,"1"0"15,25 0 16,-75 0 79,0 0-95,0 0-15,1 0 16,-1 0 0,0 0-16,0 0 0,0 0 15,-24 25-15,24-1 16,0 26 0,1-50-16,-1 25 15,0-25-15,0 24 16,1-24-16,-1 25 0,0-25 15,0 0-15,0 25 16,1-25-16,-1 25 16,0-25-16,25 25 15,-25-25-15,-24 0 16,24 24-16,0-24 0,25 25 16,-25-25-1,25 25 1,0 0 46,0-1-30,0 1-17,25-25 1,0 25-1,25-25-15,-26 0 16,-24 25-16,25-25 16,0 0-16,24 0 0,-24 0 15,50 25-15,-51-25 16,26 0 0,-25 49-16,24-49 15,-24 0-15,24 0 16,1 0-16,-25 25 0,0-25 15,-1 0-15,1 0 16,0 0-16,24 0 16,-24 0-16,0 0 15,0 0 1,0 0-16,-1 0 16,1 0-16,0 0 0,0 0 15,-1 0-15,1 0 16,0 0-1,0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D0B8-6998-3C4A-132E-AB6E57B1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E730-D796-12DF-DE94-C2BCC399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876-34AC-E31B-3FF7-BF278E91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378-F2A0-449D-9CE7-0E18814A8AA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4BDA2-4ADA-B3EB-17CC-A7CBE00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C0AB-08F5-9761-552D-200EB69F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03E0-A8FB-4348-81DD-A2960242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0939-3E56-F37C-44CB-02BB15351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BA92-FD14-A1BC-AA4F-3FC971A02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770E-3A8B-BE53-8156-07A58209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4378-F2A0-449D-9CE7-0E18814A8AA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8432-9D56-51F6-FA2A-C75FFCE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738-9DD5-4A6F-C291-1C8E2263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03E0-A8FB-4348-81DD-A2960242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7ADE3-A4F6-AFE6-CC91-8615EC28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45C6-C6D9-1374-C118-1AD97761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1B8E-93A3-19B7-CD5C-2597CC3C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D4378-F2A0-449D-9CE7-0E18814A8AA8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19A14-4533-E785-4325-EFBCCB73A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D8BD-09A5-1B95-BB83-3CE8E2449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03E0-A8FB-4348-81DD-A2960242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6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1F686-1C81-EE9B-8E6A-B9B68B6383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59" b="1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BFE0E-4A83-E4E8-EAC0-6EE344020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  <a:effectLst/>
              </a:rPr>
              <a:t>Basic Structure of Computers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AE44677-8074-CF9E-6493-40E318BCE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Chapter 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Lecture: 1-6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Book: Carl Hamacher 5e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Course Outcome: </a:t>
            </a:r>
            <a:r>
              <a:rPr lang="en-US" sz="2000">
                <a:solidFill>
                  <a:srgbClr val="FFFFFF"/>
                </a:solidFill>
                <a:effectLst/>
              </a:rPr>
              <a:t>Explain the interconnection between functional units of a computer system and various factors that affects the performance of a computer</a:t>
            </a:r>
            <a:r>
              <a:rPr lang="en-US" sz="2000" b="1">
                <a:solidFill>
                  <a:srgbClr val="FFFFFF"/>
                </a:solidFill>
                <a:effectLst/>
              </a:rPr>
              <a:t>[Level 2: Understanding]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871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C54E4C-E5D6-562E-4593-A4411BE61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5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180C20-F704-0CE0-3DEF-4A3654C6C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E108B1-C5AD-FA34-7147-28D31111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4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2CD818-7B7F-63E3-66AC-7BEF404C3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BA9CB8-4071-1F4E-396F-E1733857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74D62-2157-4929-E8CF-02B73CE2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2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20" name="Rectangle 3891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ABC75AD-F4E5-F985-2DEA-D24481D8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 sz="4000"/>
              <a:t>Interrupt</a:t>
            </a:r>
          </a:p>
        </p:txBody>
      </p:sp>
      <p:pic>
        <p:nvPicPr>
          <p:cNvPr id="38916" name="Picture 38915" descr="CPU with binary numbers and blueprint">
            <a:extLst>
              <a:ext uri="{FF2B5EF4-FFF2-40B4-BE49-F238E27FC236}">
                <a16:creationId xmlns:a16="http://schemas.microsoft.com/office/drawing/2014/main" id="{B3AA848B-9BD3-F517-D21A-73056743B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40" r="2984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25603" name="Rectangle 3">
            <a:extLst>
              <a:ext uri="{FF2B5EF4-FFF2-40B4-BE49-F238E27FC236}">
                <a16:creationId xmlns:a16="http://schemas.microsoft.com/office/drawing/2014/main" id="{192541C2-FFD9-8A86-0EFE-BE5B2792F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/>
              <a:t>Normal execution of programs may be preempted if some device requires urgent servicing.</a:t>
            </a:r>
          </a:p>
          <a:p>
            <a:pPr eaLnBrk="1" hangingPunct="1"/>
            <a:r>
              <a:rPr lang="en-US" altLang="en-US" sz="2000"/>
              <a:t>The normal execution of the current program must be interrupted – the device raises an </a:t>
            </a:r>
            <a:r>
              <a:rPr lang="en-US" altLang="en-US" sz="2000" i="1"/>
              <a:t>interrupt</a:t>
            </a:r>
            <a:r>
              <a:rPr lang="en-US" altLang="en-US" sz="2000"/>
              <a:t> signal.</a:t>
            </a:r>
          </a:p>
          <a:p>
            <a:pPr eaLnBrk="1" hangingPunct="1"/>
            <a:r>
              <a:rPr lang="en-US" altLang="en-US" sz="2000"/>
              <a:t>Interrupt-service routine</a:t>
            </a:r>
          </a:p>
          <a:p>
            <a:pPr eaLnBrk="1" hangingPunct="1"/>
            <a:r>
              <a:rPr lang="en-US" altLang="en-US" sz="2000"/>
              <a:t>Current system information backup and restore (PC, general-purpose registers, control information, specific information)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mini houses made of legos">
            <a:extLst>
              <a:ext uri="{FF2B5EF4-FFF2-40B4-BE49-F238E27FC236}">
                <a16:creationId xmlns:a16="http://schemas.microsoft.com/office/drawing/2014/main" id="{3DD73BCB-4D64-0D7F-F790-3EFB63E97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068C4-9FD6-BC6C-C15D-A98260B9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600" dirty="0">
                <a:solidFill>
                  <a:schemeClr val="bg1"/>
                </a:solidFill>
              </a:rPr>
              <a:t>Basic Operational Concepts</a:t>
            </a:r>
            <a:r>
              <a:rPr lang="en-US" sz="6600" dirty="0">
                <a:solidFill>
                  <a:schemeClr val="bg1"/>
                </a:solidFill>
                <a:effectLst/>
              </a:rPr>
              <a:t>(T1.3)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5F7AB-BF4A-01F9-C99C-05DFDA03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 dirty="0"/>
              <a:t>Introduction </a:t>
            </a:r>
          </a:p>
        </p:txBody>
      </p:sp>
      <p:pic>
        <p:nvPicPr>
          <p:cNvPr id="17" name="Picture 6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A7ED2BC5-893B-A951-9898-3845EC94A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20" r="4123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86953-5AC2-F45E-D5D3-DA6A1F879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 basic mechanism through which an instruction gets executed is illustrated. </a:t>
            </a:r>
          </a:p>
          <a:p>
            <a:r>
              <a:rPr lang="en-IN" sz="2200" dirty="0"/>
              <a:t>May be recalled</a:t>
            </a:r>
          </a:p>
          <a:p>
            <a:pPr lvl="1"/>
            <a:r>
              <a:rPr lang="en-US" sz="2200" dirty="0"/>
              <a:t>ALU contains a set of registers, some general-purpose and some special purpose. </a:t>
            </a:r>
          </a:p>
          <a:p>
            <a:pPr lvl="1"/>
            <a:r>
              <a:rPr lang="en-US" sz="2200" dirty="0"/>
              <a:t>First, we briefly explain the functions of the special-purpose registers before we look into some examples.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114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71B33-F94B-26C4-588B-43167A63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For Interfacing with the Primary Memory</a:t>
            </a:r>
            <a:endParaRPr lang="en-IN" sz="5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D2D13-6ED7-AC31-5B8C-BB1453E69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" r="4092" b="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2ED3AE-0CDF-9CD8-EF75-9B9E96C5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Two special-purpose registers are used: </a:t>
            </a:r>
          </a:p>
          <a:p>
            <a:pPr lvl="1"/>
            <a:r>
              <a:rPr lang="en-US" sz="2200"/>
              <a:t>Memory Address Register (MAR): Holds the address of the memory location to be accessed. </a:t>
            </a:r>
          </a:p>
          <a:p>
            <a:pPr lvl="1"/>
            <a:r>
              <a:rPr lang="en-US" sz="2200"/>
              <a:t>Memory Data Register (MDR): Holds the data that is being written into memory or will receive the data being read out from memory. </a:t>
            </a:r>
          </a:p>
          <a:p>
            <a:pPr lvl="1"/>
            <a:endParaRPr lang="en-US" sz="2200"/>
          </a:p>
          <a:p>
            <a:pPr marL="457200" lvl="1" indent="0">
              <a:buNone/>
            </a:pPr>
            <a:r>
              <a:rPr lang="en-US" sz="2200"/>
              <a:t>Memory considered as a linear array of storage locations (bytes or words) each with unique address. </a:t>
            </a:r>
            <a:endParaRPr lang="en-IN" sz="2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BD5296-B57C-A925-2048-576254931DDF}"/>
                  </a:ext>
                </a:extLst>
              </p14:cNvPr>
              <p14:cNvContentPartPr/>
              <p14:nvPr/>
            </p14:nvContentPartPr>
            <p14:xfrm>
              <a:off x="419040" y="838080"/>
              <a:ext cx="2230200" cy="41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BD5296-B57C-A925-2048-576254931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80" y="828720"/>
                <a:ext cx="224892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17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E10EDA-EB72-D177-4812-FFF0596C3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54" y="457200"/>
            <a:ext cx="111616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6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qr code on a blue background&#10;&#10;AI-generated content may be incorrect.">
            <a:extLst>
              <a:ext uri="{FF2B5EF4-FFF2-40B4-BE49-F238E27FC236}">
                <a16:creationId xmlns:a16="http://schemas.microsoft.com/office/drawing/2014/main" id="{F59E2422-F28B-F3A4-C42D-8E74BE08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1" b="10987"/>
          <a:stretch>
            <a:fillRect/>
          </a:stretch>
        </p:blipFill>
        <p:spPr>
          <a:xfrm>
            <a:off x="1937656" y="108851"/>
            <a:ext cx="8196944" cy="6668471"/>
          </a:xfrm>
        </p:spPr>
      </p:pic>
    </p:spTree>
    <p:extLst>
      <p:ext uri="{BB962C8B-B14F-4D97-AF65-F5344CB8AC3E}">
        <p14:creationId xmlns:p14="http://schemas.microsoft.com/office/powerpoint/2010/main" val="161108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A423F-BA53-EB9E-C65A-DD4E1D2F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Memory access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E54DFCB-CC70-7030-51E9-621C0E00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To read data from memory</a:t>
            </a:r>
          </a:p>
          <a:p>
            <a:r>
              <a:rPr lang="en-US" sz="2200"/>
              <a:t> Load the memory address into MAR. </a:t>
            </a:r>
          </a:p>
          <a:p>
            <a:r>
              <a:rPr lang="en-US" sz="2200"/>
              <a:t> Issue the control signal READ.</a:t>
            </a:r>
          </a:p>
          <a:p>
            <a:r>
              <a:rPr lang="en-US" sz="2200"/>
              <a:t> The data read from the memory is stored into MDR. </a:t>
            </a:r>
          </a:p>
          <a:p>
            <a:pPr marL="0" indent="0">
              <a:buNone/>
            </a:pPr>
            <a:r>
              <a:rPr lang="en-US" sz="2200"/>
              <a:t>To write data into memory</a:t>
            </a:r>
          </a:p>
          <a:p>
            <a:r>
              <a:rPr lang="en-US" sz="2200"/>
              <a:t>Load the memory address into MAR.</a:t>
            </a:r>
          </a:p>
          <a:p>
            <a:r>
              <a:rPr lang="en-US" sz="2200"/>
              <a:t>Load the data to be written into MDR.</a:t>
            </a:r>
          </a:p>
          <a:p>
            <a:r>
              <a:rPr lang="en-US" sz="2200"/>
              <a:t>Issue the control signal WRITE.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00623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42BE5D-0520-7A52-956A-D5113B40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For Keeping Track of Program / Instructions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FBE94-125B-3022-BBAF-E215FBE9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Two special-purpose registers are used:</a:t>
            </a:r>
          </a:p>
          <a:p>
            <a:pPr lvl="1"/>
            <a:r>
              <a:rPr lang="en-US" sz="2000" dirty="0"/>
              <a:t>Program Counter (PC): Holds the memory address of the next instruction to be executed. </a:t>
            </a:r>
          </a:p>
          <a:p>
            <a:pPr lvl="2"/>
            <a:r>
              <a:rPr lang="en-US" dirty="0"/>
              <a:t>Automatically incremented to point to the next instruction when an instruction is being executed</a:t>
            </a:r>
          </a:p>
          <a:p>
            <a:pPr lvl="1"/>
            <a:r>
              <a:rPr lang="en-US" sz="2000" dirty="0"/>
              <a:t>Instruction Register (IR): Temporarily holds an instruction that has been fetched from memory.</a:t>
            </a:r>
          </a:p>
          <a:p>
            <a:pPr lvl="2"/>
            <a:r>
              <a:rPr lang="en-US" dirty="0"/>
              <a:t>Need to be decoded to find out the instruction type. </a:t>
            </a:r>
          </a:p>
          <a:p>
            <a:pPr lvl="2"/>
            <a:r>
              <a:rPr lang="en-US" dirty="0"/>
              <a:t>Also contains information about the location of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27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0E3737-5BDD-7607-3E17-4B03B74D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of the Example Processor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07164-494D-4E5D-DE4E-33E737353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3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370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Basic Structure of Computers</vt:lpstr>
      <vt:lpstr>Basic Operational Concepts(T1.3)</vt:lpstr>
      <vt:lpstr>Introduction </vt:lpstr>
      <vt:lpstr>For Interfacing with the Primary Memory</vt:lpstr>
      <vt:lpstr>PowerPoint Presentation</vt:lpstr>
      <vt:lpstr>PowerPoint Presentation</vt:lpstr>
      <vt:lpstr>Memory access</vt:lpstr>
      <vt:lpstr>For Keeping Track of Program / Instructions</vt:lpstr>
      <vt:lpstr>Architecture of the Example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Interrupt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Structure of Computers</dc:title>
  <dc:creator>Aditya Sinha [MU - Jaipur]</dc:creator>
  <cp:lastModifiedBy>Aditya Sinha [MU - Jaipur]</cp:lastModifiedBy>
  <cp:revision>1</cp:revision>
  <dcterms:created xsi:type="dcterms:W3CDTF">2023-07-18T09:22:01Z</dcterms:created>
  <dcterms:modified xsi:type="dcterms:W3CDTF">2025-08-08T05:11:46Z</dcterms:modified>
</cp:coreProperties>
</file>