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" r:id="rId2"/>
    <p:sldId id="1336" r:id="rId3"/>
    <p:sldId id="1337" r:id="rId4"/>
    <p:sldId id="1239" r:id="rId5"/>
    <p:sldId id="1308" r:id="rId6"/>
    <p:sldId id="132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4415-E744-AA59-961E-4342D02D0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A810F-6A58-0FBA-56B6-457688AB4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C0094-8A05-A132-9AFD-F84F64597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1E450-0ABF-0D54-21D8-41286DB9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D808D-D334-FA24-E062-EF23E946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14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BD1E6-6354-11B6-21E4-BC66ACD68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8D671-D22F-5599-9CC0-640DB4C36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1DD9F-1FBF-947F-91B8-CA3D28632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DF5EF-3930-4E50-10A6-CD8AB5607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1EF16-56FB-DE9C-C7BB-848C6FC3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7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E25D90-AD81-DDBC-4966-19EA8BA0B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20AF5-EFD4-555C-7423-CE58DACDE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7DA21-C34C-ED7B-B9D3-3D6A94828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E23C2-EE29-4C40-F567-BDBB37553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B2319-4FF5-6CF7-4711-BEE50C6B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900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Greetings + Greater Than L 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BC03682-D7D0-FA8C-9D9B-B5D34B0A64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0"/>
            <a:ext cx="11430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594">
              <a:spcAft>
                <a:spcPts val="1200"/>
              </a:spcAft>
            </a:pPr>
            <a:endParaRPr lang="en-US" sz="2400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72D7C89-AAF1-9ABC-BB63-3153476F63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8002" y="1840515"/>
            <a:ext cx="6157719" cy="1969485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defRPr sz="5333" b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E918E32-F5C3-D14D-7F8E-2A9EA376E05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8002" y="4130432"/>
            <a:ext cx="5587999" cy="70758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i="0" spc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pPr marL="0" lvl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Place subtitle here in 24pt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C059889-A179-AD28-2629-367FF9455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08002" y="5587557"/>
            <a:ext cx="4337537" cy="32703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143996" algn="l" defTabSz="1219170" rtl="0" eaLnBrk="1" latinLnBrk="0" hangingPunct="1">
              <a:defRPr lang="en-US" sz="1867" b="0" i="0" kern="1200" smtClean="0">
                <a:solidFill>
                  <a:schemeClr val="bg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</a:lstStyle>
          <a:p>
            <a:fld id="{084C2CB2-4FB2-4965-A2E7-4A3640116F06}" type="datetime2">
              <a:rPr lang="en-IN" smtClean="0"/>
              <a:pPr/>
              <a:t>Tuesday, 30 May 2023</a:t>
            </a:fld>
            <a:endParaRPr lang="en-IN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6201C380-C9C1-A6E3-D638-EAB7EBAD39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8002" y="5914594"/>
            <a:ext cx="4337537" cy="707583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Aft>
                <a:spcPts val="0"/>
              </a:spcAft>
              <a:buNone/>
              <a:defRPr lang="en-US" sz="1867" b="0" i="0" kern="1200" dirty="0" smtClean="0">
                <a:solidFill>
                  <a:schemeClr val="bg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algn="l" defTabSz="1219170" rtl="0" eaLnBrk="1" latinLnBrk="0" hangingPunct="1">
              <a:spcAft>
                <a:spcPts val="0"/>
              </a:spcAft>
              <a:defRPr lang="en-US" sz="1867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1219170" rtl="0" eaLnBrk="1" latinLnBrk="0" hangingPunct="1">
              <a:spcAft>
                <a:spcPts val="0"/>
              </a:spcAft>
              <a:defRPr lang="en-US" sz="1867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1219170" rtl="0" eaLnBrk="1" latinLnBrk="0" hangingPunct="1">
              <a:spcAft>
                <a:spcPts val="0"/>
              </a:spcAft>
              <a:defRPr lang="en-US" sz="1867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1219170" rtl="0" eaLnBrk="1" latinLnBrk="0" hangingPunct="1">
              <a:spcAft>
                <a:spcPts val="0"/>
              </a:spcAft>
              <a:defRPr lang="en-US" sz="1867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</a:t>
            </a: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1C6DDCF2-DBD6-CCA5-B3DD-58D39CDA6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14" y="428332"/>
            <a:ext cx="1283284" cy="983851"/>
          </a:xfrm>
          <a:prstGeom prst="rect">
            <a:avLst/>
          </a:prstGeom>
        </p:spPr>
      </p:pic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643CC0D-2F13-4D20-866E-3DA861A91F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0"/>
            <a:ext cx="11430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729E55-90D7-05B7-6428-2D5228A95F5A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594">
              <a:spcAft>
                <a:spcPts val="1200"/>
              </a:spcAft>
            </a:pPr>
            <a:endParaRPr lang="en-US" sz="2400" noProof="0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E446DA7-211E-0E4A-217B-0BA8C13C6A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7714" y="428332"/>
            <a:ext cx="1283284" cy="98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73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1_Section Divider with Image - Gradi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4C7D8F5E-24D7-2DD0-6AF1-A2F0F3C9B5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41020"/>
            <a:ext cx="12192000" cy="5775960"/>
          </a:xfrm>
          <a:prstGeom prst="rect">
            <a:avLst/>
          </a:prstGeom>
        </p:spPr>
      </p:pic>
      <p:pic>
        <p:nvPicPr>
          <p:cNvPr id="8" name="Picture 7" descr="A close up of a person's eye&#10;&#10;Description automatically generated">
            <a:extLst>
              <a:ext uri="{FF2B5EF4-FFF2-40B4-BE49-F238E27FC236}">
                <a16:creationId xmlns:a16="http://schemas.microsoft.com/office/drawing/2014/main" id="{0EACEF85-4C63-E0F9-90C5-8B961DE888E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00456" y="2178320"/>
            <a:ext cx="2556625" cy="2562320"/>
          </a:xfrm>
          <a:prstGeom prst="ellipse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C8A25CC-A61E-E4AD-1D15-37A833091F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8927" y="1519251"/>
            <a:ext cx="5473719" cy="2221455"/>
          </a:xfrm>
          <a:prstGeom prst="rect">
            <a:avLst/>
          </a:prstGeom>
        </p:spPr>
        <p:txBody>
          <a:bodyPr anchor="ctr"/>
          <a:lstStyle>
            <a:lvl1pPr algn="l">
              <a:defRPr sz="72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GB" dirty="0"/>
              <a:t>Divider Slide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5DC1A04-4B38-1340-A3E5-670D341F18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89604" y="3910167"/>
            <a:ext cx="5587999" cy="70758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i="0" spc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pPr marL="0" lvl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Place Divider Slide</a:t>
            </a:r>
            <a:br>
              <a:rPr lang="en-US" dirty="0"/>
            </a:br>
            <a:r>
              <a:rPr lang="en-US" dirty="0"/>
              <a:t>Subtitle here</a:t>
            </a:r>
          </a:p>
        </p:txBody>
      </p: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B58CC6F8-FB19-671F-6E69-73F0FA50C1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41020"/>
            <a:ext cx="12192000" cy="5775960"/>
          </a:xfrm>
          <a:prstGeom prst="rect">
            <a:avLst/>
          </a:prstGeom>
        </p:spPr>
      </p:pic>
      <p:pic>
        <p:nvPicPr>
          <p:cNvPr id="6" name="Picture 5" descr="A close up of a person's eye&#10;&#10;Description automatically generated">
            <a:extLst>
              <a:ext uri="{FF2B5EF4-FFF2-40B4-BE49-F238E27FC236}">
                <a16:creationId xmlns:a16="http://schemas.microsoft.com/office/drawing/2014/main" id="{DBEBEFCB-163F-7E1D-CC32-825C0A2275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00456" y="2178320"/>
            <a:ext cx="2556625" cy="256232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75262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  <a:prstGeom prst="rect">
            <a:avLst/>
          </a:prstGeom>
        </p:spPr>
        <p:txBody>
          <a:bodyPr/>
          <a:lstStyle>
            <a:lvl1pPr>
              <a:defRPr sz="3733" b="0" i="0">
                <a:solidFill>
                  <a:srgbClr val="006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dirty="0"/>
              <a:t>Place headline here (28pt, Segoe UI)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2"/>
            <a:ext cx="11430000" cy="49403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101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C2F3C-8C68-8F45-A350-B04FE5EF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D0003-A450-9CC1-DDC3-34E041274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0F75F-DACB-CF28-A764-70135691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A94EA-1D0F-675E-418D-7DA2B0B3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357CC-172A-7962-3B00-17C1F31E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542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C6234-C772-A242-B79D-AF60F5EC0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D81E2-3927-73DF-9935-736FB6243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F0842-A883-7455-B264-8FB54CE10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15E30-9A2D-FDDC-485E-D38BDE4B9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3412B-28EE-8687-DE17-2A358CB2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9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FFDB-FB20-AAD7-2917-76801C0F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80AD5-6C19-D9F6-0885-8BA6F81B0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29820-F203-AA25-A02E-B966DF088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DF66A-2CD5-3BB6-7D15-D4E7155D7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310E9-BE8C-DC8E-556B-2D1F4901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18399-87E0-C71A-B237-9A45623D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20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421CF-B147-67B2-D0A6-2CC441ADE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96D4E-D6C9-E68E-8BC3-3F0F7F96F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1CDDE-0C0A-CC0E-181E-C4815624F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590752-3F09-F917-9127-24F141D20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3590BB-0410-8642-CC94-3320D178D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1E765B-C712-2C5D-B66E-D78F37D46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1D89C9-FAB5-84F2-3B7E-887BA91FB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C2C1D2-7DFC-46CB-0D18-E837DC278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37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40CFF-5DE0-E82C-9831-E8CBB4AC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7B01F2-F176-0FD7-5CBC-C8BFE551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75E364-F36B-FC16-6ACE-19A3603D7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72336-0CF6-FB22-C5CA-DE81100C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28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C3F775-C501-448F-708C-FEB466A65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B6AB9-471F-A52C-A538-2AE582A50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6F4C-1E89-C32B-26D4-B646EB98B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68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885E-028D-3563-00FF-FC8D7AB03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C9656-C928-BCB8-6D51-A07AAB1B7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3CA3B-351C-8F62-75FD-089E404C7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597B0-138F-4BEA-9ABF-08869AE46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95997-E44F-E0D9-9786-B00A58E6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0A004-EBA0-729B-9CF3-293DAB4A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07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05AB-97AB-2B75-5955-9194B8932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F2E165-3970-A0CF-B897-4E220C9463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8DEDF-2352-3027-9ADE-FD89AC28E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FAFF9-5A1A-D635-9CE2-FD74427F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63414-39CF-A6D1-93C2-4ED0EA7D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2D233-BC86-9D68-39F2-B702181E2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44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9F393B-6017-6DD1-383A-4FA70DE5E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1C4A3-14B4-0769-7FA9-571EA7E6C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19C37-F4CE-383D-94C2-BF2A468F5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6D1E4-979A-4162-90C4-44BF9C07B137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372A7-F1C2-1792-B6D3-7BCA1DC7E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0AFFF-3807-C9DB-1F27-4728FBBB1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30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dev.acme.com/patients?year=2016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A0E4-FCBB-9041-F914-2C599B0C4C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MULESOFT QUIZ QUESTIONS</a:t>
            </a:r>
          </a:p>
        </p:txBody>
      </p:sp>
    </p:spTree>
    <p:extLst>
      <p:ext uri="{BB962C8B-B14F-4D97-AF65-F5344CB8AC3E}">
        <p14:creationId xmlns:p14="http://schemas.microsoft.com/office/powerpoint/2010/main" val="3985013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02B32-09AB-E325-A4BB-0BE0E7413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Quiz Rules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C1943-6D16-CEA5-FB0B-A89E926F2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65" y="1497496"/>
            <a:ext cx="10651435" cy="4679467"/>
          </a:xfrm>
        </p:spPr>
        <p:txBody>
          <a:bodyPr>
            <a:normAutofit fontScale="70000" lnSpcReduction="20000"/>
          </a:bodyPr>
          <a:lstStyle/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The quizzes consists of questions carefully designed to help you self-assess your comprehension of the information presented on the topics covered in the module. 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Each question in the quiz is of multiple-choice format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The quiz will consist of 3 questions.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Each question will generally have four options, and participants must choose the correct answer.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You can only submit your answers once.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Participants will earn points for each correct answer, and the winner will be chosen at the final session.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top 3 participants will be chosen based on the number of right questions answered, and then we will randomly choose one lucky winner from the top 3.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We will be maintaining all the participants ranks with us.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For each question, there will be only one participant who gives the fastest right answer, and they are not allowed to give multiple answers to the same question.</a:t>
            </a:r>
          </a:p>
        </p:txBody>
      </p:sp>
    </p:spTree>
    <p:extLst>
      <p:ext uri="{BB962C8B-B14F-4D97-AF65-F5344CB8AC3E}">
        <p14:creationId xmlns:p14="http://schemas.microsoft.com/office/powerpoint/2010/main" val="71729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D37569-BE6F-B9D0-19E5-B9ABE07A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2254953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2AD61CE-9FDB-4F62-9AD2-A7DEB3E1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sz="2800" dirty="0">
                <a:solidFill>
                  <a:schemeClr val="accent1"/>
                </a:solidFill>
              </a:rPr>
            </a:br>
            <a:br>
              <a:rPr lang="en-IN" sz="2800" dirty="0">
                <a:solidFill>
                  <a:schemeClr val="accent1"/>
                </a:solidFill>
              </a:rPr>
            </a:br>
            <a:br>
              <a:rPr lang="en-IN" sz="2800" dirty="0">
                <a:solidFill>
                  <a:schemeClr val="accent1"/>
                </a:solidFill>
              </a:rPr>
            </a:br>
            <a:br>
              <a:rPr lang="en-IN" sz="2800" dirty="0">
                <a:solidFill>
                  <a:schemeClr val="accent1"/>
                </a:solidFill>
              </a:rPr>
            </a:br>
            <a:br>
              <a:rPr lang="en-IN" sz="2800" dirty="0">
                <a:solidFill>
                  <a:schemeClr val="accent1"/>
                </a:solidFill>
              </a:rPr>
            </a:br>
            <a:r>
              <a:rPr lang="en-IN" sz="2800" dirty="0">
                <a:solidFill>
                  <a:schemeClr val="accent1"/>
                </a:solidFill>
              </a:rPr>
              <a:t>1. </a:t>
            </a:r>
            <a:r>
              <a:rPr lang="en-US" sz="2800" b="0" i="0" dirty="0">
                <a:solidFill>
                  <a:schemeClr val="accent1"/>
                </a:solidFill>
                <a:effectLst/>
              </a:rPr>
              <a:t>What MuleSoft product enables publishing, sharing, and searching of APIs?</a:t>
            </a:r>
            <a:br>
              <a:rPr lang="en-US" sz="2800" kern="100" dirty="0">
                <a:solidFill>
                  <a:schemeClr val="accent1"/>
                </a:solidFill>
                <a:ea typeface="Calibri" panose="020F0502020204030204" pitchFamily="34" charset="0"/>
              </a:rPr>
            </a:br>
            <a:br>
              <a:rPr lang="en-US" sz="2800" kern="100" dirty="0">
                <a:solidFill>
                  <a:schemeClr val="accent1"/>
                </a:solidFill>
                <a:effectLst/>
                <a:ea typeface="Calibri" panose="020F0502020204030204" pitchFamily="34" charset="0"/>
              </a:rPr>
            </a:br>
            <a:br>
              <a:rPr lang="en-US" sz="2800" kern="100" dirty="0">
                <a:solidFill>
                  <a:schemeClr val="accent1"/>
                </a:solidFill>
                <a:effectLst/>
                <a:ea typeface="Calibri" panose="020F0502020204030204" pitchFamily="34" charset="0"/>
              </a:rPr>
            </a:br>
            <a:br>
              <a:rPr lang="en-US" sz="2800" kern="100" dirty="0">
                <a:solidFill>
                  <a:schemeClr val="accent1"/>
                </a:solidFill>
                <a:effectLst/>
                <a:ea typeface="Calibri" panose="020F0502020204030204" pitchFamily="34" charset="0"/>
              </a:rPr>
            </a:br>
            <a:br>
              <a:rPr lang="en-US" sz="2800" b="0" i="0" dirty="0">
                <a:solidFill>
                  <a:schemeClr val="accent1"/>
                </a:solidFill>
                <a:effectLst/>
              </a:rPr>
            </a:br>
            <a:br>
              <a:rPr lang="en-US" sz="2800" b="0" i="0" dirty="0">
                <a:solidFill>
                  <a:schemeClr val="accent1"/>
                </a:solidFill>
                <a:effectLst/>
              </a:rPr>
            </a:b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16C17-8C49-C4F8-A148-467268D9BF3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marR="0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UcPeriod"/>
            </a:pPr>
            <a:r>
              <a:rPr lang="en-IN" sz="2400" kern="100" dirty="0">
                <a:effectLst/>
                <a:ea typeface="Calibri" panose="020F0502020204030204" pitchFamily="34" charset="0"/>
              </a:rPr>
              <a:t>API designer</a:t>
            </a:r>
            <a:endParaRPr lang="en-US" sz="2400" kern="100" dirty="0">
              <a:effectLst/>
              <a:ea typeface="Calibri" panose="020F0502020204030204" pitchFamily="34" charset="0"/>
            </a:endParaRPr>
          </a:p>
          <a:p>
            <a:pPr marL="514350" marR="0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UcPeriod"/>
            </a:pPr>
            <a:r>
              <a:rPr lang="en-IN" sz="2400" kern="100" dirty="0">
                <a:effectLst/>
                <a:ea typeface="Calibri" panose="020F0502020204030204" pitchFamily="34" charset="0"/>
              </a:rPr>
              <a:t>Runtime manager</a:t>
            </a:r>
          </a:p>
          <a:p>
            <a:pPr marL="514350" marR="0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UcPeriod"/>
            </a:pPr>
            <a:r>
              <a:rPr lang="en-IN" sz="2400" kern="100" dirty="0" err="1">
                <a:effectLst/>
                <a:ea typeface="Calibri" panose="020F0502020204030204" pitchFamily="34" charset="0"/>
              </a:rPr>
              <a:t>Anypoint</a:t>
            </a:r>
            <a:r>
              <a:rPr lang="en-IN" sz="2400" kern="100" dirty="0">
                <a:effectLst/>
                <a:ea typeface="Calibri" panose="020F0502020204030204" pitchFamily="34" charset="0"/>
              </a:rPr>
              <a:t> exchange</a:t>
            </a:r>
            <a:endParaRPr lang="en-US" sz="2400" kern="100" dirty="0">
              <a:effectLst/>
              <a:ea typeface="Calibri" panose="020F0502020204030204" pitchFamily="34" charset="0"/>
            </a:endParaRPr>
          </a:p>
          <a:p>
            <a:pPr marL="514350" marR="0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UcPeriod"/>
            </a:pPr>
            <a:r>
              <a:rPr lang="en-IN" sz="2400" kern="100" dirty="0">
                <a:effectLst/>
                <a:ea typeface="Calibri" panose="020F0502020204030204" pitchFamily="34" charset="0"/>
              </a:rPr>
              <a:t>API notebook</a:t>
            </a:r>
            <a:endParaRPr lang="en-US" sz="2400" kern="100" dirty="0">
              <a:ea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b="0" i="0" dirty="0">
              <a:effectLst/>
            </a:endParaRPr>
          </a:p>
          <a:p>
            <a:pPr marL="0" indent="0" algn="l">
              <a:buNone/>
            </a:pPr>
            <a:r>
              <a:rPr lang="en-US" sz="2400" b="0" i="0" dirty="0">
                <a:effectLst/>
              </a:rPr>
              <a:t>Answer: C</a:t>
            </a:r>
          </a:p>
        </p:txBody>
      </p:sp>
    </p:spTree>
    <p:extLst>
      <p:ext uri="{BB962C8B-B14F-4D97-AF65-F5344CB8AC3E}">
        <p14:creationId xmlns:p14="http://schemas.microsoft.com/office/powerpoint/2010/main" val="362622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A9737-2BA2-A071-768D-08689C53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2800" b="0" i="0" dirty="0">
                <a:solidFill>
                  <a:schemeClr val="accent1"/>
                </a:solidFill>
                <a:effectLst/>
              </a:rPr>
            </a:br>
            <a:r>
              <a:rPr lang="en-US" sz="2800" b="0" i="0" dirty="0">
                <a:solidFill>
                  <a:schemeClr val="accent1"/>
                </a:solidFill>
                <a:effectLst/>
              </a:rPr>
              <a:t>2.  A RAML example fragment named </a:t>
            </a:r>
            <a:r>
              <a:rPr lang="en-US" sz="2800" b="0" i="0" dirty="0" err="1">
                <a:solidFill>
                  <a:schemeClr val="accent1"/>
                </a:solidFill>
                <a:effectLst/>
              </a:rPr>
              <a:t>BankAccountsExample.raml</a:t>
            </a:r>
            <a:r>
              <a:rPr lang="en-US" sz="2800" b="0" i="0" dirty="0">
                <a:solidFill>
                  <a:schemeClr val="accent1"/>
                </a:solidFill>
                <a:effectLst/>
              </a:rPr>
              <a:t> is placed in the examples folder in an API specification project. What is the correct syntax to reference the fragment?</a:t>
            </a:r>
            <a:br>
              <a:rPr lang="en-IN" sz="2800" dirty="0">
                <a:solidFill>
                  <a:schemeClr val="accent1"/>
                </a:solidFill>
              </a:rPr>
            </a:br>
            <a:endParaRPr lang="en-IN" sz="28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3A781-F17C-B30C-E9EC-D6AB91BE15A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</a:rPr>
              <a:t>examples: !include </a:t>
            </a:r>
            <a:r>
              <a:rPr lang="en-US" altLang="en-US" sz="2400" dirty="0"/>
              <a:t>examples/</a:t>
            </a:r>
            <a:r>
              <a:rPr lang="en-US" altLang="en-US" sz="2400" dirty="0" err="1"/>
              <a:t>BankAccountsExample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effectLst/>
              </a:rPr>
              <a:t>.raml</a:t>
            </a:r>
            <a:endParaRPr kumimoji="0" lang="en-US" altLang="en-US" sz="2400" i="0" u="none" strike="noStrike" cap="none" normalizeH="0" baseline="0" dirty="0">
              <a:ln>
                <a:noFill/>
              </a:ln>
              <a:effectLst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</a:rPr>
              <a:t>examples: #import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effectLst/>
              </a:rPr>
              <a:t>BankAccountsExample.raml</a:t>
            </a:r>
            <a:endParaRPr kumimoji="0" lang="en-US" altLang="en-US" sz="2400" i="0" u="none" strike="noStrike" cap="none" normalizeH="0" baseline="0" dirty="0">
              <a:ln>
                <a:noFill/>
              </a:ln>
              <a:effectLst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</a:rPr>
              <a:t>examples: !include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effectLst/>
              </a:rPr>
              <a:t>BankAccountsExample.raml</a:t>
            </a:r>
            <a:endParaRPr kumimoji="0" lang="en-US" altLang="en-US" sz="2400" i="0" u="none" strike="noStrike" cap="none" normalizeH="0" baseline="0" dirty="0">
              <a:ln>
                <a:noFill/>
              </a:ln>
              <a:effectLst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</a:rPr>
              <a:t>examples: #import examples/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effectLst/>
              </a:rPr>
              <a:t>BankAccountsExample.raml</a:t>
            </a:r>
            <a:endParaRPr kumimoji="0" lang="en-US" altLang="en-US" sz="2400" i="0" u="none" strike="noStrike" cap="none" normalizeH="0" baseline="0" dirty="0">
              <a:ln>
                <a:noFill/>
              </a:ln>
              <a:effectLst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</a:pPr>
            <a:endParaRPr lang="en-US" alt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</a:rPr>
              <a:t>Answer: 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1576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7B5A4-7510-CEB7-8261-93D6AC60F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228600"/>
            <a:ext cx="11430000" cy="990600"/>
          </a:xfrm>
        </p:spPr>
        <p:txBody>
          <a:bodyPr/>
          <a:lstStyle/>
          <a:p>
            <a:r>
              <a:rPr lang="en-US" sz="2800" dirty="0">
                <a:solidFill>
                  <a:schemeClr val="accent1"/>
                </a:solidFill>
              </a:rPr>
              <a:t>3</a:t>
            </a:r>
            <a:r>
              <a:rPr lang="en-US" sz="2800" b="0" i="0" dirty="0">
                <a:solidFill>
                  <a:schemeClr val="accent1"/>
                </a:solidFill>
                <a:effectLst/>
              </a:rPr>
              <a:t>.  Refer to the exhibit. There is an error in the </a:t>
            </a:r>
            <a:r>
              <a:rPr lang="en-US" sz="2800" b="0" i="0" dirty="0" err="1">
                <a:solidFill>
                  <a:schemeClr val="accent1"/>
                </a:solidFill>
                <a:effectLst/>
              </a:rPr>
              <a:t>flight_id</a:t>
            </a:r>
            <a:r>
              <a:rPr lang="en-US" sz="2800" b="0" i="0" dirty="0">
                <a:solidFill>
                  <a:schemeClr val="accent1"/>
                </a:solidFill>
                <a:effectLst/>
              </a:rPr>
              <a:t> resource's GET method. What needs to be done to fix it?</a:t>
            </a:r>
            <a:endParaRPr lang="en-IN" sz="28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2E0C5-72C9-EDCB-B80E-EFEA9675534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lphaUcPeriod"/>
            </a:pPr>
            <a:endParaRPr lang="en-IN" sz="24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514350" indent="-514350">
              <a:buFont typeface="+mj-lt"/>
              <a:buAutoNum type="alphaUcPeriod"/>
            </a:pPr>
            <a:endParaRPr lang="en-IN" sz="2400" dirty="0"/>
          </a:p>
          <a:p>
            <a:pPr marL="514350" indent="-514350">
              <a:buFont typeface="+mj-lt"/>
              <a:buAutoNum type="alphaUcPeriod"/>
            </a:pPr>
            <a:endParaRPr lang="en-IN" sz="2400" dirty="0"/>
          </a:p>
          <a:p>
            <a:pPr marL="514350" indent="-514350">
              <a:buFont typeface="+mj-lt"/>
              <a:buAutoNum type="alphaUcPeriod"/>
            </a:pPr>
            <a:endParaRPr lang="en-IN" sz="2400" dirty="0"/>
          </a:p>
          <a:p>
            <a:pPr marL="514350" indent="-514350">
              <a:buFont typeface="+mj-lt"/>
              <a:buAutoNum type="alphaUcPeriod"/>
            </a:pPr>
            <a:endParaRPr lang="en-IN" sz="2400" dirty="0"/>
          </a:p>
          <a:p>
            <a:pPr marL="514350" indent="-514350">
              <a:buFont typeface="+mj-lt"/>
              <a:buAutoNum type="alphaUcPeriod"/>
            </a:pPr>
            <a:endParaRPr lang="en-IN" sz="2400" dirty="0"/>
          </a:p>
          <a:p>
            <a:pPr marL="514350" indent="-514350">
              <a:buFont typeface="+mj-lt"/>
              <a:buAutoNum type="alphaUcPeriod"/>
            </a:pPr>
            <a:r>
              <a:rPr lang="en-IN" sz="2400" dirty="0"/>
              <a:t>Remove blank line on row 9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2400" dirty="0"/>
              <a:t>Remove the curly braces {} around </a:t>
            </a:r>
            <a:r>
              <a:rPr lang="en-IN" sz="2400" dirty="0" err="1"/>
              <a:t>flight_id</a:t>
            </a:r>
            <a:endParaRPr lang="en-IN" sz="2400" dirty="0"/>
          </a:p>
          <a:p>
            <a:pPr marL="514350" indent="-514350">
              <a:buFont typeface="+mj-lt"/>
              <a:buAutoNum type="alphaUcPeriod"/>
            </a:pPr>
            <a:r>
              <a:rPr lang="en-IN" sz="2400" dirty="0"/>
              <a:t>Indent the get method under the {</a:t>
            </a:r>
            <a:r>
              <a:rPr lang="en-IN" sz="2400" dirty="0" err="1"/>
              <a:t>flight_id</a:t>
            </a:r>
            <a:r>
              <a:rPr lang="en-IN" sz="2400" dirty="0"/>
              <a:t>} resource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2400" dirty="0"/>
              <a:t>Outdent the {</a:t>
            </a:r>
            <a:r>
              <a:rPr lang="en-IN" sz="2400" dirty="0" err="1"/>
              <a:t>flight_id</a:t>
            </a:r>
            <a:r>
              <a:rPr lang="en-IN" sz="2400" dirty="0"/>
              <a:t>} resource</a:t>
            </a:r>
          </a:p>
          <a:p>
            <a:pPr marL="0" indent="0">
              <a:buNone/>
            </a:pPr>
            <a:br>
              <a:rPr lang="en-IN" sz="2400" dirty="0"/>
            </a:br>
            <a:r>
              <a:rPr lang="en-IN" sz="2400" dirty="0"/>
              <a:t>Answer: C</a:t>
            </a:r>
            <a:br>
              <a:rPr lang="en-IN" sz="2400" dirty="0"/>
            </a:br>
            <a:br>
              <a:rPr lang="en-IN" sz="2400" dirty="0"/>
            </a:br>
            <a:endParaRPr lang="en-IN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B6F7613-71EC-1239-1581-9FB0A4C73D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77"/>
          <a:stretch/>
        </p:blipFill>
        <p:spPr bwMode="auto">
          <a:xfrm>
            <a:off x="381000" y="1371600"/>
            <a:ext cx="3041074" cy="208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9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342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Segoe UI Semilight</vt:lpstr>
      <vt:lpstr>Office Theme</vt:lpstr>
      <vt:lpstr>MULESOFT QUIZ QUESTIONS</vt:lpstr>
      <vt:lpstr>Quiz Rules</vt:lpstr>
      <vt:lpstr>Day 2</vt:lpstr>
      <vt:lpstr>     1. What MuleSoft product enables publishing, sharing, and searching of APIs?      </vt:lpstr>
      <vt:lpstr> 2.  A RAML example fragment named BankAccountsExample.raml is placed in the examples folder in an API specification project. What is the correct syntax to reference the fragment? </vt:lpstr>
      <vt:lpstr>3.  Refer to the exhibit. There is an error in the flight_id resource's GET method. What needs to be done to fix it?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MULESOFT QUIZ QUESTIONS</dc:title>
  <dc:creator>Geeta Bagati</dc:creator>
  <cp:lastModifiedBy>Geeta Bagati</cp:lastModifiedBy>
  <cp:revision>12</cp:revision>
  <dcterms:created xsi:type="dcterms:W3CDTF">2023-05-29T05:14:02Z</dcterms:created>
  <dcterms:modified xsi:type="dcterms:W3CDTF">2023-05-30T10:53:11Z</dcterms:modified>
</cp:coreProperties>
</file>