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1336" r:id="rId3"/>
    <p:sldId id="1337" r:id="rId4"/>
    <p:sldId id="1304" r:id="rId5"/>
    <p:sldId id="1299" r:id="rId6"/>
    <p:sldId id="13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4415-E744-AA59-961E-4342D02D0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A810F-6A58-0FBA-56B6-457688AB4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C0094-8A05-A132-9AFD-F84F6459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E450-0ABF-0D54-21D8-41286DB9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808D-D334-FA24-E062-EF23E94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1E6-6354-11B6-21E4-BC66ACD6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D671-D22F-5599-9CC0-640DB4C3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DD9F-1FBF-947F-91B8-CA3D286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5EF-3930-4E50-10A6-CD8AB56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EF16-56FB-DE9C-C7BB-848C6FC3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25D90-AD81-DDBC-4966-19EA8BA0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20AF5-EFD4-555C-7423-CE58DACD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DA21-C34C-ED7B-B9D3-3D6A9482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23C2-EE29-4C40-F567-BDBB3755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2319-4FF5-6CF7-4711-BEE50C6B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9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eetings + Greater Than L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BC03682-D7D0-FA8C-9D9B-B5D34B0A6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72D7C89-AAF1-9ABC-BB63-3153476F63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8002" y="1840515"/>
            <a:ext cx="6157719" cy="1969485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defRPr sz="5333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918E32-F5C3-D14D-7F8E-2A9EA376E0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8002" y="4130432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24pt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C059889-A179-AD28-2629-367FF9455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2" y="5587557"/>
            <a:ext cx="4337537" cy="32703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143996" algn="l" defTabSz="1219170" rtl="0" eaLnBrk="1" latinLnBrk="0" hangingPunct="1">
              <a:defRPr lang="en-US" sz="1867" b="0" i="0" kern="120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fld id="{084C2CB2-4FB2-4965-A2E7-4A3640116F06}" type="datetime2">
              <a:rPr lang="en-IN" smtClean="0"/>
              <a:pPr/>
              <a:t>Monday, 05 June 2023</a:t>
            </a:fld>
            <a:endParaRPr lang="en-IN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6201C380-C9C1-A6E3-D638-EAB7EBAD39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2" y="5914594"/>
            <a:ext cx="4337537" cy="707583"/>
          </a:xfrm>
          <a:prstGeom prst="rect">
            <a:avLst/>
          </a:prstGeom>
        </p:spPr>
        <p:txBody>
          <a:bodyPr/>
          <a:lstStyle>
            <a:lvl1pPr marL="0" indent="0" algn="l" defTabSz="1219170" rtl="0" eaLnBrk="1" latinLnBrk="0" hangingPunct="1">
              <a:spcAft>
                <a:spcPts val="0"/>
              </a:spcAft>
              <a:buNone/>
              <a:defRPr lang="en-US" sz="1867" b="0" i="0" kern="1200" dirty="0" smtClean="0">
                <a:solidFill>
                  <a:schemeClr val="bg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1219170" rtl="0" eaLnBrk="1" latinLnBrk="0" hangingPunct="1">
              <a:spcAft>
                <a:spcPts val="0"/>
              </a:spcAft>
              <a:defRPr lang="en-US" sz="1867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C6DDCF2-DBD6-CCA5-B3DD-58D39CDA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43CC0D-2F13-4D20-866E-3DA861A91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29E55-90D7-05B7-6428-2D5228A95F5A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594">
              <a:spcAft>
                <a:spcPts val="1200"/>
              </a:spcAft>
            </a:pPr>
            <a:endParaRPr lang="en-US" sz="2400" noProof="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E446DA7-211E-0E4A-217B-0BA8C13C6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714" y="428332"/>
            <a:ext cx="1283284" cy="9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3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1_Section Divider with Image - Gradi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C7D8F5E-24D7-2DD0-6AF1-A2F0F3C9B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8" name="Picture 7" descr="A close up of a person's eye&#10;&#10;Description automatically generated">
            <a:extLst>
              <a:ext uri="{FF2B5EF4-FFF2-40B4-BE49-F238E27FC236}">
                <a16:creationId xmlns:a16="http://schemas.microsoft.com/office/drawing/2014/main" id="{0EACEF85-4C63-E0F9-90C5-8B961DE88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8A25CC-A61E-E4AD-1D15-37A833091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927" y="1519251"/>
            <a:ext cx="5473719" cy="2221455"/>
          </a:xfrm>
          <a:prstGeom prst="rect">
            <a:avLst/>
          </a:prstGeom>
        </p:spPr>
        <p:txBody>
          <a:bodyPr anchor="ctr"/>
          <a:lstStyle>
            <a:lvl1pPr algn="l">
              <a:defRPr sz="72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/>
              <a:t>Divider Slide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5DC1A04-4B38-1340-A3E5-670D341F18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604" y="3910167"/>
            <a:ext cx="5587999" cy="70758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="0" i="0" spc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marL="0" lv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Divider Slide</a:t>
            </a:r>
            <a:br>
              <a:rPr lang="en-US" dirty="0"/>
            </a:br>
            <a:r>
              <a:rPr lang="en-US" dirty="0"/>
              <a:t>Subtitle here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B58CC6F8-FB19-671F-6E69-73F0FA50C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1020"/>
            <a:ext cx="12192000" cy="5775960"/>
          </a:xfrm>
          <a:prstGeom prst="rect">
            <a:avLst/>
          </a:prstGeom>
        </p:spPr>
      </p:pic>
      <p:pic>
        <p:nvPicPr>
          <p:cNvPr id="6" name="Picture 5" descr="A close up of a person's eye&#10;&#10;Description automatically generated">
            <a:extLst>
              <a:ext uri="{FF2B5EF4-FFF2-40B4-BE49-F238E27FC236}">
                <a16:creationId xmlns:a16="http://schemas.microsoft.com/office/drawing/2014/main" id="{DBEBEFCB-163F-7E1D-CC32-825C0A227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0456" y="2178320"/>
            <a:ext cx="2556625" cy="25623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5262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>
            <a:lvl1pPr>
              <a:defRPr sz="3733" b="0" i="0">
                <a:solidFill>
                  <a:srgbClr val="006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Place headline here (28pt, Segoe UI)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2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b="0" i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4393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2F3C-8C68-8F45-A350-B04FE5EF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0003-A450-9CC1-DDC3-34E04127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F75F-DACB-CF28-A764-70135691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94EA-1D0F-675E-418D-7DA2B0B3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57CC-172A-7962-3B00-17C1F31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5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6234-C772-A242-B79D-AF60F5EC0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81E2-3927-73DF-9935-736FB624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0842-A883-7455-B264-8FB54CE1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5E30-9A2D-FDDC-485E-D38BDE4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412B-28EE-8687-DE17-2A358CB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FFDB-FB20-AAD7-2917-76801C0F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0AD5-6C19-D9F6-0885-8BA6F81B0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9820-F203-AA25-A02E-B966DF088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DF66A-2CD5-3BB6-7D15-D4E7155D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310E9-BE8C-DC8E-556B-2D1F490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18399-87E0-C71A-B237-9A45623D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2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21CF-B147-67B2-D0A6-2CC441AD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D4E-D6C9-E68E-8BC3-3F0F7F96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CDDE-0C0A-CC0E-181E-C4815624F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90752-3F09-F917-9127-24F141D2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590BB-0410-8642-CC94-3320D178D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765B-C712-2C5D-B66E-D78F37D4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89C9-FAB5-84F2-3B7E-887BA91F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2C1D2-7DFC-46CB-0D18-E837DC2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0CFF-5DE0-E82C-9831-E8CBB4A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B01F2-F176-0FD7-5CBC-C8BFE55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5E364-F36B-FC16-6ACE-19A3603D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2336-0CF6-FB22-C5CA-DE81100C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28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3F775-C501-448F-708C-FEB466A6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B6AB9-471F-A52C-A538-2AE582A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6F4C-1E89-C32B-26D4-B646EB98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85E-028D-3563-00FF-FC8D7AB0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9656-C928-BCB8-6D51-A07AAB1B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3CA3B-351C-8F62-75FD-089E404C7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597B0-138F-4BEA-9ABF-08869AE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5997-E44F-E0D9-9786-B00A58E6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0A004-EBA0-729B-9CF3-293DAB4A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05AB-97AB-2B75-5955-9194B893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2E165-3970-A0CF-B897-4E220C946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8DEDF-2352-3027-9ADE-FD89AC28E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FAFF9-5A1A-D635-9CE2-FD74427F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D1E4-979A-4162-90C4-44BF9C07B1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3414-39CF-A6D1-93C2-4ED0EA7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2D233-BC86-9D68-39F2-B702181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4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F393B-6017-6DD1-383A-4FA70DE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C4A3-14B4-0769-7FA9-571EA7E6C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9C37-F4CE-383D-94C2-BF2A468F5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D1E4-979A-4162-90C4-44BF9C07B137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72A7-F1C2-1792-B6D3-7BCA1DC7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AFFF-3807-C9DB-1F27-4728FBBB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143AC-05C2-4448-AD33-1A7913B87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A0E4-FCBB-9041-F914-2C599B0C4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MULESOFT 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9850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B32-09AB-E325-A4BB-0BE0E741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Quiz Rules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1943-6D16-CEA5-FB0B-A89E926F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497496"/>
            <a:ext cx="10651435" cy="4679467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quizzes consists of questions carefully designed to help you self-assess your comprehension of the information presented on the topics covered in the module. 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in the quiz is of multiple-choice format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The quiz will consist of 3 questions.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question will generally have four options, and participants must choose the correct answer.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only submit your answers once.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we will select three candidates with the correct answers, and then we will randomly select one from the top three with the help of an online tool.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Participants will earn points for each correct answer, and the winner will be chosen at the final session.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 top 3 participants will be chosen based on the number of right questions answered, and then we will randomly choose one lucky winner from the top 3.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will be maintaining all the participants ranks with us.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 each question, there will be only one participant who gives the fastest right answer, and they are not allowed to give multiple answers to the same question.</a:t>
            </a:r>
          </a:p>
        </p:txBody>
      </p:sp>
    </p:spTree>
    <p:extLst>
      <p:ext uri="{BB962C8B-B14F-4D97-AF65-F5344CB8AC3E}">
        <p14:creationId xmlns:p14="http://schemas.microsoft.com/office/powerpoint/2010/main" val="71729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37569-BE6F-B9D0-19E5-B9ABE07A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6</a:t>
            </a:r>
          </a:p>
        </p:txBody>
      </p:sp>
    </p:spTree>
    <p:extLst>
      <p:ext uri="{BB962C8B-B14F-4D97-AF65-F5344CB8AC3E}">
        <p14:creationId xmlns:p14="http://schemas.microsoft.com/office/powerpoint/2010/main" val="225495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E893-BB6F-7F7C-D9F8-8E82E583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90600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br>
              <a:rPr lang="en-US" altLang="en-US" sz="2400" dirty="0">
                <a:solidFill>
                  <a:schemeClr val="accent1"/>
                </a:solidFill>
              </a:rPr>
            </a:br>
            <a:br>
              <a:rPr lang="en-US" altLang="en-US" sz="2400" dirty="0">
                <a:solidFill>
                  <a:schemeClr val="accent1"/>
                </a:solidFill>
              </a:rPr>
            </a:br>
            <a:br>
              <a:rPr lang="en-US" altLang="en-US" sz="2400" dirty="0">
                <a:solidFill>
                  <a:schemeClr val="accent1"/>
                </a:solidFill>
              </a:rPr>
            </a:br>
            <a:br>
              <a:rPr lang="en-US" altLang="en-US" sz="2400" dirty="0">
                <a:solidFill>
                  <a:schemeClr val="accent1"/>
                </a:solidFill>
              </a:rPr>
            </a:br>
            <a:br>
              <a:rPr lang="en-US" altLang="en-US" sz="2400" dirty="0">
                <a:solidFill>
                  <a:schemeClr val="accent1"/>
                </a:solidFill>
              </a:rPr>
            </a:br>
            <a:r>
              <a:rPr lang="en-US" altLang="en-US" sz="2400" dirty="0">
                <a:solidFill>
                  <a:schemeClr val="accent1"/>
                </a:solidFill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. A web service implements an API to handle requests to http://acme.com/customers/{state}.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A web client makes a request to this API implementation at http://acme.com/customers/CA.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What is the correct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DataWeave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expression to retrieve the value CA?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</a:b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9F09-3FF3-3B71-A101-E2AAE800FA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992572"/>
            <a:ext cx="11430000" cy="4319329"/>
          </a:xfrm>
        </p:spPr>
        <p:txBody>
          <a:bodyPr/>
          <a:lstStyle/>
          <a:p>
            <a:endParaRPr lang="en-IN" sz="2400" dirty="0"/>
          </a:p>
          <a:p>
            <a:pPr marL="514350" indent="-514350">
              <a:buFont typeface="+mj-lt"/>
              <a:buAutoNum type="alphaU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</a:rPr>
              <a:t>#[message.payload.inboundProperties.'http.uri.params'.state]</a:t>
            </a:r>
          </a:p>
          <a:p>
            <a:pPr marL="514350" indent="-514350">
              <a:buFont typeface="+mj-lt"/>
              <a:buAutoNum type="alphaU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</a:rPr>
              <a:t>#[attributes.uriParams.state]</a:t>
            </a:r>
          </a:p>
          <a:p>
            <a:pPr marL="514350" indent="-514350">
              <a:buFont typeface="+mj-lt"/>
              <a:buAutoNum type="alphaU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</a:rPr>
              <a:t>#[attributes.'http.uri.params'.state]</a:t>
            </a:r>
          </a:p>
          <a:p>
            <a:pPr marL="514350" indent="-514350">
              <a:buFont typeface="+mj-lt"/>
              <a:buAutoNum type="alphaUcPeriod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</a:rPr>
              <a:t>#[message.inboundProperties.'http.uri.params'.state]</a:t>
            </a:r>
          </a:p>
          <a:p>
            <a:pPr marL="514350" indent="-514350">
              <a:buFont typeface="+mj-lt"/>
              <a:buAutoNum type="alphaUcPeriod"/>
            </a:pPr>
            <a:endParaRPr lang="en-US" altLang="en-US" sz="2400" b="0" dirty="0">
              <a:solidFill>
                <a:srgbClr val="1C1D1F"/>
              </a:solidFill>
            </a:endParaRPr>
          </a:p>
          <a:p>
            <a:pPr marL="0" indent="0"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</a:rPr>
              <a:t>Answer: B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C1D1F"/>
                </a:solidFill>
                <a:effectLst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1"/>
                </a:solidFill>
                <a:latin typeface="Segoe UI "/>
              </a:rPr>
              <a:t>2. 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  <a:t>What will be the output of the following </a:t>
            </a:r>
            <a:r>
              <a:rPr lang="en-US" sz="2800" b="0" i="0" dirty="0" err="1">
                <a:solidFill>
                  <a:schemeClr val="accent1"/>
                </a:solidFill>
                <a:effectLst/>
                <a:latin typeface="Segoe UI "/>
              </a:rPr>
              <a:t>DataWeave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  <a:t> expression?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sz="3600" dirty="0">
              <a:solidFill>
                <a:schemeClr val="accent1"/>
              </a:solidFill>
              <a:latin typeface="Segoe U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11430000" cy="49403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lphaUcPeriod"/>
            </a:pPr>
            <a:endParaRPr lang="en-US" sz="2400" b="0" i="0" dirty="0">
              <a:solidFill>
                <a:srgbClr val="212529"/>
              </a:solidFill>
              <a:effectLst/>
            </a:endParaRPr>
          </a:p>
          <a:p>
            <a:pPr marL="457200" indent="-457200" algn="l">
              <a:buFont typeface="+mj-lt"/>
              <a:buAutoNum type="alphaUcPeriod"/>
            </a:pPr>
            <a:endParaRPr lang="en-US" sz="2400" dirty="0">
              <a:solidFill>
                <a:srgbClr val="212529"/>
              </a:solidFill>
            </a:endParaRPr>
          </a:p>
          <a:p>
            <a:pPr marL="457200" indent="-457200" algn="l">
              <a:buFont typeface="+mj-lt"/>
              <a:buAutoNum type="alphaUcPeriod"/>
            </a:pPr>
            <a:endParaRPr lang="en-US" sz="2400" b="0" i="0" dirty="0">
              <a:solidFill>
                <a:srgbClr val="212529"/>
              </a:solidFill>
              <a:effectLst/>
            </a:endParaRPr>
          </a:p>
          <a:p>
            <a:pPr marL="457200" indent="-457200" algn="l">
              <a:buFont typeface="+mj-lt"/>
              <a:buAutoNum type="alphaUcPeriod"/>
            </a:pPr>
            <a:endParaRPr lang="en-US" sz="2400" b="0" i="0" dirty="0">
              <a:solidFill>
                <a:srgbClr val="212529"/>
              </a:solidFill>
              <a:effectLst/>
            </a:endParaRPr>
          </a:p>
          <a:p>
            <a:pPr marL="457200" indent="-457200" algn="l">
              <a:buFont typeface="+mj-lt"/>
              <a:buAutoNum type="alphaUcPeriod"/>
            </a:pPr>
            <a:endParaRPr lang="en-US" sz="2400" dirty="0">
              <a:solidFill>
                <a:srgbClr val="212529"/>
              </a:solidFill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pt-BR" sz="2400" b="0" i="0" dirty="0">
                <a:effectLst/>
              </a:rPr>
              <a:t>"1234" + 1 </a:t>
            </a:r>
          </a:p>
          <a:p>
            <a:pPr marL="457200" indent="-457200" algn="l">
              <a:buFont typeface="+mj-lt"/>
              <a:buAutoNum type="alphaUcPeriod"/>
            </a:pPr>
            <a:r>
              <a:rPr lang="pt-BR" sz="2400" b="0" i="0" dirty="0">
                <a:effectLst/>
              </a:rPr>
              <a:t>1234 + 1 </a:t>
            </a:r>
          </a:p>
          <a:p>
            <a:pPr marL="457200" indent="-457200" algn="l">
              <a:buFont typeface="+mj-lt"/>
              <a:buAutoNum type="alphaUcPeriod"/>
            </a:pPr>
            <a:r>
              <a:rPr lang="pt-BR" sz="2400" b="0" i="0" dirty="0">
                <a:effectLst/>
              </a:rPr>
              <a:t>"1235" </a:t>
            </a:r>
          </a:p>
          <a:p>
            <a:pPr marL="457200" indent="-457200" algn="l">
              <a:buFont typeface="+mj-lt"/>
              <a:buAutoNum type="alphaUcPeriod"/>
            </a:pPr>
            <a:r>
              <a:rPr lang="pt-BR" sz="2400" b="0" i="0" dirty="0">
                <a:effectLst/>
              </a:rPr>
              <a:t>1235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Answer: 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51BBF-711B-E99A-40CA-539EB87A1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3331174" cy="15482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022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2AD61CE-9FDB-4F62-9AD2-A7DEB3E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chemeClr val="accent1"/>
                </a:solidFill>
                <a:latin typeface="Segoe UI "/>
              </a:rPr>
              <a:t>3. 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  <a:t>What is the output of the following </a:t>
            </a:r>
            <a:r>
              <a:rPr lang="en-US" sz="2800" b="0" i="0" dirty="0" err="1">
                <a:solidFill>
                  <a:schemeClr val="accent1"/>
                </a:solidFill>
                <a:effectLst/>
                <a:latin typeface="Segoe UI "/>
              </a:rPr>
              <a:t>DataWeave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Segoe UI "/>
              </a:rPr>
              <a:t> code?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sz="3600" dirty="0">
              <a:solidFill>
                <a:schemeClr val="accent1"/>
              </a:solidFill>
              <a:latin typeface="Segoe UI 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6C17-8C49-C4F8-A148-467268D9B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371600"/>
            <a:ext cx="11430000" cy="4940300"/>
          </a:xfrm>
        </p:spPr>
        <p:txBody>
          <a:bodyPr/>
          <a:lstStyle/>
          <a:p>
            <a:pPr marL="457200" indent="-457200" algn="l">
              <a:buFont typeface="+mj-lt"/>
              <a:buAutoNum type="alphaUcPeriod"/>
            </a:pPr>
            <a:endParaRPr lang="en-US" sz="2400" b="0" i="0" dirty="0">
              <a:solidFill>
                <a:srgbClr val="212529"/>
              </a:solidFill>
              <a:effectLst/>
            </a:endParaRPr>
          </a:p>
          <a:p>
            <a:pPr marL="457200" indent="-457200" algn="l">
              <a:buFont typeface="+mj-lt"/>
              <a:buAutoNum type="alphaUcPeriod"/>
            </a:pPr>
            <a:endParaRPr lang="en-US" sz="2400" dirty="0">
              <a:solidFill>
                <a:srgbClr val="212529"/>
              </a:solidFill>
            </a:endParaRPr>
          </a:p>
          <a:p>
            <a:pPr marL="457200" indent="-457200" algn="l">
              <a:buFont typeface="+mj-lt"/>
              <a:buAutoNum type="alphaUcPeriod"/>
            </a:pPr>
            <a:endParaRPr lang="en-US" sz="2400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12529"/>
              </a:solidFill>
            </a:endParaRPr>
          </a:p>
          <a:p>
            <a:pPr marL="342900" indent="-342900" algn="l">
              <a:buFont typeface="+mj-lt"/>
              <a:buAutoNum type="alphaUcPeriod"/>
            </a:pPr>
            <a:r>
              <a:rPr lang="en-IN" sz="2400" b="0" i="0" dirty="0">
                <a:effectLst/>
              </a:rPr>
              <a:t>[1,2,3] </a:t>
            </a:r>
            <a:endParaRPr lang="en-IN" sz="2400" dirty="0"/>
          </a:p>
          <a:p>
            <a:pPr marL="342900" indent="-342900" algn="l">
              <a:buFont typeface="+mj-lt"/>
              <a:buAutoNum type="alphaUcPeriod"/>
            </a:pPr>
            <a:r>
              <a:rPr lang="en-IN" sz="2400" dirty="0"/>
              <a:t>6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IN" sz="2400" b="0" i="0" dirty="0">
                <a:effectLst/>
              </a:rPr>
              <a:t>{ “sum“: 3 } </a:t>
            </a:r>
          </a:p>
          <a:p>
            <a:pPr marL="342900" indent="-342900" algn="l">
              <a:buFont typeface="+mj-lt"/>
              <a:buAutoNum type="alphaUcPeriod"/>
            </a:pPr>
            <a:r>
              <a:rPr lang="en-US" sz="2400" b="0" i="0" dirty="0">
                <a:effectLst/>
              </a:rPr>
              <a:t>Error: Incorrect number of arguments for function 'sum’</a:t>
            </a:r>
          </a:p>
          <a:p>
            <a:pPr marL="0" indent="0" algn="l">
              <a:buNone/>
            </a:pPr>
            <a:endParaRPr lang="en-US" sz="2400" b="0" i="0" dirty="0">
              <a:effectLst/>
            </a:endParaRP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Answer: 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90DDE-9F64-42F5-EAA5-08C3F3E2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2573"/>
            <a:ext cx="3184227" cy="1552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18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378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</vt:lpstr>
      <vt:lpstr>Segoe UI Semilight</vt:lpstr>
      <vt:lpstr>Söhne</vt:lpstr>
      <vt:lpstr>Office Theme</vt:lpstr>
      <vt:lpstr>MULESOFT QUIZ QUESTIONS</vt:lpstr>
      <vt:lpstr>Quiz Rules</vt:lpstr>
      <vt:lpstr>Day 6</vt:lpstr>
      <vt:lpstr>     1. A web service implements an API to handle requests to http://acme.com/customers/{state}.  A web client makes a request to this API implementation at http://acme.com/customers/CA.  What is the correct DataWeave expression to retrieve the value CA?   </vt:lpstr>
      <vt:lpstr>2. What will be the output of the following DataWeave expression? </vt:lpstr>
      <vt:lpstr>3. What is the output of the following DataWeave code?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MULESOFT QUIZ QUESTIONS</dc:title>
  <dc:creator>Geeta Bagati</dc:creator>
  <cp:lastModifiedBy>Geeta Bagati</cp:lastModifiedBy>
  <cp:revision>19</cp:revision>
  <dcterms:created xsi:type="dcterms:W3CDTF">2023-05-29T05:14:02Z</dcterms:created>
  <dcterms:modified xsi:type="dcterms:W3CDTF">2023-06-05T11:41:15Z</dcterms:modified>
</cp:coreProperties>
</file>