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6" r:id="rId2"/>
    <p:sldId id="272" r:id="rId3"/>
    <p:sldId id="257" r:id="rId4"/>
    <p:sldId id="273" r:id="rId5"/>
    <p:sldId id="258" r:id="rId6"/>
    <p:sldId id="274" r:id="rId7"/>
    <p:sldId id="259" r:id="rId8"/>
    <p:sldId id="260" r:id="rId9"/>
    <p:sldId id="261" r:id="rId10"/>
    <p:sldId id="262" r:id="rId11"/>
    <p:sldId id="263" r:id="rId12"/>
    <p:sldId id="268" r:id="rId13"/>
    <p:sldId id="276" r:id="rId14"/>
    <p:sldId id="269" r:id="rId15"/>
    <p:sldId id="277" r:id="rId16"/>
    <p:sldId id="264" r:id="rId17"/>
    <p:sldId id="265" r:id="rId18"/>
    <p:sldId id="266" r:id="rId19"/>
    <p:sldId id="278" r:id="rId20"/>
    <p:sldId id="270" r:id="rId21"/>
    <p:sldId id="27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41" autoAdjust="0"/>
  </p:normalViewPr>
  <p:slideViewPr>
    <p:cSldViewPr snapToGrid="0">
      <p:cViewPr varScale="1">
        <p:scale>
          <a:sx n="78" d="100"/>
          <a:sy n="78" d="100"/>
        </p:scale>
        <p:origin x="154"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322E14-6D61-449B-9DE7-E38F009D7029}" type="datetimeFigureOut">
              <a:rPr lang="en-IN" smtClean="0"/>
              <a:t>05-05-2025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7BBE97-1927-48AC-B898-3760DB0E70A7}" type="slidenum">
              <a:rPr lang="en-IN" smtClean="0"/>
              <a:t>‹#›</a:t>
            </a:fld>
            <a:endParaRPr lang="en-IN"/>
          </a:p>
        </p:txBody>
      </p:sp>
    </p:spTree>
    <p:extLst>
      <p:ext uri="{BB962C8B-B14F-4D97-AF65-F5344CB8AC3E}">
        <p14:creationId xmlns:p14="http://schemas.microsoft.com/office/powerpoint/2010/main" val="3477296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A7BBE97-1927-48AC-B898-3760DB0E70A7}" type="slidenum">
              <a:rPr lang="en-IN" smtClean="0"/>
              <a:t>1</a:t>
            </a:fld>
            <a:endParaRPr lang="en-IN"/>
          </a:p>
        </p:txBody>
      </p:sp>
    </p:spTree>
    <p:extLst>
      <p:ext uri="{BB962C8B-B14F-4D97-AF65-F5344CB8AC3E}">
        <p14:creationId xmlns:p14="http://schemas.microsoft.com/office/powerpoint/2010/main" val="2543957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CF696E-95D0-4722-88AF-5467541940ED}" type="datetimeFigureOut">
              <a:rPr lang="en-IN" smtClean="0"/>
              <a:t>05-05-2025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BB10A0-66A5-4D12-862B-5FC40C0A13E5}"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76397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5CCF696E-95D0-4722-88AF-5467541940ED}" type="datetimeFigureOut">
              <a:rPr lang="en-IN" smtClean="0"/>
              <a:t>05-05-2025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BB10A0-66A5-4D12-862B-5FC40C0A13E5}" type="slidenum">
              <a:rPr lang="en-IN" smtClean="0"/>
              <a:t>‹#›</a:t>
            </a:fld>
            <a:endParaRPr lang="en-IN"/>
          </a:p>
        </p:txBody>
      </p:sp>
    </p:spTree>
    <p:extLst>
      <p:ext uri="{BB962C8B-B14F-4D97-AF65-F5344CB8AC3E}">
        <p14:creationId xmlns:p14="http://schemas.microsoft.com/office/powerpoint/2010/main" val="2781357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CF696E-95D0-4722-88AF-5467541940ED}" type="datetimeFigureOut">
              <a:rPr lang="en-IN" smtClean="0"/>
              <a:t>05-05-2025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BB10A0-66A5-4D12-862B-5FC40C0A13E5}" type="slidenum">
              <a:rPr lang="en-IN" smtClean="0"/>
              <a:t>‹#›</a:t>
            </a:fld>
            <a:endParaRPr lang="en-IN"/>
          </a:p>
        </p:txBody>
      </p:sp>
    </p:spTree>
    <p:extLst>
      <p:ext uri="{BB962C8B-B14F-4D97-AF65-F5344CB8AC3E}">
        <p14:creationId xmlns:p14="http://schemas.microsoft.com/office/powerpoint/2010/main" val="4168918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CF696E-95D0-4722-88AF-5467541940ED}" type="datetimeFigureOut">
              <a:rPr lang="en-IN" smtClean="0"/>
              <a:t>05-05-2025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BB10A0-66A5-4D12-862B-5FC40C0A13E5}"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753126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CF696E-95D0-4722-88AF-5467541940ED}" type="datetimeFigureOut">
              <a:rPr lang="en-IN" smtClean="0"/>
              <a:t>05-05-2025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BB10A0-66A5-4D12-862B-5FC40C0A13E5}" type="slidenum">
              <a:rPr lang="en-IN" smtClean="0"/>
              <a:t>‹#›</a:t>
            </a:fld>
            <a:endParaRPr lang="en-IN"/>
          </a:p>
        </p:txBody>
      </p:sp>
    </p:spTree>
    <p:extLst>
      <p:ext uri="{BB962C8B-B14F-4D97-AF65-F5344CB8AC3E}">
        <p14:creationId xmlns:p14="http://schemas.microsoft.com/office/powerpoint/2010/main" val="3976129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CF696E-95D0-4722-88AF-5467541940ED}" type="datetimeFigureOut">
              <a:rPr lang="en-IN" smtClean="0"/>
              <a:t>05-05-2025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BB10A0-66A5-4D12-862B-5FC40C0A13E5}"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134758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CF696E-95D0-4722-88AF-5467541940ED}" type="datetimeFigureOut">
              <a:rPr lang="en-IN" smtClean="0"/>
              <a:t>05-05-2025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BB10A0-66A5-4D12-862B-5FC40C0A13E5}" type="slidenum">
              <a:rPr lang="en-IN" smtClean="0"/>
              <a:t>‹#›</a:t>
            </a:fld>
            <a:endParaRPr lang="en-IN"/>
          </a:p>
        </p:txBody>
      </p:sp>
    </p:spTree>
    <p:extLst>
      <p:ext uri="{BB962C8B-B14F-4D97-AF65-F5344CB8AC3E}">
        <p14:creationId xmlns:p14="http://schemas.microsoft.com/office/powerpoint/2010/main" val="940996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CF696E-95D0-4722-88AF-5467541940ED}" type="datetimeFigureOut">
              <a:rPr lang="en-IN" smtClean="0"/>
              <a:t>05-05-2025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BB10A0-66A5-4D12-862B-5FC40C0A13E5}" type="slidenum">
              <a:rPr lang="en-IN" smtClean="0"/>
              <a:t>‹#›</a:t>
            </a:fld>
            <a:endParaRPr lang="en-IN"/>
          </a:p>
        </p:txBody>
      </p:sp>
    </p:spTree>
    <p:extLst>
      <p:ext uri="{BB962C8B-B14F-4D97-AF65-F5344CB8AC3E}">
        <p14:creationId xmlns:p14="http://schemas.microsoft.com/office/powerpoint/2010/main" val="3323706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CF696E-95D0-4722-88AF-5467541940ED}" type="datetimeFigureOut">
              <a:rPr lang="en-IN" smtClean="0"/>
              <a:t>05-05-2025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BB10A0-66A5-4D12-862B-5FC40C0A13E5}" type="slidenum">
              <a:rPr lang="en-IN" smtClean="0"/>
              <a:t>‹#›</a:t>
            </a:fld>
            <a:endParaRPr lang="en-IN"/>
          </a:p>
        </p:txBody>
      </p:sp>
    </p:spTree>
    <p:extLst>
      <p:ext uri="{BB962C8B-B14F-4D97-AF65-F5344CB8AC3E}">
        <p14:creationId xmlns:p14="http://schemas.microsoft.com/office/powerpoint/2010/main" val="12628518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CF696E-95D0-4722-88AF-5467541940ED}" type="datetimeFigureOut">
              <a:rPr lang="en-IN" smtClean="0"/>
              <a:t>05-05-2025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BB10A0-66A5-4D12-862B-5FC40C0A13E5}" type="slidenum">
              <a:rPr lang="en-IN" smtClean="0"/>
              <a:t>‹#›</a:t>
            </a:fld>
            <a:endParaRPr lang="en-IN"/>
          </a:p>
        </p:txBody>
      </p:sp>
    </p:spTree>
    <p:extLst>
      <p:ext uri="{BB962C8B-B14F-4D97-AF65-F5344CB8AC3E}">
        <p14:creationId xmlns:p14="http://schemas.microsoft.com/office/powerpoint/2010/main" val="2579615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CF696E-95D0-4722-88AF-5467541940ED}" type="datetimeFigureOut">
              <a:rPr lang="en-IN" smtClean="0"/>
              <a:t>05-05-2025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BB10A0-66A5-4D12-862B-5FC40C0A13E5}" type="slidenum">
              <a:rPr lang="en-IN" smtClean="0"/>
              <a:t>‹#›</a:t>
            </a:fld>
            <a:endParaRPr lang="en-IN"/>
          </a:p>
        </p:txBody>
      </p:sp>
    </p:spTree>
    <p:extLst>
      <p:ext uri="{BB962C8B-B14F-4D97-AF65-F5344CB8AC3E}">
        <p14:creationId xmlns:p14="http://schemas.microsoft.com/office/powerpoint/2010/main" val="2267822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CF696E-95D0-4722-88AF-5467541940ED}" type="datetimeFigureOut">
              <a:rPr lang="en-IN" smtClean="0"/>
              <a:t>05-05-2025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BB10A0-66A5-4D12-862B-5FC40C0A13E5}" type="slidenum">
              <a:rPr lang="en-IN" smtClean="0"/>
              <a:t>‹#›</a:t>
            </a:fld>
            <a:endParaRPr lang="en-IN"/>
          </a:p>
        </p:txBody>
      </p:sp>
    </p:spTree>
    <p:extLst>
      <p:ext uri="{BB962C8B-B14F-4D97-AF65-F5344CB8AC3E}">
        <p14:creationId xmlns:p14="http://schemas.microsoft.com/office/powerpoint/2010/main" val="8301577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CF696E-95D0-4722-88AF-5467541940ED}" type="datetimeFigureOut">
              <a:rPr lang="en-IN" smtClean="0"/>
              <a:t>05-05-2025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BB10A0-66A5-4D12-862B-5FC40C0A13E5}" type="slidenum">
              <a:rPr lang="en-IN" smtClean="0"/>
              <a:t>‹#›</a:t>
            </a:fld>
            <a:endParaRPr lang="en-IN"/>
          </a:p>
        </p:txBody>
      </p:sp>
    </p:spTree>
    <p:extLst>
      <p:ext uri="{BB962C8B-B14F-4D97-AF65-F5344CB8AC3E}">
        <p14:creationId xmlns:p14="http://schemas.microsoft.com/office/powerpoint/2010/main" val="11649454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CF696E-95D0-4722-88AF-5467541940ED}" type="datetimeFigureOut">
              <a:rPr lang="en-IN" smtClean="0"/>
              <a:t>05-05-2025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BB10A0-66A5-4D12-862B-5FC40C0A13E5}" type="slidenum">
              <a:rPr lang="en-IN" smtClean="0"/>
              <a:t>‹#›</a:t>
            </a:fld>
            <a:endParaRPr lang="en-IN"/>
          </a:p>
        </p:txBody>
      </p:sp>
    </p:spTree>
    <p:extLst>
      <p:ext uri="{BB962C8B-B14F-4D97-AF65-F5344CB8AC3E}">
        <p14:creationId xmlns:p14="http://schemas.microsoft.com/office/powerpoint/2010/main" val="4140552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CF696E-95D0-4722-88AF-5467541940ED}" type="datetimeFigureOut">
              <a:rPr lang="en-IN" smtClean="0"/>
              <a:t>05-05-2025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2BB10A0-66A5-4D12-862B-5FC40C0A13E5}" type="slidenum">
              <a:rPr lang="en-IN" smtClean="0"/>
              <a:t>‹#›</a:t>
            </a:fld>
            <a:endParaRPr lang="en-IN"/>
          </a:p>
        </p:txBody>
      </p:sp>
    </p:spTree>
    <p:extLst>
      <p:ext uri="{BB962C8B-B14F-4D97-AF65-F5344CB8AC3E}">
        <p14:creationId xmlns:p14="http://schemas.microsoft.com/office/powerpoint/2010/main" val="16510243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CF696E-95D0-4722-88AF-5467541940ED}" type="datetimeFigureOut">
              <a:rPr lang="en-IN" smtClean="0"/>
              <a:t>05-05-2025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BB10A0-66A5-4D12-862B-5FC40C0A13E5}" type="slidenum">
              <a:rPr lang="en-IN" smtClean="0"/>
              <a:t>‹#›</a:t>
            </a:fld>
            <a:endParaRPr lang="en-IN"/>
          </a:p>
        </p:txBody>
      </p:sp>
    </p:spTree>
    <p:extLst>
      <p:ext uri="{BB962C8B-B14F-4D97-AF65-F5344CB8AC3E}">
        <p14:creationId xmlns:p14="http://schemas.microsoft.com/office/powerpoint/2010/main" val="3625962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CF696E-95D0-4722-88AF-5467541940ED}" type="datetimeFigureOut">
              <a:rPr lang="en-IN" smtClean="0"/>
              <a:t>05-05-2025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BB10A0-66A5-4D12-862B-5FC40C0A13E5}" type="slidenum">
              <a:rPr lang="en-IN" smtClean="0"/>
              <a:t>‹#›</a:t>
            </a:fld>
            <a:endParaRPr lang="en-IN"/>
          </a:p>
        </p:txBody>
      </p:sp>
    </p:spTree>
    <p:extLst>
      <p:ext uri="{BB962C8B-B14F-4D97-AF65-F5344CB8AC3E}">
        <p14:creationId xmlns:p14="http://schemas.microsoft.com/office/powerpoint/2010/main" val="23530334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l="-4000" r="-4000"/>
          </a:stretch>
        </a:blip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CCF696E-95D0-4722-88AF-5467541940ED}" type="datetimeFigureOut">
              <a:rPr lang="en-IN" smtClean="0"/>
              <a:t>05-05-2025</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2BB10A0-66A5-4D12-862B-5FC40C0A13E5}" type="slidenum">
              <a:rPr lang="en-IN" smtClean="0"/>
              <a:t>‹#›</a:t>
            </a:fld>
            <a:endParaRPr lang="en-IN"/>
          </a:p>
        </p:txBody>
      </p:sp>
    </p:spTree>
    <p:extLst>
      <p:ext uri="{BB962C8B-B14F-4D97-AF65-F5344CB8AC3E}">
        <p14:creationId xmlns:p14="http://schemas.microsoft.com/office/powerpoint/2010/main" val="217955674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9D7A92B-29B5-4C6D-CBED-1B51F0BF2DAE}"/>
              </a:ext>
            </a:extLst>
          </p:cNvPr>
          <p:cNvSpPr>
            <a:spLocks noGrp="1"/>
          </p:cNvSpPr>
          <p:nvPr>
            <p:ph type="subTitle" idx="1"/>
          </p:nvPr>
        </p:nvSpPr>
        <p:spPr>
          <a:xfrm>
            <a:off x="1" y="0"/>
            <a:ext cx="12192000" cy="6858000"/>
          </a:xfrm>
        </p:spPr>
        <p:txBody>
          <a:bodyPr>
            <a:normAutofit fontScale="77500" lnSpcReduction="20000"/>
          </a:bodyPr>
          <a:lstStyle/>
          <a:p>
            <a:pPr algn="l"/>
            <a:r>
              <a:rPr lang="en-US" sz="8000" dirty="0">
                <a:latin typeface="Algerian" panose="04020705040A02060702" pitchFamily="82" charset="0"/>
              </a:rPr>
              <a:t> </a:t>
            </a:r>
          </a:p>
          <a:p>
            <a:pPr algn="l"/>
            <a:r>
              <a:rPr lang="en-US" sz="6400" dirty="0">
                <a:solidFill>
                  <a:schemeClr val="tx1"/>
                </a:solidFill>
                <a:effectLst>
                  <a:outerShdw blurRad="38100" dist="38100" dir="2700000" algn="tl">
                    <a:srgbClr val="000000">
                      <a:alpha val="43137"/>
                    </a:srgbClr>
                  </a:outerShdw>
                </a:effectLst>
                <a:latin typeface="Algerian" panose="04020705040A02060702" pitchFamily="82" charset="0"/>
              </a:rPr>
              <a:t>          </a:t>
            </a:r>
          </a:p>
          <a:p>
            <a:pPr algn="l"/>
            <a:r>
              <a:rPr lang="en-US" sz="6400" dirty="0">
                <a:solidFill>
                  <a:schemeClr val="tx1"/>
                </a:solidFill>
                <a:effectLst>
                  <a:outerShdw blurRad="38100" dist="38100" dir="2700000" algn="tl">
                    <a:srgbClr val="000000">
                      <a:alpha val="43137"/>
                    </a:srgbClr>
                  </a:outerShdw>
                </a:effectLst>
                <a:latin typeface="Algerian" panose="04020705040A02060702" pitchFamily="82" charset="0"/>
              </a:rPr>
              <a:t>                     </a:t>
            </a:r>
            <a:r>
              <a:rPr lang="en-US" sz="6900" dirty="0">
                <a:solidFill>
                  <a:schemeClr val="tx1"/>
                </a:solidFill>
                <a:effectLst>
                  <a:outerShdw blurRad="38100" dist="38100" dir="2700000" algn="tl">
                    <a:srgbClr val="000000">
                      <a:alpha val="43137"/>
                    </a:srgbClr>
                  </a:outerShdw>
                </a:effectLst>
                <a:latin typeface="Algerian" panose="04020705040A02060702" pitchFamily="82" charset="0"/>
              </a:rPr>
              <a:t>High Cloud Airlines</a:t>
            </a:r>
            <a:r>
              <a:rPr lang="en-US" sz="6400" dirty="0">
                <a:solidFill>
                  <a:schemeClr val="tx1"/>
                </a:solidFill>
                <a:effectLst>
                  <a:outerShdw blurRad="38100" dist="38100" dir="2700000" algn="tl">
                    <a:srgbClr val="000000">
                      <a:alpha val="43137"/>
                    </a:srgbClr>
                  </a:outerShdw>
                </a:effectLst>
                <a:latin typeface="Algerian" panose="04020705040A02060702" pitchFamily="82" charset="0"/>
              </a:rPr>
              <a:t> </a:t>
            </a:r>
            <a:r>
              <a:rPr lang="en-US" sz="6400" dirty="0">
                <a:solidFill>
                  <a:schemeClr val="tx1"/>
                </a:solidFill>
                <a:effectLst>
                  <a:outerShdw blurRad="38100" dist="38100" dir="2700000" algn="tl">
                    <a:srgbClr val="000000">
                      <a:alpha val="43137"/>
                    </a:srgbClr>
                  </a:outerShdw>
                </a:effectLst>
              </a:rPr>
              <a:t>                                        </a:t>
            </a:r>
          </a:p>
          <a:p>
            <a:pPr algn="l"/>
            <a:r>
              <a:rPr lang="en-US" sz="4600" dirty="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a:t>
            </a:r>
            <a:r>
              <a:rPr lang="en-US" sz="4100" dirty="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Business &amp; Data Analysis Project</a:t>
            </a:r>
          </a:p>
          <a:p>
            <a:pPr algn="l"/>
            <a:endParaRPr lang="en-US" sz="8000" dirty="0">
              <a:latin typeface="Algerian" panose="04020705040A02060702" pitchFamily="82" charset="0"/>
            </a:endParaRPr>
          </a:p>
          <a:p>
            <a:pPr algn="l"/>
            <a:endParaRPr lang="en-US" sz="8000" dirty="0">
              <a:latin typeface="Algerian" panose="04020705040A02060702" pitchFamily="82" charset="0"/>
            </a:endParaRPr>
          </a:p>
          <a:p>
            <a:pPr algn="l"/>
            <a:endParaRPr lang="en-US" sz="5400" dirty="0">
              <a:latin typeface="Algerian" panose="04020705040A02060702" pitchFamily="82" charset="0"/>
            </a:endParaRPr>
          </a:p>
          <a:p>
            <a:pPr algn="l"/>
            <a:r>
              <a:rPr lang="en-US" sz="3200" dirty="0"/>
              <a:t>                                                        </a:t>
            </a:r>
            <a:endParaRPr lang="en-IN" sz="3200" dirty="0"/>
          </a:p>
        </p:txBody>
      </p:sp>
      <p:sp>
        <p:nvSpPr>
          <p:cNvPr id="4" name="TextBox 3">
            <a:extLst>
              <a:ext uri="{FF2B5EF4-FFF2-40B4-BE49-F238E27FC236}">
                <a16:creationId xmlns:a16="http://schemas.microsoft.com/office/drawing/2014/main" id="{6B029C5F-2D4E-B0B4-42C3-408D63233B6B}"/>
              </a:ext>
            </a:extLst>
          </p:cNvPr>
          <p:cNvSpPr txBox="1"/>
          <p:nvPr/>
        </p:nvSpPr>
        <p:spPr>
          <a:xfrm>
            <a:off x="10377948" y="4736490"/>
            <a:ext cx="1700981" cy="2031325"/>
          </a:xfrm>
          <a:prstGeom prst="rect">
            <a:avLst/>
          </a:prstGeom>
          <a:noFill/>
        </p:spPr>
        <p:txBody>
          <a:bodyPr wrap="square" rtlCol="0">
            <a:spAutoFit/>
          </a:bodyPr>
          <a:lstStyle/>
          <a:p>
            <a:r>
              <a:rPr lang="en-US" sz="1800" b="1" i="1" u="sng" dirty="0">
                <a:solidFill>
                  <a:schemeClr val="tx2">
                    <a:lumMod val="20000"/>
                    <a:lumOff val="8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Group:6</a:t>
            </a:r>
          </a:p>
          <a:p>
            <a:r>
              <a:rPr lang="en-IN" b="1" i="1" dirty="0">
                <a:solidFill>
                  <a:schemeClr val="tx2">
                    <a:lumMod val="20000"/>
                    <a:lumOff val="8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Geeta Dasari</a:t>
            </a:r>
          </a:p>
          <a:p>
            <a:r>
              <a:rPr lang="en-IN" b="1" i="1" dirty="0">
                <a:solidFill>
                  <a:schemeClr val="tx2">
                    <a:lumMod val="20000"/>
                    <a:lumOff val="8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Savita Shinde</a:t>
            </a:r>
          </a:p>
          <a:p>
            <a:r>
              <a:rPr lang="en-IN" b="1" i="1" dirty="0">
                <a:solidFill>
                  <a:schemeClr val="tx2">
                    <a:lumMod val="20000"/>
                    <a:lumOff val="8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Murade Nikita</a:t>
            </a:r>
          </a:p>
          <a:p>
            <a:r>
              <a:rPr lang="en-IN" b="1" i="1" dirty="0">
                <a:solidFill>
                  <a:schemeClr val="tx2">
                    <a:lumMod val="20000"/>
                    <a:lumOff val="8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Soumya T</a:t>
            </a:r>
          </a:p>
          <a:p>
            <a:r>
              <a:rPr lang="en-IN" b="1" i="1" dirty="0">
                <a:solidFill>
                  <a:schemeClr val="tx2">
                    <a:lumMod val="20000"/>
                    <a:lumOff val="8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Anurag Singh</a:t>
            </a:r>
          </a:p>
          <a:p>
            <a:r>
              <a:rPr lang="en-IN" b="1" i="1" dirty="0">
                <a:solidFill>
                  <a:schemeClr val="tx2">
                    <a:lumMod val="20000"/>
                    <a:lumOff val="8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Tanvi  Pisat</a:t>
            </a:r>
          </a:p>
        </p:txBody>
      </p:sp>
    </p:spTree>
    <p:extLst>
      <p:ext uri="{BB962C8B-B14F-4D97-AF65-F5344CB8AC3E}">
        <p14:creationId xmlns:p14="http://schemas.microsoft.com/office/powerpoint/2010/main" val="20911802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DD34B5-9E88-BD0A-590C-DA7FC41C9B9E}"/>
              </a:ext>
            </a:extLst>
          </p:cNvPr>
          <p:cNvSpPr>
            <a:spLocks noGrp="1"/>
          </p:cNvSpPr>
          <p:nvPr>
            <p:ph idx="1"/>
          </p:nvPr>
        </p:nvSpPr>
        <p:spPr>
          <a:xfrm>
            <a:off x="668594" y="363794"/>
            <a:ext cx="11061290" cy="6282812"/>
          </a:xfrm>
        </p:spPr>
        <p:txBody>
          <a:bodyPr anchor="t" anchorCtr="0"/>
          <a:lstStyle/>
          <a:p>
            <a:pPr>
              <a:buFont typeface="Wingdings" panose="05000000000000000000" pitchFamily="2" charset="2"/>
              <a:buChar char="Ø"/>
            </a:pPr>
            <a:r>
              <a:rPr lang="en-US" sz="2400" dirty="0">
                <a:solidFill>
                  <a:schemeClr val="tx1"/>
                </a:solidFill>
                <a:latin typeface="Cambria" panose="02040503050406030204" pitchFamily="18" charset="0"/>
                <a:ea typeface="Cambria" panose="02040503050406030204" pitchFamily="18" charset="0"/>
              </a:rPr>
              <a:t>Among the airlines studied, Delta airlines ranks first in load factor, then Southwest airlines and Continental airlines.</a:t>
            </a:r>
          </a:p>
          <a:p>
            <a:pPr>
              <a:buFont typeface="Wingdings" panose="05000000000000000000" pitchFamily="2" charset="2"/>
              <a:buChar char="Ø"/>
            </a:pPr>
            <a:endParaRPr lang="en-US" sz="2400" dirty="0">
              <a:solidFill>
                <a:schemeClr val="tx1"/>
              </a:solidFill>
              <a:latin typeface="Cambria" panose="02040503050406030204" pitchFamily="18" charset="0"/>
              <a:ea typeface="Cambria" panose="02040503050406030204" pitchFamily="18" charset="0"/>
            </a:endParaRPr>
          </a:p>
          <a:p>
            <a:pPr>
              <a:buFont typeface="Wingdings" panose="05000000000000000000" pitchFamily="2" charset="2"/>
              <a:buChar char="Ø"/>
            </a:pPr>
            <a:r>
              <a:rPr lang="en-US" sz="2400" dirty="0">
                <a:solidFill>
                  <a:schemeClr val="tx1"/>
                </a:solidFill>
                <a:latin typeface="Cambria" panose="02040503050406030204" pitchFamily="18" charset="0"/>
                <a:ea typeface="Cambria" panose="02040503050406030204" pitchFamily="18" charset="0"/>
              </a:rPr>
              <a:t>Delta Air Lines and Southwest Airlines have the highest number of Transported Passengers, followed by Federal Ex.  and other carriers.</a:t>
            </a:r>
            <a:endParaRPr lang="en-IN" sz="2400" dirty="0">
              <a:solidFill>
                <a:schemeClr val="tx1"/>
              </a:solidFill>
              <a:latin typeface="Cambria" panose="02040503050406030204" pitchFamily="18" charset="0"/>
              <a:ea typeface="Cambria" panose="02040503050406030204" pitchFamily="18" charset="0"/>
            </a:endParaRPr>
          </a:p>
          <a:p>
            <a:pPr marL="0" indent="0">
              <a:buNone/>
            </a:pPr>
            <a:endParaRPr lang="en-IN" dirty="0"/>
          </a:p>
        </p:txBody>
      </p:sp>
      <p:pic>
        <p:nvPicPr>
          <p:cNvPr id="5" name="Picture 4">
            <a:extLst>
              <a:ext uri="{FF2B5EF4-FFF2-40B4-BE49-F238E27FC236}">
                <a16:creationId xmlns:a16="http://schemas.microsoft.com/office/drawing/2014/main" id="{F676258B-4338-F5B9-2F01-A188E85C2D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877" y="2949677"/>
            <a:ext cx="4975123" cy="336263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7" name="Picture 6">
            <a:extLst>
              <a:ext uri="{FF2B5EF4-FFF2-40B4-BE49-F238E27FC236}">
                <a16:creationId xmlns:a16="http://schemas.microsoft.com/office/drawing/2014/main" id="{7BC48DFB-77E9-F786-699F-E6B29E8C18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8283" y="2949677"/>
            <a:ext cx="4798142" cy="336263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27460875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D8991A-CC96-B7C9-4D42-1492C4252027}"/>
              </a:ext>
            </a:extLst>
          </p:cNvPr>
          <p:cNvSpPr>
            <a:spLocks noGrp="1"/>
          </p:cNvSpPr>
          <p:nvPr>
            <p:ph idx="1"/>
          </p:nvPr>
        </p:nvSpPr>
        <p:spPr>
          <a:xfrm>
            <a:off x="639097" y="511277"/>
            <a:ext cx="10972800" cy="5869858"/>
          </a:xfrm>
        </p:spPr>
        <p:txBody>
          <a:bodyPr anchor="t" anchorCtr="0">
            <a:normAutofit/>
          </a:bodyPr>
          <a:lstStyle/>
          <a:p>
            <a:pPr>
              <a:buFont typeface="Wingdings" panose="05000000000000000000" pitchFamily="2" charset="2"/>
              <a:buChar char="Ø"/>
            </a:pPr>
            <a:r>
              <a:rPr lang="en-US" sz="2400" dirty="0">
                <a:solidFill>
                  <a:schemeClr val="tx1"/>
                </a:solidFill>
                <a:latin typeface="Cambria" panose="02040503050406030204" pitchFamily="18" charset="0"/>
                <a:ea typeface="Cambria" panose="02040503050406030204" pitchFamily="18" charset="0"/>
              </a:rPr>
              <a:t>Most flights are under 500 miles, and the number of flights decreases as the distance increases. Very few flights cover long distances.</a:t>
            </a:r>
          </a:p>
          <a:p>
            <a:pPr>
              <a:buFont typeface="Wingdings" panose="05000000000000000000" pitchFamily="2" charset="2"/>
              <a:buChar char="Ø"/>
            </a:pPr>
            <a:endParaRPr lang="en-US" sz="2400" dirty="0">
              <a:latin typeface="Cambria" panose="02040503050406030204" pitchFamily="18" charset="0"/>
              <a:ea typeface="Cambria" panose="02040503050406030204" pitchFamily="18" charset="0"/>
            </a:endParaRPr>
          </a:p>
          <a:p>
            <a:pPr>
              <a:buFont typeface="Wingdings" panose="05000000000000000000" pitchFamily="2" charset="2"/>
              <a:buChar char="Ø"/>
            </a:pPr>
            <a:endParaRPr lang="en-IN" sz="2400"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41BB38DE-DFE9-65DA-BFEE-2DA1AE0A35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1" y="1799302"/>
            <a:ext cx="7924800" cy="435077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17378906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5ACB4D-E030-87B0-0129-1E7F173E3F5C}"/>
              </a:ext>
            </a:extLst>
          </p:cNvPr>
          <p:cNvSpPr>
            <a:spLocks noGrp="1"/>
          </p:cNvSpPr>
          <p:nvPr>
            <p:ph idx="1"/>
          </p:nvPr>
        </p:nvSpPr>
        <p:spPr>
          <a:xfrm>
            <a:off x="412955" y="373626"/>
            <a:ext cx="11326761" cy="6243484"/>
          </a:xfrm>
        </p:spPr>
        <p:txBody>
          <a:bodyPr anchor="t" anchorCtr="0">
            <a:normAutofit/>
          </a:bodyPr>
          <a:lstStyle/>
          <a:p>
            <a:pPr marL="0" indent="0" algn="just">
              <a:buNone/>
            </a:pPr>
            <a:r>
              <a:rPr lang="en-IN" sz="2400" dirty="0">
                <a:solidFill>
                  <a:schemeClr val="tx1"/>
                </a:solidFill>
                <a:latin typeface="Cambria" panose="02040503050406030204" pitchFamily="18" charset="0"/>
                <a:ea typeface="Cambria" panose="02040503050406030204" pitchFamily="18" charset="0"/>
              </a:rPr>
              <a:t>Top 3 Country with most Airlines:</a:t>
            </a:r>
          </a:p>
          <a:p>
            <a:pPr marL="0" indent="0" algn="just">
              <a:buNone/>
            </a:pPr>
            <a:endParaRPr lang="en-IN" dirty="0">
              <a:solidFill>
                <a:schemeClr val="tx1"/>
              </a:solidFill>
              <a:latin typeface="Cambria" panose="02040503050406030204" pitchFamily="18" charset="0"/>
              <a:ea typeface="Cambria" panose="02040503050406030204" pitchFamily="18" charset="0"/>
            </a:endParaRPr>
          </a:p>
          <a:p>
            <a:pPr algn="just">
              <a:buFont typeface="Wingdings" panose="05000000000000000000" pitchFamily="2" charset="2"/>
              <a:buChar char="Ø"/>
            </a:pPr>
            <a:r>
              <a:rPr lang="en-US" sz="2400" dirty="0">
                <a:solidFill>
                  <a:schemeClr val="tx1"/>
                </a:solidFill>
                <a:latin typeface="Cambria" panose="02040503050406030204" pitchFamily="18" charset="0"/>
                <a:ea typeface="Cambria" panose="02040503050406030204" pitchFamily="18" charset="0"/>
              </a:rPr>
              <a:t>The United States had the highest number of flights by a big margin. All other countries had much fewer flights.</a:t>
            </a:r>
          </a:p>
          <a:p>
            <a:pPr algn="just">
              <a:buFont typeface="Wingdings" panose="05000000000000000000" pitchFamily="2" charset="2"/>
              <a:buChar char="Ø"/>
            </a:pPr>
            <a:endParaRPr lang="en-US" sz="2400" dirty="0">
              <a:solidFill>
                <a:schemeClr val="tx1"/>
              </a:solidFill>
              <a:latin typeface="Cambria" panose="02040503050406030204" pitchFamily="18" charset="0"/>
              <a:ea typeface="Cambria" panose="02040503050406030204" pitchFamily="18" charset="0"/>
            </a:endParaRPr>
          </a:p>
          <a:p>
            <a:pPr algn="just">
              <a:buFont typeface="Wingdings" panose="05000000000000000000" pitchFamily="2" charset="2"/>
              <a:buChar char="Ø"/>
            </a:pPr>
            <a:r>
              <a:rPr lang="en-US" sz="2400" dirty="0">
                <a:solidFill>
                  <a:schemeClr val="tx1"/>
                </a:solidFill>
                <a:latin typeface="Cambria" panose="02040503050406030204" pitchFamily="18" charset="0"/>
                <a:ea typeface="Cambria" panose="02040503050406030204" pitchFamily="18" charset="0"/>
              </a:rPr>
              <a:t> United States — 103,794 flights</a:t>
            </a:r>
          </a:p>
          <a:p>
            <a:pPr algn="just">
              <a:buFont typeface="Wingdings" panose="05000000000000000000" pitchFamily="2" charset="2"/>
              <a:buChar char="Ø"/>
            </a:pPr>
            <a:endParaRPr lang="en-US" sz="2400" dirty="0">
              <a:solidFill>
                <a:schemeClr val="tx1"/>
              </a:solidFill>
              <a:latin typeface="Cambria" panose="02040503050406030204" pitchFamily="18" charset="0"/>
              <a:ea typeface="Cambria" panose="02040503050406030204" pitchFamily="18" charset="0"/>
            </a:endParaRPr>
          </a:p>
          <a:p>
            <a:pPr algn="just">
              <a:buFont typeface="Wingdings" panose="05000000000000000000" pitchFamily="2" charset="2"/>
              <a:buChar char="Ø"/>
            </a:pPr>
            <a:r>
              <a:rPr lang="en-US" sz="2400" dirty="0">
                <a:solidFill>
                  <a:schemeClr val="tx1"/>
                </a:solidFill>
                <a:latin typeface="Cambria" panose="02040503050406030204" pitchFamily="18" charset="0"/>
                <a:ea typeface="Cambria" panose="02040503050406030204" pitchFamily="18" charset="0"/>
              </a:rPr>
              <a:t>Mexico had 1,452 flights</a:t>
            </a:r>
          </a:p>
          <a:p>
            <a:pPr algn="just">
              <a:buFont typeface="Wingdings" panose="05000000000000000000" pitchFamily="2" charset="2"/>
              <a:buChar char="Ø"/>
            </a:pPr>
            <a:endParaRPr lang="en-US" sz="2400" dirty="0">
              <a:solidFill>
                <a:schemeClr val="tx1"/>
              </a:solidFill>
              <a:latin typeface="Cambria" panose="02040503050406030204" pitchFamily="18" charset="0"/>
              <a:ea typeface="Cambria" panose="02040503050406030204" pitchFamily="18" charset="0"/>
            </a:endParaRPr>
          </a:p>
          <a:p>
            <a:pPr algn="just">
              <a:buFont typeface="Wingdings" panose="05000000000000000000" pitchFamily="2" charset="2"/>
              <a:buChar char="Ø"/>
            </a:pPr>
            <a:r>
              <a:rPr lang="en-US" sz="2400" dirty="0">
                <a:solidFill>
                  <a:schemeClr val="tx1"/>
                </a:solidFill>
                <a:latin typeface="Cambria" panose="02040503050406030204" pitchFamily="18" charset="0"/>
                <a:ea typeface="Cambria" panose="02040503050406030204" pitchFamily="18" charset="0"/>
              </a:rPr>
              <a:t>Canada had 1,298 flights</a:t>
            </a:r>
          </a:p>
          <a:p>
            <a:pPr>
              <a:buFont typeface="Wingdings" panose="05000000000000000000" pitchFamily="2" charset="2"/>
              <a:buChar char="Ø"/>
            </a:pPr>
            <a:endParaRPr lang="en-IN" sz="2400"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9ABDA8A3-5CEF-5FEB-6DBB-1CBF2545DE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8412" y="2271251"/>
            <a:ext cx="5456904" cy="408544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2664941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B1E2B2-7097-0077-6EA1-D284810D5B53}"/>
              </a:ext>
            </a:extLst>
          </p:cNvPr>
          <p:cNvSpPr>
            <a:spLocks noGrp="1"/>
          </p:cNvSpPr>
          <p:nvPr>
            <p:ph idx="1"/>
          </p:nvPr>
        </p:nvSpPr>
        <p:spPr>
          <a:xfrm>
            <a:off x="838200" y="294968"/>
            <a:ext cx="10515600" cy="5881995"/>
          </a:xfrm>
        </p:spPr>
        <p:txBody>
          <a:bodyPr anchor="t" anchorCtr="0"/>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                                                 </a:t>
            </a:r>
            <a:r>
              <a:rPr lang="en-IN" sz="48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Recommendation </a:t>
            </a:r>
          </a:p>
          <a:p>
            <a:pPr marL="0" indent="0">
              <a:buNone/>
            </a:pPr>
            <a:endParaRPr lang="en-IN" dirty="0"/>
          </a:p>
        </p:txBody>
      </p:sp>
    </p:spTree>
    <p:extLst>
      <p:ext uri="{BB962C8B-B14F-4D97-AF65-F5344CB8AC3E}">
        <p14:creationId xmlns:p14="http://schemas.microsoft.com/office/powerpoint/2010/main" val="3003685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107DBCF-5F7B-D686-71D3-A51D3FFEB23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060990-D8F5-508B-5385-30CD0B5D4087}"/>
              </a:ext>
            </a:extLst>
          </p:cNvPr>
          <p:cNvSpPr>
            <a:spLocks noGrp="1"/>
          </p:cNvSpPr>
          <p:nvPr>
            <p:ph idx="1"/>
          </p:nvPr>
        </p:nvSpPr>
        <p:spPr>
          <a:xfrm>
            <a:off x="471949" y="285135"/>
            <a:ext cx="11316928" cy="6233652"/>
          </a:xfrm>
        </p:spPr>
        <p:txBody>
          <a:bodyPr anchor="t" anchorCtr="0">
            <a:normAutofit/>
          </a:bodyPr>
          <a:lstStyle/>
          <a:p>
            <a:pPr algn="just">
              <a:buFont typeface="Wingdings" panose="05000000000000000000" pitchFamily="2" charset="2"/>
              <a:buChar char="Ø"/>
            </a:pPr>
            <a:r>
              <a:rPr lang="en-US" sz="2400" dirty="0">
                <a:solidFill>
                  <a:schemeClr val="tx1"/>
                </a:solidFill>
                <a:latin typeface="Cambria" panose="02040503050406030204" pitchFamily="18" charset="0"/>
                <a:ea typeface="Cambria" panose="02040503050406030204" pitchFamily="18" charset="0"/>
              </a:rPr>
              <a:t>The analysis shows that people prefer to travel on weekdays more than on weekends. </a:t>
            </a:r>
          </a:p>
          <a:p>
            <a:pPr algn="just">
              <a:buFont typeface="Wingdings" panose="05000000000000000000" pitchFamily="2" charset="2"/>
              <a:buChar char="Ø"/>
            </a:pPr>
            <a:endParaRPr lang="en-US" sz="2400" dirty="0">
              <a:solidFill>
                <a:schemeClr val="tx1"/>
              </a:solidFill>
              <a:latin typeface="Cambria" panose="02040503050406030204" pitchFamily="18" charset="0"/>
              <a:ea typeface="Cambria" panose="02040503050406030204" pitchFamily="18" charset="0"/>
            </a:endParaRPr>
          </a:p>
          <a:p>
            <a:pPr algn="just">
              <a:buFont typeface="Wingdings" panose="05000000000000000000" pitchFamily="2" charset="2"/>
              <a:buChar char="Ø"/>
            </a:pPr>
            <a:r>
              <a:rPr lang="en-US" sz="2400" dirty="0">
                <a:solidFill>
                  <a:schemeClr val="tx1"/>
                </a:solidFill>
                <a:latin typeface="Cambria" panose="02040503050406030204" pitchFamily="18" charset="0"/>
                <a:ea typeface="Cambria" panose="02040503050406030204" pitchFamily="18" charset="0"/>
              </a:rPr>
              <a:t>This gives airlines a good chance to add more flights in the USA, especially on busy routes where there are fewer other airlines. By offering more weekday flights in these areas, airlines can attract more passengers and increase their earnings. </a:t>
            </a:r>
          </a:p>
          <a:p>
            <a:pPr algn="just">
              <a:buFont typeface="Wingdings" panose="05000000000000000000" pitchFamily="2" charset="2"/>
              <a:buChar char="Ø"/>
            </a:pPr>
            <a:endParaRPr lang="en-US" sz="2400" dirty="0">
              <a:solidFill>
                <a:schemeClr val="tx1"/>
              </a:solidFill>
              <a:latin typeface="Cambria" panose="02040503050406030204" pitchFamily="18" charset="0"/>
              <a:ea typeface="Cambria" panose="02040503050406030204" pitchFamily="18" charset="0"/>
            </a:endParaRPr>
          </a:p>
          <a:p>
            <a:pPr algn="just">
              <a:buFont typeface="Wingdings" panose="05000000000000000000" pitchFamily="2" charset="2"/>
              <a:buChar char="Ø"/>
            </a:pPr>
            <a:r>
              <a:rPr lang="en-US" sz="2400" dirty="0">
                <a:solidFill>
                  <a:schemeClr val="tx1"/>
                </a:solidFill>
                <a:latin typeface="Cambria" panose="02040503050406030204" pitchFamily="18" charset="0"/>
                <a:ea typeface="Cambria" panose="02040503050406030204" pitchFamily="18" charset="0"/>
              </a:rPr>
              <a:t>Using data about when and where people like to travel, airlines can adjust their flight schedules to fill more seats, use their planes better, and make more profit.</a:t>
            </a:r>
          </a:p>
          <a:p>
            <a:pPr algn="just">
              <a:buFont typeface="Wingdings" panose="05000000000000000000" pitchFamily="2" charset="2"/>
              <a:buChar char="Ø"/>
            </a:pPr>
            <a:endParaRPr lang="en-US" sz="2400" dirty="0">
              <a:solidFill>
                <a:schemeClr val="tx1"/>
              </a:solidFill>
              <a:latin typeface="Cambria" panose="02040503050406030204" pitchFamily="18" charset="0"/>
              <a:ea typeface="Cambria" panose="02040503050406030204" pitchFamily="18" charset="0"/>
            </a:endParaRPr>
          </a:p>
          <a:p>
            <a:pPr algn="just">
              <a:buFont typeface="Wingdings" panose="05000000000000000000" pitchFamily="2" charset="2"/>
              <a:buChar char="Ø"/>
            </a:pPr>
            <a:r>
              <a:rPr lang="en-US" sz="2400" dirty="0">
                <a:solidFill>
                  <a:schemeClr val="tx1"/>
                </a:solidFill>
                <a:latin typeface="Cambria" panose="02040503050406030204" pitchFamily="18" charset="0"/>
                <a:ea typeface="Cambria" panose="02040503050406030204" pitchFamily="18" charset="0"/>
              </a:rPr>
              <a:t> Over time, this smart and careful planning can help airlines grow, stay competitive, and keep their customers happy.</a:t>
            </a:r>
            <a:endParaRPr lang="en-IN" sz="2400"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5650630"/>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7E8B60-8687-B519-1231-97BACF1B1B1C}"/>
              </a:ext>
            </a:extLst>
          </p:cNvPr>
          <p:cNvSpPr>
            <a:spLocks noGrp="1"/>
          </p:cNvSpPr>
          <p:nvPr>
            <p:ph idx="1"/>
          </p:nvPr>
        </p:nvSpPr>
        <p:spPr>
          <a:xfrm>
            <a:off x="838200" y="530942"/>
            <a:ext cx="10515600" cy="5646021"/>
          </a:xfrm>
        </p:spPr>
        <p:txBody>
          <a:bodyPr anchor="t" anchorCtr="0"/>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lgn="ctr">
              <a:buNone/>
            </a:pPr>
            <a:r>
              <a:rPr lang="en-IN" sz="48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Visualization </a:t>
            </a:r>
          </a:p>
        </p:txBody>
      </p:sp>
    </p:spTree>
    <p:extLst>
      <p:ext uri="{BB962C8B-B14F-4D97-AF65-F5344CB8AC3E}">
        <p14:creationId xmlns:p14="http://schemas.microsoft.com/office/powerpoint/2010/main" val="25271331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A04B05-0B37-8249-3820-5CE8D627F93F}"/>
              </a:ext>
            </a:extLst>
          </p:cNvPr>
          <p:cNvSpPr>
            <a:spLocks noGrp="1"/>
          </p:cNvSpPr>
          <p:nvPr>
            <p:ph idx="1"/>
          </p:nvPr>
        </p:nvSpPr>
        <p:spPr>
          <a:xfrm>
            <a:off x="1" y="0"/>
            <a:ext cx="12192000" cy="6858000"/>
          </a:xfrm>
        </p:spPr>
        <p:txBody>
          <a:bodyPr anchor="t" anchorCtr="0">
            <a:normAutofit/>
          </a:bodyPr>
          <a:lstStyle/>
          <a:p>
            <a:pPr marL="457200" lvl="1" indent="0" algn="just">
              <a:buNone/>
            </a:pPr>
            <a:r>
              <a:rPr lang="en-IN" sz="3400" dirty="0">
                <a:solidFill>
                  <a:schemeClr val="tx1"/>
                </a:solidFill>
                <a:latin typeface="Cambria" panose="02040503050406030204" pitchFamily="18" charset="0"/>
                <a:ea typeface="Cambria" panose="02040503050406030204" pitchFamily="18" charset="0"/>
              </a:rPr>
              <a:t>                                  </a:t>
            </a:r>
            <a:r>
              <a:rPr lang="en-IN" sz="3400" dirty="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Dashboard in Excel</a:t>
            </a:r>
          </a:p>
        </p:txBody>
      </p:sp>
      <p:pic>
        <p:nvPicPr>
          <p:cNvPr id="7" name="Picture 6">
            <a:extLst>
              <a:ext uri="{FF2B5EF4-FFF2-40B4-BE49-F238E27FC236}">
                <a16:creationId xmlns:a16="http://schemas.microsoft.com/office/drawing/2014/main" id="{56929118-C557-1B87-1714-CB598CD8C2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8930"/>
            <a:ext cx="12192000" cy="6209069"/>
          </a:xfrm>
          <a:prstGeom prst="rect">
            <a:avLst/>
          </a:prstGeom>
        </p:spPr>
      </p:pic>
      <p:pic>
        <p:nvPicPr>
          <p:cNvPr id="9" name="Picture 8">
            <a:extLst>
              <a:ext uri="{FF2B5EF4-FFF2-40B4-BE49-F238E27FC236}">
                <a16:creationId xmlns:a16="http://schemas.microsoft.com/office/drawing/2014/main" id="{C1F904EA-29A4-4E4D-1A5E-A7C7ADD53F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0516" y="0"/>
            <a:ext cx="1689459" cy="648930"/>
          </a:xfrm>
          <a:prstGeom prst="rect">
            <a:avLst/>
          </a:prstGeom>
        </p:spPr>
      </p:pic>
    </p:spTree>
    <p:extLst>
      <p:ext uri="{BB962C8B-B14F-4D97-AF65-F5344CB8AC3E}">
        <p14:creationId xmlns:p14="http://schemas.microsoft.com/office/powerpoint/2010/main" val="2218106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9B0120-D3AF-7CA3-4EC4-5A47E60B8066}"/>
              </a:ext>
            </a:extLst>
          </p:cNvPr>
          <p:cNvSpPr>
            <a:spLocks noGrp="1"/>
          </p:cNvSpPr>
          <p:nvPr>
            <p:ph idx="1"/>
          </p:nvPr>
        </p:nvSpPr>
        <p:spPr>
          <a:xfrm>
            <a:off x="0" y="0"/>
            <a:ext cx="12192000" cy="6858000"/>
          </a:xfrm>
        </p:spPr>
        <p:txBody>
          <a:bodyPr anchor="t" anchorCtr="0">
            <a:normAutofit/>
          </a:bodyPr>
          <a:lstStyle/>
          <a:p>
            <a:pPr marL="0" indent="0">
              <a:buNone/>
            </a:pPr>
            <a:r>
              <a:rPr lang="en-IN" sz="3600" dirty="0">
                <a:latin typeface="Cambria" panose="02040503050406030204" pitchFamily="18" charset="0"/>
                <a:ea typeface="Cambria" panose="02040503050406030204" pitchFamily="18" charset="0"/>
              </a:rPr>
              <a:t>                                      </a:t>
            </a:r>
            <a:r>
              <a:rPr lang="en-IN" sz="3600" dirty="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Dashboard in Power BI</a:t>
            </a:r>
          </a:p>
          <a:p>
            <a:endParaRPr lang="en-IN" sz="3600" dirty="0">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BAA4E676-D44C-9CC0-95F5-ABE8B2C5BB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1716" y="0"/>
            <a:ext cx="2192594" cy="658761"/>
          </a:xfrm>
          <a:prstGeom prst="rect">
            <a:avLst/>
          </a:prstGeom>
        </p:spPr>
      </p:pic>
      <p:pic>
        <p:nvPicPr>
          <p:cNvPr id="4" name="Picture 3">
            <a:extLst>
              <a:ext uri="{FF2B5EF4-FFF2-40B4-BE49-F238E27FC236}">
                <a16:creationId xmlns:a16="http://schemas.microsoft.com/office/drawing/2014/main" id="{7B375205-E7B7-7F7D-7C9F-EE3A09E596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8760"/>
            <a:ext cx="12191999" cy="6199239"/>
          </a:xfrm>
          <a:prstGeom prst="rect">
            <a:avLst/>
          </a:prstGeom>
        </p:spPr>
      </p:pic>
    </p:spTree>
    <p:extLst>
      <p:ext uri="{BB962C8B-B14F-4D97-AF65-F5344CB8AC3E}">
        <p14:creationId xmlns:p14="http://schemas.microsoft.com/office/powerpoint/2010/main" val="7025737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95FC05-6A73-6CBD-18E5-C74A2BA5F4DD}"/>
              </a:ext>
            </a:extLst>
          </p:cNvPr>
          <p:cNvSpPr>
            <a:spLocks noGrp="1"/>
          </p:cNvSpPr>
          <p:nvPr>
            <p:ph idx="1"/>
          </p:nvPr>
        </p:nvSpPr>
        <p:spPr>
          <a:xfrm>
            <a:off x="0" y="0"/>
            <a:ext cx="12192000" cy="6858000"/>
          </a:xfrm>
        </p:spPr>
        <p:txBody>
          <a:bodyPr anchor="t" anchorCtr="0">
            <a:normAutofit/>
          </a:bodyPr>
          <a:lstStyle/>
          <a:p>
            <a:pPr marL="0" indent="0">
              <a:buNone/>
            </a:pPr>
            <a:r>
              <a:rPr lang="en-IN" sz="3600" dirty="0">
                <a:latin typeface="Cambria" panose="02040503050406030204" pitchFamily="18" charset="0"/>
                <a:ea typeface="Cambria" panose="02040503050406030204" pitchFamily="18" charset="0"/>
              </a:rPr>
              <a:t>                                        </a:t>
            </a:r>
            <a:r>
              <a:rPr lang="en-IN" sz="3600" dirty="0">
                <a:solidFill>
                  <a:schemeClr val="tx1"/>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Dashboard in Tableau</a:t>
            </a:r>
          </a:p>
          <a:p>
            <a:endParaRPr lang="en-IN" sz="3600" dirty="0">
              <a:latin typeface="Cambria" panose="02040503050406030204" pitchFamily="18" charset="0"/>
              <a:ea typeface="Cambria" panose="02040503050406030204" pitchFamily="18" charset="0"/>
            </a:endParaRPr>
          </a:p>
          <a:p>
            <a:endParaRPr lang="en-IN" sz="3600"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2A556657-7ECF-FE90-7544-DE3A9D367D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0817"/>
            <a:ext cx="12192000" cy="6337183"/>
          </a:xfrm>
          <a:prstGeom prst="rect">
            <a:avLst/>
          </a:prstGeom>
        </p:spPr>
      </p:pic>
      <p:pic>
        <p:nvPicPr>
          <p:cNvPr id="7" name="Picture 6">
            <a:extLst>
              <a:ext uri="{FF2B5EF4-FFF2-40B4-BE49-F238E27FC236}">
                <a16:creationId xmlns:a16="http://schemas.microsoft.com/office/drawing/2014/main" id="{82E94E70-90D1-31E3-081A-CB4800493D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0374" y="1"/>
            <a:ext cx="1956620" cy="520816"/>
          </a:xfrm>
          <a:prstGeom prst="rect">
            <a:avLst/>
          </a:prstGeom>
        </p:spPr>
      </p:pic>
    </p:spTree>
    <p:extLst>
      <p:ext uri="{BB962C8B-B14F-4D97-AF65-F5344CB8AC3E}">
        <p14:creationId xmlns:p14="http://schemas.microsoft.com/office/powerpoint/2010/main" val="38312522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67C65A-BD87-DF23-3695-33EB1BEA33B8}"/>
              </a:ext>
            </a:extLst>
          </p:cNvPr>
          <p:cNvSpPr>
            <a:spLocks noGrp="1"/>
          </p:cNvSpPr>
          <p:nvPr>
            <p:ph idx="1"/>
          </p:nvPr>
        </p:nvSpPr>
        <p:spPr>
          <a:xfrm>
            <a:off x="838200" y="481781"/>
            <a:ext cx="10515600" cy="5695182"/>
          </a:xfrm>
        </p:spPr>
        <p:txBody>
          <a:bodyPr anchor="t" anchorCtr="0"/>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sz="3600" dirty="0">
                <a:latin typeface="Cambria" panose="02040503050406030204" pitchFamily="18" charset="0"/>
                <a:ea typeface="Cambria" panose="02040503050406030204" pitchFamily="18" charset="0"/>
              </a:rPr>
              <a:t>                                       </a:t>
            </a:r>
            <a:r>
              <a:rPr lang="en-IN" sz="48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Conclusion</a:t>
            </a:r>
          </a:p>
          <a:p>
            <a:pPr marL="0" indent="0">
              <a:buNone/>
            </a:pPr>
            <a:endParaRPr lang="en-IN" dirty="0"/>
          </a:p>
        </p:txBody>
      </p:sp>
    </p:spTree>
    <p:extLst>
      <p:ext uri="{BB962C8B-B14F-4D97-AF65-F5344CB8AC3E}">
        <p14:creationId xmlns:p14="http://schemas.microsoft.com/office/powerpoint/2010/main" val="30392348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292A4E-2BFE-73A6-B851-FE8D35B6D31B}"/>
              </a:ext>
            </a:extLst>
          </p:cNvPr>
          <p:cNvSpPr>
            <a:spLocks noGrp="1"/>
          </p:cNvSpPr>
          <p:nvPr>
            <p:ph idx="1"/>
          </p:nvPr>
        </p:nvSpPr>
        <p:spPr>
          <a:xfrm>
            <a:off x="838200" y="353961"/>
            <a:ext cx="10515600" cy="5823002"/>
          </a:xfrm>
        </p:spPr>
        <p:txBody>
          <a:bodyPr>
            <a:normAutofit/>
          </a:bodyPr>
          <a:lstStyle/>
          <a:p>
            <a:pPr marL="914400" lvl="2" indent="0" algn="just">
              <a:buNone/>
            </a:pPr>
            <a:r>
              <a:rPr lang="en-IN" sz="4000" dirty="0">
                <a:latin typeface="Cambria" panose="02040503050406030204" pitchFamily="18" charset="0"/>
                <a:ea typeface="Cambria" panose="02040503050406030204" pitchFamily="18" charset="0"/>
              </a:rPr>
              <a:t>                          </a:t>
            </a:r>
            <a:r>
              <a:rPr lang="en-IN" sz="48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Introduction</a:t>
            </a:r>
          </a:p>
        </p:txBody>
      </p:sp>
    </p:spTree>
    <p:extLst>
      <p:ext uri="{BB962C8B-B14F-4D97-AF65-F5344CB8AC3E}">
        <p14:creationId xmlns:p14="http://schemas.microsoft.com/office/powerpoint/2010/main" val="856026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0094BB-AC5B-B118-7284-86484AB36EF8}"/>
              </a:ext>
            </a:extLst>
          </p:cNvPr>
          <p:cNvSpPr>
            <a:spLocks noGrp="1"/>
          </p:cNvSpPr>
          <p:nvPr>
            <p:ph idx="1"/>
          </p:nvPr>
        </p:nvSpPr>
        <p:spPr>
          <a:xfrm>
            <a:off x="285135" y="265471"/>
            <a:ext cx="11592233" cy="6263148"/>
          </a:xfrm>
        </p:spPr>
        <p:txBody>
          <a:bodyPr anchor="t" anchorCtr="0"/>
          <a:lstStyle/>
          <a:p>
            <a:pPr marL="0" indent="0">
              <a:buNone/>
            </a:pPr>
            <a:r>
              <a:rPr lang="en-IN" sz="3600" dirty="0">
                <a:latin typeface="Cambria" panose="02040503050406030204" pitchFamily="18" charset="0"/>
                <a:ea typeface="Cambria" panose="02040503050406030204" pitchFamily="18" charset="0"/>
              </a:rPr>
              <a:t>                                               </a:t>
            </a:r>
          </a:p>
          <a:p>
            <a:pPr algn="just">
              <a:buFont typeface="Wingdings" panose="05000000000000000000" pitchFamily="2" charset="2"/>
              <a:buChar char="Ø"/>
            </a:pPr>
            <a:r>
              <a:rPr lang="en-US" sz="2400" dirty="0">
                <a:solidFill>
                  <a:schemeClr val="tx1"/>
                </a:solidFill>
                <a:latin typeface="Cambria" panose="02040503050406030204" pitchFamily="18" charset="0"/>
                <a:ea typeface="Cambria" panose="02040503050406030204" pitchFamily="18" charset="0"/>
              </a:rPr>
              <a:t>The study of passenger travel habits and airline performance shows a good chance for airlines to improve their business. </a:t>
            </a:r>
          </a:p>
          <a:p>
            <a:pPr algn="just">
              <a:buFont typeface="Wingdings" panose="05000000000000000000" pitchFamily="2" charset="2"/>
              <a:buChar char="Ø"/>
            </a:pPr>
            <a:endParaRPr lang="en-US" sz="2400" dirty="0">
              <a:solidFill>
                <a:schemeClr val="tx1"/>
              </a:solidFill>
              <a:latin typeface="Cambria" panose="02040503050406030204" pitchFamily="18" charset="0"/>
              <a:ea typeface="Cambria" panose="02040503050406030204" pitchFamily="18" charset="0"/>
            </a:endParaRPr>
          </a:p>
          <a:p>
            <a:pPr algn="just">
              <a:buFont typeface="Wingdings" panose="05000000000000000000" pitchFamily="2" charset="2"/>
              <a:buChar char="Ø"/>
            </a:pPr>
            <a:r>
              <a:rPr lang="en-US" sz="2400" dirty="0">
                <a:solidFill>
                  <a:schemeClr val="tx1"/>
                </a:solidFill>
                <a:latin typeface="Cambria" panose="02040503050406030204" pitchFamily="18" charset="0"/>
                <a:ea typeface="Cambria" panose="02040503050406030204" pitchFamily="18" charset="0"/>
              </a:rPr>
              <a:t>By adjusting flight schedules to match when and where people like to travel, especially in busy areas, airlines can make more profit and grow their business. </a:t>
            </a:r>
          </a:p>
          <a:p>
            <a:pPr marL="0" indent="0" algn="just">
              <a:buNone/>
            </a:pPr>
            <a:endParaRPr lang="en-US" sz="2400" dirty="0">
              <a:solidFill>
                <a:schemeClr val="tx1"/>
              </a:solidFill>
              <a:latin typeface="Cambria" panose="02040503050406030204" pitchFamily="18" charset="0"/>
              <a:ea typeface="Cambria" panose="02040503050406030204" pitchFamily="18" charset="0"/>
            </a:endParaRPr>
          </a:p>
          <a:p>
            <a:pPr algn="just">
              <a:buFont typeface="Wingdings" panose="05000000000000000000" pitchFamily="2" charset="2"/>
              <a:buChar char="Ø"/>
            </a:pPr>
            <a:r>
              <a:rPr lang="en-US" sz="2400" dirty="0">
                <a:solidFill>
                  <a:schemeClr val="tx1"/>
                </a:solidFill>
                <a:latin typeface="Cambria" panose="02040503050406030204" pitchFamily="18" charset="0"/>
                <a:ea typeface="Cambria" panose="02040503050406030204" pitchFamily="18" charset="0"/>
              </a:rPr>
              <a:t>Using data to guide these decisions will help airlines stay strong in a changing market and succeed over time.</a:t>
            </a:r>
            <a:endParaRPr lang="en-IN" dirty="0">
              <a:solidFill>
                <a:schemeClr val="tx1"/>
              </a:solidFill>
            </a:endParaRPr>
          </a:p>
        </p:txBody>
      </p:sp>
    </p:spTree>
    <p:extLst>
      <p:ext uri="{BB962C8B-B14F-4D97-AF65-F5344CB8AC3E}">
        <p14:creationId xmlns:p14="http://schemas.microsoft.com/office/powerpoint/2010/main" val="3008424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extLst>
              <a:ext uri="{BEBA8EAE-BF5A-486C-A8C5-ECC9F3942E4B}">
                <a14:imgProps xmlns:a14="http://schemas.microsoft.com/office/drawing/2010/main">
                  <a14:imgLayer r:embed="rId3">
                    <a14:imgEffect>
                      <a14:colorTemperature colorTemp="6900"/>
                    </a14:imgEffect>
                  </a14:imgLayer>
                </a14:imgProps>
              </a:ext>
            </a:extLst>
          </a:blip>
          <a:srcRect/>
          <a:stretch>
            <a:fillRect l="-4000" r="-4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5F9824-FC4B-ACEE-9D57-9467A3BE129E}"/>
              </a:ext>
            </a:extLst>
          </p:cNvPr>
          <p:cNvSpPr txBox="1"/>
          <p:nvPr/>
        </p:nvSpPr>
        <p:spPr>
          <a:xfrm>
            <a:off x="3539615" y="2395820"/>
            <a:ext cx="7000568" cy="1200329"/>
          </a:xfrm>
          <a:prstGeom prst="rect">
            <a:avLst/>
          </a:prstGeom>
          <a:noFill/>
        </p:spPr>
        <p:txBody>
          <a:bodyPr wrap="square" rtlCol="0">
            <a:spAutoFit/>
          </a:bodyPr>
          <a:lstStyle/>
          <a:p>
            <a:r>
              <a:rPr lang="en-IN" sz="7200" dirty="0">
                <a:latin typeface="Algerian" panose="04020705040A02060702" pitchFamily="82" charset="0"/>
              </a:rPr>
              <a:t>       </a:t>
            </a:r>
            <a:r>
              <a:rPr lang="en-IN" sz="7200" dirty="0">
                <a:solidFill>
                  <a:schemeClr val="bg2">
                    <a:lumMod val="75000"/>
                  </a:schemeClr>
                </a:solidFill>
                <a:effectLst>
                  <a:outerShdw blurRad="38100" dist="38100" dir="2700000" algn="tl">
                    <a:srgbClr val="000000">
                      <a:alpha val="43137"/>
                    </a:srgbClr>
                  </a:outerShdw>
                </a:effectLst>
                <a:latin typeface="Algerian" panose="04020705040A02060702" pitchFamily="82" charset="0"/>
              </a:rPr>
              <a:t>Thank You</a:t>
            </a:r>
          </a:p>
        </p:txBody>
      </p:sp>
    </p:spTree>
    <p:extLst>
      <p:ext uri="{BB962C8B-B14F-4D97-AF65-F5344CB8AC3E}">
        <p14:creationId xmlns:p14="http://schemas.microsoft.com/office/powerpoint/2010/main" val="8279499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A96CE2-056F-8C9B-5381-D3F1858F4234}"/>
              </a:ext>
            </a:extLst>
          </p:cNvPr>
          <p:cNvSpPr>
            <a:spLocks noGrp="1"/>
          </p:cNvSpPr>
          <p:nvPr>
            <p:ph idx="1"/>
          </p:nvPr>
        </p:nvSpPr>
        <p:spPr>
          <a:xfrm>
            <a:off x="838200" y="255639"/>
            <a:ext cx="10515600" cy="6312309"/>
          </a:xfrm>
        </p:spPr>
        <p:txBody>
          <a:bodyPr>
            <a:normAutofit lnSpcReduction="10000"/>
          </a:bodyPr>
          <a:lstStyle/>
          <a:p>
            <a:pPr marL="0" indent="0">
              <a:buNone/>
            </a:pPr>
            <a:r>
              <a:rPr lang="en-IN" sz="3600" dirty="0">
                <a:latin typeface="Sans Serif Collection" panose="020B0502040504020204" pitchFamily="34" charset="0"/>
                <a:ea typeface="Sans Serif Collection" panose="020B0502040504020204" pitchFamily="34" charset="0"/>
                <a:cs typeface="Sans Serif Collection" panose="020B0502040504020204" pitchFamily="34" charset="0"/>
              </a:rPr>
              <a:t>         </a:t>
            </a:r>
            <a:endParaRPr lang="en-IN" sz="3600" dirty="0">
              <a:latin typeface="Cambria" panose="02040503050406030204" pitchFamily="18" charset="0"/>
              <a:ea typeface="Cambria" panose="02040503050406030204" pitchFamily="18" charset="0"/>
              <a:cs typeface="Sans Serif Collection" panose="020B0502040504020204" pitchFamily="34" charset="0"/>
            </a:endParaRPr>
          </a:p>
          <a:p>
            <a:pPr algn="just">
              <a:buFont typeface="Wingdings" panose="05000000000000000000" pitchFamily="2" charset="2"/>
              <a:buChar char="Ø"/>
            </a:pPr>
            <a:r>
              <a:rPr lang="en-IN" sz="2400" dirty="0">
                <a:solidFill>
                  <a:schemeClr val="tx1"/>
                </a:solidFill>
                <a:latin typeface="Cambria" panose="02040503050406030204" pitchFamily="18" charset="0"/>
                <a:ea typeface="Cambria" panose="02040503050406030204" pitchFamily="18" charset="0"/>
                <a:cs typeface="Sans Serif Collection" panose="020B0502040504020204" pitchFamily="34" charset="0"/>
              </a:rPr>
              <a:t>High Cloud Airlines offers airline companies valuable insights into Market Trends, Customer Behaviour and Operational Performance.</a:t>
            </a:r>
          </a:p>
          <a:p>
            <a:pPr algn="just">
              <a:buFont typeface="Wingdings" panose="05000000000000000000" pitchFamily="2" charset="2"/>
              <a:buChar char="Ø"/>
            </a:pPr>
            <a:endParaRPr lang="en-IN" sz="2400" dirty="0">
              <a:solidFill>
                <a:schemeClr val="tx1"/>
              </a:solidFill>
              <a:latin typeface="Cambria" panose="02040503050406030204" pitchFamily="18" charset="0"/>
              <a:ea typeface="Cambria" panose="02040503050406030204" pitchFamily="18" charset="0"/>
              <a:cs typeface="Sans Serif Collection" panose="020B0502040504020204" pitchFamily="34" charset="0"/>
            </a:endParaRPr>
          </a:p>
          <a:p>
            <a:pPr algn="just">
              <a:buFont typeface="Wingdings" panose="05000000000000000000" pitchFamily="2" charset="2"/>
              <a:buChar char="Ø"/>
            </a:pPr>
            <a:r>
              <a:rPr lang="en-US" sz="2400" dirty="0">
                <a:solidFill>
                  <a:schemeClr val="tx1"/>
                </a:solidFill>
                <a:latin typeface="Cambria" panose="02040503050406030204" pitchFamily="18" charset="0"/>
                <a:ea typeface="Cambria" panose="02040503050406030204" pitchFamily="18" charset="0"/>
                <a:cs typeface="Sans Serif Collection" panose="020B0502040504020204" pitchFamily="34" charset="0"/>
              </a:rPr>
              <a:t>Project Purpose: Analyze operational &amp; financial data, identify key performance trends, and propose data-driven strategies for growth and efficiency.</a:t>
            </a:r>
          </a:p>
          <a:p>
            <a:pPr algn="just">
              <a:buFont typeface="Wingdings" panose="05000000000000000000" pitchFamily="2" charset="2"/>
              <a:buChar char="Ø"/>
            </a:pPr>
            <a:endParaRPr lang="en-US" sz="2400" dirty="0">
              <a:solidFill>
                <a:schemeClr val="tx1"/>
              </a:solidFill>
              <a:latin typeface="Cambria" panose="02040503050406030204" pitchFamily="18" charset="0"/>
              <a:ea typeface="Cambria" panose="02040503050406030204" pitchFamily="18" charset="0"/>
              <a:cs typeface="Sans Serif Collection" panose="020B0502040504020204" pitchFamily="34" charset="0"/>
            </a:endParaRPr>
          </a:p>
          <a:p>
            <a:pPr algn="just">
              <a:buFont typeface="Wingdings" panose="05000000000000000000" pitchFamily="2" charset="2"/>
              <a:buChar char="Ø"/>
            </a:pPr>
            <a:r>
              <a:rPr lang="en-US" sz="2400" dirty="0">
                <a:solidFill>
                  <a:schemeClr val="tx1"/>
                </a:solidFill>
                <a:latin typeface="Cambria" panose="02040503050406030204" pitchFamily="18" charset="0"/>
                <a:ea typeface="Cambria" panose="02040503050406030204" pitchFamily="18" charset="0"/>
                <a:cs typeface="Sans Serif Collection" panose="020B0502040504020204" pitchFamily="34" charset="0"/>
              </a:rPr>
              <a:t>In this project, our aim is to analyze and present the top routes (from – to- city) based on the no. of flights, along with identifying the load factor occupied on weekends versus weekdays.</a:t>
            </a:r>
          </a:p>
          <a:p>
            <a:pPr algn="just">
              <a:buFont typeface="Wingdings" panose="05000000000000000000" pitchFamily="2" charset="2"/>
              <a:buChar char="Ø"/>
            </a:pPr>
            <a:endParaRPr lang="en-US" sz="2400" dirty="0">
              <a:solidFill>
                <a:schemeClr val="tx1"/>
              </a:solidFill>
              <a:latin typeface="Cambria" panose="02040503050406030204" pitchFamily="18" charset="0"/>
              <a:ea typeface="Cambria" panose="02040503050406030204" pitchFamily="18" charset="0"/>
              <a:cs typeface="Sans Serif Collection" panose="020B0502040504020204" pitchFamily="34" charset="0"/>
            </a:endParaRPr>
          </a:p>
          <a:p>
            <a:pPr algn="just">
              <a:buFont typeface="Wingdings" panose="05000000000000000000" pitchFamily="2" charset="2"/>
              <a:buChar char="Ø"/>
            </a:pPr>
            <a:r>
              <a:rPr lang="en-US" sz="2400" dirty="0">
                <a:solidFill>
                  <a:schemeClr val="tx1"/>
                </a:solidFill>
                <a:latin typeface="Cambria" panose="02040503050406030204" pitchFamily="18" charset="0"/>
                <a:ea typeface="Cambria" panose="02040503050406030204" pitchFamily="18" charset="0"/>
                <a:cs typeface="Sans Serif Collection" panose="020B0502040504020204" pitchFamily="34" charset="0"/>
              </a:rPr>
              <a:t>We have provided comprehensive information on airline based on country, state, city and for each route.</a:t>
            </a:r>
          </a:p>
          <a:p>
            <a:pPr marL="0" indent="0">
              <a:buNone/>
            </a:pPr>
            <a:endParaRPr lang="en-IN" sz="2000" dirty="0">
              <a:latin typeface="Cambria" panose="02040503050406030204" pitchFamily="18" charset="0"/>
              <a:ea typeface="Cambria" panose="02040503050406030204" pitchFamily="18" charset="0"/>
              <a:cs typeface="Sans Serif Collection" panose="020B0502040504020204" pitchFamily="34" charset="0"/>
            </a:endParaRPr>
          </a:p>
          <a:p>
            <a:pPr marL="0" indent="0">
              <a:buNone/>
            </a:pPr>
            <a:endParaRPr lang="en-IN" sz="2000" dirty="0"/>
          </a:p>
        </p:txBody>
      </p:sp>
    </p:spTree>
    <p:extLst>
      <p:ext uri="{BB962C8B-B14F-4D97-AF65-F5344CB8AC3E}">
        <p14:creationId xmlns:p14="http://schemas.microsoft.com/office/powerpoint/2010/main" val="292551802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829605-A3C7-9941-5B25-B4A317FD6AA7}"/>
              </a:ext>
            </a:extLst>
          </p:cNvPr>
          <p:cNvSpPr>
            <a:spLocks noGrp="1"/>
          </p:cNvSpPr>
          <p:nvPr>
            <p:ph idx="1"/>
          </p:nvPr>
        </p:nvSpPr>
        <p:spPr>
          <a:xfrm>
            <a:off x="0" y="0"/>
            <a:ext cx="12192000" cy="6858000"/>
          </a:xfrm>
        </p:spPr>
        <p:txBody>
          <a:bodyPr/>
          <a:lstStyle/>
          <a:p>
            <a:pPr marL="0" indent="0">
              <a:buNone/>
            </a:pPr>
            <a:endParaRPr lang="en-IN" sz="3600" dirty="0">
              <a:latin typeface="Cambria" panose="02040503050406030204" pitchFamily="18" charset="0"/>
              <a:ea typeface="Cambria" panose="02040503050406030204" pitchFamily="18" charset="0"/>
            </a:endParaRPr>
          </a:p>
          <a:p>
            <a:pPr marL="0" indent="0">
              <a:buNone/>
            </a:pPr>
            <a:endParaRPr lang="en-IN" sz="3600" dirty="0">
              <a:latin typeface="Cambria" panose="02040503050406030204" pitchFamily="18" charset="0"/>
              <a:ea typeface="Cambria" panose="02040503050406030204" pitchFamily="18" charset="0"/>
            </a:endParaRPr>
          </a:p>
          <a:p>
            <a:pPr marL="0" indent="0">
              <a:buNone/>
            </a:pPr>
            <a:r>
              <a:rPr lang="en-IN" sz="3600" dirty="0">
                <a:latin typeface="Cambria" panose="02040503050406030204" pitchFamily="18" charset="0"/>
                <a:ea typeface="Cambria" panose="02040503050406030204" pitchFamily="18" charset="0"/>
              </a:rPr>
              <a:t>                                        </a:t>
            </a:r>
            <a:r>
              <a:rPr lang="en-IN" sz="48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Data Sources and Tools used</a:t>
            </a:r>
          </a:p>
          <a:p>
            <a:pPr marL="0" indent="0">
              <a:buNone/>
            </a:pPr>
            <a:endParaRPr lang="en-IN" sz="3600" dirty="0">
              <a:latin typeface="Cambria" panose="02040503050406030204" pitchFamily="18" charset="0"/>
              <a:ea typeface="Cambria" panose="02040503050406030204" pitchFamily="18" charset="0"/>
            </a:endParaRPr>
          </a:p>
          <a:p>
            <a:pPr marL="0" indent="0">
              <a:buNone/>
            </a:pPr>
            <a:endParaRPr lang="en-IN" sz="3600" dirty="0">
              <a:latin typeface="Cambria" panose="02040503050406030204" pitchFamily="18" charset="0"/>
              <a:ea typeface="Cambria" panose="02040503050406030204" pitchFamily="18" charset="0"/>
            </a:endParaRPr>
          </a:p>
          <a:p>
            <a:pPr marL="0" indent="0">
              <a:buNone/>
            </a:pPr>
            <a:endParaRPr lang="en-IN" sz="3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340529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9820E2-636E-E607-4A09-9F0DB7AA039C}"/>
              </a:ext>
            </a:extLst>
          </p:cNvPr>
          <p:cNvSpPr>
            <a:spLocks noGrp="1"/>
          </p:cNvSpPr>
          <p:nvPr>
            <p:ph idx="1"/>
          </p:nvPr>
        </p:nvSpPr>
        <p:spPr>
          <a:xfrm>
            <a:off x="339213" y="398207"/>
            <a:ext cx="11179276" cy="6061586"/>
          </a:xfrm>
        </p:spPr>
        <p:txBody>
          <a:bodyPr anchor="t" anchorCtr="0"/>
          <a:lstStyle/>
          <a:p>
            <a:pPr marL="0" indent="0">
              <a:buNone/>
            </a:pPr>
            <a:endParaRPr lang="en-IN" sz="2400" dirty="0">
              <a:solidFill>
                <a:schemeClr val="tx1"/>
              </a:solidFill>
              <a:latin typeface="Cambria" panose="02040503050406030204" pitchFamily="18" charset="0"/>
              <a:ea typeface="Cambria" panose="02040503050406030204" pitchFamily="18" charset="0"/>
            </a:endParaRPr>
          </a:p>
          <a:p>
            <a:pPr marL="0" indent="0">
              <a:buNone/>
            </a:pPr>
            <a:r>
              <a:rPr lang="en-IN" sz="2400" dirty="0">
                <a:solidFill>
                  <a:schemeClr val="tx1"/>
                </a:solidFill>
                <a:latin typeface="Cambria" panose="02040503050406030204" pitchFamily="18" charset="0"/>
                <a:ea typeface="Cambria" panose="02040503050406030204" pitchFamily="18" charset="0"/>
              </a:rPr>
              <a:t>Data Source: High Cloud Airlines Data</a:t>
            </a:r>
          </a:p>
          <a:p>
            <a:pPr marL="0" indent="0">
              <a:buNone/>
            </a:pPr>
            <a:endParaRPr lang="en-IN" sz="2400" dirty="0">
              <a:solidFill>
                <a:schemeClr val="tx1"/>
              </a:solidFill>
              <a:latin typeface="Cambria" panose="02040503050406030204" pitchFamily="18" charset="0"/>
              <a:ea typeface="Cambria" panose="02040503050406030204" pitchFamily="18" charset="0"/>
            </a:endParaRPr>
          </a:p>
          <a:p>
            <a:pPr marL="0" indent="0">
              <a:buNone/>
            </a:pPr>
            <a:r>
              <a:rPr lang="en-IN" sz="2400" dirty="0">
                <a:solidFill>
                  <a:schemeClr val="tx1"/>
                </a:solidFill>
                <a:latin typeface="Cambria" panose="02040503050406030204" pitchFamily="18" charset="0"/>
                <a:ea typeface="Cambria" panose="02040503050406030204" pitchFamily="18" charset="0"/>
              </a:rPr>
              <a:t>Tools Used :</a:t>
            </a:r>
          </a:p>
          <a:p>
            <a:pPr marL="0" indent="0">
              <a:buNone/>
            </a:pPr>
            <a:endParaRPr lang="en-IN" sz="2400" dirty="0">
              <a:latin typeface="Cambria" panose="02040503050406030204" pitchFamily="18" charset="0"/>
              <a:ea typeface="Cambria" panose="02040503050406030204" pitchFamily="18" charset="0"/>
            </a:endParaRPr>
          </a:p>
          <a:p>
            <a:pPr marL="0" indent="0">
              <a:buNone/>
            </a:pPr>
            <a:endParaRPr lang="en-IN" sz="2400"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374B95CF-6670-4436-D97D-760296B87311}"/>
              </a:ext>
            </a:extLst>
          </p:cNvPr>
          <p:cNvPicPr>
            <a:picLocks noChangeAspect="1"/>
          </p:cNvPicPr>
          <p:nvPr/>
        </p:nvPicPr>
        <p:blipFill>
          <a:blip r:embed="rId2">
            <a:alphaModFix/>
            <a:extLst>
              <a:ext uri="{BEBA8EAE-BF5A-486C-A8C5-ECC9F3942E4B}">
                <a14:imgProps xmlns:a14="http://schemas.microsoft.com/office/drawing/2010/main">
                  <a14:imgLayer r:embed="rId3">
                    <a14:imgEffect>
                      <a14:saturation sat="131000"/>
                    </a14:imgEffect>
                  </a14:imgLayer>
                </a14:imgProps>
              </a:ext>
              <a:ext uri="{28A0092B-C50C-407E-A947-70E740481C1C}">
                <a14:useLocalDpi xmlns:a14="http://schemas.microsoft.com/office/drawing/2010/main" val="0"/>
              </a:ext>
            </a:extLst>
          </a:blip>
          <a:stretch>
            <a:fillRect/>
          </a:stretch>
        </p:blipFill>
        <p:spPr>
          <a:xfrm>
            <a:off x="1435510" y="2753033"/>
            <a:ext cx="2595716" cy="1592825"/>
          </a:xfrm>
          <a:prstGeom prst="rect">
            <a:avLst/>
          </a:prstGeom>
          <a:ln>
            <a:noFill/>
          </a:ln>
          <a:effectLst>
            <a:softEdge rad="112500"/>
          </a:effectLst>
        </p:spPr>
      </p:pic>
      <p:pic>
        <p:nvPicPr>
          <p:cNvPr id="7" name="Picture 6">
            <a:extLst>
              <a:ext uri="{FF2B5EF4-FFF2-40B4-BE49-F238E27FC236}">
                <a16:creationId xmlns:a16="http://schemas.microsoft.com/office/drawing/2014/main" id="{A6F67355-A063-9951-EC27-5F452954D8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7510" y="2753032"/>
            <a:ext cx="2723536" cy="1592825"/>
          </a:xfrm>
          <a:prstGeom prst="rect">
            <a:avLst/>
          </a:prstGeom>
          <a:ln>
            <a:noFill/>
          </a:ln>
          <a:effectLst>
            <a:softEdge rad="112500"/>
          </a:effectLst>
        </p:spPr>
      </p:pic>
      <p:pic>
        <p:nvPicPr>
          <p:cNvPr id="9" name="Picture 8">
            <a:extLst>
              <a:ext uri="{FF2B5EF4-FFF2-40B4-BE49-F238E27FC236}">
                <a16:creationId xmlns:a16="http://schemas.microsoft.com/office/drawing/2014/main" id="{CED43ECE-C4A5-FEDB-2D77-3F762BEA91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35511" y="4559863"/>
            <a:ext cx="2595716" cy="1685925"/>
          </a:xfrm>
          <a:prstGeom prst="rect">
            <a:avLst/>
          </a:prstGeom>
          <a:ln>
            <a:noFill/>
          </a:ln>
          <a:effectLst>
            <a:softEdge rad="112500"/>
          </a:effectLst>
        </p:spPr>
      </p:pic>
      <p:pic>
        <p:nvPicPr>
          <p:cNvPr id="11" name="Picture 10">
            <a:extLst>
              <a:ext uri="{FF2B5EF4-FFF2-40B4-BE49-F238E27FC236}">
                <a16:creationId xmlns:a16="http://schemas.microsoft.com/office/drawing/2014/main" id="{C81B3625-E5D1-C306-A1E9-E1A42CA960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07510" y="4559863"/>
            <a:ext cx="2723536" cy="1685925"/>
          </a:xfrm>
          <a:prstGeom prst="rect">
            <a:avLst/>
          </a:prstGeom>
          <a:ln>
            <a:noFill/>
          </a:ln>
          <a:effectLst>
            <a:softEdge rad="112500"/>
          </a:effectLst>
        </p:spPr>
      </p:pic>
    </p:spTree>
    <p:extLst>
      <p:ext uri="{BB962C8B-B14F-4D97-AF65-F5344CB8AC3E}">
        <p14:creationId xmlns:p14="http://schemas.microsoft.com/office/powerpoint/2010/main" val="317191998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851D9E-A2C6-C9DB-740C-D3ABF478FD0C}"/>
              </a:ext>
            </a:extLst>
          </p:cNvPr>
          <p:cNvSpPr>
            <a:spLocks noGrp="1"/>
          </p:cNvSpPr>
          <p:nvPr>
            <p:ph idx="1"/>
          </p:nvPr>
        </p:nvSpPr>
        <p:spPr>
          <a:xfrm>
            <a:off x="838200" y="334297"/>
            <a:ext cx="10515600" cy="5842666"/>
          </a:xfrm>
        </p:spPr>
        <p:txBody>
          <a:bodyPr anchor="t" anchorCtr="0"/>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sz="2800" dirty="0">
                <a:latin typeface="Cambria" panose="02040503050406030204" pitchFamily="18" charset="0"/>
                <a:ea typeface="Cambria" panose="02040503050406030204" pitchFamily="18" charset="0"/>
              </a:rPr>
              <a:t>                                           </a:t>
            </a:r>
            <a:r>
              <a:rPr lang="en-IN" sz="48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Key Findings</a:t>
            </a:r>
          </a:p>
          <a:p>
            <a:pPr marL="0" indent="0">
              <a:buNone/>
            </a:pPr>
            <a:endParaRPr lang="en-IN" dirty="0"/>
          </a:p>
        </p:txBody>
      </p:sp>
    </p:spTree>
    <p:extLst>
      <p:ext uri="{BB962C8B-B14F-4D97-AF65-F5344CB8AC3E}">
        <p14:creationId xmlns:p14="http://schemas.microsoft.com/office/powerpoint/2010/main" val="39107864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4F2168-1943-D988-57D1-E77B982388DA}"/>
              </a:ext>
            </a:extLst>
          </p:cNvPr>
          <p:cNvSpPr>
            <a:spLocks noGrp="1"/>
          </p:cNvSpPr>
          <p:nvPr>
            <p:ph idx="1"/>
          </p:nvPr>
        </p:nvSpPr>
        <p:spPr>
          <a:xfrm>
            <a:off x="540774" y="403123"/>
            <a:ext cx="11257936" cy="6115664"/>
          </a:xfrm>
        </p:spPr>
        <p:txBody>
          <a:bodyPr anchor="t" anchorCtr="0">
            <a:normAutofit/>
          </a:bodyPr>
          <a:lstStyle/>
          <a:p>
            <a:pPr algn="just">
              <a:buFont typeface="Wingdings" panose="05000000000000000000" pitchFamily="2" charset="2"/>
              <a:buChar char="Ø"/>
            </a:pPr>
            <a:r>
              <a:rPr lang="en-IN" sz="2400" dirty="0">
                <a:solidFill>
                  <a:schemeClr val="tx1"/>
                </a:solidFill>
                <a:latin typeface="Cambria" panose="02040503050406030204" pitchFamily="18" charset="0"/>
                <a:ea typeface="Cambria" panose="02040503050406030204" pitchFamily="18" charset="0"/>
              </a:rPr>
              <a:t>Based on the available data, we have analysed, t</a:t>
            </a:r>
            <a:r>
              <a:rPr lang="en-US" sz="2400" dirty="0">
                <a:solidFill>
                  <a:schemeClr val="tx1"/>
                </a:solidFill>
                <a:latin typeface="Cambria" panose="02040503050406030204" pitchFamily="18" charset="0"/>
                <a:ea typeface="Cambria" panose="02040503050406030204" pitchFamily="18" charset="0"/>
              </a:rPr>
              <a:t>here are 209 airlines operating 111K flights through 1406 airports, connecting 1296 cities across 104 countries.</a:t>
            </a:r>
          </a:p>
          <a:p>
            <a:pPr algn="just">
              <a:buFont typeface="Wingdings" panose="05000000000000000000" pitchFamily="2" charset="2"/>
              <a:buChar char="Ø"/>
            </a:pPr>
            <a:endParaRPr lang="en-US" sz="2400" dirty="0">
              <a:solidFill>
                <a:schemeClr val="tx1"/>
              </a:solidFill>
              <a:latin typeface="Cambria" panose="02040503050406030204" pitchFamily="18" charset="0"/>
              <a:ea typeface="Cambria" panose="02040503050406030204" pitchFamily="18" charset="0"/>
            </a:endParaRPr>
          </a:p>
          <a:p>
            <a:pPr algn="just">
              <a:buFont typeface="Wingdings" panose="05000000000000000000" pitchFamily="2" charset="2"/>
              <a:buChar char="Ø"/>
            </a:pPr>
            <a:r>
              <a:rPr lang="en-US" sz="2400" dirty="0">
                <a:solidFill>
                  <a:schemeClr val="tx1"/>
                </a:solidFill>
                <a:latin typeface="Cambria" panose="02040503050406030204" pitchFamily="18" charset="0"/>
                <a:ea typeface="Cambria" panose="02040503050406030204" pitchFamily="18" charset="0"/>
              </a:rPr>
              <a:t>According to data, first we find Load factor. It  is the percentage of seats filled with passengers on a flight. It’s calculated by dividing the number of transported passengers by the number of available seats.</a:t>
            </a:r>
          </a:p>
          <a:p>
            <a:pPr algn="just">
              <a:buFont typeface="Wingdings" panose="05000000000000000000" pitchFamily="2" charset="2"/>
              <a:buChar char="Ø"/>
            </a:pPr>
            <a:endParaRPr lang="en-US" sz="2400" dirty="0">
              <a:solidFill>
                <a:schemeClr val="tx1"/>
              </a:solidFill>
              <a:latin typeface="Cambria" panose="02040503050406030204" pitchFamily="18" charset="0"/>
              <a:ea typeface="Cambria" panose="02040503050406030204" pitchFamily="18" charset="0"/>
            </a:endParaRPr>
          </a:p>
          <a:p>
            <a:pPr algn="just">
              <a:buFont typeface="Wingdings" panose="05000000000000000000" pitchFamily="2" charset="2"/>
              <a:buChar char="Ø"/>
            </a:pPr>
            <a:r>
              <a:rPr lang="en-US" sz="2400" dirty="0">
                <a:solidFill>
                  <a:schemeClr val="tx1"/>
                </a:solidFill>
                <a:latin typeface="Cambria" panose="02040503050406030204" pitchFamily="18" charset="0"/>
                <a:ea typeface="Cambria" panose="02040503050406030204" pitchFamily="18" charset="0"/>
              </a:rPr>
              <a:t>It measures how efficiently an airline fills its available seating capacity. A higher load factor means better capacity utilization.</a:t>
            </a:r>
          </a:p>
          <a:p>
            <a:pPr algn="just">
              <a:buFont typeface="Wingdings" panose="05000000000000000000" pitchFamily="2" charset="2"/>
              <a:buChar char="Ø"/>
            </a:pPr>
            <a:endParaRPr lang="en-US" sz="2400" dirty="0">
              <a:solidFill>
                <a:schemeClr val="tx1"/>
              </a:solidFill>
              <a:latin typeface="Cambria" panose="02040503050406030204" pitchFamily="18" charset="0"/>
              <a:ea typeface="Cambria" panose="02040503050406030204" pitchFamily="18" charset="0"/>
            </a:endParaRPr>
          </a:p>
          <a:p>
            <a:pPr algn="just">
              <a:buFont typeface="Wingdings" panose="05000000000000000000" pitchFamily="2" charset="2"/>
              <a:buChar char="Ø"/>
            </a:pPr>
            <a:r>
              <a:rPr lang="en-US" sz="2400" dirty="0">
                <a:solidFill>
                  <a:schemeClr val="tx1"/>
                </a:solidFill>
                <a:latin typeface="Cambria" panose="02040503050406030204" pitchFamily="18" charset="0"/>
                <a:ea typeface="Cambria" panose="02040503050406030204" pitchFamily="18" charset="0"/>
              </a:rPr>
              <a:t>After calculating the load factor, we compute it on a yearly, quarterly, and monthly basis.</a:t>
            </a:r>
            <a:endParaRPr lang="en-IN" sz="3600"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03719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AE5E2B4-D268-FC0E-C558-C738673F7627}"/>
              </a:ext>
            </a:extLst>
          </p:cNvPr>
          <p:cNvSpPr>
            <a:spLocks noGrp="1"/>
          </p:cNvSpPr>
          <p:nvPr>
            <p:ph idx="1"/>
          </p:nvPr>
        </p:nvSpPr>
        <p:spPr>
          <a:xfrm>
            <a:off x="285135" y="98323"/>
            <a:ext cx="11808542" cy="6381135"/>
          </a:xfrm>
        </p:spPr>
        <p:txBody>
          <a:bodyPr anchor="t" anchorCtr="0">
            <a:normAutofit/>
          </a:bodyPr>
          <a:lstStyle/>
          <a:p>
            <a:pPr>
              <a:buFont typeface="Wingdings" panose="05000000000000000000" pitchFamily="2" charset="2"/>
              <a:buChar char="Ø"/>
            </a:pPr>
            <a:endParaRPr lang="en-US" sz="2400"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en-US" sz="2400" dirty="0">
                <a:solidFill>
                  <a:schemeClr val="tx1"/>
                </a:solidFill>
                <a:latin typeface="Cambria" panose="02040503050406030204" pitchFamily="18" charset="0"/>
                <a:ea typeface="Cambria" panose="02040503050406030204" pitchFamily="18" charset="0"/>
              </a:rPr>
              <a:t>Among the airlines analyzed from 2008 to 2013, 2011 had the best load factor. The peak travel months were June, July, and August.</a:t>
            </a:r>
            <a:endParaRPr lang="en-IN" sz="2400" dirty="0">
              <a:solidFill>
                <a:schemeClr val="tx1"/>
              </a:solidFill>
              <a:latin typeface="Cambria" panose="02040503050406030204" pitchFamily="18" charset="0"/>
              <a:ea typeface="Cambria" panose="02040503050406030204" pitchFamily="18" charset="0"/>
            </a:endParaRPr>
          </a:p>
        </p:txBody>
      </p:sp>
      <p:pic>
        <p:nvPicPr>
          <p:cNvPr id="9" name="Picture 8">
            <a:extLst>
              <a:ext uri="{FF2B5EF4-FFF2-40B4-BE49-F238E27FC236}">
                <a16:creationId xmlns:a16="http://schemas.microsoft.com/office/drawing/2014/main" id="{8B010261-E783-BD6B-513D-BA6F6116EE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897" y="1877961"/>
            <a:ext cx="5250426" cy="404105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1" name="Picture 10">
            <a:extLst>
              <a:ext uri="{FF2B5EF4-FFF2-40B4-BE49-F238E27FC236}">
                <a16:creationId xmlns:a16="http://schemas.microsoft.com/office/drawing/2014/main" id="{4551FA7D-76DD-A70D-AFC9-34C312178D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5044" y="1877961"/>
            <a:ext cx="5164839" cy="404105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242691403"/>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FEAF84-D87F-0273-1E08-4B2584E90D49}"/>
              </a:ext>
            </a:extLst>
          </p:cNvPr>
          <p:cNvSpPr>
            <a:spLocks noGrp="1"/>
          </p:cNvSpPr>
          <p:nvPr>
            <p:ph idx="1"/>
          </p:nvPr>
        </p:nvSpPr>
        <p:spPr>
          <a:xfrm>
            <a:off x="580103" y="530942"/>
            <a:ext cx="10953136" cy="5702710"/>
          </a:xfrm>
        </p:spPr>
        <p:txBody>
          <a:bodyPr anchor="t" anchorCtr="0">
            <a:normAutofit/>
          </a:bodyPr>
          <a:lstStyle/>
          <a:p>
            <a:pPr>
              <a:buFont typeface="Wingdings" panose="05000000000000000000" pitchFamily="2" charset="2"/>
              <a:buChar char="Ø"/>
            </a:pPr>
            <a:r>
              <a:rPr lang="en-US" sz="2400" dirty="0">
                <a:solidFill>
                  <a:schemeClr val="tx1"/>
                </a:solidFill>
                <a:latin typeface="Cambria" panose="02040503050406030204" pitchFamily="18" charset="0"/>
                <a:ea typeface="Cambria" panose="02040503050406030204" pitchFamily="18" charset="0"/>
              </a:rPr>
              <a:t>We observed that airline capacity is higher on weekdays than weekends, showing more passengers travel during weekdays.</a:t>
            </a:r>
          </a:p>
          <a:p>
            <a:pPr>
              <a:buFont typeface="Wingdings" panose="05000000000000000000" pitchFamily="2" charset="2"/>
              <a:buChar char="Ø"/>
            </a:pPr>
            <a:endParaRPr lang="en-IN" sz="2400"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2B6A329D-3E9F-BFB5-9A83-9F4186002A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5715" y="1866152"/>
            <a:ext cx="7226710" cy="418068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49485403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 dockstate="right" visibility="0" width="0" row="0">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31C75B67-0343-4BF7-8588-CC146F2F9C58}">
  <we:reference id="wa200005566" version="3.0.0.3" store="en-US" storeType="OMEX"/>
  <we:alternateReferences>
    <we:reference id="wa200005566" version="3.0.0.3"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623DCDFB-059F-45A1-8154-407831A03A51}">
  <we:reference id="wa200003706" version="1.1.0.0" store="en-US" storeType="OMEX"/>
  <we:alternateReferences>
    <we:reference id="wa200003706" version="1.1.0.0" store="wa20000370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Slice</Template>
  <TotalTime>777</TotalTime>
  <Words>623</Words>
  <Application>Microsoft Office PowerPoint</Application>
  <PresentationFormat>Widescreen</PresentationFormat>
  <Paragraphs>97</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Algerian</vt:lpstr>
      <vt:lpstr>Calibri</vt:lpstr>
      <vt:lpstr>Cambria</vt:lpstr>
      <vt:lpstr>Century Gothic</vt:lpstr>
      <vt:lpstr>Sans Serif Collection</vt:lpstr>
      <vt:lpstr>Wingdings</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Shravan Kumar Palle</dc:creator>
  <cp:lastModifiedBy>Shravan Kumar Palle</cp:lastModifiedBy>
  <cp:revision>26</cp:revision>
  <dcterms:created xsi:type="dcterms:W3CDTF">2025-05-02T06:52:16Z</dcterms:created>
  <dcterms:modified xsi:type="dcterms:W3CDTF">2025-05-05T06:21:16Z</dcterms:modified>
</cp:coreProperties>
</file>