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59" r:id="rId9"/>
    <p:sldId id="267" r:id="rId10"/>
    <p:sldId id="266" r:id="rId11"/>
    <p:sldId id="268"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25FF"/>
    <a:srgbClr val="9900CC"/>
    <a:srgbClr val="FF8001"/>
    <a:srgbClr val="5EEC3C"/>
    <a:srgbClr val="FFABC9"/>
    <a:srgbClr val="FF9900"/>
    <a:srgbClr val="FFDC47"/>
    <a:srgbClr val="FFFF21"/>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546" y="-9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8246070" cy="1679754"/>
          </a:xfrm>
          <a:noFill/>
          <a:effectLst>
            <a:outerShdw blurRad="50800" dist="38100" dir="2700000" algn="tl" rotWithShape="0">
              <a:prstClr val="black">
                <a:alpha val="40000"/>
              </a:prstClr>
            </a:outerShdw>
          </a:effectLst>
        </p:spPr>
        <p:txBody>
          <a:bodyPr>
            <a:normAutofit/>
          </a:bodyPr>
          <a:lstStyle>
            <a:lvl1pPr algn="l">
              <a:defRPr sz="3600">
                <a:solidFill>
                  <a:srgbClr val="A725FF"/>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3640685"/>
            <a:ext cx="8246070" cy="610820"/>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1"/>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A725FF"/>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28470"/>
            <a:ext cx="7911016" cy="1679754"/>
          </a:xfrm>
        </p:spPr>
        <p:txBody>
          <a:bodyPr>
            <a:normAutofit/>
          </a:bodyPr>
          <a:lstStyle/>
          <a:p>
            <a:pPr algn="ctr"/>
            <a:r>
              <a:rPr lang="en-IN" sz="1800" b="1" dirty="0" err="1">
                <a:solidFill>
                  <a:schemeClr val="bg1"/>
                </a:solidFill>
                <a:cs typeface="Arial" charset="0"/>
              </a:rPr>
              <a:t>Bansilal</a:t>
            </a:r>
            <a:r>
              <a:rPr lang="en-IN" sz="1800" b="1" dirty="0">
                <a:solidFill>
                  <a:schemeClr val="bg1"/>
                </a:solidFill>
                <a:cs typeface="Arial" charset="0"/>
              </a:rPr>
              <a:t> </a:t>
            </a:r>
            <a:r>
              <a:rPr lang="en-IN" sz="1800" b="1" dirty="0" err="1">
                <a:solidFill>
                  <a:schemeClr val="bg1"/>
                </a:solidFill>
                <a:cs typeface="Arial" charset="0"/>
              </a:rPr>
              <a:t>Ramnath</a:t>
            </a:r>
            <a:r>
              <a:rPr lang="en-IN" sz="1800" b="1" dirty="0">
                <a:solidFill>
                  <a:schemeClr val="bg1"/>
                </a:solidFill>
                <a:cs typeface="Arial" charset="0"/>
              </a:rPr>
              <a:t> </a:t>
            </a:r>
            <a:r>
              <a:rPr lang="en-IN" sz="1800" b="1" dirty="0" err="1">
                <a:solidFill>
                  <a:schemeClr val="bg1"/>
                </a:solidFill>
                <a:cs typeface="Arial" charset="0"/>
              </a:rPr>
              <a:t>Agarwal</a:t>
            </a:r>
            <a:r>
              <a:rPr lang="en-IN" sz="1800" b="1" dirty="0">
                <a:solidFill>
                  <a:schemeClr val="bg1"/>
                </a:solidFill>
                <a:cs typeface="Arial" charset="0"/>
              </a:rPr>
              <a:t> Charitable Trust's​</a:t>
            </a:r>
            <a:br>
              <a:rPr lang="en-IN" sz="1800" b="1" dirty="0">
                <a:solidFill>
                  <a:schemeClr val="bg1"/>
                </a:solidFill>
                <a:cs typeface="Arial" charset="0"/>
              </a:rPr>
            </a:br>
            <a:r>
              <a:rPr lang="en-IN" sz="1800" b="1" u="sng" dirty="0" err="1">
                <a:solidFill>
                  <a:schemeClr val="bg1"/>
                </a:solidFill>
                <a:cs typeface="Arial" charset="0"/>
              </a:rPr>
              <a:t>Vishwakarma</a:t>
            </a:r>
            <a:r>
              <a:rPr lang="en-IN" sz="1800" b="1" u="sng" dirty="0">
                <a:solidFill>
                  <a:schemeClr val="bg1"/>
                </a:solidFill>
                <a:cs typeface="Arial" charset="0"/>
              </a:rPr>
              <a:t> Institute of Technology</a:t>
            </a:r>
            <a:endParaRPr lang="en-US" sz="1800" dirty="0">
              <a:solidFill>
                <a:schemeClr val="bg1"/>
              </a:solidFill>
            </a:endParaRPr>
          </a:p>
        </p:txBody>
      </p:sp>
      <p:sp>
        <p:nvSpPr>
          <p:cNvPr id="3" name="Subtitle 2"/>
          <p:cNvSpPr>
            <a:spLocks noGrp="1"/>
          </p:cNvSpPr>
          <p:nvPr>
            <p:ph type="subTitle" idx="1"/>
          </p:nvPr>
        </p:nvSpPr>
        <p:spPr>
          <a:xfrm>
            <a:off x="296260" y="1502815"/>
            <a:ext cx="8398775" cy="3206805"/>
          </a:xfrm>
        </p:spPr>
        <p:txBody>
          <a:bodyPr>
            <a:normAutofit fontScale="55000" lnSpcReduction="20000"/>
          </a:bodyPr>
          <a:lstStyle/>
          <a:p>
            <a:pPr algn="ctr">
              <a:lnSpc>
                <a:spcPct val="150000"/>
              </a:lnSpc>
            </a:pPr>
            <a:r>
              <a:rPr lang="en-IN" b="1" dirty="0">
                <a:latin typeface="Times New Roman" pitchFamily="18" charset="0"/>
                <a:cs typeface="Times New Roman" pitchFamily="18" charset="0"/>
              </a:rPr>
              <a:t>Software Development Project</a:t>
            </a:r>
          </a:p>
          <a:p>
            <a:pPr algn="ctr">
              <a:lnSpc>
                <a:spcPct val="150000"/>
              </a:lnSpc>
            </a:pPr>
            <a:r>
              <a:rPr lang="en-US" sz="3600" b="1" dirty="0">
                <a:latin typeface="Times New Roman" pitchFamily="18" charset="0"/>
                <a:cs typeface="Times New Roman" pitchFamily="18" charset="0"/>
                <a:sym typeface="Times New Roman" pitchFamily="18" charset="0"/>
              </a:rPr>
              <a:t>TITLE:</a:t>
            </a:r>
            <a:r>
              <a:rPr lang="en-IN" sz="3600" b="1" dirty="0">
                <a:latin typeface="Times New Roman" pitchFamily="18" charset="0"/>
                <a:cs typeface="Times New Roman" pitchFamily="18" charset="0"/>
              </a:rPr>
              <a:t>Bitcoin Price Notifications Using Python</a:t>
            </a:r>
          </a:p>
          <a:p>
            <a:pPr algn="ctr">
              <a:lnSpc>
                <a:spcPct val="150000"/>
              </a:lnSpc>
              <a:spcBef>
                <a:spcPts val="1200"/>
              </a:spcBef>
              <a:buClr>
                <a:srgbClr val="000000"/>
              </a:buClr>
              <a:buSzPts val="1100"/>
            </a:pPr>
            <a:r>
              <a:rPr lang="en-IN" b="1" dirty="0">
                <a:latin typeface="Times New Roman" pitchFamily="18" charset="0"/>
                <a:cs typeface="Times New Roman" pitchFamily="18" charset="0"/>
              </a:rPr>
              <a:t>Department of Multidisciplinary Engineering</a:t>
            </a:r>
            <a:endParaRPr lang="en-IN" dirty="0">
              <a:latin typeface="Times New Roman" pitchFamily="18" charset="0"/>
              <a:cs typeface="Times New Roman" pitchFamily="18" charset="0"/>
            </a:endParaRPr>
          </a:p>
          <a:p>
            <a:pPr algn="ctr">
              <a:lnSpc>
                <a:spcPct val="150000"/>
              </a:lnSpc>
              <a:spcBef>
                <a:spcPts val="1200"/>
              </a:spcBef>
            </a:pPr>
            <a:r>
              <a:rPr lang="en-IN" b="1" dirty="0">
                <a:latin typeface="Times New Roman" pitchFamily="18" charset="0"/>
                <a:cs typeface="Times New Roman" pitchFamily="18" charset="0"/>
                <a:sym typeface="Times New Roman" pitchFamily="18" charset="0"/>
              </a:rPr>
              <a:t>DIV- </a:t>
            </a:r>
            <a:r>
              <a:rPr lang="en-IN" dirty="0">
                <a:latin typeface="Times New Roman" pitchFamily="18" charset="0"/>
                <a:cs typeface="Times New Roman" pitchFamily="18" charset="0"/>
                <a:sym typeface="Times New Roman" pitchFamily="18" charset="0"/>
              </a:rPr>
              <a:t>SEDA -A</a:t>
            </a:r>
            <a:r>
              <a:rPr lang="en-IN" b="1" dirty="0">
                <a:latin typeface="Times New Roman" pitchFamily="18" charset="0"/>
                <a:cs typeface="Times New Roman" pitchFamily="18" charset="0"/>
                <a:sym typeface="Times New Roman" pitchFamily="18" charset="0"/>
              </a:rPr>
              <a:t>  	BATCH- 3</a:t>
            </a:r>
          </a:p>
          <a:p>
            <a:pPr algn="ctr">
              <a:lnSpc>
                <a:spcPct val="150000"/>
              </a:lnSpc>
              <a:spcBef>
                <a:spcPts val="1200"/>
              </a:spcBef>
            </a:pPr>
            <a:r>
              <a:rPr lang="en-IN" b="1" dirty="0">
                <a:latin typeface="Times New Roman" pitchFamily="18" charset="0"/>
                <a:cs typeface="Times New Roman" pitchFamily="18" charset="0"/>
                <a:sym typeface="Times New Roman" pitchFamily="18" charset="0"/>
              </a:rPr>
              <a:t>Name: </a:t>
            </a:r>
            <a:r>
              <a:rPr lang="en-IN" b="1" dirty="0" err="1">
                <a:latin typeface="Times New Roman" pitchFamily="18" charset="0"/>
                <a:cs typeface="Times New Roman" pitchFamily="18" charset="0"/>
                <a:sym typeface="Times New Roman" pitchFamily="18" charset="0"/>
              </a:rPr>
              <a:t>Geetai</a:t>
            </a:r>
            <a:r>
              <a:rPr lang="en-IN" b="1" dirty="0">
                <a:latin typeface="Times New Roman" pitchFamily="18" charset="0"/>
                <a:cs typeface="Times New Roman" pitchFamily="18" charset="0"/>
                <a:sym typeface="Times New Roman" pitchFamily="18" charset="0"/>
              </a:rPr>
              <a:t> </a:t>
            </a:r>
            <a:r>
              <a:rPr lang="en-IN" b="1" dirty="0" err="1">
                <a:latin typeface="Times New Roman" pitchFamily="18" charset="0"/>
                <a:cs typeface="Times New Roman" pitchFamily="18" charset="0"/>
                <a:sym typeface="Times New Roman" pitchFamily="18" charset="0"/>
              </a:rPr>
              <a:t>Pravin</a:t>
            </a:r>
            <a:r>
              <a:rPr lang="en-IN" b="1" dirty="0">
                <a:latin typeface="Times New Roman" pitchFamily="18" charset="0"/>
                <a:cs typeface="Times New Roman" pitchFamily="18" charset="0"/>
                <a:sym typeface="Times New Roman" pitchFamily="18" charset="0"/>
              </a:rPr>
              <a:t> </a:t>
            </a:r>
            <a:r>
              <a:rPr lang="en-IN" b="1" dirty="0" err="1">
                <a:latin typeface="Times New Roman" pitchFamily="18" charset="0"/>
                <a:cs typeface="Times New Roman" pitchFamily="18" charset="0"/>
                <a:sym typeface="Times New Roman" pitchFamily="18" charset="0"/>
              </a:rPr>
              <a:t>Charde</a:t>
            </a:r>
            <a:r>
              <a:rPr lang="en-IN" b="1" dirty="0">
                <a:latin typeface="Times New Roman" pitchFamily="18" charset="0"/>
                <a:cs typeface="Times New Roman" pitchFamily="18" charset="0"/>
                <a:sym typeface="Times New Roman" pitchFamily="18" charset="0"/>
              </a:rPr>
              <a:t> </a:t>
            </a:r>
          </a:p>
          <a:p>
            <a:pPr algn="ctr">
              <a:lnSpc>
                <a:spcPct val="150000"/>
              </a:lnSpc>
              <a:spcBef>
                <a:spcPts val="1200"/>
              </a:spcBef>
            </a:pPr>
            <a:r>
              <a:rPr lang="en-IN" b="1" dirty="0">
                <a:latin typeface="Times New Roman" pitchFamily="18" charset="0"/>
                <a:cs typeface="Times New Roman" pitchFamily="18" charset="0"/>
                <a:sym typeface="Times New Roman" pitchFamily="18" charset="0"/>
              </a:rPr>
              <a:t>Guided by: </a:t>
            </a:r>
          </a:p>
          <a:p>
            <a:pPr algn="ctr">
              <a:lnSpc>
                <a:spcPct val="150000"/>
              </a:lnSpc>
              <a:spcBef>
                <a:spcPts val="1200"/>
              </a:spcBef>
            </a:pPr>
            <a:r>
              <a:rPr lang="en-IN" b="1" dirty="0">
                <a:latin typeface="Times New Roman" pitchFamily="18" charset="0"/>
                <a:cs typeface="Times New Roman" pitchFamily="18" charset="0"/>
                <a:sym typeface="Times New Roman" pitchFamily="18" charset="0"/>
              </a:rPr>
              <a:t>Prof. </a:t>
            </a:r>
            <a:r>
              <a:rPr lang="en-IN" b="1" dirty="0" err="1">
                <a:latin typeface="Times New Roman" pitchFamily="18" charset="0"/>
                <a:cs typeface="Times New Roman" pitchFamily="18" charset="0"/>
                <a:sym typeface="Times New Roman" pitchFamily="18" charset="0"/>
              </a:rPr>
              <a:t>Kaustubh</a:t>
            </a:r>
            <a:r>
              <a:rPr lang="en-IN" b="1" dirty="0">
                <a:latin typeface="Times New Roman" pitchFamily="18" charset="0"/>
                <a:cs typeface="Times New Roman" pitchFamily="18" charset="0"/>
                <a:sym typeface="Times New Roman" pitchFamily="18" charset="0"/>
              </a:rPr>
              <a:t> A. </a:t>
            </a:r>
            <a:r>
              <a:rPr lang="en-IN" b="1" dirty="0" err="1">
                <a:latin typeface="Times New Roman" pitchFamily="18" charset="0"/>
                <a:cs typeface="Times New Roman" pitchFamily="18" charset="0"/>
                <a:sym typeface="Times New Roman" pitchFamily="18" charset="0"/>
              </a:rPr>
              <a:t>Hiwarekar</a:t>
            </a:r>
            <a:endParaRPr lang="en-IN" b="1" dirty="0">
              <a:latin typeface="Times New Roman" pitchFamily="18" charset="0"/>
              <a:cs typeface="Times New Roman" pitchFamily="18" charset="0"/>
            </a:endParaRPr>
          </a:p>
          <a:p>
            <a:endParaRPr lang="en-US" dirty="0"/>
          </a:p>
        </p:txBody>
      </p:sp>
      <p:pic>
        <p:nvPicPr>
          <p:cNvPr id="4" name="Picture 3"/>
          <p:cNvPicPr/>
          <p:nvPr/>
        </p:nvPicPr>
        <p:blipFill>
          <a:blip r:embed="rId2"/>
          <a:srcRect/>
          <a:stretch>
            <a:fillRect/>
          </a:stretch>
        </p:blipFill>
        <p:spPr bwMode="auto">
          <a:xfrm>
            <a:off x="448966" y="281176"/>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bg1"/>
                </a:solidFill>
                <a:effectLst/>
                <a:cs typeface="Arial" charset="0"/>
              </a:rPr>
              <a:t>Reference</a:t>
            </a:r>
            <a:endParaRPr lang="en-IN" b="1" dirty="0">
              <a:solidFill>
                <a:schemeClr val="bg1"/>
              </a:solidFill>
              <a:effectLst/>
              <a:cs typeface="Arial" charset="0"/>
            </a:endParaRPr>
          </a:p>
        </p:txBody>
      </p:sp>
      <p:sp>
        <p:nvSpPr>
          <p:cNvPr id="3" name="Content Placeholder 2"/>
          <p:cNvSpPr>
            <a:spLocks noGrp="1"/>
          </p:cNvSpPr>
          <p:nvPr>
            <p:ph idx="1"/>
          </p:nvPr>
        </p:nvSpPr>
        <p:spPr/>
        <p:txBody>
          <a:bodyPr>
            <a:normAutofit/>
          </a:bodyPr>
          <a:lstStyle/>
          <a:p>
            <a:pPr>
              <a:lnSpc>
                <a:spcPct val="150000"/>
              </a:lnSpc>
            </a:pPr>
            <a:r>
              <a:rPr lang="en-IN" sz="2400" b="1" u="sng" dirty="0">
                <a:latin typeface="Times New Roman" pitchFamily="18" charset="0"/>
                <a:cs typeface="Times New Roman" pitchFamily="18" charset="0"/>
              </a:rPr>
              <a:t>https://docs.python.org/3/library/urllib.request.html</a:t>
            </a:r>
            <a:endParaRPr lang="en-IN" sz="2400" dirty="0">
              <a:latin typeface="Times New Roman" pitchFamily="18" charset="0"/>
              <a:cs typeface="Times New Roman" pitchFamily="18" charset="0"/>
            </a:endParaRPr>
          </a:p>
          <a:p>
            <a:pPr>
              <a:lnSpc>
                <a:spcPct val="150000"/>
              </a:lnSpc>
            </a:pPr>
            <a:r>
              <a:rPr lang="en-IN" sz="2400" b="1" u="sng" dirty="0">
                <a:latin typeface="Times New Roman" pitchFamily="18" charset="0"/>
                <a:cs typeface="Times New Roman" pitchFamily="18" charset="0"/>
              </a:rPr>
              <a:t>https://www.crummy.com/software/BeautifulSoup/bs4/doc/</a:t>
            </a:r>
            <a:endParaRPr lang="en-IN" sz="2400" dirty="0">
              <a:latin typeface="Times New Roman" pitchFamily="18" charset="0"/>
              <a:cs typeface="Times New Roman" pitchFamily="18" charset="0"/>
            </a:endParaRPr>
          </a:p>
          <a:p>
            <a:pPr>
              <a:lnSpc>
                <a:spcPct val="150000"/>
              </a:lnSpc>
            </a:pPr>
            <a:r>
              <a:rPr lang="en-IN" sz="2400" b="1" u="sng" dirty="0">
                <a:latin typeface="Times New Roman" pitchFamily="18" charset="0"/>
                <a:cs typeface="Times New Roman" pitchFamily="18" charset="0"/>
              </a:rPr>
              <a:t>https://docs.python.org/3/library/ssl.html</a:t>
            </a:r>
            <a:endParaRPr lang="en-IN" sz="2400" dirty="0">
              <a:latin typeface="Times New Roman" pitchFamily="18" charset="0"/>
              <a:cs typeface="Times New Roman" pitchFamily="18" charset="0"/>
            </a:endParaRPr>
          </a:p>
          <a:p>
            <a:pPr>
              <a:lnSpc>
                <a:spcPct val="150000"/>
              </a:lnSpc>
            </a:pPr>
            <a:r>
              <a:rPr lang="en-IN" sz="2400" b="1" u="sng" dirty="0">
                <a:latin typeface="Times New Roman" pitchFamily="18" charset="0"/>
                <a:cs typeface="Times New Roman" pitchFamily="18" charset="0"/>
              </a:rPr>
              <a:t>https://docs.python.org/3/library/smtplib.html</a:t>
            </a:r>
            <a:endParaRPr lang="en-IN" sz="2400" dirty="0">
              <a:latin typeface="Times New Roman" pitchFamily="18" charset="0"/>
              <a:cs typeface="Times New Roman" pitchFamily="18" charset="0"/>
            </a:endParaRPr>
          </a:p>
          <a:p>
            <a:pPr>
              <a:lnSpc>
                <a:spcPct val="150000"/>
              </a:lnSpc>
            </a:pPr>
            <a:r>
              <a:rPr lang="en-IN" sz="2400" b="1" u="sng" dirty="0">
                <a:latin typeface="Times New Roman" pitchFamily="18" charset="0"/>
                <a:cs typeface="Times New Roman" pitchFamily="18" charset="0"/>
              </a:rPr>
              <a:t>https://docs.python.org/3/library/time.html</a:t>
            </a:r>
            <a:r>
              <a:rPr lang="en-IN" sz="2400" dirty="0">
                <a:latin typeface="Times New Roman" pitchFamily="18" charset="0"/>
                <a:cs typeface="Times New Roman" pitchFamily="18" charset="0"/>
              </a:rPr>
              <a:t> </a:t>
            </a:r>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07040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95" y="1350110"/>
            <a:ext cx="6260905" cy="2137870"/>
          </a:xfrm>
        </p:spPr>
        <p:txBody>
          <a:bodyPr>
            <a:normAutofit/>
          </a:bodyPr>
          <a:lstStyle/>
          <a:p>
            <a:pPr algn="ctr"/>
            <a:r>
              <a:rPr lang="en-US" sz="4400" b="1" dirty="0">
                <a:solidFill>
                  <a:schemeClr val="bg1"/>
                </a:solidFill>
                <a:latin typeface="Times New Roman" pitchFamily="18" charset="0"/>
                <a:cs typeface="Times New Roman" pitchFamily="18" charset="0"/>
              </a:rPr>
              <a:t>Thank You !!!!</a:t>
            </a:r>
            <a:endParaRPr lang="en-IN" sz="4400" dirty="0">
              <a:solidFill>
                <a:schemeClr val="bg1"/>
              </a:solidFill>
            </a:endParaRPr>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001539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effectLst/>
                <a:cs typeface="Arial" charset="0"/>
              </a:rPr>
              <a:t>Content</a:t>
            </a:r>
            <a:endParaRPr lang="en-US" dirty="0">
              <a:solidFill>
                <a:schemeClr val="bg1"/>
              </a:solidFill>
              <a:effectLst/>
            </a:endParaRPr>
          </a:p>
        </p:txBody>
      </p:sp>
      <p:sp>
        <p:nvSpPr>
          <p:cNvPr id="3" name="Content Placeholder 2"/>
          <p:cNvSpPr>
            <a:spLocks noGrp="1"/>
          </p:cNvSpPr>
          <p:nvPr>
            <p:ph idx="1"/>
          </p:nvPr>
        </p:nvSpPr>
        <p:spPr/>
        <p:txBody>
          <a:bodyPr>
            <a:normAutofit fontScale="85000" lnSpcReduction="20000"/>
          </a:bodyPr>
          <a:lstStyle/>
          <a:p>
            <a:pPr>
              <a:lnSpc>
                <a:spcPct val="150000"/>
              </a:lnSpc>
              <a:buFont typeface="Wingdings" pitchFamily="2" charset="2"/>
              <a:buChar char="v"/>
              <a:defRPr/>
            </a:pPr>
            <a:r>
              <a:rPr lang="en-IN" dirty="0">
                <a:latin typeface="Times New Roman" pitchFamily="18" charset="0"/>
                <a:cs typeface="Times New Roman" pitchFamily="18" charset="0"/>
              </a:rPr>
              <a:t>Introduction</a:t>
            </a:r>
          </a:p>
          <a:p>
            <a:pPr>
              <a:lnSpc>
                <a:spcPct val="150000"/>
              </a:lnSpc>
              <a:buFont typeface="Wingdings" pitchFamily="2" charset="2"/>
              <a:buChar char="v"/>
              <a:defRPr/>
            </a:pPr>
            <a:r>
              <a:rPr lang="en-IN" dirty="0">
                <a:latin typeface="Times New Roman" pitchFamily="18" charset="0"/>
                <a:cs typeface="Times New Roman" pitchFamily="18" charset="0"/>
              </a:rPr>
              <a:t>Technology used</a:t>
            </a:r>
          </a:p>
          <a:p>
            <a:pPr>
              <a:lnSpc>
                <a:spcPct val="150000"/>
              </a:lnSpc>
              <a:buFont typeface="Wingdings" pitchFamily="2" charset="2"/>
              <a:buChar char="v"/>
              <a:defRPr/>
            </a:pPr>
            <a:r>
              <a:rPr lang="en-IN" dirty="0">
                <a:latin typeface="Times New Roman" pitchFamily="18" charset="0"/>
                <a:cs typeface="Times New Roman" pitchFamily="18" charset="0"/>
              </a:rPr>
              <a:t>Algorithm</a:t>
            </a:r>
          </a:p>
          <a:p>
            <a:pPr>
              <a:lnSpc>
                <a:spcPct val="150000"/>
              </a:lnSpc>
              <a:buFont typeface="Wingdings" pitchFamily="2" charset="2"/>
              <a:buChar char="v"/>
              <a:defRPr/>
            </a:pPr>
            <a:r>
              <a:rPr lang="en-IN" dirty="0">
                <a:latin typeface="Times New Roman" pitchFamily="18" charset="0"/>
                <a:cs typeface="Times New Roman" pitchFamily="18" charset="0"/>
              </a:rPr>
              <a:t>Result</a:t>
            </a:r>
          </a:p>
          <a:p>
            <a:pPr>
              <a:lnSpc>
                <a:spcPct val="150000"/>
              </a:lnSpc>
              <a:buFont typeface="Wingdings" pitchFamily="2" charset="2"/>
              <a:buChar char="v"/>
              <a:defRPr/>
            </a:pPr>
            <a:r>
              <a:rPr lang="en-IN" dirty="0">
                <a:latin typeface="Times New Roman" pitchFamily="18" charset="0"/>
                <a:cs typeface="Times New Roman" pitchFamily="18" charset="0"/>
              </a:rPr>
              <a:t>Conclusion</a:t>
            </a:r>
          </a:p>
          <a:p>
            <a:pPr>
              <a:lnSpc>
                <a:spcPct val="150000"/>
              </a:lnSpc>
              <a:buFont typeface="Wingdings" pitchFamily="2" charset="2"/>
              <a:buChar char="v"/>
              <a:defRPr/>
            </a:pPr>
            <a:r>
              <a:rPr lang="en-IN" dirty="0">
                <a:latin typeface="Times New Roman" pitchFamily="18" charset="0"/>
                <a:cs typeface="Times New Roman" pitchFamily="18" charset="0"/>
              </a:rPr>
              <a:t>References</a:t>
            </a:r>
            <a:endParaRPr lang="en-US" dirty="0"/>
          </a:p>
          <a:p>
            <a:endParaRPr lang="en-US" dirty="0"/>
          </a:p>
          <a:p>
            <a:endParaRPr lang="en-US" dirty="0" smtClean="0"/>
          </a:p>
          <a:p>
            <a:endParaRPr lang="en-US" dirty="0"/>
          </a:p>
        </p:txBody>
      </p:sp>
      <p:pic>
        <p:nvPicPr>
          <p:cNvPr id="5" name="Picture 4"/>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0330949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bg1"/>
                </a:solidFill>
                <a:effectLst/>
                <a:cs typeface="Arial" charset="0"/>
              </a:rPr>
              <a:t>Introduction</a:t>
            </a:r>
          </a:p>
        </p:txBody>
      </p:sp>
      <p:sp>
        <p:nvSpPr>
          <p:cNvPr id="3" name="Content Placeholder 2"/>
          <p:cNvSpPr>
            <a:spLocks noGrp="1"/>
          </p:cNvSpPr>
          <p:nvPr>
            <p:ph idx="1"/>
          </p:nvPr>
        </p:nvSpPr>
        <p:spPr/>
        <p:txBody>
          <a:bodyPr/>
          <a:lstStyle/>
          <a:p>
            <a:pPr>
              <a:lnSpc>
                <a:spcPct val="150000"/>
              </a:lnSpc>
              <a:buFont typeface="Wingdings" pitchFamily="2" charset="2"/>
              <a:buChar char="v"/>
            </a:pPr>
            <a:r>
              <a:rPr lang="en-IN" dirty="0">
                <a:latin typeface="Times New Roman" pitchFamily="18" charset="0"/>
                <a:cs typeface="Times New Roman" pitchFamily="18" charset="0"/>
              </a:rPr>
              <a:t>Bitcoin price notification is a tool.</a:t>
            </a:r>
          </a:p>
          <a:p>
            <a:pPr>
              <a:lnSpc>
                <a:spcPct val="150000"/>
              </a:lnSpc>
              <a:buFont typeface="Wingdings" pitchFamily="2" charset="2"/>
              <a:buChar char="v"/>
            </a:pPr>
            <a:r>
              <a:rPr lang="en-IN" dirty="0">
                <a:latin typeface="Times New Roman" pitchFamily="18" charset="0"/>
                <a:cs typeface="Times New Roman" pitchFamily="18" charset="0"/>
              </a:rPr>
              <a:t>Develop using Python programming language.</a:t>
            </a:r>
          </a:p>
          <a:p>
            <a:pPr>
              <a:lnSpc>
                <a:spcPct val="150000"/>
              </a:lnSpc>
              <a:buFont typeface="Wingdings" pitchFamily="2" charset="2"/>
              <a:buChar char="v"/>
            </a:pPr>
            <a:r>
              <a:rPr lang="en-IN" dirty="0">
                <a:latin typeface="Times New Roman" pitchFamily="18" charset="0"/>
                <a:cs typeface="Times New Roman" pitchFamily="18" charset="0"/>
              </a:rPr>
              <a:t>By using this utility there is no need to continuously check for new price.  </a:t>
            </a:r>
          </a:p>
          <a:p>
            <a:pPr marL="0" indent="0">
              <a:buNone/>
            </a:pPr>
            <a:endParaRPr lang="en-US" dirty="0"/>
          </a:p>
          <a:p>
            <a:endParaRPr lang="en-IN" dirty="0"/>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27353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bg1"/>
                </a:solidFill>
                <a:effectLst/>
                <a:cs typeface="Arial" charset="0"/>
              </a:rPr>
              <a:t>Technology Used</a:t>
            </a:r>
            <a:endParaRPr lang="en-IN" b="1" dirty="0">
              <a:solidFill>
                <a:schemeClr val="bg1"/>
              </a:solidFill>
              <a:effectLst/>
              <a:cs typeface="Arial" charset="0"/>
            </a:endParaRPr>
          </a:p>
        </p:txBody>
      </p:sp>
      <p:sp>
        <p:nvSpPr>
          <p:cNvPr id="3" name="Content Placeholder 2"/>
          <p:cNvSpPr>
            <a:spLocks noGrp="1"/>
          </p:cNvSpPr>
          <p:nvPr>
            <p:ph idx="1"/>
          </p:nvPr>
        </p:nvSpPr>
        <p:spPr>
          <a:xfrm>
            <a:off x="296260" y="1197405"/>
            <a:ext cx="8246070" cy="3359506"/>
          </a:xfrm>
        </p:spPr>
        <p:txBody>
          <a:bodyPr>
            <a:noAutofit/>
          </a:bodyPr>
          <a:lstStyle/>
          <a:p>
            <a:pPr>
              <a:lnSpc>
                <a:spcPct val="150000"/>
              </a:lnSpc>
              <a:buFont typeface="Wingdings" pitchFamily="2" charset="2"/>
              <a:buChar char="v"/>
              <a:defRPr/>
            </a:pP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a:t>
            </a:r>
          </a:p>
          <a:p>
            <a:pPr>
              <a:lnSpc>
                <a:spcPct val="150000"/>
              </a:lnSpc>
              <a:buFont typeface="Wingdings" pitchFamily="2" charset="2"/>
              <a:buChar char="v"/>
              <a:defRPr/>
            </a:pPr>
            <a:r>
              <a:rPr lang="en-IN" sz="1800" dirty="0">
                <a:latin typeface="Times New Roman" pitchFamily="18" charset="0"/>
                <a:cs typeface="Times New Roman" pitchFamily="18" charset="0"/>
              </a:rPr>
              <a:t>Python Programming Language</a:t>
            </a:r>
          </a:p>
          <a:p>
            <a:pPr>
              <a:lnSpc>
                <a:spcPct val="150000"/>
              </a:lnSpc>
              <a:buFont typeface="Wingdings" pitchFamily="2" charset="2"/>
              <a:buChar char="v"/>
              <a:defRPr/>
            </a:pPr>
            <a:r>
              <a:rPr lang="en-IN" sz="1800" dirty="0">
                <a:latin typeface="Times New Roman" pitchFamily="18" charset="0"/>
                <a:cs typeface="Times New Roman" pitchFamily="18" charset="0"/>
              </a:rPr>
              <a:t>There are some Python libraries used to build this utility. </a:t>
            </a:r>
          </a:p>
          <a:p>
            <a:pPr lvl="1" indent="-342900">
              <a:defRPr/>
            </a:pPr>
            <a:r>
              <a:rPr lang="en-IN" sz="1800" dirty="0" err="1">
                <a:latin typeface="Times New Roman" pitchFamily="18" charset="0"/>
                <a:cs typeface="Times New Roman" pitchFamily="18" charset="0"/>
              </a:rPr>
              <a:t>BeautifulSoup</a:t>
            </a:r>
            <a:r>
              <a:rPr lang="en-IN" sz="1800" dirty="0">
                <a:latin typeface="Times New Roman" pitchFamily="18" charset="0"/>
                <a:cs typeface="Times New Roman" pitchFamily="18" charset="0"/>
              </a:rPr>
              <a:t> </a:t>
            </a:r>
          </a:p>
          <a:p>
            <a:pPr lvl="1" indent="-342900">
              <a:defRPr/>
            </a:pPr>
            <a:r>
              <a:rPr lang="en-IN" sz="1800" dirty="0">
                <a:latin typeface="Times New Roman" pitchFamily="18" charset="0"/>
                <a:cs typeface="Times New Roman" pitchFamily="18" charset="0"/>
              </a:rPr>
              <a:t>requests </a:t>
            </a:r>
          </a:p>
          <a:p>
            <a:pPr lvl="1" indent="-342900">
              <a:defRPr/>
            </a:pPr>
            <a:r>
              <a:rPr lang="en-IN" sz="1800" dirty="0">
                <a:latin typeface="Times New Roman" pitchFamily="18" charset="0"/>
                <a:cs typeface="Times New Roman" pitchFamily="18" charset="0"/>
              </a:rPr>
              <a:t>time </a:t>
            </a:r>
          </a:p>
          <a:p>
            <a:pPr lvl="1" indent="-342900">
              <a:defRPr/>
            </a:pPr>
            <a:r>
              <a:rPr lang="en-IN" sz="1800" dirty="0" err="1">
                <a:latin typeface="Times New Roman" pitchFamily="18" charset="0"/>
                <a:cs typeface="Times New Roman" pitchFamily="18" charset="0"/>
              </a:rPr>
              <a:t>smtplib</a:t>
            </a:r>
            <a:r>
              <a:rPr lang="en-IN" sz="1800" dirty="0">
                <a:latin typeface="Times New Roman" pitchFamily="18" charset="0"/>
                <a:cs typeface="Times New Roman" pitchFamily="18" charset="0"/>
              </a:rPr>
              <a:t> </a:t>
            </a:r>
          </a:p>
          <a:p>
            <a:pPr lvl="1" indent="-342900">
              <a:defRPr/>
            </a:pPr>
            <a:r>
              <a:rPr lang="en-IN" sz="1800" dirty="0" err="1">
                <a:latin typeface="Times New Roman" pitchFamily="18" charset="0"/>
                <a:cs typeface="Times New Roman" pitchFamily="18" charset="0"/>
              </a:rPr>
              <a:t>ssl</a:t>
            </a:r>
            <a:r>
              <a:rPr lang="en-IN" sz="1800" dirty="0">
                <a:latin typeface="Times New Roman" pitchFamily="18" charset="0"/>
                <a:cs typeface="Times New Roman" pitchFamily="18" charset="0"/>
              </a:rPr>
              <a:t>  </a:t>
            </a:r>
          </a:p>
          <a:p>
            <a:pPr lvl="1" indent="-342900">
              <a:defRPr/>
            </a:pPr>
            <a:r>
              <a:rPr lang="en-IN" sz="1800" dirty="0" err="1">
                <a:latin typeface="Times New Roman" pitchFamily="18" charset="0"/>
                <a:cs typeface="Times New Roman" pitchFamily="18" charset="0"/>
              </a:rPr>
              <a:t>email.mime</a:t>
            </a:r>
            <a:r>
              <a:rPr lang="en-IN" sz="1800" dirty="0">
                <a:latin typeface="Times New Roman" pitchFamily="18" charset="0"/>
                <a:cs typeface="Times New Roman" pitchFamily="18" charset="0"/>
              </a:rPr>
              <a:t>                    </a:t>
            </a:r>
          </a:p>
          <a:p>
            <a:pPr lvl="1" indent="-342900">
              <a:defRPr/>
            </a:pPr>
            <a:r>
              <a:rPr lang="en-IN" sz="1800" dirty="0" err="1" smtClean="0">
                <a:latin typeface="Times New Roman" pitchFamily="18" charset="0"/>
                <a:cs typeface="Times New Roman" pitchFamily="18" charset="0"/>
              </a:rPr>
              <a:t>PySimpleGUI</a:t>
            </a:r>
            <a:endParaRPr lang="en-IN" sz="18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7333253"/>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bg1"/>
                </a:solidFill>
                <a:effectLst/>
                <a:cs typeface="Arial" charset="0"/>
              </a:rPr>
              <a:t>Algorithm</a:t>
            </a:r>
            <a:endParaRPr lang="en-IN" b="1" dirty="0">
              <a:solidFill>
                <a:schemeClr val="bg1"/>
              </a:solidFill>
              <a:effectLst/>
              <a:cs typeface="Arial" charset="0"/>
            </a:endParaRPr>
          </a:p>
        </p:txBody>
      </p:sp>
      <p:sp>
        <p:nvSpPr>
          <p:cNvPr id="3" name="Content Placeholder 2"/>
          <p:cNvSpPr>
            <a:spLocks noGrp="1"/>
          </p:cNvSpPr>
          <p:nvPr>
            <p:ph idx="1"/>
          </p:nvPr>
        </p:nvSpPr>
        <p:spPr>
          <a:xfrm>
            <a:off x="448965" y="1197404"/>
            <a:ext cx="8246070" cy="3817625"/>
          </a:xfrm>
        </p:spPr>
        <p:txBody>
          <a:bodyPr>
            <a:noAutofit/>
          </a:bodyPr>
          <a:lstStyle/>
          <a:p>
            <a:pPr marL="0" indent="0">
              <a:buNone/>
              <a:defRPr/>
            </a:pPr>
            <a:r>
              <a:rPr lang="en-IN" sz="1800" b="1" dirty="0">
                <a:latin typeface="Times New Roman" pitchFamily="18" charset="0"/>
                <a:cs typeface="Times New Roman" pitchFamily="18" charset="0"/>
              </a:rPr>
              <a:t>Step 1</a:t>
            </a:r>
            <a:r>
              <a:rPr lang="en-IN" sz="1800" dirty="0">
                <a:latin typeface="Times New Roman" pitchFamily="18" charset="0"/>
                <a:cs typeface="Times New Roman" pitchFamily="18" charset="0"/>
              </a:rPr>
              <a:t>: Start.</a:t>
            </a:r>
          </a:p>
          <a:p>
            <a:pPr marL="0" indent="0">
              <a:buNone/>
              <a:defRPr/>
            </a:pPr>
            <a:r>
              <a:rPr lang="en-IN" sz="1800" b="1" dirty="0">
                <a:latin typeface="Times New Roman" pitchFamily="18" charset="0"/>
                <a:cs typeface="Times New Roman" pitchFamily="18" charset="0"/>
              </a:rPr>
              <a:t>Step 2:</a:t>
            </a:r>
            <a:r>
              <a:rPr lang="en-IN" sz="1800" dirty="0">
                <a:latin typeface="Times New Roman" pitchFamily="18" charset="0"/>
                <a:cs typeface="Times New Roman" pitchFamily="18" charset="0"/>
              </a:rPr>
              <a:t> Import the required libraries.</a:t>
            </a:r>
          </a:p>
          <a:p>
            <a:pPr marL="0" indent="0">
              <a:buNone/>
              <a:defRPr/>
            </a:pPr>
            <a:r>
              <a:rPr lang="en-IN" sz="1800" b="1" dirty="0">
                <a:latin typeface="Times New Roman" pitchFamily="18" charset="0"/>
                <a:cs typeface="Times New Roman" pitchFamily="18" charset="0"/>
              </a:rPr>
              <a:t>Step 3:</a:t>
            </a:r>
            <a:r>
              <a:rPr lang="en-IN" sz="1800" dirty="0">
                <a:latin typeface="Times New Roman" pitchFamily="18" charset="0"/>
                <a:cs typeface="Times New Roman" pitchFamily="18" charset="0"/>
              </a:rPr>
              <a:t> Create a function to get the price.</a:t>
            </a:r>
          </a:p>
          <a:p>
            <a:pPr marL="0" indent="0">
              <a:buNone/>
              <a:defRPr/>
            </a:pPr>
            <a:r>
              <a:rPr lang="en-IN" sz="1800" b="1" dirty="0">
                <a:latin typeface="Times New Roman" pitchFamily="18" charset="0"/>
                <a:cs typeface="Times New Roman" pitchFamily="18" charset="0"/>
              </a:rPr>
              <a:t>Step 4:</a:t>
            </a:r>
            <a:r>
              <a:rPr lang="en-IN" sz="1800" dirty="0">
                <a:latin typeface="Times New Roman" pitchFamily="18" charset="0"/>
                <a:cs typeface="Times New Roman" pitchFamily="18" charset="0"/>
              </a:rPr>
              <a:t> Get the URL.</a:t>
            </a:r>
          </a:p>
          <a:p>
            <a:pPr marL="0" indent="0">
              <a:buNone/>
              <a:defRPr/>
            </a:pPr>
            <a:r>
              <a:rPr lang="en-IN" sz="1800" b="1" dirty="0">
                <a:latin typeface="Times New Roman" pitchFamily="18" charset="0"/>
                <a:cs typeface="Times New Roman" pitchFamily="18" charset="0"/>
              </a:rPr>
              <a:t>Step 5:</a:t>
            </a:r>
            <a:r>
              <a:rPr lang="en-IN" sz="1800" dirty="0">
                <a:latin typeface="Times New Roman" pitchFamily="18" charset="0"/>
                <a:cs typeface="Times New Roman" pitchFamily="18" charset="0"/>
              </a:rPr>
              <a:t> Make a request to the website.</a:t>
            </a:r>
          </a:p>
          <a:p>
            <a:pPr marL="0" indent="0">
              <a:buNone/>
              <a:defRPr/>
            </a:pPr>
            <a:r>
              <a:rPr lang="en-IN" sz="1800" b="1" dirty="0">
                <a:latin typeface="Times New Roman" pitchFamily="18" charset="0"/>
                <a:cs typeface="Times New Roman" pitchFamily="18" charset="0"/>
              </a:rPr>
              <a:t>Step 6:</a:t>
            </a:r>
            <a:r>
              <a:rPr lang="en-IN" sz="1800" dirty="0">
                <a:latin typeface="Times New Roman" pitchFamily="18" charset="0"/>
                <a:cs typeface="Times New Roman" pitchFamily="18" charset="0"/>
              </a:rPr>
              <a:t> Parse the HTML.</a:t>
            </a:r>
          </a:p>
          <a:p>
            <a:pPr marL="0" indent="0">
              <a:buNone/>
              <a:defRPr/>
            </a:pPr>
            <a:r>
              <a:rPr lang="en-IN" sz="1800" b="1" dirty="0">
                <a:latin typeface="Times New Roman" pitchFamily="18" charset="0"/>
                <a:cs typeface="Times New Roman" pitchFamily="18" charset="0"/>
              </a:rPr>
              <a:t>Step 7:</a:t>
            </a:r>
            <a:r>
              <a:rPr lang="en-IN" sz="1800" dirty="0">
                <a:latin typeface="Times New Roman" pitchFamily="18" charset="0"/>
                <a:cs typeface="Times New Roman" pitchFamily="18" charset="0"/>
              </a:rPr>
              <a:t> Find the current price of crypto </a:t>
            </a:r>
            <a:r>
              <a:rPr lang="en-IN" sz="1800" dirty="0" smtClean="0">
                <a:latin typeface="Times New Roman" pitchFamily="18" charset="0"/>
                <a:cs typeface="Times New Roman" pitchFamily="18" charset="0"/>
              </a:rPr>
              <a:t>currency</a:t>
            </a:r>
            <a:r>
              <a:rPr lang="en-IN" sz="1800" dirty="0">
                <a:latin typeface="Times New Roman" pitchFamily="18" charset="0"/>
                <a:cs typeface="Times New Roman" pitchFamily="18" charset="0"/>
              </a:rPr>
              <a:t>.</a:t>
            </a:r>
          </a:p>
          <a:p>
            <a:pPr marL="0" indent="0">
              <a:buNone/>
              <a:defRPr/>
            </a:pPr>
            <a:r>
              <a:rPr lang="en-IN" sz="1800" b="1" dirty="0">
                <a:latin typeface="Times New Roman" pitchFamily="18" charset="0"/>
                <a:cs typeface="Times New Roman" pitchFamily="18" charset="0"/>
              </a:rPr>
              <a:t>Step 8:</a:t>
            </a:r>
            <a:r>
              <a:rPr lang="en-IN" sz="1800" dirty="0">
                <a:latin typeface="Times New Roman" pitchFamily="18" charset="0"/>
                <a:cs typeface="Times New Roman" pitchFamily="18" charset="0"/>
              </a:rPr>
              <a:t> Return the text.</a:t>
            </a:r>
          </a:p>
          <a:p>
            <a:pPr marL="0" indent="0">
              <a:buNone/>
              <a:defRPr/>
            </a:pPr>
            <a:r>
              <a:rPr lang="en-IN" sz="1800" b="1" dirty="0">
                <a:latin typeface="Times New Roman" pitchFamily="18" charset="0"/>
                <a:cs typeface="Times New Roman" pitchFamily="18" charset="0"/>
              </a:rPr>
              <a:t>Step 9:</a:t>
            </a:r>
            <a:r>
              <a:rPr lang="en-IN" sz="1800" dirty="0">
                <a:latin typeface="Times New Roman" pitchFamily="18" charset="0"/>
                <a:cs typeface="Times New Roman" pitchFamily="18" charset="0"/>
              </a:rPr>
              <a:t> Store the email addresses for the receiver and the sender and store the sender password.</a:t>
            </a:r>
          </a:p>
          <a:p>
            <a:pPr marL="0" indent="0">
              <a:buNone/>
              <a:defRPr/>
            </a:pPr>
            <a:r>
              <a:rPr lang="en-IN" sz="1800" b="1" dirty="0">
                <a:latin typeface="Times New Roman" pitchFamily="18" charset="0"/>
                <a:cs typeface="Times New Roman" pitchFamily="18" charset="0"/>
              </a:rPr>
              <a:t>Step 10:</a:t>
            </a:r>
            <a:r>
              <a:rPr lang="en-IN" sz="1800" dirty="0">
                <a:latin typeface="Times New Roman" pitchFamily="18" charset="0"/>
                <a:cs typeface="Times New Roman" pitchFamily="18" charset="0"/>
              </a:rPr>
              <a:t> Create a function to send emails.</a:t>
            </a:r>
          </a:p>
          <a:p>
            <a:pPr marL="0" indent="0">
              <a:buNone/>
              <a:defRPr/>
            </a:pPr>
            <a:r>
              <a:rPr lang="en-IN" sz="1800" b="1" dirty="0">
                <a:latin typeface="Times New Roman" pitchFamily="18" charset="0"/>
                <a:cs typeface="Times New Roman" pitchFamily="18" charset="0"/>
              </a:rPr>
              <a:t>Step </a:t>
            </a:r>
            <a:r>
              <a:rPr lang="en-IN" sz="1800" b="1" dirty="0" smtClean="0">
                <a:latin typeface="Times New Roman" pitchFamily="18" charset="0"/>
                <a:cs typeface="Times New Roman" pitchFamily="18" charset="0"/>
              </a:rPr>
              <a:t>11</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 Create a </a:t>
            </a:r>
            <a:r>
              <a:rPr lang="en-IN" sz="1800" dirty="0" err="1">
                <a:latin typeface="Times New Roman" pitchFamily="18" charset="0"/>
                <a:cs typeface="Times New Roman" pitchFamily="18" charset="0"/>
              </a:rPr>
              <a:t>MIMEMultipart</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Object</a:t>
            </a:r>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4298310"/>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bg1"/>
                </a:solidFill>
                <a:effectLst/>
                <a:cs typeface="Arial" charset="0"/>
              </a:rPr>
              <a:t>Cont.…</a:t>
            </a:r>
          </a:p>
        </p:txBody>
      </p:sp>
      <p:sp>
        <p:nvSpPr>
          <p:cNvPr id="3" name="Content Placeholder 2"/>
          <p:cNvSpPr>
            <a:spLocks noGrp="1"/>
          </p:cNvSpPr>
          <p:nvPr>
            <p:ph idx="1"/>
          </p:nvPr>
        </p:nvSpPr>
        <p:spPr/>
        <p:txBody>
          <a:bodyPr>
            <a:normAutofit fontScale="55000" lnSpcReduction="20000"/>
          </a:bodyPr>
          <a:lstStyle/>
          <a:p>
            <a:pPr marL="0" indent="0">
              <a:buNone/>
              <a:defRPr/>
            </a:pPr>
            <a:r>
              <a:rPr lang="en-IN" sz="3600" b="1" dirty="0">
                <a:latin typeface="Times New Roman" pitchFamily="18" charset="0"/>
                <a:cs typeface="Times New Roman" pitchFamily="18" charset="0"/>
              </a:rPr>
              <a:t>Step 12:</a:t>
            </a:r>
            <a:r>
              <a:rPr lang="en-IN" sz="3600" dirty="0">
                <a:latin typeface="Times New Roman" pitchFamily="18" charset="0"/>
                <a:cs typeface="Times New Roman" pitchFamily="18" charset="0"/>
              </a:rPr>
              <a:t> Create the HTML for the message.</a:t>
            </a:r>
          </a:p>
          <a:p>
            <a:pPr marL="0" indent="0">
              <a:buNone/>
              <a:defRPr/>
            </a:pPr>
            <a:r>
              <a:rPr lang="en-IN" sz="3600" b="1" dirty="0">
                <a:latin typeface="Times New Roman" pitchFamily="18" charset="0"/>
                <a:cs typeface="Times New Roman" pitchFamily="18" charset="0"/>
              </a:rPr>
              <a:t>Step 13:</a:t>
            </a:r>
            <a:r>
              <a:rPr lang="en-IN" sz="3600" dirty="0">
                <a:latin typeface="Times New Roman" pitchFamily="18" charset="0"/>
                <a:cs typeface="Times New Roman" pitchFamily="18" charset="0"/>
              </a:rPr>
              <a:t> Create a html </a:t>
            </a:r>
            <a:r>
              <a:rPr lang="en-IN" sz="3600" dirty="0" err="1">
                <a:latin typeface="Times New Roman" pitchFamily="18" charset="0"/>
                <a:cs typeface="Times New Roman" pitchFamily="18" charset="0"/>
              </a:rPr>
              <a:t>MIMEText</a:t>
            </a:r>
            <a:r>
              <a:rPr lang="en-IN" sz="3600" dirty="0">
                <a:latin typeface="Times New Roman" pitchFamily="18" charset="0"/>
                <a:cs typeface="Times New Roman" pitchFamily="18" charset="0"/>
              </a:rPr>
              <a:t> Object and attach it to the message.</a:t>
            </a:r>
          </a:p>
          <a:p>
            <a:pPr marL="0" indent="0">
              <a:buNone/>
            </a:pPr>
            <a:r>
              <a:rPr lang="en-IN" sz="3300" b="1" dirty="0" smtClean="0">
                <a:latin typeface="Times New Roman" pitchFamily="18" charset="0"/>
                <a:cs typeface="Times New Roman" pitchFamily="18" charset="0"/>
              </a:rPr>
              <a:t>Step </a:t>
            </a:r>
            <a:r>
              <a:rPr lang="en-IN" sz="3300" b="1" dirty="0">
                <a:latin typeface="Times New Roman" pitchFamily="18" charset="0"/>
                <a:cs typeface="Times New Roman" pitchFamily="18" charset="0"/>
              </a:rPr>
              <a:t>14:</a:t>
            </a:r>
            <a:r>
              <a:rPr lang="en-IN" sz="3300" dirty="0">
                <a:latin typeface="Times New Roman" pitchFamily="18" charset="0"/>
                <a:cs typeface="Times New Roman" pitchFamily="18" charset="0"/>
              </a:rPr>
              <a:t> Create the secure socket layer (SSL) context object. </a:t>
            </a:r>
          </a:p>
          <a:p>
            <a:pPr marL="0" indent="0">
              <a:buNone/>
            </a:pPr>
            <a:r>
              <a:rPr lang="en-IN" sz="3300" b="1" dirty="0">
                <a:latin typeface="Times New Roman" pitchFamily="18" charset="0"/>
                <a:cs typeface="Times New Roman" pitchFamily="18" charset="0"/>
              </a:rPr>
              <a:t>Step 15:</a:t>
            </a:r>
            <a:r>
              <a:rPr lang="en-IN" sz="3300" dirty="0">
                <a:latin typeface="Times New Roman" pitchFamily="18" charset="0"/>
                <a:cs typeface="Times New Roman" pitchFamily="18" charset="0"/>
              </a:rPr>
              <a:t> Create the secure simple mail transfer Protocol (SMTP) connection.</a:t>
            </a:r>
          </a:p>
          <a:p>
            <a:pPr marL="0" indent="0">
              <a:buNone/>
            </a:pPr>
            <a:r>
              <a:rPr lang="en-IN" sz="3300" b="1" dirty="0">
                <a:latin typeface="Times New Roman" pitchFamily="18" charset="0"/>
                <a:cs typeface="Times New Roman" pitchFamily="18" charset="0"/>
              </a:rPr>
              <a:t>Step 16:</a:t>
            </a:r>
            <a:r>
              <a:rPr lang="en-IN" sz="3300" dirty="0">
                <a:latin typeface="Times New Roman" pitchFamily="18" charset="0"/>
                <a:cs typeface="Times New Roman" pitchFamily="18" charset="0"/>
              </a:rPr>
              <a:t> Login to the email and send the mail.</a:t>
            </a:r>
          </a:p>
          <a:p>
            <a:pPr marL="0" indent="0">
              <a:buNone/>
            </a:pPr>
            <a:r>
              <a:rPr lang="en-IN" sz="3300" b="1" dirty="0">
                <a:latin typeface="Times New Roman" pitchFamily="18" charset="0"/>
                <a:cs typeface="Times New Roman" pitchFamily="18" charset="0"/>
              </a:rPr>
              <a:t>Step 17:</a:t>
            </a:r>
            <a:r>
              <a:rPr lang="en-IN" sz="3300" dirty="0">
                <a:latin typeface="Times New Roman" pitchFamily="18" charset="0"/>
                <a:cs typeface="Times New Roman" pitchFamily="18" charset="0"/>
              </a:rPr>
              <a:t> Create a function to display price alert on GUI.</a:t>
            </a:r>
          </a:p>
          <a:p>
            <a:pPr marL="0" indent="0">
              <a:buNone/>
            </a:pPr>
            <a:r>
              <a:rPr lang="en-IN" sz="3300" b="1" dirty="0">
                <a:latin typeface="Times New Roman" pitchFamily="18" charset="0"/>
                <a:cs typeface="Times New Roman" pitchFamily="18" charset="0"/>
              </a:rPr>
              <a:t>Step </a:t>
            </a:r>
            <a:r>
              <a:rPr lang="en-IN" sz="3300" b="1" dirty="0" smtClean="0">
                <a:latin typeface="Times New Roman" pitchFamily="18" charset="0"/>
                <a:cs typeface="Times New Roman" pitchFamily="18" charset="0"/>
              </a:rPr>
              <a:t>18:</a:t>
            </a:r>
            <a:r>
              <a:rPr lang="en-IN" sz="3300" dirty="0">
                <a:latin typeface="Times New Roman" pitchFamily="18" charset="0"/>
                <a:cs typeface="Times New Roman" pitchFamily="18" charset="0"/>
              </a:rPr>
              <a:t>Create a function to send the alert on the mail</a:t>
            </a:r>
            <a:r>
              <a:rPr lang="en-IN" sz="3300" dirty="0" smtClean="0">
                <a:latin typeface="Times New Roman" pitchFamily="18" charset="0"/>
                <a:cs typeface="Times New Roman" pitchFamily="18" charset="0"/>
              </a:rPr>
              <a:t>.</a:t>
            </a:r>
            <a:endParaRPr lang="en-IN" sz="3300" dirty="0">
              <a:latin typeface="Times New Roman" pitchFamily="18" charset="0"/>
              <a:cs typeface="Times New Roman" pitchFamily="18" charset="0"/>
            </a:endParaRPr>
          </a:p>
          <a:p>
            <a:pPr marL="0" indent="0">
              <a:buNone/>
            </a:pPr>
            <a:r>
              <a:rPr lang="en-IN" sz="3300" b="1" dirty="0">
                <a:latin typeface="Times New Roman" pitchFamily="18" charset="0"/>
                <a:cs typeface="Times New Roman" pitchFamily="18" charset="0"/>
              </a:rPr>
              <a:t>Step 19: </a:t>
            </a:r>
            <a:r>
              <a:rPr lang="en-IN" sz="3300" dirty="0">
                <a:latin typeface="Times New Roman" pitchFamily="18" charset="0"/>
                <a:cs typeface="Times New Roman" pitchFamily="18" charset="0"/>
              </a:rPr>
              <a:t>Create an infinite loop to continuously send/show the price. </a:t>
            </a:r>
            <a:endParaRPr lang="en-IN" sz="3300" b="1" dirty="0" smtClean="0">
              <a:latin typeface="Times New Roman" pitchFamily="18" charset="0"/>
              <a:cs typeface="Times New Roman" pitchFamily="18" charset="0"/>
            </a:endParaRPr>
          </a:p>
          <a:p>
            <a:pPr marL="0" indent="0">
              <a:buNone/>
            </a:pPr>
            <a:r>
              <a:rPr lang="en-IN" sz="3300" b="1" dirty="0" smtClean="0">
                <a:latin typeface="Times New Roman" pitchFamily="18" charset="0"/>
                <a:cs typeface="Times New Roman" pitchFamily="18" charset="0"/>
              </a:rPr>
              <a:t>Step </a:t>
            </a:r>
            <a:r>
              <a:rPr lang="en-IN" sz="3300" b="1" dirty="0">
                <a:latin typeface="Times New Roman" pitchFamily="18" charset="0"/>
                <a:cs typeface="Times New Roman" pitchFamily="18" charset="0"/>
              </a:rPr>
              <a:t>20: </a:t>
            </a:r>
            <a:r>
              <a:rPr lang="en-IN" sz="3300" dirty="0">
                <a:latin typeface="Times New Roman" pitchFamily="18" charset="0"/>
                <a:cs typeface="Times New Roman" pitchFamily="18" charset="0"/>
              </a:rPr>
              <a:t>Check if the price has changed then update the price</a:t>
            </a:r>
            <a:r>
              <a:rPr lang="en-IN" sz="3300" dirty="0" smtClean="0">
                <a:latin typeface="Times New Roman" pitchFamily="18" charset="0"/>
                <a:cs typeface="Times New Roman" pitchFamily="18" charset="0"/>
              </a:rPr>
              <a:t>.</a:t>
            </a:r>
            <a:endParaRPr lang="en-IN" sz="3300" b="1" dirty="0" smtClean="0">
              <a:latin typeface="Times New Roman" pitchFamily="18" charset="0"/>
              <a:cs typeface="Times New Roman" pitchFamily="18" charset="0"/>
            </a:endParaRPr>
          </a:p>
          <a:p>
            <a:pPr marL="0" indent="0">
              <a:buNone/>
            </a:pPr>
            <a:r>
              <a:rPr lang="en-IN" sz="3300" b="1" dirty="0" smtClean="0">
                <a:latin typeface="Times New Roman" pitchFamily="18" charset="0"/>
                <a:cs typeface="Times New Roman" pitchFamily="18" charset="0"/>
              </a:rPr>
              <a:t>Step </a:t>
            </a:r>
            <a:r>
              <a:rPr lang="en-IN" sz="3300" b="1" dirty="0">
                <a:latin typeface="Times New Roman" pitchFamily="18" charset="0"/>
                <a:cs typeface="Times New Roman" pitchFamily="18" charset="0"/>
              </a:rPr>
              <a:t>21: </a:t>
            </a:r>
            <a:r>
              <a:rPr lang="en-IN" sz="3300" dirty="0">
                <a:latin typeface="Times New Roman" pitchFamily="18" charset="0"/>
                <a:cs typeface="Times New Roman" pitchFamily="18" charset="0"/>
              </a:rPr>
              <a:t>Send the alert</a:t>
            </a:r>
            <a:r>
              <a:rPr lang="en-IN" sz="3300" dirty="0" smtClean="0">
                <a:latin typeface="Times New Roman" pitchFamily="18" charset="0"/>
                <a:cs typeface="Times New Roman" pitchFamily="18" charset="0"/>
              </a:rPr>
              <a:t>.</a:t>
            </a:r>
            <a:endParaRPr lang="en-IN" sz="3300" b="1" dirty="0" smtClean="0">
              <a:latin typeface="Times New Roman" pitchFamily="18" charset="0"/>
              <a:cs typeface="Times New Roman" pitchFamily="18" charset="0"/>
            </a:endParaRPr>
          </a:p>
          <a:p>
            <a:pPr marL="0" indent="0">
              <a:buNone/>
            </a:pPr>
            <a:r>
              <a:rPr lang="en-IN" sz="3300" b="1" dirty="0" smtClean="0">
                <a:latin typeface="Times New Roman" pitchFamily="18" charset="0"/>
                <a:cs typeface="Times New Roman" pitchFamily="18" charset="0"/>
              </a:rPr>
              <a:t>Stop</a:t>
            </a:r>
            <a:endParaRPr lang="en-IN" sz="3300" b="1" dirty="0">
              <a:latin typeface="Times New Roman" pitchFamily="18" charset="0"/>
              <a:cs typeface="Times New Roman" pitchFamily="18" charset="0"/>
            </a:endParaRPr>
          </a:p>
          <a:p>
            <a:endParaRPr lang="en-IN" dirty="0"/>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10307980"/>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effectLst/>
                <a:cs typeface="Arial" charset="0"/>
              </a:rPr>
              <a:t>Result</a:t>
            </a:r>
            <a:endParaRPr lang="en-IN" b="1" dirty="0">
              <a:solidFill>
                <a:schemeClr val="bg1"/>
              </a:solidFill>
              <a:effectLst/>
              <a:cs typeface="Arial"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661" y="1502815"/>
            <a:ext cx="4344988"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659" y="1960930"/>
            <a:ext cx="364807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4"/>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p:cNvSpPr/>
          <p:nvPr/>
        </p:nvSpPr>
        <p:spPr>
          <a:xfrm>
            <a:off x="1042313" y="4404765"/>
            <a:ext cx="2748701" cy="338554"/>
          </a:xfrm>
          <a:prstGeom prst="rect">
            <a:avLst/>
          </a:prstGeom>
        </p:spPr>
        <p:txBody>
          <a:bodyPr wrap="none">
            <a:spAutoFit/>
          </a:bodyPr>
          <a:lstStyle/>
          <a:p>
            <a:r>
              <a:rPr lang="en-IN" sz="1600" b="1" dirty="0"/>
              <a:t>Notification on the user’s mail</a:t>
            </a:r>
          </a:p>
        </p:txBody>
      </p:sp>
      <p:sp>
        <p:nvSpPr>
          <p:cNvPr id="8" name="Rectangle 7"/>
          <p:cNvSpPr/>
          <p:nvPr/>
        </p:nvSpPr>
        <p:spPr>
          <a:xfrm>
            <a:off x="5753516" y="3611930"/>
            <a:ext cx="2286973" cy="338554"/>
          </a:xfrm>
          <a:prstGeom prst="rect">
            <a:avLst/>
          </a:prstGeom>
        </p:spPr>
        <p:txBody>
          <a:bodyPr wrap="none">
            <a:spAutoFit/>
          </a:bodyPr>
          <a:lstStyle/>
          <a:p>
            <a:r>
              <a:rPr lang="en-IN" sz="1600" b="1" dirty="0"/>
              <a:t>Notification through GUI</a:t>
            </a:r>
          </a:p>
        </p:txBody>
      </p:sp>
    </p:spTree>
    <p:extLst>
      <p:ext uri="{BB962C8B-B14F-4D97-AF65-F5344CB8AC3E}">
        <p14:creationId xmlns:p14="http://schemas.microsoft.com/office/powerpoint/2010/main" val="541973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48965" y="891995"/>
            <a:ext cx="8093365" cy="3817625"/>
          </a:xfrm>
        </p:spPr>
        <p:txBody>
          <a:bodyPr>
            <a:normAutofit fontScale="85000" lnSpcReduction="20000"/>
          </a:bodyPr>
          <a:lstStyle/>
          <a:p>
            <a:pPr marL="0" indent="0">
              <a:buNone/>
              <a:defRPr/>
            </a:pPr>
            <a:r>
              <a:rPr lang="en-IN" sz="3200" b="1" dirty="0">
                <a:latin typeface="Times New Roman" pitchFamily="18" charset="0"/>
                <a:cs typeface="Times New Roman" pitchFamily="18" charset="0"/>
              </a:rPr>
              <a:t>Advantages:</a:t>
            </a:r>
          </a:p>
          <a:p>
            <a:pPr lvl="0"/>
            <a:r>
              <a:rPr lang="en-IN" dirty="0">
                <a:latin typeface="Times New Roman" pitchFamily="18" charset="0"/>
                <a:cs typeface="Times New Roman" pitchFamily="18" charset="0"/>
              </a:rPr>
              <a:t>There is need to check for Bitcoin price manually.  </a:t>
            </a:r>
          </a:p>
          <a:p>
            <a:pPr lvl="0"/>
            <a:r>
              <a:rPr lang="en-IN" dirty="0">
                <a:latin typeface="Times New Roman" pitchFamily="18" charset="0"/>
                <a:cs typeface="Times New Roman" pitchFamily="18" charset="0"/>
              </a:rPr>
              <a:t>It saves time.   </a:t>
            </a:r>
          </a:p>
          <a:p>
            <a:pPr lvl="0"/>
            <a:r>
              <a:rPr lang="en-IN" dirty="0">
                <a:latin typeface="Times New Roman" pitchFamily="18" charset="0"/>
                <a:cs typeface="Times New Roman" pitchFamily="18" charset="0"/>
              </a:rPr>
              <a:t>User gets automatically notified.</a:t>
            </a:r>
          </a:p>
          <a:p>
            <a:pPr lvl="0"/>
            <a:r>
              <a:rPr lang="en-IN" dirty="0">
                <a:latin typeface="Times New Roman" pitchFamily="18" charset="0"/>
                <a:cs typeface="Times New Roman" pitchFamily="18" charset="0"/>
              </a:rPr>
              <a:t>It will be more beneficial for new users in digital currency business.</a:t>
            </a:r>
          </a:p>
          <a:p>
            <a:pPr marL="0" lvl="0" indent="0">
              <a:buNone/>
            </a:pPr>
            <a:endParaRPr lang="en-IN" dirty="0"/>
          </a:p>
          <a:p>
            <a:pPr marL="0" indent="0">
              <a:buNone/>
              <a:defRPr/>
            </a:pPr>
            <a:r>
              <a:rPr lang="en-IN" sz="3200" b="1" dirty="0">
                <a:latin typeface="Times New Roman" pitchFamily="18" charset="0"/>
                <a:cs typeface="Times New Roman" pitchFamily="18" charset="0"/>
              </a:rPr>
              <a:t>Disadvantages</a:t>
            </a:r>
            <a:r>
              <a:rPr lang="en-IN" b="1" dirty="0">
                <a:latin typeface="Times New Roman" pitchFamily="18" charset="0"/>
                <a:cs typeface="Times New Roman" pitchFamily="18" charset="0"/>
              </a:rPr>
              <a:t>:</a:t>
            </a:r>
          </a:p>
          <a:p>
            <a:r>
              <a:rPr lang="en-IN" dirty="0">
                <a:latin typeface="Times New Roman" pitchFamily="18" charset="0"/>
                <a:cs typeface="Times New Roman" pitchFamily="18" charset="0"/>
              </a:rPr>
              <a:t>If the website(from where we get the Bitcoin price) gets change, the system gets fail.</a:t>
            </a:r>
          </a:p>
        </p:txBody>
      </p:sp>
      <p:pic>
        <p:nvPicPr>
          <p:cNvPr id="6" name="Picture 5"/>
          <p:cNvPicPr/>
          <p:nvPr/>
        </p:nvPicPr>
        <p:blipFill>
          <a:blip r:embed="rId2"/>
          <a:srcRect/>
          <a:stretch>
            <a:fillRect/>
          </a:stretch>
        </p:blipFill>
        <p:spPr bwMode="auto">
          <a:xfrm>
            <a:off x="296260" y="280621"/>
            <a:ext cx="610820" cy="4586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bg1"/>
                </a:solidFill>
                <a:effectLst/>
                <a:cs typeface="Arial" charset="0"/>
              </a:rPr>
              <a:t>Conclusion</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This Bitcoin Notification can be efficiently used for sending an alert to user. The output will be in the form sending an automatic mail to the user or in the form of GUI.  Both the outputs are used for notifying the user with the new Bitcoin value.</a:t>
            </a:r>
            <a:endParaRPr lang="en-IN" b="1" dirty="0">
              <a:latin typeface="Times New Roman" pitchFamily="18" charset="0"/>
              <a:cs typeface="Times New Roman" pitchFamily="18" charset="0"/>
            </a:endParaRPr>
          </a:p>
          <a:p>
            <a:pPr marL="0" indent="0">
              <a:buNone/>
            </a:pPr>
            <a:endParaRPr lang="en-IN" dirty="0"/>
          </a:p>
          <a:p>
            <a:endParaRPr lang="en-IN" dirty="0"/>
          </a:p>
        </p:txBody>
      </p:sp>
      <p:pic>
        <p:nvPicPr>
          <p:cNvPr id="4" name="Picture 3"/>
          <p:cNvPicPr/>
          <p:nvPr/>
        </p:nvPicPr>
        <p:blipFill>
          <a:blip r:embed="rId2"/>
          <a:srcRect/>
          <a:stretch>
            <a:fillRect/>
          </a:stretch>
        </p:blipFill>
        <p:spPr bwMode="auto">
          <a:xfrm>
            <a:off x="296260" y="280621"/>
            <a:ext cx="610820" cy="610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152867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TotalTime>
  <Words>450</Words>
  <Application>Microsoft Office PowerPoint</Application>
  <PresentationFormat>On-screen Show (16:9)</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Bansilal Ramnath Agarwal Charitable Trust's​ Vishwakarma Institute of Technology</vt:lpstr>
      <vt:lpstr>Content</vt:lpstr>
      <vt:lpstr>Introduction</vt:lpstr>
      <vt:lpstr>Technology Used</vt:lpstr>
      <vt:lpstr>Algorithm</vt:lpstr>
      <vt:lpstr>Cont.…</vt:lpstr>
      <vt:lpstr>Result</vt:lpstr>
      <vt:lpstr>PowerPoint Presentation</vt:lpstr>
      <vt:lpstr>Conclusion</vt:lpstr>
      <vt:lpstr>Reference</vt:lpstr>
      <vt:lpstr>Thank You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Windows User</cp:lastModifiedBy>
  <cp:revision>174</cp:revision>
  <dcterms:created xsi:type="dcterms:W3CDTF">2013-08-21T19:17:07Z</dcterms:created>
  <dcterms:modified xsi:type="dcterms:W3CDTF">2021-08-21T06:58:58Z</dcterms:modified>
</cp:coreProperties>
</file>