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70" r:id="rId5"/>
    <p:sldId id="262" r:id="rId6"/>
    <p:sldId id="271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6D45"/>
    <a:srgbClr val="66CCFF"/>
    <a:srgbClr val="B54C2D"/>
    <a:srgbClr val="FF0066"/>
    <a:srgbClr val="DDA147"/>
    <a:srgbClr val="1D1D1D"/>
    <a:srgbClr val="660066"/>
    <a:srgbClr val="B66952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anjalidagar880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96795"/>
            <a:ext cx="12191980" cy="7664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C000"/>
                </a:solidFill>
                <a:highlight>
                  <a:srgbClr val="B54C2D"/>
                </a:highlight>
                <a:latin typeface="Algerian" panose="04020705040A02060702" pitchFamily="82" charset="0"/>
                <a:cs typeface="Arial" panose="020B0604020202020204" pitchFamily="34" charset="0"/>
              </a:rPr>
              <a:t>"</a:t>
            </a:r>
            <a:r>
              <a:rPr lang="en-IN" dirty="0">
                <a:solidFill>
                  <a:srgbClr val="FFC000"/>
                </a:solidFill>
                <a:highlight>
                  <a:srgbClr val="B54C2D"/>
                </a:highlight>
                <a:latin typeface="Algerian" panose="04020705040A02060702" pitchFamily="82" charset="0"/>
              </a:rPr>
              <a:t>Cars24 Data Analytics Project</a:t>
            </a:r>
            <a:r>
              <a:rPr lang="en-IN" dirty="0">
                <a:solidFill>
                  <a:srgbClr val="FFC000"/>
                </a:solidFill>
                <a:highlight>
                  <a:srgbClr val="B54C2D"/>
                </a:highlight>
                <a:latin typeface="Algerian" panose="04020705040A02060702" pitchFamily="82" charset="0"/>
                <a:cs typeface="Arial" panose="020B0604020202020204" pitchFamily="34" charset="0"/>
              </a:rPr>
              <a:t>"</a:t>
            </a:r>
            <a:endParaRPr lang="en-US" dirty="0">
              <a:solidFill>
                <a:srgbClr val="FFC000"/>
              </a:solidFill>
              <a:highlight>
                <a:srgbClr val="B54C2D"/>
              </a:highlight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8478" y="5548545"/>
            <a:ext cx="3835153" cy="1154096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erlin Sans FB" panose="020E0602020502020306" pitchFamily="34" charset="0"/>
              </a:rPr>
              <a:t>                                                         </a:t>
            </a:r>
            <a:r>
              <a:rPr lang="en-US" sz="3600" b="1" dirty="0">
                <a:solidFill>
                  <a:srgbClr val="FFC000"/>
                </a:solidFill>
                <a:latin typeface="Berlin Sans FB" panose="020E0602020502020306" pitchFamily="34" charset="0"/>
              </a:rPr>
              <a:t>By Geetanjali</a:t>
            </a:r>
          </a:p>
          <a:p>
            <a:endParaRPr lang="en-US" sz="2800" dirty="0"/>
          </a:p>
        </p:txBody>
      </p:sp>
      <p:pic>
        <p:nvPicPr>
          <p:cNvPr id="5122" name="Picture 2" descr="Cars24 Logo PNG vector in SVG, PDF, AI, CDR format">
            <a:extLst>
              <a:ext uri="{FF2B5EF4-FFF2-40B4-BE49-F238E27FC236}">
                <a16:creationId xmlns:a16="http://schemas.microsoft.com/office/drawing/2014/main" id="{20E1CA24-D583-4EBA-A200-867BCA576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751" y="80932"/>
            <a:ext cx="1952880" cy="134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C52A-94C1-4DD4-B75C-A2FE34FB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352710"/>
            <a:ext cx="11054906" cy="1069687"/>
          </a:xfrm>
        </p:spPr>
        <p:txBody>
          <a:bodyPr>
            <a:normAutofit fontScale="90000"/>
          </a:bodyPr>
          <a:lstStyle/>
          <a:p>
            <a:r>
              <a:rPr lang="en-IN" sz="5300" b="1" dirty="0">
                <a:effectLst/>
                <a:highlight>
                  <a:srgbClr val="B54C2D"/>
                </a:highlight>
                <a:latin typeface="Algerian" panose="04020705040A02060702" pitchFamily="82" charset="0"/>
              </a:rPr>
              <a:t>Conclusion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A312E-8785-4461-89C3-933317390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66CCFF"/>
                </a:solidFill>
                <a:latin typeface="Arial Black" panose="020B0A04020102020204" pitchFamily="34" charset="0"/>
              </a:rPr>
              <a:t>Main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F01B-28E7-4EE9-B2FB-0D51760A03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Ford has the highest average revenue among brands.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Petrol is the most popular fuel type.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Most cars are first-owned.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Vento has the highest average </a:t>
            </a:r>
            <a:r>
              <a:rPr lang="en-US" dirty="0" err="1"/>
              <a:t>KM_Driven</a:t>
            </a:r>
            <a:r>
              <a:rPr lang="en-US" dirty="0"/>
              <a:t> among Cars.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54962-7AD8-4458-9DDC-0EA473EF5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>
                <a:solidFill>
                  <a:srgbClr val="66CCFF"/>
                </a:solidFill>
                <a:latin typeface="Arial Black" panose="020B0A04020102020204" pitchFamily="34" charset="0"/>
              </a:rPr>
              <a:t>Challenges </a:t>
            </a:r>
            <a:r>
              <a:rPr lang="en-IN" dirty="0">
                <a:solidFill>
                  <a:srgbClr val="66CCFF"/>
                </a:solidFill>
                <a:latin typeface="Arial Black" panose="020B0A04020102020204" pitchFamily="34" charset="0"/>
              </a:rPr>
              <a:t>and Considerations</a:t>
            </a:r>
            <a:endParaRPr lang="en-IN" b="1" dirty="0">
              <a:solidFill>
                <a:srgbClr val="66CCFF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5C603-4B0A-4B43-87A7-216DC64D3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20959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Website Structure Changes: </a:t>
            </a:r>
            <a:r>
              <a:rPr lang="en-US" dirty="0"/>
              <a:t>Frequent updates to website layouts can break your scraping scripts.</a:t>
            </a:r>
          </a:p>
          <a:p>
            <a:r>
              <a:rPr lang="en-US" b="1" dirty="0">
                <a:latin typeface="Arial Black" panose="020B0A04020102020204" pitchFamily="34" charset="0"/>
              </a:rPr>
              <a:t>Data Consistency: </a:t>
            </a:r>
            <a:r>
              <a:rPr lang="en-US" dirty="0"/>
              <a:t>Extracted data might be inconsistent due to varying formats or missing values.</a:t>
            </a:r>
          </a:p>
          <a:p>
            <a:r>
              <a:rPr lang="en-US" b="1" dirty="0">
                <a:latin typeface="Arial Black" panose="020B0A04020102020204" pitchFamily="34" charset="0"/>
              </a:rPr>
              <a:t>Choose the Right Tools: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/>
              <a:t>Utilize libraries like </a:t>
            </a:r>
            <a:r>
              <a:rPr lang="en-US" dirty="0" err="1"/>
              <a:t>BeautifulSoup</a:t>
            </a:r>
            <a:r>
              <a:rPr lang="en-US" dirty="0"/>
              <a:t>, Scrapy, or Selenium based on project requirements. </a:t>
            </a:r>
          </a:p>
          <a:p>
            <a:r>
              <a:rPr lang="en-US" dirty="0">
                <a:latin typeface="Arial Black" panose="020B0A04020102020204" pitchFamily="34" charset="0"/>
              </a:rPr>
              <a:t>Data quality issues </a:t>
            </a:r>
            <a:r>
              <a:rPr lang="en-US" dirty="0"/>
              <a:t>(e.g., missing values, inconsistencies)</a:t>
            </a:r>
          </a:p>
        </p:txBody>
      </p:sp>
    </p:spTree>
    <p:extLst>
      <p:ext uri="{BB962C8B-B14F-4D97-AF65-F5344CB8AC3E}">
        <p14:creationId xmlns:p14="http://schemas.microsoft.com/office/powerpoint/2010/main" val="278941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9AFF48-91D4-4DDE-930A-11C2C9A0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</a:rPr>
              <a:t>Thank You</a:t>
            </a:r>
            <a:endParaRPr lang="en-IN" sz="96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303D3-F80F-4B40-BEFB-7CD0ED575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Thank you for your attention.</a:t>
            </a:r>
          </a:p>
          <a:p>
            <a:r>
              <a:rPr lang="en-US" dirty="0">
                <a:latin typeface="Arial Black" panose="020B0A04020102020204" pitchFamily="34" charset="0"/>
              </a:rPr>
              <a:t>Email: </a:t>
            </a:r>
            <a:r>
              <a:rPr lang="en-US" dirty="0">
                <a:latin typeface="Arial Black" panose="020B0A04020102020204" pitchFamily="34" charset="0"/>
                <a:hlinkClick r:id="rId2"/>
              </a:rPr>
              <a:t>anjalidagar880@gmail.com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 err="1">
                <a:latin typeface="Arial Black" panose="020B0A04020102020204" pitchFamily="34" charset="0"/>
              </a:rPr>
              <a:t>Linkedin</a:t>
            </a:r>
            <a:r>
              <a:rPr lang="en-US" dirty="0">
                <a:latin typeface="Arial Black" panose="020B0A04020102020204" pitchFamily="34" charset="0"/>
              </a:rPr>
              <a:t>:</a:t>
            </a:r>
          </a:p>
          <a:p>
            <a:r>
              <a:rPr lang="en-US" dirty="0">
                <a:latin typeface="Arial Black" panose="020B0A04020102020204" pitchFamily="34" charset="0"/>
              </a:rPr>
              <a:t>https://www.linkedin.com/in/geetanjalidagaranalyst/</a:t>
            </a:r>
          </a:p>
          <a:p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14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F1CD-76B2-4F5A-82CD-1D160D0A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664" y="106532"/>
            <a:ext cx="8988943" cy="129614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  <a:highlight>
                  <a:srgbClr val="800000"/>
                </a:highlight>
                <a:latin typeface="Algerian" panose="04020705040A02060702" pitchFamily="82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D050-18B2-4F7E-ABED-14E52D62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02672"/>
            <a:ext cx="10353762" cy="523338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Data Collection: </a:t>
            </a:r>
            <a:r>
              <a:rPr lang="en-US" dirty="0">
                <a:solidFill>
                  <a:schemeClr val="tx1"/>
                </a:solidFill>
              </a:rPr>
              <a:t>Scraped car pricing data from the Cars24 website for two major cities.</a:t>
            </a:r>
          </a:p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Data Cleaning: </a:t>
            </a:r>
            <a:r>
              <a:rPr lang="en-US" dirty="0">
                <a:solidFill>
                  <a:schemeClr val="tx1"/>
                </a:solidFill>
              </a:rPr>
              <a:t>Handled missing values, removed duplicates, and standardized data types.</a:t>
            </a:r>
          </a:p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SQL Analysis: </a:t>
            </a:r>
            <a:r>
              <a:rPr lang="en-US" dirty="0">
                <a:solidFill>
                  <a:schemeClr val="tx1"/>
                </a:solidFill>
              </a:rPr>
              <a:t>Extracted key insights such as the least and most expensive cars for each brand and compared average price</a:t>
            </a:r>
          </a:p>
          <a:p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Dynamic Dashboard: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Created an interactive Excel dashboard with slicers for easy data exploration.</a:t>
            </a:r>
          </a:p>
          <a:p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Key Trends: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Identified patterns and trends in car prices across different brands and models.</a:t>
            </a:r>
          </a:p>
          <a:p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Future Work: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Suggested further analysis and potential improvements for deeper insights.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0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820303-9202-494A-9C6D-6E671EDF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DDA147"/>
                </a:solidFill>
                <a:highlight>
                  <a:srgbClr val="800000"/>
                </a:highlight>
                <a:latin typeface="Algerian" panose="04020705040A02060702" pitchFamily="82" charset="0"/>
              </a:rPr>
              <a:t>Dataset Overview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983B17-02EB-41FE-90C1-CCDF042F7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Quick Overview of the Dataset:</a:t>
            </a:r>
            <a:endParaRPr lang="en-IN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EFFAA3-12C1-43BF-A561-02E0DA6FA3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dataset comprises car listings scraped from the Cars24 website for two metro locations.</a:t>
            </a:r>
          </a:p>
          <a:p>
            <a:r>
              <a:rPr lang="en-US" dirty="0"/>
              <a:t>Contains data on various car attributes and pricing details.</a:t>
            </a:r>
          </a:p>
          <a:p>
            <a:r>
              <a:rPr lang="en-US" dirty="0"/>
              <a:t>Includes a total of 500+ rows, ensuring a comprehensive analysis.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525E09-60B2-4A26-B6E0-AC6501007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3166" y="1748902"/>
            <a:ext cx="4779582" cy="461638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  <a:latin typeface="Arial Black" panose="020B0A04020102020204" pitchFamily="34" charset="0"/>
              </a:rPr>
              <a:t>Key Columns: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9C6AAA-DE71-4294-8DCE-A0A2375E8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3168" y="2379392"/>
            <a:ext cx="4511978" cy="33662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</a:rPr>
              <a:t>Car Model                       </a:t>
            </a:r>
            <a:r>
              <a:rPr lang="en-IN" sz="1600" b="1" dirty="0">
                <a:latin typeface="+mj-lt"/>
              </a:rPr>
              <a:t>. </a:t>
            </a:r>
            <a:r>
              <a:rPr lang="en-IN" sz="1600" dirty="0"/>
              <a:t>Registration ID</a:t>
            </a:r>
            <a:endParaRPr lang="en-IN" sz="1600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</a:rPr>
              <a:t>Brand                              </a:t>
            </a:r>
            <a:r>
              <a:rPr lang="en-IN" sz="1600" b="1" dirty="0">
                <a:latin typeface="+mj-lt"/>
              </a:rPr>
              <a:t> . </a:t>
            </a:r>
            <a:r>
              <a:rPr lang="en-IN" sz="1600" dirty="0"/>
              <a:t>Monthly EMI</a:t>
            </a:r>
            <a:endParaRPr lang="en-IN" sz="1600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</a:rPr>
              <a:t>Car Name                         </a:t>
            </a:r>
            <a:r>
              <a:rPr lang="en-IN" sz="1600" b="1" dirty="0">
                <a:latin typeface="+mj-lt"/>
              </a:rPr>
              <a:t>.</a:t>
            </a:r>
            <a:r>
              <a:rPr lang="en-IN" sz="1600" dirty="0"/>
              <a:t> Car Price</a:t>
            </a:r>
            <a:endParaRPr lang="en-IN" sz="1600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</a:rPr>
              <a:t>Car Variant                     </a:t>
            </a:r>
            <a:r>
              <a:rPr lang="en-IN" sz="1600" b="1" dirty="0">
                <a:latin typeface="+mj-lt"/>
              </a:rPr>
              <a:t>  </a:t>
            </a:r>
            <a:r>
              <a:rPr lang="en-IN" b="1" dirty="0">
                <a:latin typeface="+mj-lt"/>
              </a:rPr>
              <a:t>.</a:t>
            </a:r>
            <a:r>
              <a:rPr lang="en-IN" sz="1600" b="1" dirty="0">
                <a:latin typeface="+mj-lt"/>
              </a:rPr>
              <a:t> </a:t>
            </a:r>
            <a:r>
              <a:rPr lang="en-IN" sz="1600" dirty="0" err="1"/>
              <a:t>Downpayment</a:t>
            </a:r>
            <a:endParaRPr lang="en-IN" sz="16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</a:rPr>
              <a:t>Car Transmission               </a:t>
            </a:r>
            <a:r>
              <a:rPr lang="en-IN" sz="1600" dirty="0"/>
              <a:t> Amount</a:t>
            </a:r>
            <a:endParaRPr lang="en-IN" sz="16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</a:rPr>
              <a:t>KM Driven                       </a:t>
            </a:r>
            <a:r>
              <a:rPr lang="en-IN" b="1" dirty="0">
                <a:latin typeface="+mj-lt"/>
              </a:rPr>
              <a:t> .</a:t>
            </a:r>
            <a:r>
              <a:rPr lang="en-IN" b="1" dirty="0"/>
              <a:t> </a:t>
            </a:r>
            <a:r>
              <a:rPr lang="en-IN" sz="1600" dirty="0"/>
              <a:t>Location</a:t>
            </a:r>
            <a:endParaRPr lang="en-IN" sz="16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</a:rPr>
              <a:t>Owner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+mj-lt"/>
              </a:rPr>
              <a:t>Fuel Type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endParaRPr lang="en-IN" sz="1200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08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B29C98-DCC6-49D8-8A71-DC5593CE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800000"/>
                </a:highlight>
                <a:latin typeface="Algerian" panose="04020705040A02060702" pitchFamily="82" charset="0"/>
              </a:rPr>
              <a:t>Significance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4B1C8B-97E4-47A1-84C3-E8484B71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78739"/>
            <a:ext cx="10353762" cy="4303084"/>
          </a:xfrm>
        </p:spPr>
        <p:txBody>
          <a:bodyPr>
            <a:normAutofit/>
          </a:bodyPr>
          <a:lstStyle/>
          <a:p>
            <a:r>
              <a:rPr lang="en-US" b="1" dirty="0"/>
              <a:t>Make better decisions:</a:t>
            </a:r>
            <a:r>
              <a:rPr lang="en-US" dirty="0"/>
              <a:t> Whether you're buying, selling, or designing cars, data can help you make smarter choices.</a:t>
            </a:r>
          </a:p>
          <a:p>
            <a:r>
              <a:rPr lang="en-US" b="1" dirty="0"/>
              <a:t>Save money:</a:t>
            </a:r>
            <a:r>
              <a:rPr lang="en-US" dirty="0"/>
              <a:t> Understanding car prices and trends can help people save money.</a:t>
            </a:r>
          </a:p>
          <a:p>
            <a:r>
              <a:rPr lang="en-US" b="1" dirty="0"/>
              <a:t>Identify trends:</a:t>
            </a:r>
            <a:r>
              <a:rPr lang="en-US" dirty="0"/>
              <a:t> Understand how car prices, models, and customer preferences are changing.</a:t>
            </a:r>
          </a:p>
          <a:p>
            <a:r>
              <a:rPr lang="en-US" b="1" dirty="0"/>
              <a:t>Contribute to academic research:</a:t>
            </a:r>
            <a:r>
              <a:rPr lang="en-US" dirty="0"/>
              <a:t> Your findings can be used for further research on the used car market.</a:t>
            </a:r>
            <a:r>
              <a:rPr lang="en-US" b="1" dirty="0"/>
              <a:t> </a:t>
            </a:r>
          </a:p>
          <a:p>
            <a:r>
              <a:rPr lang="en-US" b="1" dirty="0"/>
              <a:t>Protect the environment:</a:t>
            </a:r>
            <a:r>
              <a:rPr lang="en-US" dirty="0"/>
              <a:t> Data can help us understand which cars are more environmentally friendly.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1B02705-8D1D-4F5E-B6A3-7AC8223F8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22" y="5602069"/>
            <a:ext cx="99095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28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9A3B04-556A-4B9C-8C1B-70078220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5410"/>
            <a:ext cx="10353762" cy="1091953"/>
          </a:xfrm>
        </p:spPr>
        <p:txBody>
          <a:bodyPr/>
          <a:lstStyle/>
          <a:p>
            <a:r>
              <a:rPr lang="en-IN" b="1" dirty="0">
                <a:solidFill>
                  <a:srgbClr val="DDA147"/>
                </a:solidFill>
                <a:effectLst/>
                <a:highlight>
                  <a:srgbClr val="800000"/>
                </a:highlight>
                <a:latin typeface="Algerian" panose="04020705040A02060702" pitchFamily="82" charset="0"/>
              </a:rPr>
              <a:t>Methodology</a:t>
            </a:r>
            <a:endParaRPr lang="en-IN" dirty="0">
              <a:solidFill>
                <a:srgbClr val="DDA147"/>
              </a:solidFill>
              <a:highlight>
                <a:srgbClr val="800000"/>
              </a:highlight>
              <a:latin typeface="Algerian" panose="04020705040A02060702" pitchFamily="8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6711B0-5B95-4411-AC14-C84B0B211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650723"/>
            <a:ext cx="4403929" cy="3140476"/>
          </a:xfrm>
        </p:spPr>
        <p:txBody>
          <a:bodyPr/>
          <a:lstStyle/>
          <a:p>
            <a:r>
              <a:rPr lang="en-US" dirty="0">
                <a:solidFill>
                  <a:srgbClr val="66CCFF"/>
                </a:solidFill>
                <a:latin typeface="Arial Black" panose="020B0A04020102020204" pitchFamily="34" charset="0"/>
              </a:rPr>
              <a:t>Python/ Web scrapping</a:t>
            </a:r>
            <a:endParaRPr lang="en-IN" dirty="0">
              <a:solidFill>
                <a:srgbClr val="66CCFF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BFEAFA-193E-4C48-BA35-5A3E2BD3A7D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94804" y="1367160"/>
            <a:ext cx="11002392" cy="816745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b="1" dirty="0">
                <a:solidFill>
                  <a:srgbClr val="DDA147"/>
                </a:solidFill>
              </a:rPr>
              <a:t>Python</a:t>
            </a:r>
            <a:r>
              <a:rPr lang="en-US" dirty="0"/>
              <a:t> was used to scrape and clean the data. </a:t>
            </a:r>
            <a:r>
              <a:rPr lang="en-US" b="1" dirty="0">
                <a:solidFill>
                  <a:srgbClr val="DDA147"/>
                </a:solidFill>
              </a:rPr>
              <a:t>SQL</a:t>
            </a:r>
            <a:r>
              <a:rPr lang="en-US" dirty="0"/>
              <a:t> helped identify price extremes and compare averages. </a:t>
            </a:r>
            <a:r>
              <a:rPr lang="en-US" b="1" dirty="0">
                <a:solidFill>
                  <a:srgbClr val="DDA147"/>
                </a:solidFill>
              </a:rPr>
              <a:t>Excel</a:t>
            </a:r>
            <a:r>
              <a:rPr lang="en-US" dirty="0">
                <a:solidFill>
                  <a:srgbClr val="DDA147"/>
                </a:solidFill>
              </a:rPr>
              <a:t> </a:t>
            </a:r>
            <a:r>
              <a:rPr lang="en-US" dirty="0"/>
              <a:t>provided an interactive dashboard for visualizing trends.</a:t>
            </a:r>
            <a:endParaRPr lang="en-IN" dirty="0">
              <a:solidFill>
                <a:srgbClr val="66CCFF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CEA4E0-7359-4B81-93F3-3164F8BA6D0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13795" y="3429000"/>
            <a:ext cx="3942290" cy="314047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Used Python with libraries such as </a:t>
            </a:r>
            <a:r>
              <a:rPr lang="en-US" sz="1800" dirty="0" err="1"/>
              <a:t>BeautifulSoup</a:t>
            </a:r>
            <a:r>
              <a:rPr lang="en-US" sz="1800" dirty="0"/>
              <a:t> and Selenium to scrape data from the Cars24 website.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Collected data for two metro locations, ensuring a minimum of 500 rows per location</a:t>
            </a:r>
            <a:endParaRPr lang="en-IN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83171F-365F-4EBB-A79C-822F860A6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94" y="2521258"/>
            <a:ext cx="6488863" cy="391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8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EC8C-3D0E-46A6-8B98-4F3DD05B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6326"/>
            <a:ext cx="10353762" cy="797441"/>
          </a:xfrm>
        </p:spPr>
        <p:txBody>
          <a:bodyPr/>
          <a:lstStyle/>
          <a:p>
            <a:r>
              <a:rPr lang="en-US" dirty="0">
                <a:solidFill>
                  <a:srgbClr val="B56D45"/>
                </a:solidFill>
                <a:highlight>
                  <a:srgbClr val="800000"/>
                </a:highlight>
                <a:latin typeface="Algerian" panose="04020705040A02060702" pitchFamily="82" charset="0"/>
              </a:rPr>
              <a:t>Data Cleaning </a:t>
            </a:r>
            <a:endParaRPr lang="en-IN" dirty="0">
              <a:solidFill>
                <a:srgbClr val="B56D45"/>
              </a:solidFill>
              <a:highlight>
                <a:srgbClr val="80000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37E4-30ED-45C2-851A-2BCB37A7F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65274"/>
            <a:ext cx="10353762" cy="5326912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/>
              <a:t>Data cleaning is the process of identifying and correcting errors, inconsistencies, and incomplete data in a dataset. It's like tidying up your data before using it.</a:t>
            </a:r>
          </a:p>
          <a:p>
            <a:pPr marL="36900" indent="0">
              <a:buNone/>
            </a:pPr>
            <a:r>
              <a:rPr lang="en-IN" dirty="0"/>
              <a:t>Why is it important?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latin typeface="Arial Black" panose="020B0A04020102020204" pitchFamily="34" charset="0"/>
              </a:rPr>
              <a:t>Accuracy: </a:t>
            </a:r>
            <a:r>
              <a:rPr lang="en-US" dirty="0"/>
              <a:t>Ensures data is correct and reliable.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latin typeface="Arial Black" panose="020B0A04020102020204" pitchFamily="34" charset="0"/>
              </a:rPr>
              <a:t>Efficiency: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/>
              <a:t>Saves time and effort in analysis.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latin typeface="Arial Black" panose="020B0A04020102020204" pitchFamily="34" charset="0"/>
              </a:rPr>
              <a:t>Better Insights</a:t>
            </a:r>
            <a:r>
              <a:rPr lang="en-US" b="1" dirty="0"/>
              <a:t>:</a:t>
            </a:r>
            <a:r>
              <a:rPr lang="en-US" dirty="0"/>
              <a:t> Accurate data leads to better understanding and decision-making.</a:t>
            </a:r>
          </a:p>
          <a:p>
            <a:pPr marL="36900" indent="0">
              <a:buNone/>
            </a:pPr>
            <a:r>
              <a:rPr lang="en-US" dirty="0">
                <a:solidFill>
                  <a:srgbClr val="66CCFF"/>
                </a:solidFill>
                <a:latin typeface="Algerian" panose="04020705040A02060702" pitchFamily="82" charset="0"/>
              </a:rPr>
              <a:t>Common data cleaning tasks include: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Removing duplicates</a:t>
            </a:r>
            <a:endParaRPr lang="en-US" dirty="0">
              <a:solidFill>
                <a:srgbClr val="66CCFF"/>
              </a:solidFill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Handling missing values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Standardizing formats</a:t>
            </a:r>
            <a:endParaRPr lang="en-US" dirty="0">
              <a:solidFill>
                <a:srgbClr val="66CCFF"/>
              </a:solidFill>
              <a:latin typeface="Algerian" panose="04020705040A02060702" pitchFamily="8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solidFill>
                <a:srgbClr val="66CCFF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97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8C43A4-733A-46A3-A402-F543E73A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83" y="133165"/>
            <a:ext cx="4403325" cy="630315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66CCFF"/>
                </a:solidFill>
              </a:rPr>
              <a:t>SQL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ECFBD-AFA2-45CF-9211-731228464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8" y="941033"/>
            <a:ext cx="4909352" cy="16157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66"/>
                </a:solidFill>
                <a:latin typeface="Arial Black" panose="020B0A04020102020204" pitchFamily="34" charset="0"/>
              </a:rPr>
              <a:t>Ques1:</a:t>
            </a:r>
          </a:p>
          <a:p>
            <a:r>
              <a:rPr lang="en-US" dirty="0"/>
              <a:t>Identify the least expensive and most expensive cars for each brand with specifications.</a:t>
            </a:r>
            <a:endParaRPr lang="en-IN" dirty="0"/>
          </a:p>
          <a:p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FB088CA-2FF8-4600-A17A-CE71ABC87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944868" y="941033"/>
            <a:ext cx="1717304" cy="81873"/>
          </a:xfrm>
        </p:spPr>
        <p:txBody>
          <a:bodyPr>
            <a:normAutofit fontScale="25000" lnSpcReduction="20000"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Bahnschrift Light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B2490B-8C81-4DA2-8188-4EC1F2134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99" y="363984"/>
            <a:ext cx="6450290" cy="63608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3F7B16-ECE9-40AA-9B0B-596B37A19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4" y="2967773"/>
            <a:ext cx="5230020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0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E74A-5AB8-46DE-96C0-BF552B3C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86432"/>
            <a:ext cx="1908699" cy="10653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66"/>
                </a:solidFill>
                <a:latin typeface="Arial Black" panose="020B0A04020102020204" pitchFamily="34" charset="0"/>
              </a:rPr>
              <a:t>Ques2</a:t>
            </a:r>
            <a:endParaRPr lang="en-IN" sz="3600" dirty="0">
              <a:solidFill>
                <a:srgbClr val="FF0066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F74C-B52D-48B2-8609-BDF193D2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7" y="1154097"/>
            <a:ext cx="4323425" cy="1429305"/>
          </a:xfrm>
        </p:spPr>
        <p:txBody>
          <a:bodyPr/>
          <a:lstStyle/>
          <a:p>
            <a:r>
              <a:rPr lang="en-US" dirty="0"/>
              <a:t>SQL query calculates the average price of the latest and second-latest car models for each brand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B20FB-477C-4CC5-972D-5EC72AE5D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98" y="186432"/>
            <a:ext cx="6462944" cy="656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3263EC-8111-40E5-B0B2-8EC5EA815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1" y="2729183"/>
            <a:ext cx="4707154" cy="369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5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D911-5810-4C67-838C-A74766FE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" y="0"/>
            <a:ext cx="2476870" cy="790113"/>
          </a:xfrm>
        </p:spPr>
        <p:txBody>
          <a:bodyPr/>
          <a:lstStyle/>
          <a:p>
            <a:r>
              <a:rPr lang="en-IN" dirty="0">
                <a:solidFill>
                  <a:srgbClr val="66CCFF"/>
                </a:solidFill>
              </a:rPr>
              <a:t>Excel: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EAB3-2DC4-45F3-8234-58D20E27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5" y="719091"/>
            <a:ext cx="3781888" cy="5965793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Developed an interactive dashboard for data visualization.</a:t>
            </a:r>
          </a:p>
          <a:p>
            <a:pPr marL="36900" indent="0">
              <a:buNone/>
            </a:pPr>
            <a:r>
              <a:rPr lang="en-US" sz="2600" dirty="0">
                <a:solidFill>
                  <a:srgbClr val="FF0066"/>
                </a:solidFill>
                <a:latin typeface="Arial Black" panose="020B0A04020102020204" pitchFamily="34" charset="0"/>
              </a:rPr>
              <a:t>Questions: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600" dirty="0"/>
              <a:t>What is the Average revenue of cars by Brand?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600" dirty="0"/>
              <a:t>What is the distribution of car transmission by location?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600" dirty="0"/>
              <a:t>What is the distribution of </a:t>
            </a:r>
            <a:r>
              <a:rPr lang="en-US" sz="2600" dirty="0" err="1"/>
              <a:t>fuel_type</a:t>
            </a:r>
            <a:r>
              <a:rPr lang="en-US" sz="2600" dirty="0"/>
              <a:t> by Brand?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600" dirty="0"/>
              <a:t>How many cars have been listed by each owner type?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600" dirty="0"/>
              <a:t>Top-10 Car-Name by average </a:t>
            </a:r>
            <a:r>
              <a:rPr lang="en-US" sz="2600" dirty="0" err="1"/>
              <a:t>KM_Driven</a:t>
            </a:r>
            <a:r>
              <a:rPr lang="en-US" sz="2600" dirty="0"/>
              <a:t>?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600" dirty="0"/>
              <a:t>How does the popularity of different car models vary by transmission type?</a:t>
            </a:r>
          </a:p>
          <a:p>
            <a:pPr marL="494100" indent="-457200">
              <a:buFont typeface="+mj-lt"/>
              <a:buAutoNum type="arabicPeriod"/>
            </a:pPr>
            <a:endParaRPr lang="en-US" dirty="0"/>
          </a:p>
          <a:p>
            <a:pPr marL="494100" indent="-457200">
              <a:buFont typeface="+mj-lt"/>
              <a:buAutoNum type="arabicPeriod"/>
            </a:pPr>
            <a:endParaRPr lang="en-US" dirty="0"/>
          </a:p>
          <a:p>
            <a:pPr marL="4941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45C24-CE49-4C8C-8BBB-C164A0492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543" y="62144"/>
            <a:ext cx="8312456" cy="67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76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{9C7E4A0C-5CAC-42F0-8C82-DF17BF01B32E}tf12214701_win32</Template>
  <TotalTime>223</TotalTime>
  <Words>659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Arial</vt:lpstr>
      <vt:lpstr>Arial Black</vt:lpstr>
      <vt:lpstr>Bahnschrift Light</vt:lpstr>
      <vt:lpstr>Berlin Sans FB</vt:lpstr>
      <vt:lpstr>Courier New</vt:lpstr>
      <vt:lpstr>Goudy Old Style</vt:lpstr>
      <vt:lpstr>Viner Hand ITC</vt:lpstr>
      <vt:lpstr>Wingdings</vt:lpstr>
      <vt:lpstr>Wingdings 2</vt:lpstr>
      <vt:lpstr>SlateVTI</vt:lpstr>
      <vt:lpstr>"Cars24 Data Analytics Project"</vt:lpstr>
      <vt:lpstr>Project Overview</vt:lpstr>
      <vt:lpstr>Dataset Overview</vt:lpstr>
      <vt:lpstr>Significance</vt:lpstr>
      <vt:lpstr>Methodology</vt:lpstr>
      <vt:lpstr>Data Cleaning </vt:lpstr>
      <vt:lpstr>SQL</vt:lpstr>
      <vt:lpstr>Ques2</vt:lpstr>
      <vt:lpstr>Excel: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"Analysis of Car Dataset"</dc:title>
  <dc:creator>anjalidagar880@gmail.com</dc:creator>
  <cp:lastModifiedBy>anjalidagar880@gmail.com</cp:lastModifiedBy>
  <cp:revision>23</cp:revision>
  <dcterms:created xsi:type="dcterms:W3CDTF">2024-07-28T16:36:57Z</dcterms:created>
  <dcterms:modified xsi:type="dcterms:W3CDTF">2024-07-31T06:06:37Z</dcterms:modified>
</cp:coreProperties>
</file>