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7/31/2024</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7/31/2024</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7/31/2024</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7/31/2024</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1777-890C-48A0-8F16-E9382E167AA0}"/>
              </a:ext>
            </a:extLst>
          </p:cNvPr>
          <p:cNvSpPr>
            <a:spLocks noGrp="1"/>
          </p:cNvSpPr>
          <p:nvPr>
            <p:ph type="ctrTitle"/>
          </p:nvPr>
        </p:nvSpPr>
        <p:spPr/>
        <p:txBody>
          <a:bodyPr>
            <a:noAutofit/>
          </a:bodyPr>
          <a:lstStyle/>
          <a:p>
            <a:r>
              <a:rPr lang="en-US" sz="5400" dirty="0">
                <a:latin typeface="Algerian" panose="04020705040A02060702" pitchFamily="82" charset="0"/>
              </a:rPr>
              <a:t>Comprehensive Analysis of Superstore Sales Data </a:t>
            </a:r>
            <a:endParaRPr lang="en-IN" sz="5400" dirty="0">
              <a:latin typeface="Algerian" panose="04020705040A02060702" pitchFamily="82" charset="0"/>
            </a:endParaRPr>
          </a:p>
        </p:txBody>
      </p:sp>
      <p:sp>
        <p:nvSpPr>
          <p:cNvPr id="3" name="Subtitle 2">
            <a:extLst>
              <a:ext uri="{FF2B5EF4-FFF2-40B4-BE49-F238E27FC236}">
                <a16:creationId xmlns:a16="http://schemas.microsoft.com/office/drawing/2014/main" id="{160C3ACF-3B46-4750-B0AD-194A07FC68C4}"/>
              </a:ext>
            </a:extLst>
          </p:cNvPr>
          <p:cNvSpPr>
            <a:spLocks noGrp="1"/>
          </p:cNvSpPr>
          <p:nvPr>
            <p:ph type="subTitle" idx="1"/>
          </p:nvPr>
        </p:nvSpPr>
        <p:spPr>
          <a:xfrm>
            <a:off x="8442664" y="5362114"/>
            <a:ext cx="3749335" cy="754602"/>
          </a:xfrm>
        </p:spPr>
        <p:txBody>
          <a:bodyPr>
            <a:noAutofit/>
          </a:bodyPr>
          <a:lstStyle/>
          <a:p>
            <a:r>
              <a:rPr lang="en-US" sz="3600" b="1" dirty="0">
                <a:latin typeface="Algerian" panose="04020705040A02060702" pitchFamily="82" charset="0"/>
              </a:rPr>
              <a:t> By Geetanjali</a:t>
            </a:r>
          </a:p>
          <a:p>
            <a:endParaRPr lang="en-IN" sz="3600" b="1" dirty="0">
              <a:latin typeface="Algerian" panose="04020705040A02060702" pitchFamily="82" charset="0"/>
            </a:endParaRPr>
          </a:p>
        </p:txBody>
      </p:sp>
      <p:pic>
        <p:nvPicPr>
          <p:cNvPr id="7" name="Picture 6">
            <a:extLst>
              <a:ext uri="{FF2B5EF4-FFF2-40B4-BE49-F238E27FC236}">
                <a16:creationId xmlns:a16="http://schemas.microsoft.com/office/drawing/2014/main" id="{A34F4FE4-2785-40AA-BB3C-917608AC2964}"/>
              </a:ext>
            </a:extLst>
          </p:cNvPr>
          <p:cNvPicPr>
            <a:picLocks noChangeAspect="1"/>
          </p:cNvPicPr>
          <p:nvPr/>
        </p:nvPicPr>
        <p:blipFill>
          <a:blip r:embed="rId2"/>
          <a:stretch>
            <a:fillRect/>
          </a:stretch>
        </p:blipFill>
        <p:spPr>
          <a:xfrm>
            <a:off x="8807618" y="3706053"/>
            <a:ext cx="3019425" cy="1514475"/>
          </a:xfrm>
          <a:prstGeom prst="rect">
            <a:avLst/>
          </a:prstGeom>
        </p:spPr>
      </p:pic>
    </p:spTree>
    <p:extLst>
      <p:ext uri="{BB962C8B-B14F-4D97-AF65-F5344CB8AC3E}">
        <p14:creationId xmlns:p14="http://schemas.microsoft.com/office/powerpoint/2010/main" val="141797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4197D-1BB1-4998-A8E9-3FC370A9DCC6}"/>
              </a:ext>
            </a:extLst>
          </p:cNvPr>
          <p:cNvSpPr>
            <a:spLocks noGrp="1"/>
          </p:cNvSpPr>
          <p:nvPr>
            <p:ph type="title"/>
          </p:nvPr>
        </p:nvSpPr>
        <p:spPr/>
        <p:txBody>
          <a:bodyPr/>
          <a:lstStyle/>
          <a:p>
            <a:r>
              <a:rPr lang="en-US" dirty="0">
                <a:solidFill>
                  <a:srgbClr val="00CC00"/>
                </a:solidFill>
                <a:latin typeface="Algerian" panose="04020705040A02060702" pitchFamily="82" charset="0"/>
              </a:rPr>
              <a:t>Sales Across Cities in Georgia</a:t>
            </a:r>
            <a:endParaRPr lang="en-IN" dirty="0">
              <a:solidFill>
                <a:srgbClr val="00CC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20DC9ED-F639-40AB-B6FF-379460F116A5}"/>
              </a:ext>
            </a:extLst>
          </p:cNvPr>
          <p:cNvSpPr>
            <a:spLocks noGrp="1"/>
          </p:cNvSpPr>
          <p:nvPr>
            <p:ph idx="1"/>
          </p:nvPr>
        </p:nvSpPr>
        <p:spPr>
          <a:xfrm>
            <a:off x="1130271" y="2171769"/>
            <a:ext cx="2482942" cy="3294576"/>
          </a:xfrm>
        </p:spPr>
        <p:txBody>
          <a:bodyPr/>
          <a:lstStyle/>
          <a:p>
            <a:r>
              <a:rPr lang="en-US" dirty="0"/>
              <a:t>Atlanta outperforms other cities in Georgia State in terms of sales.</a:t>
            </a:r>
            <a:endParaRPr lang="en-IN" dirty="0"/>
          </a:p>
        </p:txBody>
      </p:sp>
      <p:pic>
        <p:nvPicPr>
          <p:cNvPr id="5" name="Picture 4">
            <a:extLst>
              <a:ext uri="{FF2B5EF4-FFF2-40B4-BE49-F238E27FC236}">
                <a16:creationId xmlns:a16="http://schemas.microsoft.com/office/drawing/2014/main" id="{A25A9C0C-5DB6-4373-8E78-177A8EDFEF79}"/>
              </a:ext>
            </a:extLst>
          </p:cNvPr>
          <p:cNvPicPr>
            <a:picLocks noChangeAspect="1"/>
          </p:cNvPicPr>
          <p:nvPr/>
        </p:nvPicPr>
        <p:blipFill>
          <a:blip r:embed="rId2"/>
          <a:stretch>
            <a:fillRect/>
          </a:stretch>
        </p:blipFill>
        <p:spPr>
          <a:xfrm>
            <a:off x="4050351" y="1951129"/>
            <a:ext cx="7011378" cy="3515216"/>
          </a:xfrm>
          <a:prstGeom prst="rect">
            <a:avLst/>
          </a:prstGeom>
        </p:spPr>
      </p:pic>
    </p:spTree>
    <p:extLst>
      <p:ext uri="{BB962C8B-B14F-4D97-AF65-F5344CB8AC3E}">
        <p14:creationId xmlns:p14="http://schemas.microsoft.com/office/powerpoint/2010/main" val="108416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41B9-58FD-4FD7-9F69-286F7D38A2A3}"/>
              </a:ext>
            </a:extLst>
          </p:cNvPr>
          <p:cNvSpPr>
            <a:spLocks noGrp="1"/>
          </p:cNvSpPr>
          <p:nvPr>
            <p:ph type="title"/>
          </p:nvPr>
        </p:nvSpPr>
        <p:spPr/>
        <p:txBody>
          <a:bodyPr>
            <a:normAutofit/>
          </a:bodyPr>
          <a:lstStyle/>
          <a:p>
            <a:r>
              <a:rPr lang="en-US" sz="5400" dirty="0">
                <a:solidFill>
                  <a:srgbClr val="C00000"/>
                </a:solidFill>
                <a:latin typeface="Algerian" panose="04020705040A02060702" pitchFamily="82" charset="0"/>
              </a:rPr>
              <a:t>            conclusion</a:t>
            </a:r>
            <a:endParaRPr lang="en-IN" sz="5400"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FF32A1B-D3B7-4E59-98E7-546609141B27}"/>
              </a:ext>
            </a:extLst>
          </p:cNvPr>
          <p:cNvSpPr>
            <a:spLocks noGrp="1"/>
          </p:cNvSpPr>
          <p:nvPr>
            <p:ph idx="1"/>
          </p:nvPr>
        </p:nvSpPr>
        <p:spPr/>
        <p:txBody>
          <a:bodyPr/>
          <a:lstStyle/>
          <a:p>
            <a:r>
              <a:rPr lang="en-US" dirty="0"/>
              <a:t>Our analysis underscores the significance of consumer preferences and regional disparities in driving Superstore's performance. Phones emerge as a top-selling product category. These insights equip us to refine marketing strategies, optimize product offerings, and allocate resources effectively. By capitalizing on these findings, we can enhance customer satisfaction, boost sales, and solidify the Superstore's market position.</a:t>
            </a:r>
            <a:endParaRPr lang="en-IN" dirty="0"/>
          </a:p>
        </p:txBody>
      </p:sp>
    </p:spTree>
    <p:extLst>
      <p:ext uri="{BB962C8B-B14F-4D97-AF65-F5344CB8AC3E}">
        <p14:creationId xmlns:p14="http://schemas.microsoft.com/office/powerpoint/2010/main" val="53581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F932-36B2-402C-9B8E-8147183DEFF0}"/>
              </a:ext>
            </a:extLst>
          </p:cNvPr>
          <p:cNvSpPr>
            <a:spLocks noGrp="1"/>
          </p:cNvSpPr>
          <p:nvPr>
            <p:ph type="title"/>
          </p:nvPr>
        </p:nvSpPr>
        <p:spPr/>
        <p:txBody>
          <a:bodyPr/>
          <a:lstStyle/>
          <a:p>
            <a:r>
              <a:rPr lang="en-US" dirty="0">
                <a:latin typeface="Algerian" panose="04020705040A02060702" pitchFamily="82" charset="0"/>
              </a:rPr>
              <a:t>                  </a:t>
            </a:r>
            <a:r>
              <a:rPr lang="en-US" sz="4800" dirty="0">
                <a:solidFill>
                  <a:srgbClr val="FF0000"/>
                </a:solidFill>
                <a:latin typeface="Algerian" panose="04020705040A02060702" pitchFamily="82" charset="0"/>
              </a:rPr>
              <a:t>Overview of Dataset</a:t>
            </a:r>
            <a:endParaRPr lang="en-IN" sz="4800" dirty="0">
              <a:solidFill>
                <a:srgbClr val="FF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A85000E0-B01B-40DF-A28C-A4D2E95B4E72}"/>
              </a:ext>
            </a:extLst>
          </p:cNvPr>
          <p:cNvSpPr>
            <a:spLocks noGrp="1"/>
          </p:cNvSpPr>
          <p:nvPr>
            <p:ph idx="1"/>
          </p:nvPr>
        </p:nvSpPr>
        <p:spPr/>
        <p:txBody>
          <a:bodyPr>
            <a:normAutofit/>
          </a:bodyPr>
          <a:lstStyle/>
          <a:p>
            <a:r>
              <a:rPr lang="en-US" sz="2400" dirty="0"/>
              <a:t>Our analysis is based on a comprehensive superstore dataset that spans multiple years and regions. This dataset includes key columns such as Order ID, Order Date, Customer Name, Segment, City, State, Product Category, Sales, Quantity, Discount, and Profit. It provides a rich source of information for understanding sales trends, customer behavior, and product performance, helping to drive strategic business decisions.</a:t>
            </a:r>
            <a:endParaRPr lang="en-IN" sz="2400" dirty="0"/>
          </a:p>
        </p:txBody>
      </p:sp>
    </p:spTree>
    <p:extLst>
      <p:ext uri="{BB962C8B-B14F-4D97-AF65-F5344CB8AC3E}">
        <p14:creationId xmlns:p14="http://schemas.microsoft.com/office/powerpoint/2010/main" val="32469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4893-C148-4E69-839B-25A8BD9D8ED0}"/>
              </a:ext>
            </a:extLst>
          </p:cNvPr>
          <p:cNvSpPr>
            <a:spLocks noGrp="1"/>
          </p:cNvSpPr>
          <p:nvPr>
            <p:ph type="title"/>
          </p:nvPr>
        </p:nvSpPr>
        <p:spPr/>
        <p:txBody>
          <a:bodyPr/>
          <a:lstStyle/>
          <a:p>
            <a:r>
              <a:rPr lang="en-IN" dirty="0"/>
              <a:t>          </a:t>
            </a:r>
            <a:r>
              <a:rPr lang="en-IN" sz="4400" dirty="0">
                <a:solidFill>
                  <a:srgbClr val="FFC000"/>
                </a:solidFill>
                <a:latin typeface="Algerian" panose="04020705040A02060702" pitchFamily="82" charset="0"/>
              </a:rPr>
              <a:t>Tasks and Visualizations</a:t>
            </a:r>
          </a:p>
        </p:txBody>
      </p:sp>
      <p:sp>
        <p:nvSpPr>
          <p:cNvPr id="3" name="Content Placeholder 2">
            <a:extLst>
              <a:ext uri="{FF2B5EF4-FFF2-40B4-BE49-F238E27FC236}">
                <a16:creationId xmlns:a16="http://schemas.microsoft.com/office/drawing/2014/main" id="{7756E0F0-6E3E-494E-8C5F-E0B3C2DFA3E7}"/>
              </a:ext>
            </a:extLst>
          </p:cNvPr>
          <p:cNvSpPr>
            <a:spLocks noGrp="1"/>
          </p:cNvSpPr>
          <p:nvPr>
            <p:ph idx="1"/>
          </p:nvPr>
        </p:nvSpPr>
        <p:spPr>
          <a:xfrm>
            <a:off x="1130270" y="2002559"/>
            <a:ext cx="9603275" cy="3463786"/>
          </a:xfrm>
        </p:spPr>
        <p:txBody>
          <a:bodyPr>
            <a:normAutofit fontScale="92500" lnSpcReduction="20000"/>
          </a:bodyPr>
          <a:lstStyle/>
          <a:p>
            <a:pPr>
              <a:buFont typeface="Wingdings" panose="05000000000000000000" pitchFamily="2" charset="2"/>
              <a:buChar char="v"/>
            </a:pPr>
            <a:r>
              <a:rPr lang="en-US" dirty="0"/>
              <a:t>Construct a line chart showing the profit across different categories.</a:t>
            </a:r>
          </a:p>
          <a:p>
            <a:pPr>
              <a:buFont typeface="Wingdings" panose="05000000000000000000" pitchFamily="2" charset="2"/>
              <a:buChar char="v"/>
            </a:pPr>
            <a:r>
              <a:rPr lang="en-US" dirty="0"/>
              <a:t>Visualize the profit across different ship modes.</a:t>
            </a:r>
          </a:p>
          <a:p>
            <a:pPr>
              <a:buFont typeface="Wingdings" panose="05000000000000000000" pitchFamily="2" charset="2"/>
              <a:buChar char="v"/>
            </a:pPr>
            <a:r>
              <a:rPr lang="en-US" dirty="0"/>
              <a:t>Visualize the profit across different segments.</a:t>
            </a:r>
          </a:p>
          <a:p>
            <a:pPr>
              <a:buFont typeface="Wingdings" panose="05000000000000000000" pitchFamily="2" charset="2"/>
              <a:buChar char="v"/>
            </a:pPr>
            <a:r>
              <a:rPr lang="en-US" dirty="0"/>
              <a:t>Construct a bar chart showing the sales across sub-categories.</a:t>
            </a:r>
          </a:p>
          <a:p>
            <a:pPr>
              <a:buFont typeface="Wingdings" panose="05000000000000000000" pitchFamily="2" charset="2"/>
              <a:buChar char="v"/>
            </a:pPr>
            <a:r>
              <a:rPr lang="en-US" dirty="0"/>
              <a:t>Construct a doughnut chart to show the percentage of profit for different categories out of the total profit.</a:t>
            </a:r>
          </a:p>
          <a:p>
            <a:pPr>
              <a:buFont typeface="Wingdings" panose="05000000000000000000" pitchFamily="2" charset="2"/>
              <a:buChar char="v"/>
            </a:pPr>
            <a:r>
              <a:rPr lang="en-US" dirty="0"/>
              <a:t>Create a bar chart to show the sum of quantity sold in California, Colorado, New York, and Arizona. Create a bar chart to show sales across different cities in Georgia State.</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146404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33BE-2CB9-49EA-A7CF-12FA6228656C}"/>
              </a:ext>
            </a:extLst>
          </p:cNvPr>
          <p:cNvSpPr>
            <a:spLocks noGrp="1"/>
          </p:cNvSpPr>
          <p:nvPr>
            <p:ph type="title"/>
          </p:nvPr>
        </p:nvSpPr>
        <p:spPr>
          <a:xfrm>
            <a:off x="1130269" y="953324"/>
            <a:ext cx="9603275" cy="1049235"/>
          </a:xfrm>
        </p:spPr>
        <p:txBody>
          <a:bodyPr/>
          <a:lstStyle/>
          <a:p>
            <a:r>
              <a:rPr lang="en-IN" dirty="0"/>
              <a:t> </a:t>
            </a:r>
            <a:r>
              <a:rPr lang="en-IN" dirty="0">
                <a:solidFill>
                  <a:schemeClr val="accent4">
                    <a:lumMod val="50000"/>
                  </a:schemeClr>
                </a:solidFill>
                <a:latin typeface="Algerian" panose="04020705040A02060702" pitchFamily="82" charset="0"/>
              </a:rPr>
              <a:t>Profit Across Categories</a:t>
            </a:r>
          </a:p>
        </p:txBody>
      </p:sp>
      <p:sp>
        <p:nvSpPr>
          <p:cNvPr id="3" name="Content Placeholder 2">
            <a:extLst>
              <a:ext uri="{FF2B5EF4-FFF2-40B4-BE49-F238E27FC236}">
                <a16:creationId xmlns:a16="http://schemas.microsoft.com/office/drawing/2014/main" id="{965FD350-4ED5-4FB4-AA5B-EDE237A11E3C}"/>
              </a:ext>
            </a:extLst>
          </p:cNvPr>
          <p:cNvSpPr>
            <a:spLocks noGrp="1"/>
          </p:cNvSpPr>
          <p:nvPr>
            <p:ph idx="1"/>
          </p:nvPr>
        </p:nvSpPr>
        <p:spPr>
          <a:xfrm>
            <a:off x="1130269" y="2456145"/>
            <a:ext cx="2909071" cy="2840990"/>
          </a:xfrm>
        </p:spPr>
        <p:txBody>
          <a:bodyPr>
            <a:normAutofit fontScale="92500" lnSpcReduction="20000"/>
          </a:bodyPr>
          <a:lstStyle/>
          <a:p>
            <a:r>
              <a:rPr lang="en-US" dirty="0">
                <a:latin typeface="+mj-lt"/>
              </a:rPr>
              <a:t>The visual technology category shows the highest profit across all categories, highlighting its key role in driving the company’s overall profitability.</a:t>
            </a:r>
            <a:endParaRPr lang="en-IN" dirty="0">
              <a:latin typeface="+mj-lt"/>
            </a:endParaRPr>
          </a:p>
        </p:txBody>
      </p:sp>
      <p:pic>
        <p:nvPicPr>
          <p:cNvPr id="7" name="Picture 6">
            <a:extLst>
              <a:ext uri="{FF2B5EF4-FFF2-40B4-BE49-F238E27FC236}">
                <a16:creationId xmlns:a16="http://schemas.microsoft.com/office/drawing/2014/main" id="{1589AB0C-CD45-4AC9-8C29-41E2A15CD2BF}"/>
              </a:ext>
            </a:extLst>
          </p:cNvPr>
          <p:cNvPicPr>
            <a:picLocks noChangeAspect="1"/>
          </p:cNvPicPr>
          <p:nvPr/>
        </p:nvPicPr>
        <p:blipFill>
          <a:blip r:embed="rId2"/>
          <a:stretch>
            <a:fillRect/>
          </a:stretch>
        </p:blipFill>
        <p:spPr>
          <a:xfrm>
            <a:off x="4556517" y="2287470"/>
            <a:ext cx="5635047" cy="3448531"/>
          </a:xfrm>
          <a:prstGeom prst="rect">
            <a:avLst/>
          </a:prstGeom>
        </p:spPr>
      </p:pic>
    </p:spTree>
    <p:extLst>
      <p:ext uri="{BB962C8B-B14F-4D97-AF65-F5344CB8AC3E}">
        <p14:creationId xmlns:p14="http://schemas.microsoft.com/office/powerpoint/2010/main" val="22101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8A37-430A-4929-B6B5-7464EAD38A2D}"/>
              </a:ext>
            </a:extLst>
          </p:cNvPr>
          <p:cNvSpPr>
            <a:spLocks noGrp="1"/>
          </p:cNvSpPr>
          <p:nvPr>
            <p:ph type="title"/>
          </p:nvPr>
        </p:nvSpPr>
        <p:spPr/>
        <p:txBody>
          <a:bodyPr/>
          <a:lstStyle/>
          <a:p>
            <a:r>
              <a:rPr lang="en-IN" dirty="0">
                <a:solidFill>
                  <a:schemeClr val="accent6">
                    <a:lumMod val="75000"/>
                  </a:schemeClr>
                </a:solidFill>
                <a:latin typeface="Algerian" panose="04020705040A02060702" pitchFamily="82" charset="0"/>
              </a:rPr>
              <a:t>Profit Across Ship Modes</a:t>
            </a:r>
          </a:p>
        </p:txBody>
      </p:sp>
      <p:sp>
        <p:nvSpPr>
          <p:cNvPr id="3" name="Content Placeholder 2">
            <a:extLst>
              <a:ext uri="{FF2B5EF4-FFF2-40B4-BE49-F238E27FC236}">
                <a16:creationId xmlns:a16="http://schemas.microsoft.com/office/drawing/2014/main" id="{5D5CB503-E042-44F9-926A-18A3894E9372}"/>
              </a:ext>
            </a:extLst>
          </p:cNvPr>
          <p:cNvSpPr>
            <a:spLocks noGrp="1"/>
          </p:cNvSpPr>
          <p:nvPr>
            <p:ph idx="1"/>
          </p:nvPr>
        </p:nvSpPr>
        <p:spPr>
          <a:xfrm>
            <a:off x="1130270" y="2171769"/>
            <a:ext cx="3246421" cy="3003913"/>
          </a:xfrm>
        </p:spPr>
        <p:txBody>
          <a:bodyPr>
            <a:normAutofit fontScale="92500" lnSpcReduction="20000"/>
          </a:bodyPr>
          <a:lstStyle/>
          <a:p>
            <a:r>
              <a:rPr lang="en-US" dirty="0"/>
              <a:t>The Standard shipping mode achieves the highest profit compared to First Class, Second Class, and Same Day shipping options, demonstrating its superior profitability among the shipping methods.</a:t>
            </a:r>
            <a:endParaRPr lang="en-IN" dirty="0"/>
          </a:p>
        </p:txBody>
      </p:sp>
      <p:pic>
        <p:nvPicPr>
          <p:cNvPr id="7" name="Picture 6">
            <a:extLst>
              <a:ext uri="{FF2B5EF4-FFF2-40B4-BE49-F238E27FC236}">
                <a16:creationId xmlns:a16="http://schemas.microsoft.com/office/drawing/2014/main" id="{54450CD1-79B0-4294-86B3-99FC2EFCA58E}"/>
              </a:ext>
            </a:extLst>
          </p:cNvPr>
          <p:cNvPicPr>
            <a:picLocks noChangeAspect="1"/>
          </p:cNvPicPr>
          <p:nvPr/>
        </p:nvPicPr>
        <p:blipFill>
          <a:blip r:embed="rId2"/>
          <a:stretch>
            <a:fillRect/>
          </a:stretch>
        </p:blipFill>
        <p:spPr>
          <a:xfrm>
            <a:off x="4911681" y="1816900"/>
            <a:ext cx="6363588" cy="3543795"/>
          </a:xfrm>
          <a:prstGeom prst="rect">
            <a:avLst/>
          </a:prstGeom>
        </p:spPr>
      </p:pic>
    </p:spTree>
    <p:extLst>
      <p:ext uri="{BB962C8B-B14F-4D97-AF65-F5344CB8AC3E}">
        <p14:creationId xmlns:p14="http://schemas.microsoft.com/office/powerpoint/2010/main" val="217537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614A-1FA0-456A-9027-DF6B8FB8FF5A}"/>
              </a:ext>
            </a:extLst>
          </p:cNvPr>
          <p:cNvSpPr>
            <a:spLocks noGrp="1"/>
          </p:cNvSpPr>
          <p:nvPr>
            <p:ph type="title"/>
          </p:nvPr>
        </p:nvSpPr>
        <p:spPr/>
        <p:txBody>
          <a:bodyPr/>
          <a:lstStyle/>
          <a:p>
            <a:r>
              <a:rPr lang="en-IN" dirty="0">
                <a:solidFill>
                  <a:srgbClr val="00B050"/>
                </a:solidFill>
                <a:latin typeface="Algerian" panose="04020705040A02060702" pitchFamily="82" charset="0"/>
              </a:rPr>
              <a:t>Profit Across Segments</a:t>
            </a:r>
          </a:p>
        </p:txBody>
      </p:sp>
      <p:sp>
        <p:nvSpPr>
          <p:cNvPr id="3" name="Content Placeholder 2">
            <a:extLst>
              <a:ext uri="{FF2B5EF4-FFF2-40B4-BE49-F238E27FC236}">
                <a16:creationId xmlns:a16="http://schemas.microsoft.com/office/drawing/2014/main" id="{C15A42FD-5A1F-4AD5-B634-62809253BF04}"/>
              </a:ext>
            </a:extLst>
          </p:cNvPr>
          <p:cNvSpPr>
            <a:spLocks noGrp="1"/>
          </p:cNvSpPr>
          <p:nvPr>
            <p:ph idx="1"/>
          </p:nvPr>
        </p:nvSpPr>
        <p:spPr>
          <a:xfrm>
            <a:off x="1130270" y="2171769"/>
            <a:ext cx="2926825" cy="3145955"/>
          </a:xfrm>
        </p:spPr>
        <p:txBody>
          <a:bodyPr/>
          <a:lstStyle/>
          <a:p>
            <a:r>
              <a:rPr lang="en-US" dirty="0"/>
              <a:t>Consumers drive the highest profit compared to home office and corporate segments.</a:t>
            </a:r>
            <a:endParaRPr lang="en-IN" dirty="0"/>
          </a:p>
        </p:txBody>
      </p:sp>
      <p:pic>
        <p:nvPicPr>
          <p:cNvPr id="5" name="Picture 4">
            <a:extLst>
              <a:ext uri="{FF2B5EF4-FFF2-40B4-BE49-F238E27FC236}">
                <a16:creationId xmlns:a16="http://schemas.microsoft.com/office/drawing/2014/main" id="{1C149159-B6D5-4C59-A725-EB61FD4646FF}"/>
              </a:ext>
            </a:extLst>
          </p:cNvPr>
          <p:cNvPicPr>
            <a:picLocks noChangeAspect="1"/>
          </p:cNvPicPr>
          <p:nvPr/>
        </p:nvPicPr>
        <p:blipFill>
          <a:blip r:embed="rId2"/>
          <a:stretch>
            <a:fillRect/>
          </a:stretch>
        </p:blipFill>
        <p:spPr>
          <a:xfrm>
            <a:off x="4955658" y="1799469"/>
            <a:ext cx="5777887" cy="3890554"/>
          </a:xfrm>
          <a:prstGeom prst="rect">
            <a:avLst/>
          </a:prstGeom>
        </p:spPr>
      </p:pic>
    </p:spTree>
    <p:extLst>
      <p:ext uri="{BB962C8B-B14F-4D97-AF65-F5344CB8AC3E}">
        <p14:creationId xmlns:p14="http://schemas.microsoft.com/office/powerpoint/2010/main" val="290187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D54024-6AD7-4172-BE7F-D527C3D55AD3}"/>
              </a:ext>
            </a:extLst>
          </p:cNvPr>
          <p:cNvSpPr>
            <a:spLocks noGrp="1"/>
          </p:cNvSpPr>
          <p:nvPr>
            <p:ph idx="1"/>
          </p:nvPr>
        </p:nvSpPr>
        <p:spPr>
          <a:xfrm>
            <a:off x="1130270" y="2171769"/>
            <a:ext cx="2607229" cy="3294576"/>
          </a:xfrm>
        </p:spPr>
        <p:txBody>
          <a:bodyPr/>
          <a:lstStyle/>
          <a:p>
            <a:r>
              <a:rPr lang="en-US" dirty="0"/>
              <a:t>Phones dominate sales across all sub-categories.</a:t>
            </a:r>
            <a:endParaRPr lang="en-IN" dirty="0"/>
          </a:p>
        </p:txBody>
      </p:sp>
      <p:sp>
        <p:nvSpPr>
          <p:cNvPr id="4" name="Rectangle 1">
            <a:extLst>
              <a:ext uri="{FF2B5EF4-FFF2-40B4-BE49-F238E27FC236}">
                <a16:creationId xmlns:a16="http://schemas.microsoft.com/office/drawing/2014/main" id="{94F327B7-D350-4810-8076-5E1DC7E7E9F2}"/>
              </a:ext>
            </a:extLst>
          </p:cNvPr>
          <p:cNvSpPr>
            <a:spLocks noGrp="1" noChangeArrowheads="1"/>
          </p:cNvSpPr>
          <p:nvPr>
            <p:ph type="title"/>
          </p:nvPr>
        </p:nvSpPr>
        <p:spPr bwMode="auto">
          <a:xfrm>
            <a:off x="1130270" y="908555"/>
            <a:ext cx="647805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C00000"/>
                </a:solidFill>
                <a:effectLst/>
                <a:latin typeface="Algerian" panose="04020705040A02060702" pitchFamily="82" charset="0"/>
              </a:rPr>
              <a:t>Sales Across Sub-Categories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3E3C3E1-AE85-4ACD-8A6C-B7DA025FA6B9}"/>
              </a:ext>
            </a:extLst>
          </p:cNvPr>
          <p:cNvPicPr>
            <a:picLocks noChangeAspect="1"/>
          </p:cNvPicPr>
          <p:nvPr/>
        </p:nvPicPr>
        <p:blipFill>
          <a:blip r:embed="rId2"/>
          <a:stretch>
            <a:fillRect/>
          </a:stretch>
        </p:blipFill>
        <p:spPr>
          <a:xfrm>
            <a:off x="4035667" y="1994765"/>
            <a:ext cx="7582958" cy="3648584"/>
          </a:xfrm>
          <a:prstGeom prst="rect">
            <a:avLst/>
          </a:prstGeom>
        </p:spPr>
      </p:pic>
    </p:spTree>
    <p:extLst>
      <p:ext uri="{BB962C8B-B14F-4D97-AF65-F5344CB8AC3E}">
        <p14:creationId xmlns:p14="http://schemas.microsoft.com/office/powerpoint/2010/main" val="169286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1656-11D3-4897-A2D3-32210C1207B2}"/>
              </a:ext>
            </a:extLst>
          </p:cNvPr>
          <p:cNvSpPr>
            <a:spLocks noGrp="1"/>
          </p:cNvSpPr>
          <p:nvPr>
            <p:ph type="title"/>
          </p:nvPr>
        </p:nvSpPr>
        <p:spPr/>
        <p:txBody>
          <a:bodyPr/>
          <a:lstStyle/>
          <a:p>
            <a:r>
              <a:rPr lang="en-US" dirty="0">
                <a:latin typeface="Algerian" panose="04020705040A02060702" pitchFamily="82" charset="0"/>
              </a:rPr>
              <a:t>Percentage of Profit by Category</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396BD51-F114-4F4D-8C61-AF6122276D81}"/>
              </a:ext>
            </a:extLst>
          </p:cNvPr>
          <p:cNvSpPr>
            <a:spLocks noGrp="1"/>
          </p:cNvSpPr>
          <p:nvPr>
            <p:ph idx="1"/>
          </p:nvPr>
        </p:nvSpPr>
        <p:spPr>
          <a:xfrm>
            <a:off x="1130271" y="2171769"/>
            <a:ext cx="2571718" cy="3294576"/>
          </a:xfrm>
        </p:spPr>
        <p:txBody>
          <a:bodyPr/>
          <a:lstStyle/>
          <a:p>
            <a:r>
              <a:rPr lang="en-US" dirty="0"/>
              <a:t>Profit is evenly distributed across all three categories.</a:t>
            </a:r>
            <a:endParaRPr lang="en-IN" dirty="0"/>
          </a:p>
        </p:txBody>
      </p:sp>
      <p:pic>
        <p:nvPicPr>
          <p:cNvPr id="5" name="Picture 4">
            <a:extLst>
              <a:ext uri="{FF2B5EF4-FFF2-40B4-BE49-F238E27FC236}">
                <a16:creationId xmlns:a16="http://schemas.microsoft.com/office/drawing/2014/main" id="{4410DFA1-6EAA-4618-9758-95713C02649C}"/>
              </a:ext>
            </a:extLst>
          </p:cNvPr>
          <p:cNvPicPr>
            <a:picLocks noChangeAspect="1"/>
          </p:cNvPicPr>
          <p:nvPr/>
        </p:nvPicPr>
        <p:blipFill>
          <a:blip r:embed="rId2"/>
          <a:stretch>
            <a:fillRect/>
          </a:stretch>
        </p:blipFill>
        <p:spPr>
          <a:xfrm>
            <a:off x="5065603" y="1715151"/>
            <a:ext cx="5753903" cy="3924848"/>
          </a:xfrm>
          <a:prstGeom prst="rect">
            <a:avLst/>
          </a:prstGeom>
        </p:spPr>
      </p:pic>
    </p:spTree>
    <p:extLst>
      <p:ext uri="{BB962C8B-B14F-4D97-AF65-F5344CB8AC3E}">
        <p14:creationId xmlns:p14="http://schemas.microsoft.com/office/powerpoint/2010/main" val="3774334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B7A8B-1BC3-481F-905D-DE880239EC23}"/>
              </a:ext>
            </a:extLst>
          </p:cNvPr>
          <p:cNvSpPr>
            <a:spLocks noGrp="1"/>
          </p:cNvSpPr>
          <p:nvPr>
            <p:ph type="title"/>
          </p:nvPr>
        </p:nvSpPr>
        <p:spPr/>
        <p:txBody>
          <a:bodyPr/>
          <a:lstStyle/>
          <a:p>
            <a:r>
              <a:rPr lang="en-US" dirty="0">
                <a:solidFill>
                  <a:srgbClr val="FFC000"/>
                </a:solidFill>
                <a:latin typeface="Algerian" panose="04020705040A02060702" pitchFamily="82" charset="0"/>
              </a:rPr>
              <a:t>Quantity Sold in Selected States</a:t>
            </a:r>
            <a:endParaRPr lang="en-IN"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D62D798-5FA5-4F75-A01C-531A87B64328}"/>
              </a:ext>
            </a:extLst>
          </p:cNvPr>
          <p:cNvSpPr>
            <a:spLocks noGrp="1"/>
          </p:cNvSpPr>
          <p:nvPr>
            <p:ph idx="1"/>
          </p:nvPr>
        </p:nvSpPr>
        <p:spPr>
          <a:xfrm>
            <a:off x="1130271" y="2171769"/>
            <a:ext cx="2633862" cy="3294576"/>
          </a:xfrm>
        </p:spPr>
        <p:txBody>
          <a:bodyPr/>
          <a:lstStyle/>
          <a:p>
            <a:r>
              <a:rPr lang="en-US" dirty="0"/>
              <a:t>California leads in quantity sold compared to Colorado, New York, and Arizona.</a:t>
            </a:r>
            <a:endParaRPr lang="en-IN" dirty="0"/>
          </a:p>
        </p:txBody>
      </p:sp>
      <p:pic>
        <p:nvPicPr>
          <p:cNvPr id="5" name="Picture 4">
            <a:extLst>
              <a:ext uri="{FF2B5EF4-FFF2-40B4-BE49-F238E27FC236}">
                <a16:creationId xmlns:a16="http://schemas.microsoft.com/office/drawing/2014/main" id="{34D314F3-6DCE-427C-93AB-803F8679E96B}"/>
              </a:ext>
            </a:extLst>
          </p:cNvPr>
          <p:cNvPicPr>
            <a:picLocks noChangeAspect="1"/>
          </p:cNvPicPr>
          <p:nvPr/>
        </p:nvPicPr>
        <p:blipFill>
          <a:blip r:embed="rId2"/>
          <a:stretch>
            <a:fillRect/>
          </a:stretch>
        </p:blipFill>
        <p:spPr>
          <a:xfrm>
            <a:off x="4678532" y="1702527"/>
            <a:ext cx="6383197" cy="4233059"/>
          </a:xfrm>
          <a:prstGeom prst="rect">
            <a:avLst/>
          </a:prstGeom>
        </p:spPr>
      </p:pic>
    </p:spTree>
    <p:extLst>
      <p:ext uri="{BB962C8B-B14F-4D97-AF65-F5344CB8AC3E}">
        <p14:creationId xmlns:p14="http://schemas.microsoft.com/office/powerpoint/2010/main" val="273197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161</TotalTime>
  <Words>389</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Wingdings</vt:lpstr>
      <vt:lpstr>Gallery</vt:lpstr>
      <vt:lpstr>Comprehensive Analysis of Superstore Sales Data </vt:lpstr>
      <vt:lpstr>                  Overview of Dataset</vt:lpstr>
      <vt:lpstr>          Tasks and Visualizations</vt:lpstr>
      <vt:lpstr> Profit Across Categories</vt:lpstr>
      <vt:lpstr>Profit Across Ship Modes</vt:lpstr>
      <vt:lpstr>Profit Across Segments</vt:lpstr>
      <vt:lpstr> Sales Across Sub-Categories </vt:lpstr>
      <vt:lpstr>Percentage of Profit by Category</vt:lpstr>
      <vt:lpstr>Quantity Sold in Selected States</vt:lpstr>
      <vt:lpstr>Sales Across Cities in Georgia</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anjalidagar880@gmail.com</dc:creator>
  <cp:lastModifiedBy>anjalidagar880@gmail.com</cp:lastModifiedBy>
  <cp:revision>9</cp:revision>
  <dcterms:created xsi:type="dcterms:W3CDTF">2024-07-31T07:40:55Z</dcterms:created>
  <dcterms:modified xsi:type="dcterms:W3CDTF">2024-07-31T10:22:24Z</dcterms:modified>
</cp:coreProperties>
</file>