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1" r:id="rId6"/>
    <p:sldId id="261" r:id="rId7"/>
    <p:sldId id="262" r:id="rId8"/>
    <p:sldId id="263" r:id="rId9"/>
    <p:sldId id="266" r:id="rId10"/>
    <p:sldId id="267" r:id="rId11"/>
    <p:sldId id="268" r:id="rId12"/>
    <p:sldId id="269" r:id="rId13"/>
    <p:sldId id="270"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1" d="100"/>
          <a:sy n="41" d="100"/>
        </p:scale>
        <p:origin x="90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FB51-DB3F-B919-F434-D932C699B3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423E68A-C0AA-CDC9-4825-39E508DAF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8D1E79-1A07-685E-27A5-9079DD9A64F2}"/>
              </a:ext>
            </a:extLst>
          </p:cNvPr>
          <p:cNvSpPr>
            <a:spLocks noGrp="1"/>
          </p:cNvSpPr>
          <p:nvPr>
            <p:ph type="dt" sz="half" idx="10"/>
          </p:nvPr>
        </p:nvSpPr>
        <p:spPr/>
        <p:txBody>
          <a:bodyPr/>
          <a:lstStyle/>
          <a:p>
            <a:fld id="{C00422C0-0A1D-4324-91D5-CC1ADE356831}" type="datetimeFigureOut">
              <a:rPr lang="en-GB" smtClean="0"/>
              <a:t>21/01/2024</a:t>
            </a:fld>
            <a:endParaRPr lang="en-GB"/>
          </a:p>
        </p:txBody>
      </p:sp>
      <p:sp>
        <p:nvSpPr>
          <p:cNvPr id="5" name="Footer Placeholder 4">
            <a:extLst>
              <a:ext uri="{FF2B5EF4-FFF2-40B4-BE49-F238E27FC236}">
                <a16:creationId xmlns:a16="http://schemas.microsoft.com/office/drawing/2014/main" id="{E300DBBA-7A86-520E-4AB7-89622EE26D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EE2C49-7839-0586-DBDB-A77C0BE98596}"/>
              </a:ext>
            </a:extLst>
          </p:cNvPr>
          <p:cNvSpPr>
            <a:spLocks noGrp="1"/>
          </p:cNvSpPr>
          <p:nvPr>
            <p:ph type="sldNum" sz="quarter" idx="12"/>
          </p:nvPr>
        </p:nvSpPr>
        <p:spPr/>
        <p:txBody>
          <a:bodyPr/>
          <a:lstStyle/>
          <a:p>
            <a:fld id="{89234FC1-F539-4D3A-8226-A156C07A4602}" type="slidenum">
              <a:rPr lang="en-GB" smtClean="0"/>
              <a:t>‹#›</a:t>
            </a:fld>
            <a:endParaRPr lang="en-GB"/>
          </a:p>
        </p:txBody>
      </p:sp>
    </p:spTree>
    <p:extLst>
      <p:ext uri="{BB962C8B-B14F-4D97-AF65-F5344CB8AC3E}">
        <p14:creationId xmlns:p14="http://schemas.microsoft.com/office/powerpoint/2010/main" val="2102749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EAFF7-E020-FDAD-F6F4-24F29B350EA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E7ABC6-CE16-7301-ECF7-D8A84A263E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026CD5-1EFA-E7DF-D1FF-FFD1CC0B8ED3}"/>
              </a:ext>
            </a:extLst>
          </p:cNvPr>
          <p:cNvSpPr>
            <a:spLocks noGrp="1"/>
          </p:cNvSpPr>
          <p:nvPr>
            <p:ph type="dt" sz="half" idx="10"/>
          </p:nvPr>
        </p:nvSpPr>
        <p:spPr/>
        <p:txBody>
          <a:bodyPr/>
          <a:lstStyle/>
          <a:p>
            <a:fld id="{C00422C0-0A1D-4324-91D5-CC1ADE356831}" type="datetimeFigureOut">
              <a:rPr lang="en-GB" smtClean="0"/>
              <a:t>21/01/2024</a:t>
            </a:fld>
            <a:endParaRPr lang="en-GB"/>
          </a:p>
        </p:txBody>
      </p:sp>
      <p:sp>
        <p:nvSpPr>
          <p:cNvPr id="5" name="Footer Placeholder 4">
            <a:extLst>
              <a:ext uri="{FF2B5EF4-FFF2-40B4-BE49-F238E27FC236}">
                <a16:creationId xmlns:a16="http://schemas.microsoft.com/office/drawing/2014/main" id="{CC74AB28-0B0A-BE99-AD1D-6FFC6DFB0C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CEA504-5C3D-9FB3-145E-EB32D5C36469}"/>
              </a:ext>
            </a:extLst>
          </p:cNvPr>
          <p:cNvSpPr>
            <a:spLocks noGrp="1"/>
          </p:cNvSpPr>
          <p:nvPr>
            <p:ph type="sldNum" sz="quarter" idx="12"/>
          </p:nvPr>
        </p:nvSpPr>
        <p:spPr/>
        <p:txBody>
          <a:bodyPr/>
          <a:lstStyle/>
          <a:p>
            <a:fld id="{89234FC1-F539-4D3A-8226-A156C07A4602}" type="slidenum">
              <a:rPr lang="en-GB" smtClean="0"/>
              <a:t>‹#›</a:t>
            </a:fld>
            <a:endParaRPr lang="en-GB"/>
          </a:p>
        </p:txBody>
      </p:sp>
    </p:spTree>
    <p:extLst>
      <p:ext uri="{BB962C8B-B14F-4D97-AF65-F5344CB8AC3E}">
        <p14:creationId xmlns:p14="http://schemas.microsoft.com/office/powerpoint/2010/main" val="1149634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8CD69E-D2B8-7080-777F-C6B3E4240D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AA74389-81AB-1F65-31E9-ACCD3B68BB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946900-82AE-C338-0888-01B6F9DA497E}"/>
              </a:ext>
            </a:extLst>
          </p:cNvPr>
          <p:cNvSpPr>
            <a:spLocks noGrp="1"/>
          </p:cNvSpPr>
          <p:nvPr>
            <p:ph type="dt" sz="half" idx="10"/>
          </p:nvPr>
        </p:nvSpPr>
        <p:spPr/>
        <p:txBody>
          <a:bodyPr/>
          <a:lstStyle/>
          <a:p>
            <a:fld id="{C00422C0-0A1D-4324-91D5-CC1ADE356831}" type="datetimeFigureOut">
              <a:rPr lang="en-GB" smtClean="0"/>
              <a:t>21/01/2024</a:t>
            </a:fld>
            <a:endParaRPr lang="en-GB"/>
          </a:p>
        </p:txBody>
      </p:sp>
      <p:sp>
        <p:nvSpPr>
          <p:cNvPr id="5" name="Footer Placeholder 4">
            <a:extLst>
              <a:ext uri="{FF2B5EF4-FFF2-40B4-BE49-F238E27FC236}">
                <a16:creationId xmlns:a16="http://schemas.microsoft.com/office/drawing/2014/main" id="{797E4990-73C9-720B-7D8F-6DE59AF5E2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BE72A0-9228-50A5-10E9-D620D287F2F8}"/>
              </a:ext>
            </a:extLst>
          </p:cNvPr>
          <p:cNvSpPr>
            <a:spLocks noGrp="1"/>
          </p:cNvSpPr>
          <p:nvPr>
            <p:ph type="sldNum" sz="quarter" idx="12"/>
          </p:nvPr>
        </p:nvSpPr>
        <p:spPr/>
        <p:txBody>
          <a:bodyPr/>
          <a:lstStyle/>
          <a:p>
            <a:fld id="{89234FC1-F539-4D3A-8226-A156C07A4602}" type="slidenum">
              <a:rPr lang="en-GB" smtClean="0"/>
              <a:t>‹#›</a:t>
            </a:fld>
            <a:endParaRPr lang="en-GB"/>
          </a:p>
        </p:txBody>
      </p:sp>
    </p:spTree>
    <p:extLst>
      <p:ext uri="{BB962C8B-B14F-4D97-AF65-F5344CB8AC3E}">
        <p14:creationId xmlns:p14="http://schemas.microsoft.com/office/powerpoint/2010/main" val="366352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CE56F-64E2-557D-4BF9-D4D2FC3BFB1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4A9934-8BD3-2FA3-485B-494927C9E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2918FB-82E8-A20F-F68C-6C8B3BE8565E}"/>
              </a:ext>
            </a:extLst>
          </p:cNvPr>
          <p:cNvSpPr>
            <a:spLocks noGrp="1"/>
          </p:cNvSpPr>
          <p:nvPr>
            <p:ph type="dt" sz="half" idx="10"/>
          </p:nvPr>
        </p:nvSpPr>
        <p:spPr/>
        <p:txBody>
          <a:bodyPr/>
          <a:lstStyle/>
          <a:p>
            <a:fld id="{C00422C0-0A1D-4324-91D5-CC1ADE356831}" type="datetimeFigureOut">
              <a:rPr lang="en-GB" smtClean="0"/>
              <a:t>21/01/2024</a:t>
            </a:fld>
            <a:endParaRPr lang="en-GB"/>
          </a:p>
        </p:txBody>
      </p:sp>
      <p:sp>
        <p:nvSpPr>
          <p:cNvPr id="5" name="Footer Placeholder 4">
            <a:extLst>
              <a:ext uri="{FF2B5EF4-FFF2-40B4-BE49-F238E27FC236}">
                <a16:creationId xmlns:a16="http://schemas.microsoft.com/office/drawing/2014/main" id="{EE939911-7805-9F08-A715-4F28557256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B4839F-CB44-90B7-6C0F-E9B58927CA3C}"/>
              </a:ext>
            </a:extLst>
          </p:cNvPr>
          <p:cNvSpPr>
            <a:spLocks noGrp="1"/>
          </p:cNvSpPr>
          <p:nvPr>
            <p:ph type="sldNum" sz="quarter" idx="12"/>
          </p:nvPr>
        </p:nvSpPr>
        <p:spPr/>
        <p:txBody>
          <a:bodyPr/>
          <a:lstStyle/>
          <a:p>
            <a:fld id="{89234FC1-F539-4D3A-8226-A156C07A4602}" type="slidenum">
              <a:rPr lang="en-GB" smtClean="0"/>
              <a:t>‹#›</a:t>
            </a:fld>
            <a:endParaRPr lang="en-GB"/>
          </a:p>
        </p:txBody>
      </p:sp>
    </p:spTree>
    <p:extLst>
      <p:ext uri="{BB962C8B-B14F-4D97-AF65-F5344CB8AC3E}">
        <p14:creationId xmlns:p14="http://schemas.microsoft.com/office/powerpoint/2010/main" val="3939387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FEC9B-1C0A-CF74-A15E-3922E1E358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B7AF653-6409-8D3F-FBB3-3E00EFB094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38915B-8840-D015-5DAB-45BBEDFA77CD}"/>
              </a:ext>
            </a:extLst>
          </p:cNvPr>
          <p:cNvSpPr>
            <a:spLocks noGrp="1"/>
          </p:cNvSpPr>
          <p:nvPr>
            <p:ph type="dt" sz="half" idx="10"/>
          </p:nvPr>
        </p:nvSpPr>
        <p:spPr/>
        <p:txBody>
          <a:bodyPr/>
          <a:lstStyle/>
          <a:p>
            <a:fld id="{C00422C0-0A1D-4324-91D5-CC1ADE356831}" type="datetimeFigureOut">
              <a:rPr lang="en-GB" smtClean="0"/>
              <a:t>21/01/2024</a:t>
            </a:fld>
            <a:endParaRPr lang="en-GB"/>
          </a:p>
        </p:txBody>
      </p:sp>
      <p:sp>
        <p:nvSpPr>
          <p:cNvPr id="5" name="Footer Placeholder 4">
            <a:extLst>
              <a:ext uri="{FF2B5EF4-FFF2-40B4-BE49-F238E27FC236}">
                <a16:creationId xmlns:a16="http://schemas.microsoft.com/office/drawing/2014/main" id="{AA25DD22-0F04-FDC1-C58C-5E7CA3B9D0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957B67-E323-C2EA-02C4-F1E0C9C81C0B}"/>
              </a:ext>
            </a:extLst>
          </p:cNvPr>
          <p:cNvSpPr>
            <a:spLocks noGrp="1"/>
          </p:cNvSpPr>
          <p:nvPr>
            <p:ph type="sldNum" sz="quarter" idx="12"/>
          </p:nvPr>
        </p:nvSpPr>
        <p:spPr/>
        <p:txBody>
          <a:bodyPr/>
          <a:lstStyle/>
          <a:p>
            <a:fld id="{89234FC1-F539-4D3A-8226-A156C07A4602}" type="slidenum">
              <a:rPr lang="en-GB" smtClean="0"/>
              <a:t>‹#›</a:t>
            </a:fld>
            <a:endParaRPr lang="en-GB"/>
          </a:p>
        </p:txBody>
      </p:sp>
    </p:spTree>
    <p:extLst>
      <p:ext uri="{BB962C8B-B14F-4D97-AF65-F5344CB8AC3E}">
        <p14:creationId xmlns:p14="http://schemas.microsoft.com/office/powerpoint/2010/main" val="3973740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5988A-2AEC-20FC-9E69-56C18EB9DE6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1753F5C-CC14-5EC3-3155-5BA1D7A417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55E0586-1B23-0C50-ACDD-1330131DCB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A4CB345-4FDD-393B-7640-95EAA4CC1D39}"/>
              </a:ext>
            </a:extLst>
          </p:cNvPr>
          <p:cNvSpPr>
            <a:spLocks noGrp="1"/>
          </p:cNvSpPr>
          <p:nvPr>
            <p:ph type="dt" sz="half" idx="10"/>
          </p:nvPr>
        </p:nvSpPr>
        <p:spPr/>
        <p:txBody>
          <a:bodyPr/>
          <a:lstStyle/>
          <a:p>
            <a:fld id="{C00422C0-0A1D-4324-91D5-CC1ADE356831}" type="datetimeFigureOut">
              <a:rPr lang="en-GB" smtClean="0"/>
              <a:t>21/01/2024</a:t>
            </a:fld>
            <a:endParaRPr lang="en-GB"/>
          </a:p>
        </p:txBody>
      </p:sp>
      <p:sp>
        <p:nvSpPr>
          <p:cNvPr id="6" name="Footer Placeholder 5">
            <a:extLst>
              <a:ext uri="{FF2B5EF4-FFF2-40B4-BE49-F238E27FC236}">
                <a16:creationId xmlns:a16="http://schemas.microsoft.com/office/drawing/2014/main" id="{16C54A6A-0D17-27C3-E354-6E1F6D8A4D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24FEEE-A4D0-1686-7E3B-6C4A459830B9}"/>
              </a:ext>
            </a:extLst>
          </p:cNvPr>
          <p:cNvSpPr>
            <a:spLocks noGrp="1"/>
          </p:cNvSpPr>
          <p:nvPr>
            <p:ph type="sldNum" sz="quarter" idx="12"/>
          </p:nvPr>
        </p:nvSpPr>
        <p:spPr/>
        <p:txBody>
          <a:bodyPr/>
          <a:lstStyle/>
          <a:p>
            <a:fld id="{89234FC1-F539-4D3A-8226-A156C07A4602}" type="slidenum">
              <a:rPr lang="en-GB" smtClean="0"/>
              <a:t>‹#›</a:t>
            </a:fld>
            <a:endParaRPr lang="en-GB"/>
          </a:p>
        </p:txBody>
      </p:sp>
    </p:spTree>
    <p:extLst>
      <p:ext uri="{BB962C8B-B14F-4D97-AF65-F5344CB8AC3E}">
        <p14:creationId xmlns:p14="http://schemas.microsoft.com/office/powerpoint/2010/main" val="1639958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921-5EDB-AABF-70B3-D3AB6B52116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837952-D932-A71A-AE8B-5F92680E2A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7FCA96-747C-CDCF-F398-3FF469A84E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624F224-F564-7F5E-5F19-8338318A51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662524-32E9-2C7C-2416-75958E45D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A090C-0FA6-DDDE-159C-182F89EA000E}"/>
              </a:ext>
            </a:extLst>
          </p:cNvPr>
          <p:cNvSpPr>
            <a:spLocks noGrp="1"/>
          </p:cNvSpPr>
          <p:nvPr>
            <p:ph type="dt" sz="half" idx="10"/>
          </p:nvPr>
        </p:nvSpPr>
        <p:spPr/>
        <p:txBody>
          <a:bodyPr/>
          <a:lstStyle/>
          <a:p>
            <a:fld id="{C00422C0-0A1D-4324-91D5-CC1ADE356831}" type="datetimeFigureOut">
              <a:rPr lang="en-GB" smtClean="0"/>
              <a:t>21/01/2024</a:t>
            </a:fld>
            <a:endParaRPr lang="en-GB"/>
          </a:p>
        </p:txBody>
      </p:sp>
      <p:sp>
        <p:nvSpPr>
          <p:cNvPr id="8" name="Footer Placeholder 7">
            <a:extLst>
              <a:ext uri="{FF2B5EF4-FFF2-40B4-BE49-F238E27FC236}">
                <a16:creationId xmlns:a16="http://schemas.microsoft.com/office/drawing/2014/main" id="{A9267115-B7D4-1D8A-CC3D-80FCA1DBE43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B4F0ACB-F166-85A6-0790-489806B71F84}"/>
              </a:ext>
            </a:extLst>
          </p:cNvPr>
          <p:cNvSpPr>
            <a:spLocks noGrp="1"/>
          </p:cNvSpPr>
          <p:nvPr>
            <p:ph type="sldNum" sz="quarter" idx="12"/>
          </p:nvPr>
        </p:nvSpPr>
        <p:spPr/>
        <p:txBody>
          <a:bodyPr/>
          <a:lstStyle/>
          <a:p>
            <a:fld id="{89234FC1-F539-4D3A-8226-A156C07A4602}" type="slidenum">
              <a:rPr lang="en-GB" smtClean="0"/>
              <a:t>‹#›</a:t>
            </a:fld>
            <a:endParaRPr lang="en-GB"/>
          </a:p>
        </p:txBody>
      </p:sp>
    </p:spTree>
    <p:extLst>
      <p:ext uri="{BB962C8B-B14F-4D97-AF65-F5344CB8AC3E}">
        <p14:creationId xmlns:p14="http://schemas.microsoft.com/office/powerpoint/2010/main" val="1909567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269B-5EAA-AAEC-3ABD-FD1EA3406D6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DC36D4E-E6E7-5505-AF31-84586DA3CE1D}"/>
              </a:ext>
            </a:extLst>
          </p:cNvPr>
          <p:cNvSpPr>
            <a:spLocks noGrp="1"/>
          </p:cNvSpPr>
          <p:nvPr>
            <p:ph type="dt" sz="half" idx="10"/>
          </p:nvPr>
        </p:nvSpPr>
        <p:spPr/>
        <p:txBody>
          <a:bodyPr/>
          <a:lstStyle/>
          <a:p>
            <a:fld id="{C00422C0-0A1D-4324-91D5-CC1ADE356831}" type="datetimeFigureOut">
              <a:rPr lang="en-GB" smtClean="0"/>
              <a:t>21/01/2024</a:t>
            </a:fld>
            <a:endParaRPr lang="en-GB"/>
          </a:p>
        </p:txBody>
      </p:sp>
      <p:sp>
        <p:nvSpPr>
          <p:cNvPr id="4" name="Footer Placeholder 3">
            <a:extLst>
              <a:ext uri="{FF2B5EF4-FFF2-40B4-BE49-F238E27FC236}">
                <a16:creationId xmlns:a16="http://schemas.microsoft.com/office/drawing/2014/main" id="{450BE884-8A20-EFE9-1BFA-6646D355D38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1C86E27-71D6-9E58-D5BC-75C42D46CDE4}"/>
              </a:ext>
            </a:extLst>
          </p:cNvPr>
          <p:cNvSpPr>
            <a:spLocks noGrp="1"/>
          </p:cNvSpPr>
          <p:nvPr>
            <p:ph type="sldNum" sz="quarter" idx="12"/>
          </p:nvPr>
        </p:nvSpPr>
        <p:spPr/>
        <p:txBody>
          <a:bodyPr/>
          <a:lstStyle/>
          <a:p>
            <a:fld id="{89234FC1-F539-4D3A-8226-A156C07A4602}" type="slidenum">
              <a:rPr lang="en-GB" smtClean="0"/>
              <a:t>‹#›</a:t>
            </a:fld>
            <a:endParaRPr lang="en-GB"/>
          </a:p>
        </p:txBody>
      </p:sp>
    </p:spTree>
    <p:extLst>
      <p:ext uri="{BB962C8B-B14F-4D97-AF65-F5344CB8AC3E}">
        <p14:creationId xmlns:p14="http://schemas.microsoft.com/office/powerpoint/2010/main" val="3794647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1A05DA-6B9A-6F99-433E-D83937453F11}"/>
              </a:ext>
            </a:extLst>
          </p:cNvPr>
          <p:cNvSpPr>
            <a:spLocks noGrp="1"/>
          </p:cNvSpPr>
          <p:nvPr>
            <p:ph type="dt" sz="half" idx="10"/>
          </p:nvPr>
        </p:nvSpPr>
        <p:spPr/>
        <p:txBody>
          <a:bodyPr/>
          <a:lstStyle/>
          <a:p>
            <a:fld id="{C00422C0-0A1D-4324-91D5-CC1ADE356831}" type="datetimeFigureOut">
              <a:rPr lang="en-GB" smtClean="0"/>
              <a:t>21/01/2024</a:t>
            </a:fld>
            <a:endParaRPr lang="en-GB"/>
          </a:p>
        </p:txBody>
      </p:sp>
      <p:sp>
        <p:nvSpPr>
          <p:cNvPr id="3" name="Footer Placeholder 2">
            <a:extLst>
              <a:ext uri="{FF2B5EF4-FFF2-40B4-BE49-F238E27FC236}">
                <a16:creationId xmlns:a16="http://schemas.microsoft.com/office/drawing/2014/main" id="{7B10C4A3-AC3F-2292-3248-39E15CAE9DD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B690582-6FC7-A5B4-B60B-2D925DBEBE9B}"/>
              </a:ext>
            </a:extLst>
          </p:cNvPr>
          <p:cNvSpPr>
            <a:spLocks noGrp="1"/>
          </p:cNvSpPr>
          <p:nvPr>
            <p:ph type="sldNum" sz="quarter" idx="12"/>
          </p:nvPr>
        </p:nvSpPr>
        <p:spPr/>
        <p:txBody>
          <a:bodyPr/>
          <a:lstStyle/>
          <a:p>
            <a:fld id="{89234FC1-F539-4D3A-8226-A156C07A4602}" type="slidenum">
              <a:rPr lang="en-GB" smtClean="0"/>
              <a:t>‹#›</a:t>
            </a:fld>
            <a:endParaRPr lang="en-GB"/>
          </a:p>
        </p:txBody>
      </p:sp>
    </p:spTree>
    <p:extLst>
      <p:ext uri="{BB962C8B-B14F-4D97-AF65-F5344CB8AC3E}">
        <p14:creationId xmlns:p14="http://schemas.microsoft.com/office/powerpoint/2010/main" val="2557461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7B23-FD75-E85C-9731-20FB65DDA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5A30E72-438F-3CF4-F6FF-DEACEE245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A3F5C8A-8AD7-385F-2F58-B1CF6F7C07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9A8A9-D1FF-698E-6C8A-7344D071BCC9}"/>
              </a:ext>
            </a:extLst>
          </p:cNvPr>
          <p:cNvSpPr>
            <a:spLocks noGrp="1"/>
          </p:cNvSpPr>
          <p:nvPr>
            <p:ph type="dt" sz="half" idx="10"/>
          </p:nvPr>
        </p:nvSpPr>
        <p:spPr/>
        <p:txBody>
          <a:bodyPr/>
          <a:lstStyle/>
          <a:p>
            <a:fld id="{C00422C0-0A1D-4324-91D5-CC1ADE356831}" type="datetimeFigureOut">
              <a:rPr lang="en-GB" smtClean="0"/>
              <a:t>21/01/2024</a:t>
            </a:fld>
            <a:endParaRPr lang="en-GB"/>
          </a:p>
        </p:txBody>
      </p:sp>
      <p:sp>
        <p:nvSpPr>
          <p:cNvPr id="6" name="Footer Placeholder 5">
            <a:extLst>
              <a:ext uri="{FF2B5EF4-FFF2-40B4-BE49-F238E27FC236}">
                <a16:creationId xmlns:a16="http://schemas.microsoft.com/office/drawing/2014/main" id="{27AE2DAC-CD14-16CC-683F-CD62291A88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AAFC5C-80C3-F9B1-EFC3-BCDE87152909}"/>
              </a:ext>
            </a:extLst>
          </p:cNvPr>
          <p:cNvSpPr>
            <a:spLocks noGrp="1"/>
          </p:cNvSpPr>
          <p:nvPr>
            <p:ph type="sldNum" sz="quarter" idx="12"/>
          </p:nvPr>
        </p:nvSpPr>
        <p:spPr/>
        <p:txBody>
          <a:bodyPr/>
          <a:lstStyle/>
          <a:p>
            <a:fld id="{89234FC1-F539-4D3A-8226-A156C07A4602}" type="slidenum">
              <a:rPr lang="en-GB" smtClean="0"/>
              <a:t>‹#›</a:t>
            </a:fld>
            <a:endParaRPr lang="en-GB"/>
          </a:p>
        </p:txBody>
      </p:sp>
    </p:spTree>
    <p:extLst>
      <p:ext uri="{BB962C8B-B14F-4D97-AF65-F5344CB8AC3E}">
        <p14:creationId xmlns:p14="http://schemas.microsoft.com/office/powerpoint/2010/main" val="71307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EA998-8ECD-A718-A249-C3F4C2C21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D97C5C4-7470-A3DB-C06C-861D2BFE7E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AE600FC-9246-1B08-F513-43D33B116E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7DC34-739F-5CAC-F045-897E50FAF13A}"/>
              </a:ext>
            </a:extLst>
          </p:cNvPr>
          <p:cNvSpPr>
            <a:spLocks noGrp="1"/>
          </p:cNvSpPr>
          <p:nvPr>
            <p:ph type="dt" sz="half" idx="10"/>
          </p:nvPr>
        </p:nvSpPr>
        <p:spPr/>
        <p:txBody>
          <a:bodyPr/>
          <a:lstStyle/>
          <a:p>
            <a:fld id="{C00422C0-0A1D-4324-91D5-CC1ADE356831}" type="datetimeFigureOut">
              <a:rPr lang="en-GB" smtClean="0"/>
              <a:t>21/01/2024</a:t>
            </a:fld>
            <a:endParaRPr lang="en-GB"/>
          </a:p>
        </p:txBody>
      </p:sp>
      <p:sp>
        <p:nvSpPr>
          <p:cNvPr id="6" name="Footer Placeholder 5">
            <a:extLst>
              <a:ext uri="{FF2B5EF4-FFF2-40B4-BE49-F238E27FC236}">
                <a16:creationId xmlns:a16="http://schemas.microsoft.com/office/drawing/2014/main" id="{C951FD48-6648-FE59-22D2-58E908E341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48986E-3A04-D4F5-97BB-6372D8A7BE46}"/>
              </a:ext>
            </a:extLst>
          </p:cNvPr>
          <p:cNvSpPr>
            <a:spLocks noGrp="1"/>
          </p:cNvSpPr>
          <p:nvPr>
            <p:ph type="sldNum" sz="quarter" idx="12"/>
          </p:nvPr>
        </p:nvSpPr>
        <p:spPr/>
        <p:txBody>
          <a:bodyPr/>
          <a:lstStyle/>
          <a:p>
            <a:fld id="{89234FC1-F539-4D3A-8226-A156C07A4602}" type="slidenum">
              <a:rPr lang="en-GB" smtClean="0"/>
              <a:t>‹#›</a:t>
            </a:fld>
            <a:endParaRPr lang="en-GB"/>
          </a:p>
        </p:txBody>
      </p:sp>
    </p:spTree>
    <p:extLst>
      <p:ext uri="{BB962C8B-B14F-4D97-AF65-F5344CB8AC3E}">
        <p14:creationId xmlns:p14="http://schemas.microsoft.com/office/powerpoint/2010/main" val="1214939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23280-0819-BE96-67EC-399FC5D453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565A136-8BC3-A5A9-EE5E-D3BF697E6F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857847-3FFD-EF4D-723F-590B53C75D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422C0-0A1D-4324-91D5-CC1ADE356831}" type="datetimeFigureOut">
              <a:rPr lang="en-GB" smtClean="0"/>
              <a:t>21/01/2024</a:t>
            </a:fld>
            <a:endParaRPr lang="en-GB"/>
          </a:p>
        </p:txBody>
      </p:sp>
      <p:sp>
        <p:nvSpPr>
          <p:cNvPr id="5" name="Footer Placeholder 4">
            <a:extLst>
              <a:ext uri="{FF2B5EF4-FFF2-40B4-BE49-F238E27FC236}">
                <a16:creationId xmlns:a16="http://schemas.microsoft.com/office/drawing/2014/main" id="{84CC6062-6CC7-6EB4-4A2B-F2C01EB7C9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4D686E7-87C2-0FED-2317-461C7C7981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234FC1-F539-4D3A-8226-A156C07A4602}" type="slidenum">
              <a:rPr lang="en-GB" smtClean="0"/>
              <a:t>‹#›</a:t>
            </a:fld>
            <a:endParaRPr lang="en-GB"/>
          </a:p>
        </p:txBody>
      </p:sp>
    </p:spTree>
    <p:extLst>
      <p:ext uri="{BB962C8B-B14F-4D97-AF65-F5344CB8AC3E}">
        <p14:creationId xmlns:p14="http://schemas.microsoft.com/office/powerpoint/2010/main" val="810078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redictabledesigns.com/introduction-to-load-cell-conditioning-circui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redictabledesigns.com/introduction-to-load-cell-conditioning-circui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redictabledesigns.com/introduction-to-load-cell-conditioning-circuits/" TargetMode="External"/><Relationship Id="rId2" Type="http://schemas.openxmlformats.org/officeDocument/2006/relationships/hyperlink" Target="https://predictabledesigns.com/introduction-to-object-detection-and-ranging-technologi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learn.sparkfun.com/tutorials/sparkfun-inventors-kit-experiment-guide---v40/circuit-3b-distance-senso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redictabledesigns.com/introduction-to-electronic-sensors/" TargetMode="External"/><Relationship Id="rId2" Type="http://schemas.openxmlformats.org/officeDocument/2006/relationships/hyperlink" Target="https://www.thomasnet.com/articles/instruments-controls/all-about-electrical-senso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learn.sparkfun.com/tutorials/analog-vs-digit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enercorp.com/temp/Thermistors_comparision.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3032-E479-5C0D-B0C2-DEE31F3FBFBA}"/>
              </a:ext>
            </a:extLst>
          </p:cNvPr>
          <p:cNvSpPr>
            <a:spLocks noGrp="1"/>
          </p:cNvSpPr>
          <p:nvPr>
            <p:ph type="ctrTitle"/>
          </p:nvPr>
        </p:nvSpPr>
        <p:spPr/>
        <p:txBody>
          <a:bodyPr/>
          <a:lstStyle/>
          <a:p>
            <a:r>
              <a:rPr lang="en-US" b="1" dirty="0"/>
              <a:t>ELECTRONIC SENSORS</a:t>
            </a:r>
            <a:endParaRPr lang="en-GB" b="1" dirty="0"/>
          </a:p>
        </p:txBody>
      </p:sp>
      <p:sp>
        <p:nvSpPr>
          <p:cNvPr id="3" name="Subtitle 2">
            <a:extLst>
              <a:ext uri="{FF2B5EF4-FFF2-40B4-BE49-F238E27FC236}">
                <a16:creationId xmlns:a16="http://schemas.microsoft.com/office/drawing/2014/main" id="{617461C4-911C-4F15-D93C-C46CCEE8D039}"/>
              </a:ext>
            </a:extLst>
          </p:cNvPr>
          <p:cNvSpPr>
            <a:spLocks noGrp="1"/>
          </p:cNvSpPr>
          <p:nvPr>
            <p:ph type="subTitle" idx="1"/>
          </p:nvPr>
        </p:nvSpPr>
        <p:spPr/>
        <p:txBody>
          <a:bodyPr>
            <a:normAutofit/>
          </a:bodyPr>
          <a:lstStyle/>
          <a:p>
            <a:r>
              <a:rPr lang="en-US" sz="4000" dirty="0"/>
              <a:t>General idea and understanding</a:t>
            </a:r>
            <a:endParaRPr lang="en-GB" sz="4000" dirty="0"/>
          </a:p>
        </p:txBody>
      </p:sp>
    </p:spTree>
    <p:extLst>
      <p:ext uri="{BB962C8B-B14F-4D97-AF65-F5344CB8AC3E}">
        <p14:creationId xmlns:p14="http://schemas.microsoft.com/office/powerpoint/2010/main" val="174804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5EC9-FEE1-2775-A817-B040B65436F0}"/>
              </a:ext>
            </a:extLst>
          </p:cNvPr>
          <p:cNvSpPr>
            <a:spLocks noGrp="1"/>
          </p:cNvSpPr>
          <p:nvPr>
            <p:ph type="title"/>
          </p:nvPr>
        </p:nvSpPr>
        <p:spPr>
          <a:xfrm>
            <a:off x="990600" y="3356768"/>
            <a:ext cx="10515600" cy="1325563"/>
          </a:xfrm>
        </p:spPr>
        <p:txBody>
          <a:bodyPr>
            <a:normAutofit/>
          </a:bodyPr>
          <a:lstStyle/>
          <a:p>
            <a:r>
              <a:rPr lang="en-US" b="1" i="0" dirty="0">
                <a:solidFill>
                  <a:srgbClr val="000000"/>
                </a:solidFill>
                <a:effectLst/>
                <a:latin typeface="Lato" panose="020F0502020204030203" pitchFamily="34" charset="0"/>
              </a:rPr>
              <a:t>Force / Weight</a:t>
            </a:r>
            <a:br>
              <a:rPr lang="en-GB" b="1" i="0" dirty="0">
                <a:solidFill>
                  <a:srgbClr val="000000"/>
                </a:solidFill>
                <a:effectLst/>
                <a:latin typeface="Lato" panose="020F0502020204030203" pitchFamily="34" charset="0"/>
              </a:rPr>
            </a:br>
            <a:endParaRPr lang="en-GB" dirty="0"/>
          </a:p>
        </p:txBody>
      </p:sp>
      <p:sp>
        <p:nvSpPr>
          <p:cNvPr id="3" name="Content Placeholder 2">
            <a:extLst>
              <a:ext uri="{FF2B5EF4-FFF2-40B4-BE49-F238E27FC236}">
                <a16:creationId xmlns:a16="http://schemas.microsoft.com/office/drawing/2014/main" id="{B9AADB48-C023-B67A-78D0-59484ED35AD0}"/>
              </a:ext>
            </a:extLst>
          </p:cNvPr>
          <p:cNvSpPr>
            <a:spLocks noGrp="1"/>
          </p:cNvSpPr>
          <p:nvPr>
            <p:ph idx="1"/>
          </p:nvPr>
        </p:nvSpPr>
        <p:spPr>
          <a:xfrm>
            <a:off x="838200" y="1571626"/>
            <a:ext cx="10515600" cy="2747963"/>
          </a:xfrm>
        </p:spPr>
        <p:txBody>
          <a:bodyPr>
            <a:normAutofit/>
          </a:bodyPr>
          <a:lstStyle/>
          <a:p>
            <a:pPr algn="just" fontAlgn="base"/>
            <a:r>
              <a:rPr lang="en-US" b="0" i="0" dirty="0">
                <a:solidFill>
                  <a:srgbClr val="343434"/>
                </a:solidFill>
                <a:effectLst/>
                <a:latin typeface="Open Sans" panose="020B0606030504020204" pitchFamily="34" charset="0"/>
              </a:rPr>
              <a:t>Barometric pressure sensors are widely available. Since barometric pressure decreases as you go up in altitude, they are commonly used to measure altitude.</a:t>
            </a:r>
          </a:p>
          <a:p>
            <a:pPr algn="just"/>
            <a:endParaRPr lang="en-US" b="0" i="0" dirty="0">
              <a:solidFill>
                <a:srgbClr val="343434"/>
              </a:solidFill>
              <a:effectLst/>
              <a:latin typeface="Open Sans" panose="020B0606030504020204" pitchFamily="34" charset="0"/>
            </a:endParaRPr>
          </a:p>
        </p:txBody>
      </p:sp>
      <p:sp>
        <p:nvSpPr>
          <p:cNvPr id="4" name="Title 1">
            <a:extLst>
              <a:ext uri="{FF2B5EF4-FFF2-40B4-BE49-F238E27FC236}">
                <a16:creationId xmlns:a16="http://schemas.microsoft.com/office/drawing/2014/main" id="{7E3BBF18-629B-A098-9E59-D44D80702E3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0000"/>
                </a:solidFill>
                <a:latin typeface="Lato" panose="020F0502020204030203" pitchFamily="34" charset="0"/>
              </a:rPr>
              <a:t>Barometric pressure</a:t>
            </a:r>
            <a:br>
              <a:rPr lang="en-GB" b="1" dirty="0">
                <a:solidFill>
                  <a:srgbClr val="000000"/>
                </a:solidFill>
                <a:latin typeface="Lato" panose="020F0502020204030203" pitchFamily="34" charset="0"/>
              </a:rPr>
            </a:br>
            <a:endParaRPr lang="en-GB" dirty="0"/>
          </a:p>
        </p:txBody>
      </p:sp>
      <p:sp>
        <p:nvSpPr>
          <p:cNvPr id="5" name="Content Placeholder 2">
            <a:extLst>
              <a:ext uri="{FF2B5EF4-FFF2-40B4-BE49-F238E27FC236}">
                <a16:creationId xmlns:a16="http://schemas.microsoft.com/office/drawing/2014/main" id="{4222130F-B57E-76C4-34B0-D7A3EEFB5457}"/>
              </a:ext>
            </a:extLst>
          </p:cNvPr>
          <p:cNvSpPr txBox="1">
            <a:spLocks/>
          </p:cNvSpPr>
          <p:nvPr/>
        </p:nvSpPr>
        <p:spPr>
          <a:xfrm>
            <a:off x="838200" y="468233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US" dirty="0">
                <a:solidFill>
                  <a:srgbClr val="343434"/>
                </a:solidFill>
                <a:latin typeface="Open Sans" panose="020B0606030504020204" pitchFamily="34" charset="0"/>
              </a:rPr>
              <a:t>The most common device for measuring force or weight is called a </a:t>
            </a:r>
            <a:r>
              <a:rPr lang="en-US" dirty="0">
                <a:solidFill>
                  <a:srgbClr val="0000FF"/>
                </a:solidFill>
                <a:latin typeface="Open Sans" panose="020B0606030504020204" pitchFamily="34" charset="0"/>
                <a:hlinkClick r:id="rId2"/>
              </a:rPr>
              <a:t>strain gauge</a:t>
            </a:r>
            <a:r>
              <a:rPr lang="en-US" dirty="0">
                <a:solidFill>
                  <a:srgbClr val="343434"/>
                </a:solidFill>
                <a:latin typeface="Open Sans" panose="020B0606030504020204" pitchFamily="34" charset="0"/>
              </a:rPr>
              <a:t>. A strain gauge is basically a piece of metal that bends a small amount when a force is applied to it. This bending changes the resistance of the metal which can then be measured and converted into a weight.</a:t>
            </a:r>
          </a:p>
          <a:p>
            <a:pPr algn="just" fontAlgn="base"/>
            <a:endParaRPr lang="en-US" dirty="0">
              <a:solidFill>
                <a:srgbClr val="343434"/>
              </a:solidFill>
              <a:latin typeface="Open Sans" panose="020B0606030504020204" pitchFamily="34" charset="0"/>
            </a:endParaRPr>
          </a:p>
          <a:p>
            <a:pPr algn="just"/>
            <a:r>
              <a:rPr lang="en-US" dirty="0">
                <a:solidFill>
                  <a:srgbClr val="343434"/>
                </a:solidFill>
                <a:latin typeface="Open Sans" panose="020B0606030504020204" pitchFamily="34" charset="0"/>
              </a:rPr>
              <a:t>.</a:t>
            </a:r>
          </a:p>
        </p:txBody>
      </p:sp>
    </p:spTree>
    <p:extLst>
      <p:ext uri="{BB962C8B-B14F-4D97-AF65-F5344CB8AC3E}">
        <p14:creationId xmlns:p14="http://schemas.microsoft.com/office/powerpoint/2010/main" val="501539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5EC9-FEE1-2775-A817-B040B65436F0}"/>
              </a:ext>
            </a:extLst>
          </p:cNvPr>
          <p:cNvSpPr>
            <a:spLocks noGrp="1"/>
          </p:cNvSpPr>
          <p:nvPr>
            <p:ph type="title"/>
          </p:nvPr>
        </p:nvSpPr>
        <p:spPr>
          <a:xfrm>
            <a:off x="990600" y="3689350"/>
            <a:ext cx="10515600" cy="1325563"/>
          </a:xfrm>
        </p:spPr>
        <p:txBody>
          <a:bodyPr>
            <a:normAutofit/>
          </a:bodyPr>
          <a:lstStyle/>
          <a:p>
            <a:r>
              <a:rPr lang="en-US" b="1" i="0" dirty="0">
                <a:solidFill>
                  <a:srgbClr val="000000"/>
                </a:solidFill>
                <a:effectLst/>
                <a:latin typeface="Lato" panose="020F0502020204030203" pitchFamily="34" charset="0"/>
              </a:rPr>
              <a:t>Force / Weight</a:t>
            </a:r>
            <a:br>
              <a:rPr lang="en-GB" b="1" i="0" dirty="0">
                <a:solidFill>
                  <a:srgbClr val="000000"/>
                </a:solidFill>
                <a:effectLst/>
                <a:latin typeface="Lato" panose="020F0502020204030203" pitchFamily="34" charset="0"/>
              </a:rPr>
            </a:br>
            <a:endParaRPr lang="en-GB" dirty="0"/>
          </a:p>
        </p:txBody>
      </p:sp>
      <p:sp>
        <p:nvSpPr>
          <p:cNvPr id="3" name="Content Placeholder 2">
            <a:extLst>
              <a:ext uri="{FF2B5EF4-FFF2-40B4-BE49-F238E27FC236}">
                <a16:creationId xmlns:a16="http://schemas.microsoft.com/office/drawing/2014/main" id="{B9AADB48-C023-B67A-78D0-59484ED35AD0}"/>
              </a:ext>
            </a:extLst>
          </p:cNvPr>
          <p:cNvSpPr>
            <a:spLocks noGrp="1"/>
          </p:cNvSpPr>
          <p:nvPr>
            <p:ph idx="1"/>
          </p:nvPr>
        </p:nvSpPr>
        <p:spPr>
          <a:xfrm>
            <a:off x="838200" y="1571626"/>
            <a:ext cx="10515600" cy="2747963"/>
          </a:xfrm>
        </p:spPr>
        <p:txBody>
          <a:bodyPr>
            <a:normAutofit/>
          </a:bodyPr>
          <a:lstStyle/>
          <a:p>
            <a:pPr algn="just" fontAlgn="base"/>
            <a:r>
              <a:rPr lang="en-US" b="0" i="0" dirty="0">
                <a:solidFill>
                  <a:srgbClr val="343434"/>
                </a:solidFill>
                <a:effectLst/>
                <a:latin typeface="Open Sans" panose="020B0606030504020204" pitchFamily="34" charset="0"/>
              </a:rPr>
              <a:t>There are electronic sensors available that can measure numerous different gases. Some of the most common gas sensors are for detecting carbon monoxide, carbon dioxide, and oxygen. But you can also find sensors for detecting everything from hydrogen to hydrocarbons.</a:t>
            </a:r>
          </a:p>
          <a:p>
            <a:pPr algn="just"/>
            <a:endParaRPr lang="en-US" b="0" i="0" dirty="0">
              <a:solidFill>
                <a:srgbClr val="343434"/>
              </a:solidFill>
              <a:effectLst/>
              <a:latin typeface="Open Sans" panose="020B0606030504020204" pitchFamily="34" charset="0"/>
            </a:endParaRPr>
          </a:p>
        </p:txBody>
      </p:sp>
      <p:sp>
        <p:nvSpPr>
          <p:cNvPr id="4" name="Title 1">
            <a:extLst>
              <a:ext uri="{FF2B5EF4-FFF2-40B4-BE49-F238E27FC236}">
                <a16:creationId xmlns:a16="http://schemas.microsoft.com/office/drawing/2014/main" id="{7E3BBF18-629B-A098-9E59-D44D80702E3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0" dirty="0">
                <a:solidFill>
                  <a:srgbClr val="000000"/>
                </a:solidFill>
                <a:effectLst/>
                <a:latin typeface="Lato" panose="020F0502020204030203" pitchFamily="34" charset="0"/>
              </a:rPr>
              <a:t>Gases</a:t>
            </a:r>
            <a:br>
              <a:rPr lang="en-GB" b="1" dirty="0">
                <a:solidFill>
                  <a:srgbClr val="000000"/>
                </a:solidFill>
                <a:latin typeface="Lato" panose="020F0502020204030203" pitchFamily="34" charset="0"/>
              </a:rPr>
            </a:br>
            <a:endParaRPr lang="en-GB" dirty="0"/>
          </a:p>
        </p:txBody>
      </p:sp>
      <p:sp>
        <p:nvSpPr>
          <p:cNvPr id="5" name="Content Placeholder 2">
            <a:extLst>
              <a:ext uri="{FF2B5EF4-FFF2-40B4-BE49-F238E27FC236}">
                <a16:creationId xmlns:a16="http://schemas.microsoft.com/office/drawing/2014/main" id="{4222130F-B57E-76C4-34B0-D7A3EEFB5457}"/>
              </a:ext>
            </a:extLst>
          </p:cNvPr>
          <p:cNvSpPr txBox="1">
            <a:spLocks/>
          </p:cNvSpPr>
          <p:nvPr/>
        </p:nvSpPr>
        <p:spPr>
          <a:xfrm>
            <a:off x="838200" y="468233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US" dirty="0">
                <a:solidFill>
                  <a:srgbClr val="343434"/>
                </a:solidFill>
                <a:latin typeface="Open Sans" panose="020B0606030504020204" pitchFamily="34" charset="0"/>
              </a:rPr>
              <a:t>The most common device for measuring force or weight is called a </a:t>
            </a:r>
            <a:r>
              <a:rPr lang="en-US" dirty="0">
                <a:solidFill>
                  <a:srgbClr val="0000FF"/>
                </a:solidFill>
                <a:latin typeface="Open Sans" panose="020B0606030504020204" pitchFamily="34" charset="0"/>
                <a:hlinkClick r:id="rId2"/>
              </a:rPr>
              <a:t>strain gauge</a:t>
            </a:r>
            <a:r>
              <a:rPr lang="en-US" dirty="0">
                <a:solidFill>
                  <a:srgbClr val="343434"/>
                </a:solidFill>
                <a:latin typeface="Open Sans" panose="020B0606030504020204" pitchFamily="34" charset="0"/>
              </a:rPr>
              <a:t>. A strain gauge is basically a piece of metal that bends a small amount when a force is applied to it. This bending changes the resistance of the metal which can then be measured and converted into a weight.</a:t>
            </a:r>
          </a:p>
          <a:p>
            <a:pPr algn="just" fontAlgn="base"/>
            <a:endParaRPr lang="en-US" dirty="0">
              <a:solidFill>
                <a:srgbClr val="343434"/>
              </a:solidFill>
              <a:latin typeface="Open Sans" panose="020B0606030504020204" pitchFamily="34" charset="0"/>
            </a:endParaRPr>
          </a:p>
          <a:p>
            <a:pPr algn="just"/>
            <a:r>
              <a:rPr lang="en-US" dirty="0">
                <a:solidFill>
                  <a:srgbClr val="343434"/>
                </a:solidFill>
                <a:latin typeface="Open Sans" panose="020B0606030504020204" pitchFamily="34" charset="0"/>
              </a:rPr>
              <a:t>.</a:t>
            </a:r>
          </a:p>
        </p:txBody>
      </p:sp>
    </p:spTree>
    <p:extLst>
      <p:ext uri="{BB962C8B-B14F-4D97-AF65-F5344CB8AC3E}">
        <p14:creationId xmlns:p14="http://schemas.microsoft.com/office/powerpoint/2010/main" val="292574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5EC9-FEE1-2775-A817-B040B65436F0}"/>
              </a:ext>
            </a:extLst>
          </p:cNvPr>
          <p:cNvSpPr>
            <a:spLocks noGrp="1"/>
          </p:cNvSpPr>
          <p:nvPr>
            <p:ph type="title"/>
          </p:nvPr>
        </p:nvSpPr>
        <p:spPr>
          <a:xfrm>
            <a:off x="990600" y="3689350"/>
            <a:ext cx="10515600" cy="1325563"/>
          </a:xfrm>
        </p:spPr>
        <p:txBody>
          <a:bodyPr>
            <a:normAutofit/>
          </a:bodyPr>
          <a:lstStyle/>
          <a:p>
            <a:r>
              <a:rPr lang="en-US" b="1" i="0" dirty="0">
                <a:solidFill>
                  <a:srgbClr val="000000"/>
                </a:solidFill>
                <a:effectLst/>
                <a:latin typeface="Lato" panose="020F0502020204030203" pitchFamily="34" charset="0"/>
              </a:rPr>
              <a:t>Force / Weight</a:t>
            </a:r>
            <a:br>
              <a:rPr lang="en-GB" b="1" i="0" dirty="0">
                <a:solidFill>
                  <a:srgbClr val="000000"/>
                </a:solidFill>
                <a:effectLst/>
                <a:latin typeface="Lato" panose="020F0502020204030203" pitchFamily="34" charset="0"/>
              </a:rPr>
            </a:br>
            <a:endParaRPr lang="en-GB" dirty="0"/>
          </a:p>
        </p:txBody>
      </p:sp>
      <p:sp>
        <p:nvSpPr>
          <p:cNvPr id="3" name="Content Placeholder 2">
            <a:extLst>
              <a:ext uri="{FF2B5EF4-FFF2-40B4-BE49-F238E27FC236}">
                <a16:creationId xmlns:a16="http://schemas.microsoft.com/office/drawing/2014/main" id="{B9AADB48-C023-B67A-78D0-59484ED35AD0}"/>
              </a:ext>
            </a:extLst>
          </p:cNvPr>
          <p:cNvSpPr>
            <a:spLocks noGrp="1"/>
          </p:cNvSpPr>
          <p:nvPr>
            <p:ph idx="1"/>
          </p:nvPr>
        </p:nvSpPr>
        <p:spPr>
          <a:xfrm>
            <a:off x="838200" y="1571626"/>
            <a:ext cx="10515600" cy="2747963"/>
          </a:xfrm>
        </p:spPr>
        <p:txBody>
          <a:bodyPr>
            <a:normAutofit/>
          </a:bodyPr>
          <a:lstStyle/>
          <a:p>
            <a:pPr algn="just" fontAlgn="base"/>
            <a:r>
              <a:rPr lang="en-US" b="0" i="0" dirty="0">
                <a:solidFill>
                  <a:srgbClr val="343434"/>
                </a:solidFill>
                <a:effectLst/>
                <a:latin typeface="Open Sans" panose="020B0606030504020204" pitchFamily="34" charset="0"/>
              </a:rPr>
              <a:t>Capacitive sensors use an electric field to </a:t>
            </a:r>
            <a:r>
              <a:rPr lang="en-US" b="0" i="0" u="none" strike="noStrike" dirty="0">
                <a:solidFill>
                  <a:srgbClr val="0000FF"/>
                </a:solidFill>
                <a:effectLst/>
                <a:latin typeface="Open Sans" panose="020B0606030504020204" pitchFamily="34" charset="0"/>
                <a:hlinkClick r:id="rId2"/>
              </a:rPr>
              <a:t>detect a nearby object</a:t>
            </a:r>
            <a:r>
              <a:rPr lang="en-US" b="0" i="0" dirty="0">
                <a:solidFill>
                  <a:srgbClr val="343434"/>
                </a:solidFill>
                <a:effectLst/>
                <a:latin typeface="Open Sans" panose="020B0606030504020204" pitchFamily="34" charset="0"/>
              </a:rPr>
              <a:t>, whereas inductive sensors use a magnetic field. Because of this difference an inductive sensor can only detect metal objects, whereas a capacitive sensor is able to detect both metal and non-metal objects.</a:t>
            </a:r>
          </a:p>
          <a:p>
            <a:pPr algn="just"/>
            <a:endParaRPr lang="en-US" b="0" i="0" dirty="0">
              <a:solidFill>
                <a:srgbClr val="343434"/>
              </a:solidFill>
              <a:effectLst/>
              <a:latin typeface="Open Sans" panose="020B0606030504020204" pitchFamily="34" charset="0"/>
            </a:endParaRPr>
          </a:p>
        </p:txBody>
      </p:sp>
      <p:sp>
        <p:nvSpPr>
          <p:cNvPr id="4" name="Title 1">
            <a:extLst>
              <a:ext uri="{FF2B5EF4-FFF2-40B4-BE49-F238E27FC236}">
                <a16:creationId xmlns:a16="http://schemas.microsoft.com/office/drawing/2014/main" id="{7E3BBF18-629B-A098-9E59-D44D80702E3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0" dirty="0">
                <a:solidFill>
                  <a:srgbClr val="000000"/>
                </a:solidFill>
                <a:effectLst/>
                <a:latin typeface="Lato" panose="020F0502020204030203" pitchFamily="34" charset="0"/>
              </a:rPr>
              <a:t>Inductive /</a:t>
            </a:r>
            <a:br>
              <a:rPr lang="en-GB" b="1" dirty="0">
                <a:solidFill>
                  <a:srgbClr val="000000"/>
                </a:solidFill>
                <a:latin typeface="Lato" panose="020F0502020204030203" pitchFamily="34" charset="0"/>
              </a:rPr>
            </a:br>
            <a:endParaRPr lang="en-GB" dirty="0"/>
          </a:p>
        </p:txBody>
      </p:sp>
      <p:sp>
        <p:nvSpPr>
          <p:cNvPr id="5" name="Content Placeholder 2">
            <a:extLst>
              <a:ext uri="{FF2B5EF4-FFF2-40B4-BE49-F238E27FC236}">
                <a16:creationId xmlns:a16="http://schemas.microsoft.com/office/drawing/2014/main" id="{4222130F-B57E-76C4-34B0-D7A3EEFB5457}"/>
              </a:ext>
            </a:extLst>
          </p:cNvPr>
          <p:cNvSpPr txBox="1">
            <a:spLocks/>
          </p:cNvSpPr>
          <p:nvPr/>
        </p:nvSpPr>
        <p:spPr>
          <a:xfrm>
            <a:off x="838200" y="468233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US" dirty="0">
                <a:solidFill>
                  <a:srgbClr val="343434"/>
                </a:solidFill>
                <a:latin typeface="Open Sans" panose="020B0606030504020204" pitchFamily="34" charset="0"/>
              </a:rPr>
              <a:t>The most common device for measuring force or weight is called a </a:t>
            </a:r>
            <a:r>
              <a:rPr lang="en-US" dirty="0">
                <a:solidFill>
                  <a:srgbClr val="0000FF"/>
                </a:solidFill>
                <a:latin typeface="Open Sans" panose="020B0606030504020204" pitchFamily="34" charset="0"/>
                <a:hlinkClick r:id="rId3"/>
              </a:rPr>
              <a:t>strain gauge</a:t>
            </a:r>
            <a:r>
              <a:rPr lang="en-US" dirty="0">
                <a:solidFill>
                  <a:srgbClr val="343434"/>
                </a:solidFill>
                <a:latin typeface="Open Sans" panose="020B0606030504020204" pitchFamily="34" charset="0"/>
              </a:rPr>
              <a:t>. A strain gauge is basically a piece of metal that bends a small amount when a force is applied to it. This bending changes the resistance of the metal which can then be measured and converted into a weight.</a:t>
            </a:r>
          </a:p>
          <a:p>
            <a:pPr algn="just" fontAlgn="base"/>
            <a:endParaRPr lang="en-US" dirty="0">
              <a:solidFill>
                <a:srgbClr val="343434"/>
              </a:solidFill>
              <a:latin typeface="Open Sans" panose="020B0606030504020204" pitchFamily="34" charset="0"/>
            </a:endParaRPr>
          </a:p>
          <a:p>
            <a:pPr algn="just"/>
            <a:r>
              <a:rPr lang="en-US" dirty="0">
                <a:solidFill>
                  <a:srgbClr val="343434"/>
                </a:solidFill>
                <a:latin typeface="Open Sans" panose="020B0606030504020204" pitchFamily="34" charset="0"/>
              </a:rPr>
              <a:t>.</a:t>
            </a:r>
          </a:p>
        </p:txBody>
      </p:sp>
    </p:spTree>
    <p:extLst>
      <p:ext uri="{BB962C8B-B14F-4D97-AF65-F5344CB8AC3E}">
        <p14:creationId xmlns:p14="http://schemas.microsoft.com/office/powerpoint/2010/main" val="519901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5EC9-FEE1-2775-A817-B040B65436F0}"/>
              </a:ext>
            </a:extLst>
          </p:cNvPr>
          <p:cNvSpPr>
            <a:spLocks noGrp="1"/>
          </p:cNvSpPr>
          <p:nvPr>
            <p:ph type="title"/>
          </p:nvPr>
        </p:nvSpPr>
        <p:spPr>
          <a:xfrm>
            <a:off x="990600" y="3689350"/>
            <a:ext cx="10515600" cy="1325563"/>
          </a:xfrm>
        </p:spPr>
        <p:txBody>
          <a:bodyPr>
            <a:normAutofit/>
          </a:bodyPr>
          <a:lstStyle/>
          <a:p>
            <a:r>
              <a:rPr lang="en-US" b="1" i="0" dirty="0">
                <a:solidFill>
                  <a:srgbClr val="000000"/>
                </a:solidFill>
                <a:effectLst/>
                <a:latin typeface="Lato" panose="020F0502020204030203" pitchFamily="34" charset="0"/>
              </a:rPr>
              <a:t>Light Sensors</a:t>
            </a:r>
            <a:br>
              <a:rPr lang="en-GB" b="1" i="0" dirty="0">
                <a:solidFill>
                  <a:srgbClr val="000000"/>
                </a:solidFill>
                <a:effectLst/>
                <a:latin typeface="Lato" panose="020F0502020204030203" pitchFamily="34" charset="0"/>
              </a:rPr>
            </a:br>
            <a:endParaRPr lang="en-GB" dirty="0"/>
          </a:p>
        </p:txBody>
      </p:sp>
      <p:sp>
        <p:nvSpPr>
          <p:cNvPr id="3" name="Content Placeholder 2">
            <a:extLst>
              <a:ext uri="{FF2B5EF4-FFF2-40B4-BE49-F238E27FC236}">
                <a16:creationId xmlns:a16="http://schemas.microsoft.com/office/drawing/2014/main" id="{B9AADB48-C023-B67A-78D0-59484ED35AD0}"/>
              </a:ext>
            </a:extLst>
          </p:cNvPr>
          <p:cNvSpPr>
            <a:spLocks noGrp="1"/>
          </p:cNvSpPr>
          <p:nvPr>
            <p:ph idx="1"/>
          </p:nvPr>
        </p:nvSpPr>
        <p:spPr>
          <a:xfrm>
            <a:off x="838200" y="1104502"/>
            <a:ext cx="10515600" cy="2747963"/>
          </a:xfrm>
        </p:spPr>
        <p:txBody>
          <a:bodyPr>
            <a:normAutofit/>
          </a:bodyPr>
          <a:lstStyle/>
          <a:p>
            <a:pPr algn="just" fontAlgn="base"/>
            <a:r>
              <a:rPr lang="en-US" b="0" i="0" dirty="0">
                <a:solidFill>
                  <a:srgbClr val="343434"/>
                </a:solidFill>
                <a:effectLst/>
                <a:latin typeface="Open Sans" panose="020B0606030504020204" pitchFamily="34" charset="0"/>
              </a:rPr>
              <a:t>Ultrasonic sensors work using sound waves with a frequency significantly above the range of human hearing. The most common applications for ultrasonic sensors are object detection and </a:t>
            </a:r>
            <a:r>
              <a:rPr lang="en-US" b="0" i="0" u="none" strike="noStrike" dirty="0">
                <a:solidFill>
                  <a:srgbClr val="0000FF"/>
                </a:solidFill>
                <a:effectLst/>
                <a:latin typeface="Open Sans" panose="020B0606030504020204" pitchFamily="34" charset="0"/>
                <a:hlinkClick r:id="rId2"/>
              </a:rPr>
              <a:t>distance measurement</a:t>
            </a:r>
            <a:r>
              <a:rPr lang="en-US" b="0" i="0" dirty="0">
                <a:solidFill>
                  <a:srgbClr val="343434"/>
                </a:solidFill>
                <a:effectLst/>
                <a:latin typeface="Open Sans" panose="020B0606030504020204" pitchFamily="34" charset="0"/>
              </a:rPr>
              <a:t>. When used to detect objects under water, or to measure water depth, an ultrasonic sensor is referred to as </a:t>
            </a:r>
            <a:r>
              <a:rPr lang="en-US" b="0" i="1" dirty="0">
                <a:solidFill>
                  <a:srgbClr val="343434"/>
                </a:solidFill>
                <a:effectLst/>
                <a:latin typeface="Open Sans" panose="020B0606030504020204" pitchFamily="34" charset="0"/>
              </a:rPr>
              <a:t>sonar</a:t>
            </a:r>
            <a:r>
              <a:rPr lang="en-US" b="0" i="0" dirty="0">
                <a:solidFill>
                  <a:srgbClr val="343434"/>
                </a:solidFill>
                <a:effectLst/>
                <a:latin typeface="Open Sans" panose="020B0606030504020204" pitchFamily="34" charset="0"/>
              </a:rPr>
              <a:t>.</a:t>
            </a:r>
          </a:p>
        </p:txBody>
      </p:sp>
      <p:sp>
        <p:nvSpPr>
          <p:cNvPr id="4" name="Title 1">
            <a:extLst>
              <a:ext uri="{FF2B5EF4-FFF2-40B4-BE49-F238E27FC236}">
                <a16:creationId xmlns:a16="http://schemas.microsoft.com/office/drawing/2014/main" id="{7E3BBF18-629B-A098-9E59-D44D80702E30}"/>
              </a:ext>
            </a:extLst>
          </p:cNvPr>
          <p:cNvSpPr txBox="1">
            <a:spLocks/>
          </p:cNvSpPr>
          <p:nvPr/>
        </p:nvSpPr>
        <p:spPr>
          <a:xfrm>
            <a:off x="990600" y="517525"/>
            <a:ext cx="105156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b="1" i="0" dirty="0">
                <a:solidFill>
                  <a:srgbClr val="000000"/>
                </a:solidFill>
                <a:effectLst/>
                <a:latin typeface="Lato" panose="020F0502020204030203" pitchFamily="34" charset="0"/>
              </a:rPr>
              <a:t>Ultrasonic</a:t>
            </a:r>
          </a:p>
          <a:p>
            <a:br>
              <a:rPr lang="en-GB" b="1" dirty="0">
                <a:solidFill>
                  <a:srgbClr val="000000"/>
                </a:solidFill>
                <a:latin typeface="Lato" panose="020F0502020204030203" pitchFamily="34" charset="0"/>
              </a:rPr>
            </a:br>
            <a:endParaRPr lang="en-GB" dirty="0"/>
          </a:p>
        </p:txBody>
      </p:sp>
      <p:sp>
        <p:nvSpPr>
          <p:cNvPr id="5" name="Content Placeholder 2">
            <a:extLst>
              <a:ext uri="{FF2B5EF4-FFF2-40B4-BE49-F238E27FC236}">
                <a16:creationId xmlns:a16="http://schemas.microsoft.com/office/drawing/2014/main" id="{4222130F-B57E-76C4-34B0-D7A3EEFB5457}"/>
              </a:ext>
            </a:extLst>
          </p:cNvPr>
          <p:cNvSpPr txBox="1">
            <a:spLocks/>
          </p:cNvSpPr>
          <p:nvPr/>
        </p:nvSpPr>
        <p:spPr>
          <a:xfrm>
            <a:off x="838200" y="468233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b="0" i="0" dirty="0">
                <a:solidFill>
                  <a:srgbClr val="343434"/>
                </a:solidFill>
                <a:effectLst/>
                <a:latin typeface="Open Sans" panose="020B0606030504020204" pitchFamily="34" charset="0"/>
              </a:rPr>
              <a:t>Light sensors are an extremely broad sensor classification that covers a huge number of applications. One of the simplest applications of a light sensor is to detect ambient light levels. For example, outdoor lights that turn on automatically at dusk use a light sensor.</a:t>
            </a:r>
          </a:p>
        </p:txBody>
      </p:sp>
    </p:spTree>
    <p:extLst>
      <p:ext uri="{BB962C8B-B14F-4D97-AF65-F5344CB8AC3E}">
        <p14:creationId xmlns:p14="http://schemas.microsoft.com/office/powerpoint/2010/main" val="3558290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37DC-742F-1D29-F6FF-CD3B419383D4}"/>
              </a:ext>
            </a:extLst>
          </p:cNvPr>
          <p:cNvSpPr>
            <a:spLocks noGrp="1"/>
          </p:cNvSpPr>
          <p:nvPr>
            <p:ph type="title"/>
          </p:nvPr>
        </p:nvSpPr>
        <p:spPr/>
        <p:txBody>
          <a:bodyPr/>
          <a:lstStyle/>
          <a:p>
            <a:r>
              <a:rPr lang="en-US" b="1" dirty="0"/>
              <a:t>Sources</a:t>
            </a:r>
            <a:endParaRPr lang="en-GB" b="1" dirty="0"/>
          </a:p>
        </p:txBody>
      </p:sp>
      <p:sp>
        <p:nvSpPr>
          <p:cNvPr id="3" name="Content Placeholder 2">
            <a:extLst>
              <a:ext uri="{FF2B5EF4-FFF2-40B4-BE49-F238E27FC236}">
                <a16:creationId xmlns:a16="http://schemas.microsoft.com/office/drawing/2014/main" id="{1AD43B39-67A8-4BC6-57B6-1FB5673A400E}"/>
              </a:ext>
            </a:extLst>
          </p:cNvPr>
          <p:cNvSpPr>
            <a:spLocks noGrp="1"/>
          </p:cNvSpPr>
          <p:nvPr>
            <p:ph idx="1"/>
          </p:nvPr>
        </p:nvSpPr>
        <p:spPr/>
        <p:txBody>
          <a:bodyPr/>
          <a:lstStyle/>
          <a:p>
            <a:r>
              <a:rPr lang="en-GB" dirty="0">
                <a:hlinkClick r:id="rId2"/>
              </a:rPr>
              <a:t>https://www.thomasnet.com/articles/instruments-controls/all-about-electrical-sensors/</a:t>
            </a:r>
            <a:endParaRPr lang="en-GB" dirty="0"/>
          </a:p>
          <a:p>
            <a:r>
              <a:rPr lang="en-GB" dirty="0">
                <a:hlinkClick r:id="rId3"/>
              </a:rPr>
              <a:t>https://predictabledesigns.com/introduction-to-electronic-sensors/</a:t>
            </a:r>
            <a:endParaRPr lang="en-GB" dirty="0"/>
          </a:p>
          <a:p>
            <a:endParaRPr lang="en-GB" dirty="0"/>
          </a:p>
        </p:txBody>
      </p:sp>
    </p:spTree>
    <p:extLst>
      <p:ext uri="{BB962C8B-B14F-4D97-AF65-F5344CB8AC3E}">
        <p14:creationId xmlns:p14="http://schemas.microsoft.com/office/powerpoint/2010/main" val="4151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68555-69AC-D489-9D2D-566DAEC9E47C}"/>
              </a:ext>
            </a:extLst>
          </p:cNvPr>
          <p:cNvSpPr>
            <a:spLocks noGrp="1"/>
          </p:cNvSpPr>
          <p:nvPr>
            <p:ph type="title"/>
          </p:nvPr>
        </p:nvSpPr>
        <p:spPr/>
        <p:txBody>
          <a:bodyPr/>
          <a:lstStyle/>
          <a:p>
            <a:r>
              <a:rPr lang="en-US" b="1" dirty="0"/>
              <a:t>Introduction</a:t>
            </a:r>
            <a:endParaRPr lang="en-GB" b="1" dirty="0"/>
          </a:p>
        </p:txBody>
      </p:sp>
      <p:sp>
        <p:nvSpPr>
          <p:cNvPr id="3" name="Content Placeholder 2">
            <a:extLst>
              <a:ext uri="{FF2B5EF4-FFF2-40B4-BE49-F238E27FC236}">
                <a16:creationId xmlns:a16="http://schemas.microsoft.com/office/drawing/2014/main" id="{C242EEA3-1A70-40C0-11C9-556B6A96338A}"/>
              </a:ext>
            </a:extLst>
          </p:cNvPr>
          <p:cNvSpPr>
            <a:spLocks noGrp="1"/>
          </p:cNvSpPr>
          <p:nvPr>
            <p:ph idx="1"/>
          </p:nvPr>
        </p:nvSpPr>
        <p:spPr>
          <a:xfrm>
            <a:off x="838200" y="1825625"/>
            <a:ext cx="10515600" cy="4667250"/>
          </a:xfrm>
        </p:spPr>
        <p:txBody>
          <a:bodyPr>
            <a:noAutofit/>
          </a:bodyPr>
          <a:lstStyle/>
          <a:p>
            <a:pPr algn="just"/>
            <a:r>
              <a:rPr lang="en-US" sz="3200" b="0" i="0" dirty="0">
                <a:solidFill>
                  <a:srgbClr val="212529"/>
                </a:solidFill>
                <a:effectLst/>
                <a:latin typeface="Whitney A"/>
              </a:rPr>
              <a:t>Electrical Sensors are electronic devices that sense current, voltage, etc. and provide signals to the inputs of control devices or visual displays. </a:t>
            </a:r>
          </a:p>
          <a:p>
            <a:pPr algn="just"/>
            <a:r>
              <a:rPr lang="en-US" sz="3200" b="0" i="0" dirty="0">
                <a:solidFill>
                  <a:srgbClr val="212529"/>
                </a:solidFill>
                <a:effectLst/>
                <a:latin typeface="Whitney A"/>
              </a:rPr>
              <a:t>Key specifications of Electrical Sensors include sensor type, sensor function, minimum and maximum measurement ranges, and operating temperature range.</a:t>
            </a:r>
            <a:endParaRPr lang="en-US" sz="3200" dirty="0">
              <a:solidFill>
                <a:srgbClr val="212529"/>
              </a:solidFill>
              <a:latin typeface="Whitney A"/>
            </a:endParaRPr>
          </a:p>
          <a:p>
            <a:pPr algn="just"/>
            <a:r>
              <a:rPr lang="en-US" sz="3200" b="0" i="0" dirty="0">
                <a:solidFill>
                  <a:srgbClr val="212529"/>
                </a:solidFill>
                <a:effectLst/>
                <a:latin typeface="Whitney A"/>
              </a:rPr>
              <a:t>Electrical sensors are used wherever information on the state of an electrical system is needed and are employed in everything from railway systems to fan, pump, and heater monitoring.</a:t>
            </a:r>
            <a:endParaRPr lang="en-GB" sz="3200" dirty="0"/>
          </a:p>
        </p:txBody>
      </p:sp>
    </p:spTree>
    <p:extLst>
      <p:ext uri="{BB962C8B-B14F-4D97-AF65-F5344CB8AC3E}">
        <p14:creationId xmlns:p14="http://schemas.microsoft.com/office/powerpoint/2010/main" val="673756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56D4A-3EC2-965B-2772-EF026143DC42}"/>
              </a:ext>
            </a:extLst>
          </p:cNvPr>
          <p:cNvSpPr>
            <a:spLocks noGrp="1"/>
          </p:cNvSpPr>
          <p:nvPr>
            <p:ph type="title"/>
          </p:nvPr>
        </p:nvSpPr>
        <p:spPr/>
        <p:txBody>
          <a:bodyPr/>
          <a:lstStyle/>
          <a:p>
            <a:r>
              <a:rPr lang="en-GB" b="1" i="0" dirty="0">
                <a:solidFill>
                  <a:srgbClr val="00334D"/>
                </a:solidFill>
                <a:effectLst/>
                <a:latin typeface="Whitney A"/>
              </a:rPr>
              <a:t>What are Electrical Sensors?</a:t>
            </a:r>
            <a:endParaRPr lang="en-GB" b="1" dirty="0"/>
          </a:p>
        </p:txBody>
      </p:sp>
      <p:sp>
        <p:nvSpPr>
          <p:cNvPr id="3" name="Content Placeholder 2">
            <a:extLst>
              <a:ext uri="{FF2B5EF4-FFF2-40B4-BE49-F238E27FC236}">
                <a16:creationId xmlns:a16="http://schemas.microsoft.com/office/drawing/2014/main" id="{B40BA802-E194-0D87-8F33-8B6B54EE9BB4}"/>
              </a:ext>
            </a:extLst>
          </p:cNvPr>
          <p:cNvSpPr>
            <a:spLocks noGrp="1"/>
          </p:cNvSpPr>
          <p:nvPr>
            <p:ph idx="1"/>
          </p:nvPr>
        </p:nvSpPr>
        <p:spPr/>
        <p:txBody>
          <a:bodyPr>
            <a:normAutofit/>
          </a:bodyPr>
          <a:lstStyle/>
          <a:p>
            <a:pPr algn="just"/>
            <a:r>
              <a:rPr lang="en-US" sz="3200" b="0" i="0" dirty="0">
                <a:solidFill>
                  <a:srgbClr val="212529"/>
                </a:solidFill>
                <a:effectLst/>
                <a:latin typeface="Whitney A"/>
              </a:rPr>
              <a:t>Electrical sensors are devices that detect and respond to some type of input from the physical environment (light, heat, motion, moisture, pressure, etc.).</a:t>
            </a:r>
          </a:p>
          <a:p>
            <a:pPr algn="just"/>
            <a:endParaRPr lang="en-US" sz="3200" b="0" i="0" dirty="0">
              <a:solidFill>
                <a:srgbClr val="212529"/>
              </a:solidFill>
              <a:effectLst/>
              <a:latin typeface="Whitney A"/>
            </a:endParaRPr>
          </a:p>
          <a:p>
            <a:pPr algn="just"/>
            <a:r>
              <a:rPr lang="en-US" sz="3200" b="0" i="0" dirty="0">
                <a:solidFill>
                  <a:srgbClr val="212529"/>
                </a:solidFill>
                <a:effectLst/>
                <a:latin typeface="Whitney A"/>
              </a:rPr>
              <a:t>The output of the electrical sensor is a signal that is converted to human-readable display or transmitted electronically over a network for reading or further processing.</a:t>
            </a:r>
            <a:endParaRPr lang="en-GB" sz="3200" dirty="0"/>
          </a:p>
        </p:txBody>
      </p:sp>
    </p:spTree>
    <p:extLst>
      <p:ext uri="{BB962C8B-B14F-4D97-AF65-F5344CB8AC3E}">
        <p14:creationId xmlns:p14="http://schemas.microsoft.com/office/powerpoint/2010/main" val="1014011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59228-A28F-1960-673F-E9E9E822BE6E}"/>
              </a:ext>
            </a:extLst>
          </p:cNvPr>
          <p:cNvSpPr>
            <a:spLocks noGrp="1"/>
          </p:cNvSpPr>
          <p:nvPr>
            <p:ph type="title"/>
          </p:nvPr>
        </p:nvSpPr>
        <p:spPr/>
        <p:txBody>
          <a:bodyPr/>
          <a:lstStyle/>
          <a:p>
            <a:r>
              <a:rPr lang="en-GB" b="1" i="0" dirty="0">
                <a:solidFill>
                  <a:srgbClr val="00334D"/>
                </a:solidFill>
                <a:effectLst/>
                <a:latin typeface="Whitney A"/>
              </a:rPr>
              <a:t>Types of Electrical Sensors</a:t>
            </a:r>
            <a:endParaRPr lang="en-GB" b="1" dirty="0"/>
          </a:p>
        </p:txBody>
      </p:sp>
      <p:sp>
        <p:nvSpPr>
          <p:cNvPr id="3" name="Content Placeholder 2">
            <a:extLst>
              <a:ext uri="{FF2B5EF4-FFF2-40B4-BE49-F238E27FC236}">
                <a16:creationId xmlns:a16="http://schemas.microsoft.com/office/drawing/2014/main" id="{E133448C-93C8-1CEC-A06E-61B9C230F992}"/>
              </a:ext>
            </a:extLst>
          </p:cNvPr>
          <p:cNvSpPr>
            <a:spLocks noGrp="1"/>
          </p:cNvSpPr>
          <p:nvPr>
            <p:ph idx="1"/>
          </p:nvPr>
        </p:nvSpPr>
        <p:spPr/>
        <p:txBody>
          <a:bodyPr/>
          <a:lstStyle/>
          <a:p>
            <a:pPr algn="just"/>
            <a:r>
              <a:rPr lang="en-US" b="0" i="0" dirty="0">
                <a:solidFill>
                  <a:srgbClr val="212529"/>
                </a:solidFill>
                <a:effectLst/>
                <a:latin typeface="Whitney A"/>
              </a:rPr>
              <a:t>Electrical sensors fall into the general categories of</a:t>
            </a:r>
          </a:p>
          <a:p>
            <a:pPr algn="just"/>
            <a:r>
              <a:rPr lang="en-US" b="0" i="0" dirty="0">
                <a:solidFill>
                  <a:srgbClr val="212529"/>
                </a:solidFill>
                <a:effectLst/>
                <a:latin typeface="Whitney A"/>
              </a:rPr>
              <a:t>current sensors, </a:t>
            </a:r>
          </a:p>
          <a:p>
            <a:pPr algn="just"/>
            <a:r>
              <a:rPr lang="en-US" b="0" i="0" dirty="0">
                <a:solidFill>
                  <a:srgbClr val="212529"/>
                </a:solidFill>
                <a:effectLst/>
                <a:latin typeface="Whitney A"/>
              </a:rPr>
              <a:t>hall effect current sensors, </a:t>
            </a:r>
          </a:p>
          <a:p>
            <a:pPr algn="just"/>
            <a:r>
              <a:rPr lang="en-US" b="0" i="0" dirty="0">
                <a:solidFill>
                  <a:srgbClr val="212529"/>
                </a:solidFill>
                <a:effectLst/>
                <a:latin typeface="Whitney A"/>
              </a:rPr>
              <a:t>Rogowski coil sensors, </a:t>
            </a:r>
          </a:p>
          <a:p>
            <a:pPr algn="just"/>
            <a:r>
              <a:rPr lang="en-US" b="0" i="0" dirty="0">
                <a:solidFill>
                  <a:srgbClr val="212529"/>
                </a:solidFill>
                <a:effectLst/>
                <a:latin typeface="Whitney A"/>
              </a:rPr>
              <a:t>transformer current sensors, and </a:t>
            </a:r>
          </a:p>
          <a:p>
            <a:pPr algn="just"/>
            <a:r>
              <a:rPr lang="en-US" b="0" i="0" dirty="0">
                <a:solidFill>
                  <a:srgbClr val="212529"/>
                </a:solidFill>
                <a:effectLst/>
                <a:latin typeface="Whitney A"/>
              </a:rPr>
              <a:t>voltage sensors.</a:t>
            </a:r>
            <a:endParaRPr lang="en-GB" dirty="0"/>
          </a:p>
        </p:txBody>
      </p:sp>
    </p:spTree>
    <p:extLst>
      <p:ext uri="{BB962C8B-B14F-4D97-AF65-F5344CB8AC3E}">
        <p14:creationId xmlns:p14="http://schemas.microsoft.com/office/powerpoint/2010/main" val="1969625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59228-A28F-1960-673F-E9E9E822BE6E}"/>
              </a:ext>
            </a:extLst>
          </p:cNvPr>
          <p:cNvSpPr>
            <a:spLocks noGrp="1"/>
          </p:cNvSpPr>
          <p:nvPr>
            <p:ph type="title"/>
          </p:nvPr>
        </p:nvSpPr>
        <p:spPr/>
        <p:txBody>
          <a:bodyPr/>
          <a:lstStyle/>
          <a:p>
            <a:r>
              <a:rPr lang="en-GB" b="1" i="0" dirty="0">
                <a:solidFill>
                  <a:srgbClr val="00334D"/>
                </a:solidFill>
                <a:effectLst/>
                <a:latin typeface="Whitney A"/>
              </a:rPr>
              <a:t>Types of Electrical Sensors</a:t>
            </a:r>
            <a:endParaRPr lang="en-GB" b="1" dirty="0"/>
          </a:p>
        </p:txBody>
      </p:sp>
      <p:sp>
        <p:nvSpPr>
          <p:cNvPr id="3" name="Content Placeholder 2">
            <a:extLst>
              <a:ext uri="{FF2B5EF4-FFF2-40B4-BE49-F238E27FC236}">
                <a16:creationId xmlns:a16="http://schemas.microsoft.com/office/drawing/2014/main" id="{E133448C-93C8-1CEC-A06E-61B9C230F992}"/>
              </a:ext>
            </a:extLst>
          </p:cNvPr>
          <p:cNvSpPr>
            <a:spLocks noGrp="1"/>
          </p:cNvSpPr>
          <p:nvPr>
            <p:ph idx="1"/>
          </p:nvPr>
        </p:nvSpPr>
        <p:spPr/>
        <p:txBody>
          <a:bodyPr/>
          <a:lstStyle/>
          <a:p>
            <a:pPr algn="just"/>
            <a:r>
              <a:rPr lang="en-US" b="0" i="0" dirty="0">
                <a:solidFill>
                  <a:srgbClr val="212529"/>
                </a:solidFill>
                <a:effectLst/>
                <a:latin typeface="Whitney A"/>
              </a:rPr>
              <a:t>Electrical sensors fall into the general categories of</a:t>
            </a:r>
          </a:p>
          <a:p>
            <a:pPr algn="just"/>
            <a:r>
              <a:rPr lang="en-US" b="0" i="0" dirty="0">
                <a:solidFill>
                  <a:srgbClr val="212529"/>
                </a:solidFill>
                <a:effectLst/>
                <a:latin typeface="Whitney A"/>
              </a:rPr>
              <a:t>current sensors, </a:t>
            </a:r>
          </a:p>
          <a:p>
            <a:pPr algn="just"/>
            <a:r>
              <a:rPr lang="en-US" b="0" i="0" dirty="0">
                <a:solidFill>
                  <a:srgbClr val="212529"/>
                </a:solidFill>
                <a:effectLst/>
                <a:latin typeface="Whitney A"/>
              </a:rPr>
              <a:t>hall effect current sensors, </a:t>
            </a:r>
          </a:p>
          <a:p>
            <a:pPr algn="just"/>
            <a:r>
              <a:rPr lang="en-US" b="0" i="0" dirty="0">
                <a:solidFill>
                  <a:srgbClr val="212529"/>
                </a:solidFill>
                <a:effectLst/>
                <a:latin typeface="Whitney A"/>
              </a:rPr>
              <a:t>Rogowski coil sensors, </a:t>
            </a:r>
          </a:p>
          <a:p>
            <a:pPr algn="just"/>
            <a:r>
              <a:rPr lang="en-US" b="0" i="0" dirty="0">
                <a:solidFill>
                  <a:srgbClr val="212529"/>
                </a:solidFill>
                <a:effectLst/>
                <a:latin typeface="Whitney A"/>
              </a:rPr>
              <a:t>transformer current sensors, and </a:t>
            </a:r>
          </a:p>
          <a:p>
            <a:pPr algn="just"/>
            <a:r>
              <a:rPr lang="en-US" b="0" i="0" dirty="0">
                <a:solidFill>
                  <a:srgbClr val="212529"/>
                </a:solidFill>
                <a:effectLst/>
                <a:latin typeface="Whitney A"/>
              </a:rPr>
              <a:t>voltage sensors.</a:t>
            </a:r>
            <a:endParaRPr lang="en-GB" dirty="0"/>
          </a:p>
        </p:txBody>
      </p:sp>
    </p:spTree>
    <p:extLst>
      <p:ext uri="{BB962C8B-B14F-4D97-AF65-F5344CB8AC3E}">
        <p14:creationId xmlns:p14="http://schemas.microsoft.com/office/powerpoint/2010/main" val="416527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AC98-8C63-A6C9-5DA4-66084381A483}"/>
              </a:ext>
            </a:extLst>
          </p:cNvPr>
          <p:cNvSpPr>
            <a:spLocks noGrp="1"/>
          </p:cNvSpPr>
          <p:nvPr>
            <p:ph type="title"/>
          </p:nvPr>
        </p:nvSpPr>
        <p:spPr/>
        <p:txBody>
          <a:bodyPr/>
          <a:lstStyle/>
          <a:p>
            <a:r>
              <a:rPr lang="en-US" b="1" i="0" dirty="0">
                <a:solidFill>
                  <a:srgbClr val="000000"/>
                </a:solidFill>
                <a:effectLst/>
                <a:latin typeface="Lato" panose="020F0502020204030203" pitchFamily="34" charset="0"/>
              </a:rPr>
              <a:t>Analog vs Digital</a:t>
            </a:r>
            <a:endParaRPr lang="en-GB" dirty="0"/>
          </a:p>
        </p:txBody>
      </p:sp>
      <p:sp>
        <p:nvSpPr>
          <p:cNvPr id="3" name="Content Placeholder 2">
            <a:extLst>
              <a:ext uri="{FF2B5EF4-FFF2-40B4-BE49-F238E27FC236}">
                <a16:creationId xmlns:a16="http://schemas.microsoft.com/office/drawing/2014/main" id="{E1C35A29-6C58-BDA0-8129-25B72E99BECA}"/>
              </a:ext>
            </a:extLst>
          </p:cNvPr>
          <p:cNvSpPr>
            <a:spLocks noGrp="1"/>
          </p:cNvSpPr>
          <p:nvPr>
            <p:ph idx="1"/>
          </p:nvPr>
        </p:nvSpPr>
        <p:spPr/>
        <p:txBody>
          <a:bodyPr>
            <a:normAutofit/>
          </a:bodyPr>
          <a:lstStyle/>
          <a:p>
            <a:pPr algn="just" fontAlgn="base"/>
            <a:r>
              <a:rPr lang="en-US" b="0" i="0" dirty="0">
                <a:solidFill>
                  <a:srgbClr val="343434"/>
                </a:solidFill>
                <a:effectLst/>
                <a:latin typeface="Open Sans" panose="020B0606030504020204" pitchFamily="34" charset="0"/>
              </a:rPr>
              <a:t>There are many ways to categorize sensors. One of the most basic ways is </a:t>
            </a:r>
            <a:r>
              <a:rPr lang="en-US" b="0" i="0" u="none" strike="noStrike" dirty="0">
                <a:solidFill>
                  <a:srgbClr val="0000FF"/>
                </a:solidFill>
                <a:effectLst/>
                <a:latin typeface="Open Sans" panose="020B0606030504020204" pitchFamily="34" charset="0"/>
                <a:hlinkClick r:id="rId2"/>
              </a:rPr>
              <a:t>analog versus digital</a:t>
            </a:r>
            <a:r>
              <a:rPr lang="en-US" b="0" i="0" dirty="0">
                <a:solidFill>
                  <a:srgbClr val="343434"/>
                </a:solidFill>
                <a:effectLst/>
                <a:latin typeface="Open Sans" panose="020B0606030504020204" pitchFamily="34" charset="0"/>
              </a:rPr>
              <a:t>. </a:t>
            </a:r>
          </a:p>
          <a:p>
            <a:pPr algn="just" fontAlgn="base"/>
            <a:r>
              <a:rPr lang="en-US" b="0" i="0" dirty="0">
                <a:solidFill>
                  <a:srgbClr val="343434"/>
                </a:solidFill>
                <a:effectLst/>
                <a:latin typeface="Open Sans" panose="020B0606030504020204" pitchFamily="34" charset="0"/>
              </a:rPr>
              <a:t>The difference between analog and digital sensors relates to how the sensor outputs the measured data. It rarely has anything to do with the sensing mechanism itself (motor encoders being a notable exception).</a:t>
            </a:r>
          </a:p>
          <a:p>
            <a:pPr algn="just" fontAlgn="base"/>
            <a:r>
              <a:rPr lang="en-US" b="0" i="0" dirty="0">
                <a:solidFill>
                  <a:srgbClr val="343434"/>
                </a:solidFill>
                <a:effectLst/>
                <a:latin typeface="Open Sans" panose="020B0606030504020204" pitchFamily="34" charset="0"/>
              </a:rPr>
              <a:t>For example, many sensors provide a voltage that varies proportionately with the quantity being measured. This voltage is an analog signal that varies continuously between two voltage thresholds. </a:t>
            </a:r>
          </a:p>
        </p:txBody>
      </p:sp>
    </p:spTree>
    <p:extLst>
      <p:ext uri="{BB962C8B-B14F-4D97-AF65-F5344CB8AC3E}">
        <p14:creationId xmlns:p14="http://schemas.microsoft.com/office/powerpoint/2010/main" val="1191597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AC98-8C63-A6C9-5DA4-66084381A483}"/>
              </a:ext>
            </a:extLst>
          </p:cNvPr>
          <p:cNvSpPr>
            <a:spLocks noGrp="1"/>
          </p:cNvSpPr>
          <p:nvPr>
            <p:ph type="title"/>
          </p:nvPr>
        </p:nvSpPr>
        <p:spPr/>
        <p:txBody>
          <a:bodyPr/>
          <a:lstStyle/>
          <a:p>
            <a:r>
              <a:rPr lang="en-US" b="1" i="0" dirty="0">
                <a:solidFill>
                  <a:srgbClr val="000000"/>
                </a:solidFill>
                <a:effectLst/>
                <a:latin typeface="Lato" panose="020F0502020204030203" pitchFamily="34" charset="0"/>
              </a:rPr>
              <a:t>Analog vs Digital</a:t>
            </a:r>
            <a:endParaRPr lang="en-GB" dirty="0"/>
          </a:p>
        </p:txBody>
      </p:sp>
      <p:sp>
        <p:nvSpPr>
          <p:cNvPr id="3" name="Content Placeholder 2">
            <a:extLst>
              <a:ext uri="{FF2B5EF4-FFF2-40B4-BE49-F238E27FC236}">
                <a16:creationId xmlns:a16="http://schemas.microsoft.com/office/drawing/2014/main" id="{E1C35A29-6C58-BDA0-8129-25B72E99BECA}"/>
              </a:ext>
            </a:extLst>
          </p:cNvPr>
          <p:cNvSpPr>
            <a:spLocks noGrp="1"/>
          </p:cNvSpPr>
          <p:nvPr>
            <p:ph idx="1"/>
          </p:nvPr>
        </p:nvSpPr>
        <p:spPr/>
        <p:txBody>
          <a:bodyPr>
            <a:normAutofit lnSpcReduction="10000"/>
          </a:bodyPr>
          <a:lstStyle/>
          <a:p>
            <a:pPr algn="just" fontAlgn="base"/>
            <a:r>
              <a:rPr lang="en-US" b="0" i="0" dirty="0">
                <a:solidFill>
                  <a:srgbClr val="343434"/>
                </a:solidFill>
                <a:effectLst/>
                <a:latin typeface="Open Sans" panose="020B0606030504020204" pitchFamily="34" charset="0"/>
              </a:rPr>
              <a:t>When that analog voltage is fed into an analog-to-digital converter (ADC) it will be converted into a digital signal. </a:t>
            </a:r>
          </a:p>
          <a:p>
            <a:pPr algn="just" fontAlgn="base"/>
            <a:r>
              <a:rPr lang="en-US" b="0" i="0" dirty="0">
                <a:solidFill>
                  <a:srgbClr val="343434"/>
                </a:solidFill>
                <a:effectLst/>
                <a:latin typeface="Open Sans" panose="020B0606030504020204" pitchFamily="34" charset="0"/>
              </a:rPr>
              <a:t>If this ADC is built into the sensor itself then that sensor is digital.</a:t>
            </a:r>
          </a:p>
          <a:p>
            <a:pPr algn="just" fontAlgn="base"/>
            <a:r>
              <a:rPr lang="en-US" b="0" i="0" dirty="0">
                <a:solidFill>
                  <a:srgbClr val="343434"/>
                </a:solidFill>
                <a:effectLst/>
                <a:latin typeface="Open Sans" panose="020B0606030504020204" pitchFamily="34" charset="0"/>
              </a:rPr>
              <a:t>If this ADC is instead located somewhere outside the sensor (typically inside the system microcontroller or an ADC chip) then the sensor is analog.</a:t>
            </a:r>
          </a:p>
          <a:p>
            <a:pPr algn="just" fontAlgn="base"/>
            <a:r>
              <a:rPr lang="en-US" b="0" i="0" dirty="0">
                <a:solidFill>
                  <a:srgbClr val="343434"/>
                </a:solidFill>
                <a:effectLst/>
                <a:latin typeface="Open Sans" panose="020B0606030504020204" pitchFamily="34" charset="0"/>
              </a:rPr>
              <a:t>Digital sensors are usually preferable if their price and specifications are acceptable. This is because digital sensors are less susceptible to electrical interference and they have a lower design risk</a:t>
            </a:r>
            <a:endParaRPr lang="en-GB" dirty="0"/>
          </a:p>
        </p:txBody>
      </p:sp>
    </p:spTree>
    <p:extLst>
      <p:ext uri="{BB962C8B-B14F-4D97-AF65-F5344CB8AC3E}">
        <p14:creationId xmlns:p14="http://schemas.microsoft.com/office/powerpoint/2010/main" val="113348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5EC9-FEE1-2775-A817-B040B65436F0}"/>
              </a:ext>
            </a:extLst>
          </p:cNvPr>
          <p:cNvSpPr>
            <a:spLocks noGrp="1"/>
          </p:cNvSpPr>
          <p:nvPr>
            <p:ph type="title"/>
          </p:nvPr>
        </p:nvSpPr>
        <p:spPr/>
        <p:txBody>
          <a:bodyPr/>
          <a:lstStyle/>
          <a:p>
            <a:r>
              <a:rPr lang="en-GB" b="1" i="0" dirty="0">
                <a:solidFill>
                  <a:srgbClr val="000000"/>
                </a:solidFill>
                <a:effectLst/>
                <a:latin typeface="Lato" panose="020F0502020204030203" pitchFamily="34" charset="0"/>
              </a:rPr>
              <a:t>Sound sensors</a:t>
            </a:r>
            <a:br>
              <a:rPr lang="en-GB" b="1" i="0" dirty="0">
                <a:solidFill>
                  <a:srgbClr val="000000"/>
                </a:solidFill>
                <a:effectLst/>
                <a:latin typeface="Lato" panose="020F0502020204030203" pitchFamily="34" charset="0"/>
              </a:rPr>
            </a:br>
            <a:endParaRPr lang="en-GB" dirty="0"/>
          </a:p>
        </p:txBody>
      </p:sp>
      <p:sp>
        <p:nvSpPr>
          <p:cNvPr id="3" name="Content Placeholder 2">
            <a:extLst>
              <a:ext uri="{FF2B5EF4-FFF2-40B4-BE49-F238E27FC236}">
                <a16:creationId xmlns:a16="http://schemas.microsoft.com/office/drawing/2014/main" id="{B9AADB48-C023-B67A-78D0-59484ED35AD0}"/>
              </a:ext>
            </a:extLst>
          </p:cNvPr>
          <p:cNvSpPr>
            <a:spLocks noGrp="1"/>
          </p:cNvSpPr>
          <p:nvPr>
            <p:ph idx="1"/>
          </p:nvPr>
        </p:nvSpPr>
        <p:spPr>
          <a:xfrm>
            <a:off x="838200" y="1301749"/>
            <a:ext cx="10515600" cy="1603375"/>
          </a:xfrm>
        </p:spPr>
        <p:txBody>
          <a:bodyPr>
            <a:normAutofit lnSpcReduction="10000"/>
          </a:bodyPr>
          <a:lstStyle/>
          <a:p>
            <a:pPr algn="just"/>
            <a:r>
              <a:rPr lang="en-US" b="0" i="0" dirty="0">
                <a:solidFill>
                  <a:srgbClr val="343434"/>
                </a:solidFill>
                <a:effectLst/>
                <a:latin typeface="Open Sans" panose="020B0606030504020204" pitchFamily="34" charset="0"/>
              </a:rPr>
              <a:t>One of the most prevalent types of sensors are sound sensors, better known as microphones. A microphone converts the air pressure variations of a sound wave into an electrical signal.</a:t>
            </a:r>
            <a:endParaRPr lang="en-GB" dirty="0"/>
          </a:p>
        </p:txBody>
      </p:sp>
      <p:sp>
        <p:nvSpPr>
          <p:cNvPr id="4" name="Title 1">
            <a:extLst>
              <a:ext uri="{FF2B5EF4-FFF2-40B4-BE49-F238E27FC236}">
                <a16:creationId xmlns:a16="http://schemas.microsoft.com/office/drawing/2014/main" id="{4E157FA1-7D89-BBE0-CFD4-3C81CE270317}"/>
              </a:ext>
            </a:extLst>
          </p:cNvPr>
          <p:cNvSpPr txBox="1">
            <a:spLocks/>
          </p:cNvSpPr>
          <p:nvPr/>
        </p:nvSpPr>
        <p:spPr>
          <a:xfrm>
            <a:off x="1037492"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0" dirty="0">
                <a:solidFill>
                  <a:srgbClr val="000000"/>
                </a:solidFill>
                <a:effectLst/>
                <a:latin typeface="Lato" panose="020F0502020204030203" pitchFamily="34" charset="0"/>
              </a:rPr>
              <a:t>Temperature</a:t>
            </a:r>
            <a:br>
              <a:rPr lang="en-GB" b="1" dirty="0">
                <a:solidFill>
                  <a:srgbClr val="000000"/>
                </a:solidFill>
                <a:latin typeface="Lato" panose="020F0502020204030203" pitchFamily="34" charset="0"/>
              </a:rPr>
            </a:br>
            <a:endParaRPr lang="en-GB" dirty="0"/>
          </a:p>
        </p:txBody>
      </p:sp>
      <p:sp>
        <p:nvSpPr>
          <p:cNvPr id="5" name="Content Placeholder 2">
            <a:extLst>
              <a:ext uri="{FF2B5EF4-FFF2-40B4-BE49-F238E27FC236}">
                <a16:creationId xmlns:a16="http://schemas.microsoft.com/office/drawing/2014/main" id="{D10521BC-729A-152C-CD5C-05837FFD4113}"/>
              </a:ext>
            </a:extLst>
          </p:cNvPr>
          <p:cNvSpPr txBox="1">
            <a:spLocks/>
          </p:cNvSpPr>
          <p:nvPr/>
        </p:nvSpPr>
        <p:spPr>
          <a:xfrm>
            <a:off x="1037492" y="3722318"/>
            <a:ext cx="10515600" cy="27705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US" b="0" i="0" dirty="0">
                <a:solidFill>
                  <a:srgbClr val="343434"/>
                </a:solidFill>
                <a:effectLst/>
                <a:latin typeface="Open Sans" panose="020B0606030504020204" pitchFamily="34" charset="0"/>
              </a:rPr>
              <a:t>Temperature sensors are the most commonly used type of sensor. This is partially due to the fact that so many microchips include simple, built-in, temperature sensors that will shut a chip down if it begins to overheat.</a:t>
            </a:r>
          </a:p>
          <a:p>
            <a:pPr algn="just" fontAlgn="base"/>
            <a:r>
              <a:rPr lang="en-US" b="0" i="0" dirty="0">
                <a:solidFill>
                  <a:srgbClr val="343434"/>
                </a:solidFill>
                <a:effectLst/>
                <a:latin typeface="Open Sans" panose="020B0606030504020204" pitchFamily="34" charset="0"/>
              </a:rPr>
              <a:t>The three most common types of </a:t>
            </a:r>
            <a:r>
              <a:rPr lang="en-US" b="0" i="0" u="none" strike="noStrike" dirty="0">
                <a:solidFill>
                  <a:srgbClr val="0000FF"/>
                </a:solidFill>
                <a:effectLst/>
                <a:latin typeface="Open Sans" panose="020B0606030504020204" pitchFamily="34" charset="0"/>
                <a:hlinkClick r:id="rId2"/>
              </a:rPr>
              <a:t>temperature measurement sensors</a:t>
            </a:r>
            <a:r>
              <a:rPr lang="en-US" b="0" i="0" dirty="0">
                <a:solidFill>
                  <a:srgbClr val="343434"/>
                </a:solidFill>
                <a:effectLst/>
                <a:latin typeface="Open Sans" panose="020B0606030504020204" pitchFamily="34" charset="0"/>
              </a:rPr>
              <a:t> are: thermistors, RTD’s, and thermocouples</a:t>
            </a:r>
            <a:endParaRPr lang="en-GB" dirty="0"/>
          </a:p>
        </p:txBody>
      </p:sp>
    </p:spTree>
    <p:extLst>
      <p:ext uri="{BB962C8B-B14F-4D97-AF65-F5344CB8AC3E}">
        <p14:creationId xmlns:p14="http://schemas.microsoft.com/office/powerpoint/2010/main" val="2205880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5EC9-FEE1-2775-A817-B040B65436F0}"/>
              </a:ext>
            </a:extLst>
          </p:cNvPr>
          <p:cNvSpPr>
            <a:spLocks noGrp="1"/>
          </p:cNvSpPr>
          <p:nvPr>
            <p:ph type="title"/>
          </p:nvPr>
        </p:nvSpPr>
        <p:spPr/>
        <p:txBody>
          <a:bodyPr>
            <a:normAutofit/>
          </a:bodyPr>
          <a:lstStyle/>
          <a:p>
            <a:r>
              <a:rPr lang="en-GB" b="1" i="0" dirty="0">
                <a:solidFill>
                  <a:srgbClr val="000000"/>
                </a:solidFill>
                <a:effectLst/>
                <a:latin typeface="Lato" panose="020F0502020204030203" pitchFamily="34" charset="0"/>
              </a:rPr>
              <a:t>Humidity</a:t>
            </a:r>
            <a:endParaRPr lang="en-GB" dirty="0"/>
          </a:p>
        </p:txBody>
      </p:sp>
      <p:sp>
        <p:nvSpPr>
          <p:cNvPr id="3" name="Content Placeholder 2">
            <a:extLst>
              <a:ext uri="{FF2B5EF4-FFF2-40B4-BE49-F238E27FC236}">
                <a16:creationId xmlns:a16="http://schemas.microsoft.com/office/drawing/2014/main" id="{B9AADB48-C023-B67A-78D0-59484ED35AD0}"/>
              </a:ext>
            </a:extLst>
          </p:cNvPr>
          <p:cNvSpPr>
            <a:spLocks noGrp="1"/>
          </p:cNvSpPr>
          <p:nvPr>
            <p:ph idx="1"/>
          </p:nvPr>
        </p:nvSpPr>
        <p:spPr>
          <a:xfrm>
            <a:off x="838200" y="1825625"/>
            <a:ext cx="10515600" cy="1603375"/>
          </a:xfrm>
        </p:spPr>
        <p:txBody>
          <a:bodyPr/>
          <a:lstStyle/>
          <a:p>
            <a:pPr algn="just"/>
            <a:r>
              <a:rPr lang="en-US" b="0" i="0" dirty="0">
                <a:solidFill>
                  <a:srgbClr val="343434"/>
                </a:solidFill>
                <a:effectLst/>
                <a:latin typeface="Open Sans" panose="020B0606030504020204" pitchFamily="34" charset="0"/>
              </a:rPr>
              <a:t>Humidity sensors measure relative humidity. They are coupled together with a temperature sensor, because to measure relative humidity you must know the temperature.</a:t>
            </a:r>
          </a:p>
        </p:txBody>
      </p:sp>
      <p:sp>
        <p:nvSpPr>
          <p:cNvPr id="4" name="Title 1">
            <a:extLst>
              <a:ext uri="{FF2B5EF4-FFF2-40B4-BE49-F238E27FC236}">
                <a16:creationId xmlns:a16="http://schemas.microsoft.com/office/drawing/2014/main" id="{A5A4AC84-4C21-5FD7-F8B0-F92785BA2747}"/>
              </a:ext>
            </a:extLst>
          </p:cNvPr>
          <p:cNvSpPr txBox="1">
            <a:spLocks/>
          </p:cNvSpPr>
          <p:nvPr/>
        </p:nvSpPr>
        <p:spPr>
          <a:xfrm>
            <a:off x="838200" y="29011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b="1" i="0" dirty="0">
                <a:solidFill>
                  <a:srgbClr val="000000"/>
                </a:solidFill>
                <a:effectLst/>
                <a:latin typeface="Lato" panose="020F0502020204030203" pitchFamily="34" charset="0"/>
              </a:rPr>
              <a:t>Electrical current</a:t>
            </a:r>
          </a:p>
        </p:txBody>
      </p:sp>
      <p:sp>
        <p:nvSpPr>
          <p:cNvPr id="6" name="Content Placeholder 2">
            <a:extLst>
              <a:ext uri="{FF2B5EF4-FFF2-40B4-BE49-F238E27FC236}">
                <a16:creationId xmlns:a16="http://schemas.microsoft.com/office/drawing/2014/main" id="{E2AA2883-BABF-AAD9-4778-30B1EB7DE88D}"/>
              </a:ext>
            </a:extLst>
          </p:cNvPr>
          <p:cNvSpPr txBox="1">
            <a:spLocks/>
          </p:cNvSpPr>
          <p:nvPr/>
        </p:nvSpPr>
        <p:spPr>
          <a:xfrm>
            <a:off x="1049215" y="4226718"/>
            <a:ext cx="10515600" cy="16033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dirty="0">
                <a:solidFill>
                  <a:srgbClr val="343434"/>
                </a:solidFill>
                <a:effectLst/>
                <a:latin typeface="Open Sans" panose="020B0606030504020204" pitchFamily="34" charset="0"/>
              </a:rPr>
              <a:t>Current sensors are typically an internal sensor used to measure current somewhere else on the same PCB. Of course there are exceptions, like a multi-meter used to measure current.</a:t>
            </a:r>
            <a:endParaRPr lang="en-US" dirty="0">
              <a:solidFill>
                <a:srgbClr val="343434"/>
              </a:solidFill>
              <a:latin typeface="Open Sans" panose="020B0606030504020204" pitchFamily="34" charset="0"/>
            </a:endParaRPr>
          </a:p>
        </p:txBody>
      </p:sp>
    </p:spTree>
    <p:extLst>
      <p:ext uri="{BB962C8B-B14F-4D97-AF65-F5344CB8AC3E}">
        <p14:creationId xmlns:p14="http://schemas.microsoft.com/office/powerpoint/2010/main" val="1494240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997</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Lato</vt:lpstr>
      <vt:lpstr>Open Sans</vt:lpstr>
      <vt:lpstr>Whitney A</vt:lpstr>
      <vt:lpstr>Office Theme</vt:lpstr>
      <vt:lpstr>ELECTRONIC SENSORS</vt:lpstr>
      <vt:lpstr>Introduction</vt:lpstr>
      <vt:lpstr>What are Electrical Sensors?</vt:lpstr>
      <vt:lpstr>Types of Electrical Sensors</vt:lpstr>
      <vt:lpstr>Types of Electrical Sensors</vt:lpstr>
      <vt:lpstr>Analog vs Digital</vt:lpstr>
      <vt:lpstr>Analog vs Digital</vt:lpstr>
      <vt:lpstr>Sound sensors </vt:lpstr>
      <vt:lpstr>Humidity</vt:lpstr>
      <vt:lpstr>Force / Weight </vt:lpstr>
      <vt:lpstr>Force / Weight </vt:lpstr>
      <vt:lpstr>Force / Weight </vt:lpstr>
      <vt:lpstr>Light Sensors </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SENSORS</dc:title>
  <dc:creator>Bisht, Hari</dc:creator>
  <cp:lastModifiedBy>Bisht, Hari</cp:lastModifiedBy>
  <cp:revision>6</cp:revision>
  <dcterms:created xsi:type="dcterms:W3CDTF">2024-01-21T16:34:48Z</dcterms:created>
  <dcterms:modified xsi:type="dcterms:W3CDTF">2024-01-21T17:11:50Z</dcterms:modified>
</cp:coreProperties>
</file>