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rgbClr val="CDDEE5"/>
          </a:solidFill>
        </a:fill>
      </a:tcStyle>
    </a:wholeTbl>
    <a:band2H>
      <a:tcTxStyle/>
      <a:tcStyle>
        <a:tcBdr/>
        <a:fill>
          <a:solidFill>
            <a:srgbClr val="E8EFF3"/>
          </a:solidFill>
        </a:fill>
      </a:tcStyle>
    </a:band2H>
    <a:firstCol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381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381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rgbClr val="F2E5CF"/>
          </a:solidFill>
        </a:fill>
      </a:tcStyle>
    </a:wholeTbl>
    <a:band2H>
      <a:tcTxStyle/>
      <a:tcStyle>
        <a:tcBdr/>
        <a:fill>
          <a:solidFill>
            <a:srgbClr val="F8F2E8"/>
          </a:solidFill>
        </a:fill>
      </a:tcStyle>
    </a:band2H>
    <a:firstCol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381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381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rgbClr val="D2CFCC"/>
          </a:solidFill>
        </a:fill>
      </a:tcStyle>
    </a:wholeTbl>
    <a:band2H>
      <a:tcTxStyle/>
      <a:tcStyle>
        <a:tcBdr/>
        <a:fill>
          <a:solidFill>
            <a:srgbClr val="EAE8E7"/>
          </a:solidFill>
        </a:fill>
      </a:tcStyle>
    </a:band2H>
    <a:firstCol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381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381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5F5F5"/>
          </a:solidFill>
        </a:fill>
      </a:tcStyle>
    </a:band2H>
    <a:firstCol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5F5F5"/>
          </a:solidFill>
        </a:fill>
      </a:tcStyle>
    </a:lastRow>
    <a:fir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38100" cap="flat">
              <a:solidFill>
                <a:srgbClr val="F5F5F5"/>
              </a:solidFill>
              <a:prstDash val="solid"/>
              <a:round/>
            </a:ln>
          </a:top>
          <a:bottom>
            <a:ln w="127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rgbClr val="F5F5F5"/>
        </a:fontRef>
        <a:srgbClr val="F5F5F5"/>
      </a:tcTxStyle>
      <a:tcStyle>
        <a:tcBdr>
          <a:left>
            <a:ln w="12700" cap="flat">
              <a:solidFill>
                <a:srgbClr val="F5F5F5"/>
              </a:solidFill>
              <a:prstDash val="solid"/>
              <a:round/>
            </a:ln>
          </a:left>
          <a:right>
            <a:ln w="12700" cap="flat">
              <a:solidFill>
                <a:srgbClr val="F5F5F5"/>
              </a:solidFill>
              <a:prstDash val="solid"/>
              <a:round/>
            </a:ln>
          </a:right>
          <a:top>
            <a:ln w="12700" cap="flat">
              <a:solidFill>
                <a:srgbClr val="F5F5F5"/>
              </a:solidFill>
              <a:prstDash val="solid"/>
              <a:round/>
            </a:ln>
          </a:top>
          <a:bottom>
            <a:ln w="38100" cap="flat">
              <a:solidFill>
                <a:srgbClr val="F5F5F5"/>
              </a:solidFill>
              <a:prstDash val="solid"/>
              <a:round/>
            </a:ln>
          </a:bottom>
          <a:insideH>
            <a:ln w="12700" cap="flat">
              <a:solidFill>
                <a:srgbClr val="F5F5F5"/>
              </a:solidFill>
              <a:prstDash val="solid"/>
              <a:round/>
            </a:ln>
          </a:insideH>
          <a:insideV>
            <a:ln w="12700" cap="flat">
              <a:solidFill>
                <a:srgbClr val="F5F5F5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>
        <p:scale>
          <a:sx n="66" d="100"/>
          <a:sy n="66" d="100"/>
        </p:scale>
        <p:origin x="888" y="-3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orbel"/>
      </a:defRPr>
    </a:lvl1pPr>
    <a:lvl2pPr indent="228600" defTabSz="457200" latinLnBrk="0">
      <a:defRPr sz="1200">
        <a:latin typeface="+mn-lt"/>
        <a:ea typeface="+mn-ea"/>
        <a:cs typeface="+mn-cs"/>
        <a:sym typeface="Corbel"/>
      </a:defRPr>
    </a:lvl2pPr>
    <a:lvl3pPr indent="457200" defTabSz="457200" latinLnBrk="0">
      <a:defRPr sz="1200">
        <a:latin typeface="+mn-lt"/>
        <a:ea typeface="+mn-ea"/>
        <a:cs typeface="+mn-cs"/>
        <a:sym typeface="Corbel"/>
      </a:defRPr>
    </a:lvl3pPr>
    <a:lvl4pPr indent="685800" defTabSz="457200" latinLnBrk="0">
      <a:defRPr sz="1200">
        <a:latin typeface="+mn-lt"/>
        <a:ea typeface="+mn-ea"/>
        <a:cs typeface="+mn-cs"/>
        <a:sym typeface="Corbel"/>
      </a:defRPr>
    </a:lvl4pPr>
    <a:lvl5pPr indent="914400" defTabSz="457200" latinLnBrk="0">
      <a:defRPr sz="1200">
        <a:latin typeface="+mn-lt"/>
        <a:ea typeface="+mn-ea"/>
        <a:cs typeface="+mn-cs"/>
        <a:sym typeface="Corbel"/>
      </a:defRPr>
    </a:lvl5pPr>
    <a:lvl6pPr indent="1143000" defTabSz="457200" latinLnBrk="0">
      <a:defRPr sz="1200">
        <a:latin typeface="+mn-lt"/>
        <a:ea typeface="+mn-ea"/>
        <a:cs typeface="+mn-cs"/>
        <a:sym typeface="Corbel"/>
      </a:defRPr>
    </a:lvl6pPr>
    <a:lvl7pPr indent="1371600" defTabSz="457200" latinLnBrk="0">
      <a:defRPr sz="1200">
        <a:latin typeface="+mn-lt"/>
        <a:ea typeface="+mn-ea"/>
        <a:cs typeface="+mn-cs"/>
        <a:sym typeface="Corbel"/>
      </a:defRPr>
    </a:lvl7pPr>
    <a:lvl8pPr indent="1600200" defTabSz="457200" latinLnBrk="0">
      <a:defRPr sz="1200">
        <a:latin typeface="+mn-lt"/>
        <a:ea typeface="+mn-ea"/>
        <a:cs typeface="+mn-cs"/>
        <a:sym typeface="Corbel"/>
      </a:defRPr>
    </a:lvl8pPr>
    <a:lvl9pPr indent="1828800" defTabSz="4572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1D1A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ge Number ShapeFreeform 6"/>
          <p:cNvSpPr/>
          <p:nvPr/>
        </p:nvSpPr>
        <p:spPr>
          <a:xfrm>
            <a:off x="8736010" y="1189202"/>
            <a:ext cx="407990" cy="819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0243" y="21582"/>
                </a:lnTo>
                <a:lnTo>
                  <a:pt x="18898" y="21516"/>
                </a:lnTo>
                <a:lnTo>
                  <a:pt x="17578" y="21415"/>
                </a:lnTo>
                <a:lnTo>
                  <a:pt x="16293" y="21271"/>
                </a:lnTo>
                <a:lnTo>
                  <a:pt x="15020" y="21092"/>
                </a:lnTo>
                <a:lnTo>
                  <a:pt x="13808" y="20870"/>
                </a:lnTo>
                <a:lnTo>
                  <a:pt x="12607" y="20619"/>
                </a:lnTo>
                <a:lnTo>
                  <a:pt x="11442" y="20338"/>
                </a:lnTo>
                <a:lnTo>
                  <a:pt x="10326" y="20015"/>
                </a:lnTo>
                <a:lnTo>
                  <a:pt x="9257" y="19668"/>
                </a:lnTo>
                <a:lnTo>
                  <a:pt x="8237" y="19280"/>
                </a:lnTo>
                <a:lnTo>
                  <a:pt x="7252" y="18873"/>
                </a:lnTo>
                <a:lnTo>
                  <a:pt x="6328" y="18437"/>
                </a:lnTo>
                <a:lnTo>
                  <a:pt x="5451" y="17970"/>
                </a:lnTo>
                <a:lnTo>
                  <a:pt x="4635" y="17480"/>
                </a:lnTo>
                <a:lnTo>
                  <a:pt x="3878" y="16971"/>
                </a:lnTo>
                <a:lnTo>
                  <a:pt x="3182" y="16433"/>
                </a:lnTo>
                <a:lnTo>
                  <a:pt x="2533" y="15877"/>
                </a:lnTo>
                <a:lnTo>
                  <a:pt x="1957" y="15303"/>
                </a:lnTo>
                <a:lnTo>
                  <a:pt x="1453" y="14705"/>
                </a:lnTo>
                <a:lnTo>
                  <a:pt x="1021" y="14089"/>
                </a:lnTo>
                <a:lnTo>
                  <a:pt x="660" y="13461"/>
                </a:lnTo>
                <a:lnTo>
                  <a:pt x="384" y="12815"/>
                </a:lnTo>
                <a:lnTo>
                  <a:pt x="168" y="12157"/>
                </a:lnTo>
                <a:lnTo>
                  <a:pt x="48" y="11482"/>
                </a:lnTo>
                <a:lnTo>
                  <a:pt x="0" y="10800"/>
                </a:lnTo>
                <a:lnTo>
                  <a:pt x="48" y="10118"/>
                </a:lnTo>
                <a:lnTo>
                  <a:pt x="168" y="9449"/>
                </a:lnTo>
                <a:lnTo>
                  <a:pt x="384" y="8785"/>
                </a:lnTo>
                <a:lnTo>
                  <a:pt x="660" y="8145"/>
                </a:lnTo>
                <a:lnTo>
                  <a:pt x="1021" y="7511"/>
                </a:lnTo>
                <a:lnTo>
                  <a:pt x="1453" y="6901"/>
                </a:lnTo>
                <a:lnTo>
                  <a:pt x="1957" y="6303"/>
                </a:lnTo>
                <a:lnTo>
                  <a:pt x="2533" y="5729"/>
                </a:lnTo>
                <a:lnTo>
                  <a:pt x="3182" y="5167"/>
                </a:lnTo>
                <a:lnTo>
                  <a:pt x="3878" y="4629"/>
                </a:lnTo>
                <a:lnTo>
                  <a:pt x="4635" y="4120"/>
                </a:lnTo>
                <a:lnTo>
                  <a:pt x="5451" y="3630"/>
                </a:lnTo>
                <a:lnTo>
                  <a:pt x="6328" y="3163"/>
                </a:lnTo>
                <a:lnTo>
                  <a:pt x="7252" y="2727"/>
                </a:lnTo>
                <a:lnTo>
                  <a:pt x="8237" y="2320"/>
                </a:lnTo>
                <a:lnTo>
                  <a:pt x="9257" y="1944"/>
                </a:lnTo>
                <a:lnTo>
                  <a:pt x="10326" y="1591"/>
                </a:lnTo>
                <a:lnTo>
                  <a:pt x="11442" y="1268"/>
                </a:lnTo>
                <a:lnTo>
                  <a:pt x="12607" y="981"/>
                </a:lnTo>
                <a:lnTo>
                  <a:pt x="13808" y="730"/>
                </a:lnTo>
                <a:lnTo>
                  <a:pt x="15020" y="508"/>
                </a:lnTo>
                <a:lnTo>
                  <a:pt x="16293" y="329"/>
                </a:lnTo>
                <a:lnTo>
                  <a:pt x="17578" y="191"/>
                </a:lnTo>
                <a:lnTo>
                  <a:pt x="18898" y="84"/>
                </a:lnTo>
                <a:lnTo>
                  <a:pt x="20243" y="30"/>
                </a:lnTo>
                <a:lnTo>
                  <a:pt x="21600" y="0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16685" y="1143293"/>
            <a:ext cx="5275773" cy="4268967"/>
          </a:xfrm>
          <a:prstGeom prst="rect">
            <a:avLst/>
          </a:prstGeom>
        </p:spPr>
        <p:txBody>
          <a:bodyPr/>
          <a:lstStyle>
            <a:lvl1pPr algn="l">
              <a:lnSpc>
                <a:spcPct val="85000"/>
              </a:lnSpc>
              <a:defRPr sz="5800" cap="all">
                <a:solidFill>
                  <a:srgbClr val="F5F5F5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16685" y="5537925"/>
            <a:ext cx="5275773" cy="70635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SzTx/>
              <a:buFontTx/>
              <a:buNone/>
              <a:defRPr sz="1800" i="1">
                <a:solidFill>
                  <a:srgbClr val="F5F5F5"/>
                </a:solidFill>
              </a:defRPr>
            </a:lvl1pPr>
            <a:lvl2pPr marL="0" indent="0">
              <a:lnSpc>
                <a:spcPct val="114000"/>
              </a:lnSpc>
              <a:spcBef>
                <a:spcPts val="0"/>
              </a:spcBef>
              <a:buSzTx/>
              <a:buFontTx/>
              <a:buNone/>
              <a:defRPr sz="1800" i="1">
                <a:solidFill>
                  <a:srgbClr val="F5F5F5"/>
                </a:solidFill>
              </a:defRPr>
            </a:lvl2pPr>
            <a:lvl3pPr marL="0" indent="0">
              <a:lnSpc>
                <a:spcPct val="114000"/>
              </a:lnSpc>
              <a:spcBef>
                <a:spcPts val="0"/>
              </a:spcBef>
              <a:buSzTx/>
              <a:buFontTx/>
              <a:buNone/>
              <a:defRPr sz="1800" i="1">
                <a:solidFill>
                  <a:srgbClr val="F5F5F5"/>
                </a:solidFill>
              </a:defRPr>
            </a:lvl3pPr>
            <a:lvl4pPr marL="0" indent="0">
              <a:lnSpc>
                <a:spcPct val="114000"/>
              </a:lnSpc>
              <a:spcBef>
                <a:spcPts val="0"/>
              </a:spcBef>
              <a:buSzTx/>
              <a:buFontTx/>
              <a:buNone/>
              <a:defRPr sz="1800" i="1">
                <a:solidFill>
                  <a:srgbClr val="F5F5F5"/>
                </a:solidFill>
              </a:defRPr>
            </a:lvl4pPr>
            <a:lvl5pPr marL="0" indent="0">
              <a:lnSpc>
                <a:spcPct val="114000"/>
              </a:lnSpc>
              <a:spcBef>
                <a:spcPts val="0"/>
              </a:spcBef>
              <a:buSzTx/>
              <a:buFontTx/>
              <a:buNone/>
              <a:defRPr sz="1800" i="1">
                <a:solidFill>
                  <a:srgbClr val="F5F5F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traight Connector 8"/>
          <p:cNvSpPr/>
          <p:nvPr/>
        </p:nvSpPr>
        <p:spPr>
          <a:xfrm flipH="1">
            <a:off x="580390" y="1257300"/>
            <a:ext cx="2" cy="5600701"/>
          </a:xfrm>
          <a:prstGeom prst="line">
            <a:avLst/>
          </a:prstGeom>
          <a:ln w="25400">
            <a:solidFill>
              <a:srgbClr val="1D1A1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" name="Straight Connector 10"/>
          <p:cNvSpPr/>
          <p:nvPr/>
        </p:nvSpPr>
        <p:spPr>
          <a:xfrm flipH="1">
            <a:off x="580390" y="1257300"/>
            <a:ext cx="2" cy="5600701"/>
          </a:xfrm>
          <a:prstGeom prst="line">
            <a:avLst/>
          </a:prstGeom>
          <a:ln w="25400">
            <a:solidFill>
              <a:srgbClr val="F5F5F5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84472" y="1470510"/>
            <a:ext cx="259528" cy="2565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2291B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3886200" y="640080"/>
            <a:ext cx="4686299" cy="55841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age Number ShapeFreeform 6"/>
          <p:cNvSpPr/>
          <p:nvPr/>
        </p:nvSpPr>
        <p:spPr>
          <a:xfrm>
            <a:off x="8736010" y="5380580"/>
            <a:ext cx="407990" cy="819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0243" y="21582"/>
                </a:lnTo>
                <a:lnTo>
                  <a:pt x="18898" y="21516"/>
                </a:lnTo>
                <a:lnTo>
                  <a:pt x="17578" y="21415"/>
                </a:lnTo>
                <a:lnTo>
                  <a:pt x="16293" y="21271"/>
                </a:lnTo>
                <a:lnTo>
                  <a:pt x="15020" y="21092"/>
                </a:lnTo>
                <a:lnTo>
                  <a:pt x="13808" y="20870"/>
                </a:lnTo>
                <a:lnTo>
                  <a:pt x="12607" y="20619"/>
                </a:lnTo>
                <a:lnTo>
                  <a:pt x="11442" y="20338"/>
                </a:lnTo>
                <a:lnTo>
                  <a:pt x="10326" y="20015"/>
                </a:lnTo>
                <a:lnTo>
                  <a:pt x="9257" y="19668"/>
                </a:lnTo>
                <a:lnTo>
                  <a:pt x="8237" y="19280"/>
                </a:lnTo>
                <a:lnTo>
                  <a:pt x="7252" y="18873"/>
                </a:lnTo>
                <a:lnTo>
                  <a:pt x="6328" y="18437"/>
                </a:lnTo>
                <a:lnTo>
                  <a:pt x="5451" y="17970"/>
                </a:lnTo>
                <a:lnTo>
                  <a:pt x="4635" y="17480"/>
                </a:lnTo>
                <a:lnTo>
                  <a:pt x="3878" y="16971"/>
                </a:lnTo>
                <a:lnTo>
                  <a:pt x="3182" y="16433"/>
                </a:lnTo>
                <a:lnTo>
                  <a:pt x="2533" y="15877"/>
                </a:lnTo>
                <a:lnTo>
                  <a:pt x="1957" y="15303"/>
                </a:lnTo>
                <a:lnTo>
                  <a:pt x="1453" y="14705"/>
                </a:lnTo>
                <a:lnTo>
                  <a:pt x="1021" y="14089"/>
                </a:lnTo>
                <a:lnTo>
                  <a:pt x="660" y="13461"/>
                </a:lnTo>
                <a:lnTo>
                  <a:pt x="384" y="12815"/>
                </a:lnTo>
                <a:lnTo>
                  <a:pt x="168" y="12157"/>
                </a:lnTo>
                <a:lnTo>
                  <a:pt x="48" y="11482"/>
                </a:lnTo>
                <a:lnTo>
                  <a:pt x="0" y="10800"/>
                </a:lnTo>
                <a:lnTo>
                  <a:pt x="48" y="10118"/>
                </a:lnTo>
                <a:lnTo>
                  <a:pt x="168" y="9449"/>
                </a:lnTo>
                <a:lnTo>
                  <a:pt x="384" y="8785"/>
                </a:lnTo>
                <a:lnTo>
                  <a:pt x="660" y="8145"/>
                </a:lnTo>
                <a:lnTo>
                  <a:pt x="1021" y="7511"/>
                </a:lnTo>
                <a:lnTo>
                  <a:pt x="1453" y="6901"/>
                </a:lnTo>
                <a:lnTo>
                  <a:pt x="1957" y="6303"/>
                </a:lnTo>
                <a:lnTo>
                  <a:pt x="2533" y="5729"/>
                </a:lnTo>
                <a:lnTo>
                  <a:pt x="3182" y="5167"/>
                </a:lnTo>
                <a:lnTo>
                  <a:pt x="3878" y="4629"/>
                </a:lnTo>
                <a:lnTo>
                  <a:pt x="4635" y="4120"/>
                </a:lnTo>
                <a:lnTo>
                  <a:pt x="5451" y="3630"/>
                </a:lnTo>
                <a:lnTo>
                  <a:pt x="6328" y="3163"/>
                </a:lnTo>
                <a:lnTo>
                  <a:pt x="7252" y="2727"/>
                </a:lnTo>
                <a:lnTo>
                  <a:pt x="8237" y="2320"/>
                </a:lnTo>
                <a:lnTo>
                  <a:pt x="9257" y="1944"/>
                </a:lnTo>
                <a:lnTo>
                  <a:pt x="10326" y="1591"/>
                </a:lnTo>
                <a:lnTo>
                  <a:pt x="11442" y="1268"/>
                </a:lnTo>
                <a:lnTo>
                  <a:pt x="12607" y="981"/>
                </a:lnTo>
                <a:lnTo>
                  <a:pt x="13808" y="730"/>
                </a:lnTo>
                <a:lnTo>
                  <a:pt x="15020" y="508"/>
                </a:lnTo>
                <a:lnTo>
                  <a:pt x="16293" y="329"/>
                </a:lnTo>
                <a:lnTo>
                  <a:pt x="17578" y="191"/>
                </a:lnTo>
                <a:lnTo>
                  <a:pt x="18898" y="84"/>
                </a:lnTo>
                <a:lnTo>
                  <a:pt x="20243" y="30"/>
                </a:lnTo>
                <a:lnTo>
                  <a:pt x="2160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/>
            </a:pPr>
            <a:endParaRPr/>
          </a:p>
        </p:txBody>
      </p:sp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5993074" y="642931"/>
            <a:ext cx="1835005" cy="467810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8650" y="642931"/>
            <a:ext cx="5303009" cy="467810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traight Connector 12"/>
          <p:cNvSpPr/>
          <p:nvPr/>
        </p:nvSpPr>
        <p:spPr>
          <a:xfrm>
            <a:off x="1" y="6199730"/>
            <a:ext cx="7695009" cy="2"/>
          </a:xfrm>
          <a:prstGeom prst="line">
            <a:avLst/>
          </a:prstGeom>
          <a:ln w="25400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4" name="Straight Connector 9"/>
          <p:cNvSpPr/>
          <p:nvPr/>
        </p:nvSpPr>
        <p:spPr>
          <a:xfrm>
            <a:off x="1" y="6199730"/>
            <a:ext cx="7695009" cy="2"/>
          </a:xfrm>
          <a:prstGeom prst="line">
            <a:avLst/>
          </a:prstGeom>
          <a:ln w="25400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ge Number ShapeFreeform 11"/>
          <p:cNvSpPr/>
          <p:nvPr/>
        </p:nvSpPr>
        <p:spPr>
          <a:xfrm>
            <a:off x="8736010" y="1393747"/>
            <a:ext cx="407990" cy="819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0243" y="21582"/>
                </a:lnTo>
                <a:lnTo>
                  <a:pt x="18898" y="21516"/>
                </a:lnTo>
                <a:lnTo>
                  <a:pt x="17578" y="21415"/>
                </a:lnTo>
                <a:lnTo>
                  <a:pt x="16293" y="21271"/>
                </a:lnTo>
                <a:lnTo>
                  <a:pt x="15020" y="21092"/>
                </a:lnTo>
                <a:lnTo>
                  <a:pt x="13808" y="20870"/>
                </a:lnTo>
                <a:lnTo>
                  <a:pt x="12607" y="20619"/>
                </a:lnTo>
                <a:lnTo>
                  <a:pt x="11442" y="20338"/>
                </a:lnTo>
                <a:lnTo>
                  <a:pt x="10326" y="20015"/>
                </a:lnTo>
                <a:lnTo>
                  <a:pt x="9257" y="19668"/>
                </a:lnTo>
                <a:lnTo>
                  <a:pt x="8237" y="19280"/>
                </a:lnTo>
                <a:lnTo>
                  <a:pt x="7252" y="18873"/>
                </a:lnTo>
                <a:lnTo>
                  <a:pt x="6328" y="18437"/>
                </a:lnTo>
                <a:lnTo>
                  <a:pt x="5451" y="17970"/>
                </a:lnTo>
                <a:lnTo>
                  <a:pt x="4635" y="17480"/>
                </a:lnTo>
                <a:lnTo>
                  <a:pt x="3878" y="16971"/>
                </a:lnTo>
                <a:lnTo>
                  <a:pt x="3182" y="16433"/>
                </a:lnTo>
                <a:lnTo>
                  <a:pt x="2533" y="15877"/>
                </a:lnTo>
                <a:lnTo>
                  <a:pt x="1957" y="15303"/>
                </a:lnTo>
                <a:lnTo>
                  <a:pt x="1453" y="14705"/>
                </a:lnTo>
                <a:lnTo>
                  <a:pt x="1021" y="14089"/>
                </a:lnTo>
                <a:lnTo>
                  <a:pt x="660" y="13461"/>
                </a:lnTo>
                <a:lnTo>
                  <a:pt x="384" y="12815"/>
                </a:lnTo>
                <a:lnTo>
                  <a:pt x="168" y="12157"/>
                </a:lnTo>
                <a:lnTo>
                  <a:pt x="48" y="11482"/>
                </a:lnTo>
                <a:lnTo>
                  <a:pt x="0" y="10800"/>
                </a:lnTo>
                <a:lnTo>
                  <a:pt x="48" y="10118"/>
                </a:lnTo>
                <a:lnTo>
                  <a:pt x="168" y="9449"/>
                </a:lnTo>
                <a:lnTo>
                  <a:pt x="384" y="8785"/>
                </a:lnTo>
                <a:lnTo>
                  <a:pt x="660" y="8145"/>
                </a:lnTo>
                <a:lnTo>
                  <a:pt x="1021" y="7511"/>
                </a:lnTo>
                <a:lnTo>
                  <a:pt x="1453" y="6901"/>
                </a:lnTo>
                <a:lnTo>
                  <a:pt x="1957" y="6303"/>
                </a:lnTo>
                <a:lnTo>
                  <a:pt x="2533" y="5729"/>
                </a:lnTo>
                <a:lnTo>
                  <a:pt x="3182" y="5167"/>
                </a:lnTo>
                <a:lnTo>
                  <a:pt x="3878" y="4629"/>
                </a:lnTo>
                <a:lnTo>
                  <a:pt x="4635" y="4120"/>
                </a:lnTo>
                <a:lnTo>
                  <a:pt x="5451" y="3630"/>
                </a:lnTo>
                <a:lnTo>
                  <a:pt x="6328" y="3163"/>
                </a:lnTo>
                <a:lnTo>
                  <a:pt x="7252" y="2727"/>
                </a:lnTo>
                <a:lnTo>
                  <a:pt x="8237" y="2320"/>
                </a:lnTo>
                <a:lnTo>
                  <a:pt x="9257" y="1944"/>
                </a:lnTo>
                <a:lnTo>
                  <a:pt x="10326" y="1591"/>
                </a:lnTo>
                <a:lnTo>
                  <a:pt x="11442" y="1268"/>
                </a:lnTo>
                <a:lnTo>
                  <a:pt x="12607" y="981"/>
                </a:lnTo>
                <a:lnTo>
                  <a:pt x="13808" y="730"/>
                </a:lnTo>
                <a:lnTo>
                  <a:pt x="15020" y="508"/>
                </a:lnTo>
                <a:lnTo>
                  <a:pt x="16293" y="329"/>
                </a:lnTo>
                <a:lnTo>
                  <a:pt x="17578" y="191"/>
                </a:lnTo>
                <a:lnTo>
                  <a:pt x="18898" y="84"/>
                </a:lnTo>
                <a:lnTo>
                  <a:pt x="20243" y="30"/>
                </a:lnTo>
                <a:lnTo>
                  <a:pt x="2160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/>
            </a:pPr>
            <a:endParaRPr/>
          </a:p>
        </p:txBody>
      </p:sp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1460755" y="2571723"/>
            <a:ext cx="6222492" cy="3286153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5800" cap="all"/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60755" y="1393747"/>
            <a:ext cx="6301074" cy="81915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1800" i="1"/>
            </a:lvl1pPr>
            <a:lvl2pPr marL="0" indent="0" algn="r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1800" i="1"/>
            </a:lvl2pPr>
            <a:lvl3pPr marL="0" indent="0" algn="r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1800" i="1"/>
            </a:lvl3pPr>
            <a:lvl4pPr marL="0" indent="0" algn="r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1800" i="1"/>
            </a:lvl4pPr>
            <a:lvl5pPr marL="0" indent="0" algn="r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18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traight Connector 9"/>
          <p:cNvSpPr/>
          <p:nvPr/>
        </p:nvSpPr>
        <p:spPr>
          <a:xfrm flipH="1" flipV="1">
            <a:off x="0" y="6178167"/>
            <a:ext cx="7683246" cy="2"/>
          </a:xfrm>
          <a:prstGeom prst="line">
            <a:avLst/>
          </a:prstGeom>
          <a:ln w="25400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9" name="Straight Connector 10"/>
          <p:cNvSpPr/>
          <p:nvPr/>
        </p:nvSpPr>
        <p:spPr>
          <a:xfrm flipH="1" flipV="1">
            <a:off x="0" y="6178167"/>
            <a:ext cx="7683246" cy="2"/>
          </a:xfrm>
          <a:prstGeom prst="line">
            <a:avLst/>
          </a:prstGeom>
          <a:ln w="25400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84472" y="1675054"/>
            <a:ext cx="259528" cy="25653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86200" y="540626"/>
            <a:ext cx="4686300" cy="248894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571500" y="557783"/>
            <a:ext cx="2873502" cy="49560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886200" y="558065"/>
            <a:ext cx="4690872" cy="9132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2400" i="1"/>
            </a:lvl1pPr>
            <a:lvl2pPr marL="0" indent="0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2400" i="1"/>
            </a:lvl2pPr>
            <a:lvl3pPr marL="0" indent="0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2400" i="1"/>
            </a:lvl3pPr>
            <a:lvl4pPr marL="0" indent="0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2400" i="1"/>
            </a:lvl4pPr>
            <a:lvl5pPr marL="0" indent="0">
              <a:lnSpc>
                <a:spcPct val="113000"/>
              </a:lnSpc>
              <a:spcBef>
                <a:spcPts val="0"/>
              </a:spcBef>
              <a:buSzTx/>
              <a:buFontTx/>
              <a:buNone/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886200" y="3700826"/>
            <a:ext cx="4690872" cy="913759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571500" y="555478"/>
            <a:ext cx="2879083" cy="1921025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xfrm>
            <a:off x="3886200" y="564147"/>
            <a:ext cx="4686300" cy="562264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71500" y="2621513"/>
            <a:ext cx="2879083" cy="32395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571501" y="557262"/>
            <a:ext cx="2882528" cy="1919241"/>
          </a:xfrm>
          <a:prstGeom prst="rect">
            <a:avLst/>
          </a:prstGeom>
        </p:spPr>
        <p:txBody>
          <a:bodyPr/>
          <a:lstStyle>
            <a:lvl1pPr>
              <a:lnSpc>
                <a:spcPct val="93000"/>
              </a:lnSpc>
              <a:defRPr sz="3000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3943350" y="1"/>
            <a:ext cx="4629150" cy="685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1" y="2621512"/>
            <a:ext cx="2882528" cy="323697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5000"/>
              </a:lnSpc>
              <a:spcBef>
                <a:spcPts val="1200"/>
              </a:spcBef>
              <a:buSzTx/>
              <a:buFontTx/>
              <a:buNone/>
              <a:defRPr sz="1400"/>
            </a:lvl1pPr>
            <a:lvl2pPr marL="0" indent="0" algn="r">
              <a:lnSpc>
                <a:spcPct val="125000"/>
              </a:lnSpc>
              <a:spcBef>
                <a:spcPts val="1200"/>
              </a:spcBef>
              <a:buSzTx/>
              <a:buFontTx/>
              <a:buNone/>
              <a:defRPr sz="1400"/>
            </a:lvl2pPr>
            <a:lvl3pPr marL="0" indent="0" algn="r">
              <a:lnSpc>
                <a:spcPct val="125000"/>
              </a:lnSpc>
              <a:spcBef>
                <a:spcPts val="1200"/>
              </a:spcBef>
              <a:buSzTx/>
              <a:buFontTx/>
              <a:buNone/>
              <a:defRPr sz="1400"/>
            </a:lvl3pPr>
            <a:lvl4pPr marL="0" indent="0" algn="r">
              <a:lnSpc>
                <a:spcPct val="125000"/>
              </a:lnSpc>
              <a:spcBef>
                <a:spcPts val="1200"/>
              </a:spcBef>
              <a:buSzTx/>
              <a:buFontTx/>
              <a:buNone/>
              <a:defRPr sz="1400"/>
            </a:lvl4pPr>
            <a:lvl5pPr marL="0" indent="0" algn="r">
              <a:lnSpc>
                <a:spcPct val="125000"/>
              </a:lnSpc>
              <a:spcBef>
                <a:spcPts val="12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ge Number ShapeFreeform 6"/>
          <p:cNvSpPr/>
          <p:nvPr/>
        </p:nvSpPr>
        <p:spPr>
          <a:xfrm>
            <a:off x="8736010" y="5380580"/>
            <a:ext cx="407990" cy="819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0243" y="21582"/>
                </a:lnTo>
                <a:lnTo>
                  <a:pt x="18898" y="21516"/>
                </a:lnTo>
                <a:lnTo>
                  <a:pt x="17578" y="21415"/>
                </a:lnTo>
                <a:lnTo>
                  <a:pt x="16293" y="21271"/>
                </a:lnTo>
                <a:lnTo>
                  <a:pt x="15020" y="21092"/>
                </a:lnTo>
                <a:lnTo>
                  <a:pt x="13808" y="20870"/>
                </a:lnTo>
                <a:lnTo>
                  <a:pt x="12607" y="20619"/>
                </a:lnTo>
                <a:lnTo>
                  <a:pt x="11442" y="20338"/>
                </a:lnTo>
                <a:lnTo>
                  <a:pt x="10326" y="20015"/>
                </a:lnTo>
                <a:lnTo>
                  <a:pt x="9257" y="19668"/>
                </a:lnTo>
                <a:lnTo>
                  <a:pt x="8237" y="19280"/>
                </a:lnTo>
                <a:lnTo>
                  <a:pt x="7252" y="18873"/>
                </a:lnTo>
                <a:lnTo>
                  <a:pt x="6328" y="18437"/>
                </a:lnTo>
                <a:lnTo>
                  <a:pt x="5451" y="17970"/>
                </a:lnTo>
                <a:lnTo>
                  <a:pt x="4635" y="17480"/>
                </a:lnTo>
                <a:lnTo>
                  <a:pt x="3878" y="16971"/>
                </a:lnTo>
                <a:lnTo>
                  <a:pt x="3182" y="16433"/>
                </a:lnTo>
                <a:lnTo>
                  <a:pt x="2533" y="15877"/>
                </a:lnTo>
                <a:lnTo>
                  <a:pt x="1957" y="15303"/>
                </a:lnTo>
                <a:lnTo>
                  <a:pt x="1453" y="14705"/>
                </a:lnTo>
                <a:lnTo>
                  <a:pt x="1021" y="14089"/>
                </a:lnTo>
                <a:lnTo>
                  <a:pt x="660" y="13461"/>
                </a:lnTo>
                <a:lnTo>
                  <a:pt x="384" y="12815"/>
                </a:lnTo>
                <a:lnTo>
                  <a:pt x="168" y="12157"/>
                </a:lnTo>
                <a:lnTo>
                  <a:pt x="48" y="11482"/>
                </a:lnTo>
                <a:lnTo>
                  <a:pt x="0" y="10800"/>
                </a:lnTo>
                <a:lnTo>
                  <a:pt x="48" y="10118"/>
                </a:lnTo>
                <a:lnTo>
                  <a:pt x="168" y="9449"/>
                </a:lnTo>
                <a:lnTo>
                  <a:pt x="384" y="8785"/>
                </a:lnTo>
                <a:lnTo>
                  <a:pt x="660" y="8145"/>
                </a:lnTo>
                <a:lnTo>
                  <a:pt x="1021" y="7511"/>
                </a:lnTo>
                <a:lnTo>
                  <a:pt x="1453" y="6901"/>
                </a:lnTo>
                <a:lnTo>
                  <a:pt x="1957" y="6303"/>
                </a:lnTo>
                <a:lnTo>
                  <a:pt x="2533" y="5729"/>
                </a:lnTo>
                <a:lnTo>
                  <a:pt x="3182" y="5167"/>
                </a:lnTo>
                <a:lnTo>
                  <a:pt x="3878" y="4629"/>
                </a:lnTo>
                <a:lnTo>
                  <a:pt x="4635" y="4120"/>
                </a:lnTo>
                <a:lnTo>
                  <a:pt x="5451" y="3630"/>
                </a:lnTo>
                <a:lnTo>
                  <a:pt x="6328" y="3163"/>
                </a:lnTo>
                <a:lnTo>
                  <a:pt x="7252" y="2727"/>
                </a:lnTo>
                <a:lnTo>
                  <a:pt x="8237" y="2320"/>
                </a:lnTo>
                <a:lnTo>
                  <a:pt x="9257" y="1944"/>
                </a:lnTo>
                <a:lnTo>
                  <a:pt x="10326" y="1591"/>
                </a:lnTo>
                <a:lnTo>
                  <a:pt x="11442" y="1268"/>
                </a:lnTo>
                <a:lnTo>
                  <a:pt x="12607" y="981"/>
                </a:lnTo>
                <a:lnTo>
                  <a:pt x="13808" y="730"/>
                </a:lnTo>
                <a:lnTo>
                  <a:pt x="15020" y="508"/>
                </a:lnTo>
                <a:lnTo>
                  <a:pt x="16293" y="329"/>
                </a:lnTo>
                <a:lnTo>
                  <a:pt x="17578" y="191"/>
                </a:lnTo>
                <a:lnTo>
                  <a:pt x="18898" y="84"/>
                </a:lnTo>
                <a:lnTo>
                  <a:pt x="20243" y="30"/>
                </a:lnTo>
                <a:lnTo>
                  <a:pt x="21600" y="0"/>
                </a:lnTo>
                <a:close/>
              </a:path>
            </a:pathLst>
          </a:custGeom>
          <a:solidFill>
            <a:srgbClr val="262626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/>
            </a:pPr>
            <a:endParaRPr/>
          </a:p>
        </p:txBody>
      </p:sp>
      <p:sp>
        <p:nvSpPr>
          <p:cNvPr id="3" name="Straight Connector 9"/>
          <p:cNvSpPr/>
          <p:nvPr/>
        </p:nvSpPr>
        <p:spPr>
          <a:xfrm>
            <a:off x="0" y="6199730"/>
            <a:ext cx="3371851" cy="2"/>
          </a:xfrm>
          <a:prstGeom prst="line">
            <a:avLst/>
          </a:prstGeom>
          <a:ln w="25400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Straight Connector 10"/>
          <p:cNvSpPr/>
          <p:nvPr/>
        </p:nvSpPr>
        <p:spPr>
          <a:xfrm>
            <a:off x="0" y="6199730"/>
            <a:ext cx="3371851" cy="2"/>
          </a:xfrm>
          <a:prstGeom prst="line">
            <a:avLst/>
          </a:prstGeom>
          <a:ln w="25400">
            <a:solidFill>
              <a:srgbClr val="262626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571500" y="559676"/>
            <a:ext cx="2875430" cy="4952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3886200" y="569065"/>
            <a:ext cx="4686299" cy="5655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84472" y="5661886"/>
            <a:ext cx="259528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i="1">
                <a:solidFill>
                  <a:srgbClr val="F5F5F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1pPr>
      <a:lvl2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2pPr>
      <a:lvl3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3pPr>
      <a:lvl4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4pPr>
      <a:lvl5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5pPr>
      <a:lvl6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6pPr>
      <a:lvl7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7pPr>
      <a:lvl8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8pPr>
      <a:lvl9pPr marL="0" marR="0" indent="0" algn="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800" b="0" i="1" u="none" strike="noStrike" cap="none" spc="0" baseline="0">
          <a:ln>
            <a:noFill/>
          </a:ln>
          <a:solidFill>
            <a:srgbClr val="262626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9pPr>
    </p:titleStyle>
    <p:bodyStyle>
      <a:lvl1pPr marL="141731" marR="0" indent="-141731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1pPr>
      <a:lvl2pPr marL="559816" marR="0" indent="-157479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2pPr>
      <a:lvl3pPr marL="1036699" marR="0" indent="-177163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3pPr>
      <a:lvl4pPr marL="1519209" marR="0" indent="-202473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4pPr>
      <a:lvl5pPr marL="1976409" marR="0" indent="-202474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5pPr>
      <a:lvl6pPr marL="2433609" marR="0" indent="-202474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6pPr>
      <a:lvl7pPr marL="2890809" marR="0" indent="-202474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7pPr>
      <a:lvl8pPr marL="3348009" marR="0" indent="-202474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–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8pPr>
      <a:lvl9pPr marL="3886200" marR="0" indent="-212597" algn="l" defTabSz="685800" rtl="0" latinLnBrk="0">
        <a:lnSpc>
          <a:spcPct val="100799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1000" b="0" i="0" u="none" strike="noStrike" cap="none" spc="0" baseline="0">
          <a:ln>
            <a:noFill/>
          </a:ln>
          <a:solidFill>
            <a:srgbClr val="262626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/>
        </p:nvSpPr>
        <p:spPr>
          <a:xfrm>
            <a:off x="609600" y="2492375"/>
            <a:ext cx="8305800" cy="1393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 lnSpcReduction="10000"/>
          </a:bodyPr>
          <a:lstStyle/>
          <a:p>
            <a:pPr algn="ctr" defTabSz="610361">
              <a:lnSpc>
                <a:spcPct val="120000"/>
              </a:lnSpc>
              <a:defRPr sz="3100" b="1">
                <a:solidFill>
                  <a:srgbClr val="327789"/>
                </a:solidFill>
                <a:effectLst>
                  <a:outerShdw blurRad="38100" dist="33909" dir="2700000" rotWithShape="0">
                    <a:srgbClr val="000000">
                      <a:alpha val="43137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pPr>
            <a:r>
              <a:t>SAE</a:t>
            </a:r>
            <a:r>
              <a:rPr i="1"/>
              <a:t> </a:t>
            </a:r>
            <a:r>
              <a:t>NIS</a:t>
            </a:r>
            <a:r>
              <a:rPr i="1"/>
              <a:t> </a:t>
            </a:r>
            <a:r>
              <a:t>EFFI-CYCLE</a:t>
            </a:r>
            <a:r>
              <a:rPr i="1"/>
              <a:t> 2019</a:t>
            </a:r>
            <a:br>
              <a:rPr i="1"/>
            </a:br>
            <a:r>
              <a:rPr sz="20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&gt;&gt;&gt;</a:t>
            </a:r>
            <a:r>
              <a:rPr sz="2000" i="1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Drive The Future</a:t>
            </a:r>
            <a:r>
              <a:rPr sz="20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&lt;&lt;&lt;</a:t>
            </a:r>
            <a:br>
              <a:rPr sz="2000">
                <a:solidFill>
                  <a:srgbClr val="262626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sz="2500" b="0">
                <a:latin typeface="Footlight MT Light"/>
                <a:ea typeface="Footlight MT Light"/>
                <a:cs typeface="Footlight MT Light"/>
                <a:sym typeface="Footlight MT Light"/>
              </a:rPr>
              <a:t>Business Plan</a:t>
            </a:r>
          </a:p>
        </p:txBody>
      </p:sp>
      <p:sp>
        <p:nvSpPr>
          <p:cNvPr id="125" name="Subtitle 2"/>
          <p:cNvSpPr txBox="1"/>
          <p:nvPr/>
        </p:nvSpPr>
        <p:spPr>
          <a:xfrm>
            <a:off x="3886200" y="4412703"/>
            <a:ext cx="4890655" cy="1752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283463" indent="-283463" defTabSz="685800">
              <a:lnSpc>
                <a:spcPct val="89600"/>
              </a:lnSpc>
              <a:spcBef>
                <a:spcPts val="900"/>
              </a:spcBef>
              <a:buSzPct val="100000"/>
              <a:buFont typeface="Arial"/>
              <a:buChar char="•"/>
              <a:defRPr sz="22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19107</a:t>
            </a:r>
          </a:p>
          <a:p>
            <a:pPr marL="283463" indent="-283463" defTabSz="685800">
              <a:lnSpc>
                <a:spcPct val="89600"/>
              </a:lnSpc>
              <a:spcBef>
                <a:spcPts val="900"/>
              </a:spcBef>
              <a:buSzPct val="100000"/>
              <a:buFont typeface="Arial"/>
              <a:buChar char="•"/>
              <a:defRPr sz="22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Samanvaya racing</a:t>
            </a:r>
          </a:p>
          <a:p>
            <a:pPr marL="283463" indent="-283463" defTabSz="685800">
              <a:lnSpc>
                <a:spcPct val="89600"/>
              </a:lnSpc>
              <a:spcBef>
                <a:spcPts val="900"/>
              </a:spcBef>
              <a:buSzPct val="100000"/>
              <a:buFont typeface="Arial"/>
              <a:buChar char="•"/>
              <a:defRPr sz="22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IET, DAVV</a:t>
            </a:r>
          </a:p>
          <a:p>
            <a:pPr marL="283463" indent="-283463" defTabSz="685800">
              <a:lnSpc>
                <a:spcPct val="89600"/>
              </a:lnSpc>
              <a:spcBef>
                <a:spcPts val="900"/>
              </a:spcBef>
              <a:buSzPct val="100000"/>
              <a:buFont typeface="Arial"/>
              <a:buChar char="•"/>
              <a:defRPr sz="22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Indore, Madhya Pradesh</a:t>
            </a:r>
          </a:p>
        </p:txBody>
      </p:sp>
      <p:pic>
        <p:nvPicPr>
          <p:cNvPr id="126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rcRect l="5664" t="7693" r="9290" b="9091"/>
          <a:stretch>
            <a:fillRect/>
          </a:stretch>
        </p:blipFill>
        <p:spPr>
          <a:xfrm>
            <a:off x="2939002" y="152398"/>
            <a:ext cx="3265994" cy="22098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9" name="Rectangle 2"/>
          <p:cNvGrpSpPr/>
          <p:nvPr/>
        </p:nvGrpSpPr>
        <p:grpSpPr>
          <a:xfrm>
            <a:off x="747710" y="4412703"/>
            <a:ext cx="2376493" cy="1752602"/>
            <a:chOff x="0" y="0"/>
            <a:chExt cx="2376491" cy="1752600"/>
          </a:xfrm>
        </p:grpSpPr>
        <p:sp>
          <p:nvSpPr>
            <p:cNvPr id="127" name="Rectangle"/>
            <p:cNvSpPr/>
            <p:nvPr/>
          </p:nvSpPr>
          <p:spPr>
            <a:xfrm>
              <a:off x="-1" y="0"/>
              <a:ext cx="2376493" cy="175260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914400">
                <a:spcBef>
                  <a:spcPts val="1000"/>
                </a:spcBef>
                <a:defRPr sz="18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8" name="Place College/  Team Logo within this space"/>
            <p:cNvSpPr txBox="1"/>
            <p:nvPr/>
          </p:nvSpPr>
          <p:spPr>
            <a:xfrm>
              <a:off x="-1" y="627379"/>
              <a:ext cx="2376493" cy="497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 defTabSz="914400">
                <a:spcBef>
                  <a:spcPts val="1000"/>
                </a:spcBef>
                <a:defRPr sz="1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Place College/  Team Logo within this space</a:t>
              </a:r>
            </a:p>
          </p:txBody>
        </p:sp>
      </p:grpSp>
      <p:sp>
        <p:nvSpPr>
          <p:cNvPr id="130" name="Straight Connector 7"/>
          <p:cNvSpPr/>
          <p:nvPr/>
        </p:nvSpPr>
        <p:spPr>
          <a:xfrm>
            <a:off x="762000" y="3733800"/>
            <a:ext cx="7696201" cy="0"/>
          </a:xfrm>
          <a:prstGeom prst="line">
            <a:avLst/>
          </a:prstGeom>
          <a:ln w="6350">
            <a:solidFill>
              <a:srgbClr val="0070C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pic>
        <p:nvPicPr>
          <p:cNvPr id="131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Picture 9" descr="Picture 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000" y="4412703"/>
            <a:ext cx="2362200" cy="1730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3"/>
          <p:cNvSpPr txBox="1">
            <a:spLocks noGrp="1"/>
          </p:cNvSpPr>
          <p:nvPr>
            <p:ph type="title"/>
          </p:nvPr>
        </p:nvSpPr>
        <p:spPr>
          <a:xfrm>
            <a:off x="395536" y="559678"/>
            <a:ext cx="3051394" cy="4952492"/>
          </a:xfrm>
          <a:prstGeom prst="rect">
            <a:avLst/>
          </a:prstGeom>
        </p:spPr>
        <p:txBody>
          <a:bodyPr/>
          <a:lstStyle/>
          <a:p>
            <a:r>
              <a:rPr dirty="0"/>
              <a:t>Promotional Strategies</a:t>
            </a:r>
          </a:p>
        </p:txBody>
      </p:sp>
      <p:sp>
        <p:nvSpPr>
          <p:cNvPr id="200" name="Content Placeholder 4"/>
          <p:cNvSpPr txBox="1">
            <a:spLocks noGrp="1"/>
          </p:cNvSpPr>
          <p:nvPr>
            <p:ph type="body" sz="half" idx="1"/>
          </p:nvPr>
        </p:nvSpPr>
        <p:spPr>
          <a:xfrm>
            <a:off x="4355976" y="2348880"/>
            <a:ext cx="4686299" cy="430009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Helvetica"/>
              <a:buChar char="➢"/>
              <a:defRPr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Upgrading the vehicle every year* with latest innovations at nominal cost. (*for 3 years).</a:t>
            </a:r>
          </a:p>
          <a:p>
            <a:pPr>
              <a:buFont typeface="Helvetica"/>
              <a:buChar char="➢"/>
              <a:defRPr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Listing the vehicle with car rental services for gaining popularity and to allow customers to experience the vehicle.</a:t>
            </a:r>
          </a:p>
          <a:p>
            <a:pPr>
              <a:buFont typeface="Helvetica"/>
              <a:buChar char="➢"/>
              <a:defRPr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Partner With Local Institutions to Educate Students on Fitness and Eco-friendly vehicles.</a:t>
            </a:r>
          </a:p>
          <a:p>
            <a:pPr>
              <a:buFont typeface="Helvetica"/>
              <a:buChar char="➢"/>
              <a:defRPr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Virtual Reality for Real Sales </a:t>
            </a:r>
          </a:p>
        </p:txBody>
      </p:sp>
      <p:pic>
        <p:nvPicPr>
          <p:cNvPr id="2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5218" y="4108401"/>
            <a:ext cx="4152902" cy="2137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1879" y="518118"/>
            <a:ext cx="5580113" cy="1623715"/>
          </a:xfrm>
          <a:prstGeom prst="rect">
            <a:avLst/>
          </a:prstGeom>
          <a:ln w="38100" cap="sq">
            <a:solidFill>
              <a:srgbClr val="000000"/>
            </a:solidFill>
            <a:miter/>
          </a:ln>
          <a:effectLst>
            <a:outerShdw blurRad="50800" dist="38100" dir="2700000" rotWithShape="0">
              <a:srgbClr val="000000">
                <a:alpha val="43000"/>
              </a:srgbClr>
            </a:outerShdw>
          </a:effectLst>
        </p:spPr>
      </p:pic>
      <p:pic>
        <p:nvPicPr>
          <p:cNvPr id="203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3"/>
          <p:cNvSpPr txBox="1">
            <a:spLocks noGrp="1"/>
          </p:cNvSpPr>
          <p:nvPr>
            <p:ph type="title"/>
          </p:nvPr>
        </p:nvSpPr>
        <p:spPr>
          <a:xfrm>
            <a:off x="571498" y="559678"/>
            <a:ext cx="2875434" cy="4952492"/>
          </a:xfrm>
          <a:prstGeom prst="rect">
            <a:avLst/>
          </a:prstGeom>
        </p:spPr>
        <p:txBody>
          <a:bodyPr/>
          <a:lstStyle/>
          <a:p>
            <a:r>
              <a:rPr dirty="0"/>
              <a:t>After-market Strategies</a:t>
            </a:r>
          </a:p>
        </p:txBody>
      </p:sp>
      <p:sp>
        <p:nvSpPr>
          <p:cNvPr id="206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4225012" y="559678"/>
            <a:ext cx="4686299" cy="565515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Gill Sans Light"/>
              <a:buChar char="➢"/>
            </a:pPr>
            <a:endParaRPr sz="2000" dirty="0"/>
          </a:p>
          <a:p>
            <a:pPr>
              <a:buFont typeface="Helvetica"/>
              <a:buChar char="➢"/>
              <a:defRPr b="1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3F (First Five Free services)</a:t>
            </a:r>
          </a:p>
          <a:p>
            <a:pPr>
              <a:buFont typeface="Helvetica"/>
              <a:buChar char="➢"/>
              <a:defRPr b="1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Focus on the Customer Experience to Drive Loyalty</a:t>
            </a:r>
          </a:p>
          <a:p>
            <a:pPr>
              <a:buFont typeface="Helvetica"/>
              <a:buChar char="➢"/>
              <a:defRPr b="1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Get the Most ROI From Your Database</a:t>
            </a:r>
          </a:p>
          <a:p>
            <a:pPr>
              <a:buFont typeface="Helvetica"/>
              <a:buChar char="➢"/>
              <a:defRPr b="1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Use customer feedback for further innovations</a:t>
            </a:r>
          </a:p>
          <a:p>
            <a:pPr>
              <a:buFont typeface="Helvetica"/>
              <a:buChar char="➢"/>
              <a:defRPr b="1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Use Cloud-based Communication Tools for Outbound Marketing Calls</a:t>
            </a:r>
          </a:p>
          <a:p>
            <a:pPr>
              <a:buFont typeface="Helvetica"/>
              <a:buChar char="➢"/>
              <a:defRPr b="1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rPr sz="2000" dirty="0"/>
              <a:t>Reaching at least 10 touch points in local market for spares and services.</a:t>
            </a:r>
          </a:p>
        </p:txBody>
      </p:sp>
      <p:grpSp>
        <p:nvGrpSpPr>
          <p:cNvPr id="209" name="Group 5"/>
          <p:cNvGrpSpPr/>
          <p:nvPr/>
        </p:nvGrpSpPr>
        <p:grpSpPr>
          <a:xfrm>
            <a:off x="0" y="3398206"/>
            <a:ext cx="4191001" cy="2364788"/>
            <a:chOff x="0" y="0"/>
            <a:chExt cx="4191000" cy="2364786"/>
          </a:xfrm>
        </p:grpSpPr>
        <p:pic>
          <p:nvPicPr>
            <p:cNvPr id="207" name="Picture 6" descr="Picture 6"/>
            <p:cNvPicPr>
              <a:picLocks noChangeAspect="1"/>
            </p:cNvPicPr>
            <p:nvPr/>
          </p:nvPicPr>
          <p:blipFill>
            <a:blip r:embed="rId2">
              <a:extLst/>
            </a:blip>
            <a:srcRect/>
            <a:stretch>
              <a:fillRect/>
            </a:stretch>
          </p:blipFill>
          <p:spPr>
            <a:xfrm>
              <a:off x="0" y="-1"/>
              <a:ext cx="4191001" cy="2364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798"/>
                  </a:cubicBezTo>
                  <a:cubicBezTo>
                    <a:pt x="0" y="16762"/>
                    <a:pt x="4835" y="21600"/>
                    <a:pt x="10800" y="21600"/>
                  </a:cubicBezTo>
                  <a:cubicBezTo>
                    <a:pt x="16765" y="21600"/>
                    <a:pt x="21600" y="16762"/>
                    <a:pt x="21600" y="10798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208" name="TextBox 7"/>
            <p:cNvSpPr txBox="1"/>
            <p:nvPr/>
          </p:nvSpPr>
          <p:spPr>
            <a:xfrm rot="566318">
              <a:off x="1251563" y="466286"/>
              <a:ext cx="837551" cy="231139"/>
            </a:xfrm>
            <a:prstGeom prst="rect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rgbClr val="665133"/>
                </a:gs>
                <a:gs pos="100000">
                  <a:srgbClr val="584529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>
              <a:outerShdw blurRad="25400" dist="25400" dir="5400000" rotWithShape="0">
                <a:srgbClr val="FFFFFF">
                  <a:alpha val="1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</a:defRPr>
              </a:lvl1pPr>
            </a:lstStyle>
            <a:p>
              <a:r>
                <a:t>EFFICYCLE</a:t>
              </a:r>
            </a:p>
          </p:txBody>
        </p:sp>
      </p:grpSp>
      <p:grpSp>
        <p:nvGrpSpPr>
          <p:cNvPr id="214" name="Group 8"/>
          <p:cNvGrpSpPr/>
          <p:nvPr/>
        </p:nvGrpSpPr>
        <p:grpSpPr>
          <a:xfrm>
            <a:off x="1037622" y="2324854"/>
            <a:ext cx="2238981" cy="425046"/>
            <a:chOff x="-1" y="0"/>
            <a:chExt cx="2238979" cy="425045"/>
          </a:xfrm>
        </p:grpSpPr>
        <p:sp>
          <p:nvSpPr>
            <p:cNvPr id="210" name="Straight Connector 9"/>
            <p:cNvSpPr/>
            <p:nvPr/>
          </p:nvSpPr>
          <p:spPr>
            <a:xfrm>
              <a:off x="1186980" y="0"/>
              <a:ext cx="2" cy="151582"/>
            </a:xfrm>
            <a:prstGeom prst="line">
              <a:avLst/>
            </a:prstGeom>
            <a:noFill/>
            <a:ln w="19050" cap="flat">
              <a:solidFill>
                <a:srgbClr val="FFC6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Straight Connector 10"/>
            <p:cNvSpPr/>
            <p:nvPr/>
          </p:nvSpPr>
          <p:spPr>
            <a:xfrm flipH="1" flipV="1">
              <a:off x="-1" y="151580"/>
              <a:ext cx="2238979" cy="2"/>
            </a:xfrm>
            <a:prstGeom prst="line">
              <a:avLst/>
            </a:prstGeom>
            <a:noFill/>
            <a:ln w="19050" cap="flat">
              <a:solidFill>
                <a:srgbClr val="FFC62A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traight Arrow Connector 11"/>
            <p:cNvSpPr/>
            <p:nvPr/>
          </p:nvSpPr>
          <p:spPr>
            <a:xfrm flipH="1">
              <a:off x="-2" y="151580"/>
              <a:ext cx="2" cy="273466"/>
            </a:xfrm>
            <a:prstGeom prst="line">
              <a:avLst/>
            </a:prstGeom>
            <a:noFill/>
            <a:ln w="19050" cap="flat">
              <a:solidFill>
                <a:srgbClr val="FFC62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Straight Arrow Connector 12"/>
            <p:cNvSpPr/>
            <p:nvPr/>
          </p:nvSpPr>
          <p:spPr>
            <a:xfrm>
              <a:off x="2238977" y="151580"/>
              <a:ext cx="2" cy="273466"/>
            </a:xfrm>
            <a:prstGeom prst="line">
              <a:avLst/>
            </a:prstGeom>
            <a:noFill/>
            <a:ln w="19050" cap="flat">
              <a:solidFill>
                <a:srgbClr val="FFC62A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5" name="TextBox 13"/>
          <p:cNvSpPr txBox="1"/>
          <p:nvPr/>
        </p:nvSpPr>
        <p:spPr>
          <a:xfrm>
            <a:off x="375395" y="2740858"/>
            <a:ext cx="2103523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solidFill>
                  <a:srgbClr val="262626"/>
                </a:solidFill>
              </a:defRPr>
            </a:lvl1pPr>
          </a:lstStyle>
          <a:p>
            <a:r>
              <a:t>Installed Base</a:t>
            </a:r>
          </a:p>
        </p:txBody>
      </p:sp>
      <p:sp>
        <p:nvSpPr>
          <p:cNvPr id="216" name="TextBox 14"/>
          <p:cNvSpPr txBox="1"/>
          <p:nvPr/>
        </p:nvSpPr>
        <p:spPr>
          <a:xfrm>
            <a:off x="2791573" y="2727260"/>
            <a:ext cx="970054" cy="38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>
                <a:solidFill>
                  <a:srgbClr val="262626"/>
                </a:solidFill>
              </a:defRPr>
            </a:lvl1pPr>
          </a:lstStyle>
          <a:p>
            <a:r>
              <a:t>Lock In</a:t>
            </a:r>
          </a:p>
        </p:txBody>
      </p:sp>
      <p:pic>
        <p:nvPicPr>
          <p:cNvPr id="217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32517"/>
            <a:ext cx="9144000" cy="628118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Title 3"/>
          <p:cNvSpPr txBox="1">
            <a:spLocks noGrp="1"/>
          </p:cNvSpPr>
          <p:nvPr>
            <p:ph type="title"/>
          </p:nvPr>
        </p:nvSpPr>
        <p:spPr>
          <a:xfrm>
            <a:off x="40384" y="13902"/>
            <a:ext cx="2875434" cy="1069124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Features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3"/>
          <p:cNvSpPr txBox="1">
            <a:spLocks noGrp="1"/>
          </p:cNvSpPr>
          <p:nvPr>
            <p:ph type="title"/>
          </p:nvPr>
        </p:nvSpPr>
        <p:spPr>
          <a:xfrm>
            <a:off x="413657" y="135867"/>
            <a:ext cx="2950028" cy="648636"/>
          </a:xfrm>
          <a:prstGeom prst="rect">
            <a:avLst/>
          </a:prstGeom>
        </p:spPr>
        <p:txBody>
          <a:bodyPr/>
          <a:lstStyle/>
          <a:p>
            <a:r>
              <a:rPr dirty="0"/>
              <a:t>Vehicle view</a:t>
            </a:r>
          </a:p>
        </p:txBody>
      </p:sp>
      <p:pic>
        <p:nvPicPr>
          <p:cNvPr id="1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479113-38D9-4322-B1D5-A2F53189F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740959"/>
            <a:ext cx="7956376" cy="5967282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3"/>
          <p:cNvSpPr txBox="1">
            <a:spLocks noGrp="1"/>
          </p:cNvSpPr>
          <p:nvPr>
            <p:ph type="title"/>
          </p:nvPr>
        </p:nvSpPr>
        <p:spPr>
          <a:xfrm>
            <a:off x="510296" y="238877"/>
            <a:ext cx="2875434" cy="4952492"/>
          </a:xfrm>
          <a:prstGeom prst="rect">
            <a:avLst/>
          </a:prstGeom>
        </p:spPr>
        <p:txBody>
          <a:bodyPr/>
          <a:lstStyle/>
          <a:p>
            <a:r>
              <a:rPr dirty="0"/>
              <a:t>Unique Selling Proposition</a:t>
            </a:r>
          </a:p>
        </p:txBody>
      </p:sp>
      <p:sp>
        <p:nvSpPr>
          <p:cNvPr id="142" name="TextBox 5"/>
          <p:cNvSpPr txBox="1"/>
          <p:nvPr/>
        </p:nvSpPr>
        <p:spPr>
          <a:xfrm>
            <a:off x="3396479" y="3320593"/>
            <a:ext cx="4006015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rgbClr val="224F5C"/>
                </a:solidFill>
              </a:defRPr>
            </a:lvl1pPr>
          </a:lstStyle>
          <a:p>
            <a:r>
              <a:rPr dirty="0"/>
              <a:t>Existing market competition</a:t>
            </a:r>
          </a:p>
        </p:txBody>
      </p:sp>
      <p:grpSp>
        <p:nvGrpSpPr>
          <p:cNvPr id="162" name="Diagram 13"/>
          <p:cNvGrpSpPr/>
          <p:nvPr/>
        </p:nvGrpSpPr>
        <p:grpSpPr>
          <a:xfrm>
            <a:off x="2624957" y="3974758"/>
            <a:ext cx="6092192" cy="2176934"/>
            <a:chOff x="-1" y="-1"/>
            <a:chExt cx="6092191" cy="2176933"/>
          </a:xfrm>
        </p:grpSpPr>
        <p:grpSp>
          <p:nvGrpSpPr>
            <p:cNvPr id="146" name="Group"/>
            <p:cNvGrpSpPr/>
            <p:nvPr/>
          </p:nvGrpSpPr>
          <p:grpSpPr>
            <a:xfrm>
              <a:off x="-2" y="-2"/>
              <a:ext cx="1857378" cy="722086"/>
              <a:chOff x="0" y="-1"/>
              <a:chExt cx="1857376" cy="722084"/>
            </a:xfrm>
          </p:grpSpPr>
          <p:sp>
            <p:nvSpPr>
              <p:cNvPr id="144" name="Rectangle"/>
              <p:cNvSpPr/>
              <p:nvPr/>
            </p:nvSpPr>
            <p:spPr>
              <a:xfrm>
                <a:off x="-1" y="-2"/>
                <a:ext cx="1857377" cy="72208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5" name="Mahindra e20"/>
              <p:cNvSpPr txBox="1"/>
              <p:nvPr/>
            </p:nvSpPr>
            <p:spPr>
              <a:xfrm>
                <a:off x="0" y="133710"/>
                <a:ext cx="1857377" cy="454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1280" tIns="81280" rIns="81280" bIns="8128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Mahindra e20</a:t>
                </a:r>
              </a:p>
            </p:txBody>
          </p:sp>
        </p:grpSp>
        <p:grpSp>
          <p:nvGrpSpPr>
            <p:cNvPr id="149" name="Group"/>
            <p:cNvGrpSpPr/>
            <p:nvPr/>
          </p:nvGrpSpPr>
          <p:grpSpPr>
            <a:xfrm>
              <a:off x="-2" y="722081"/>
              <a:ext cx="1857378" cy="1454851"/>
              <a:chOff x="0" y="0"/>
              <a:chExt cx="1857376" cy="1454850"/>
            </a:xfrm>
          </p:grpSpPr>
          <p:sp>
            <p:nvSpPr>
              <p:cNvPr id="147" name="Rectangle"/>
              <p:cNvSpPr/>
              <p:nvPr/>
            </p:nvSpPr>
            <p:spPr>
              <a:xfrm>
                <a:off x="-1" y="-1"/>
                <a:ext cx="1857377" cy="1454852"/>
              </a:xfrm>
              <a:prstGeom prst="rect">
                <a:avLst/>
              </a:prstGeom>
              <a:solidFill>
                <a:srgbClr val="CDDEE5">
                  <a:alpha val="90000"/>
                </a:srgbClr>
              </a:solidFill>
              <a:ln w="12700" cap="flat">
                <a:solidFill>
                  <a:srgbClr val="CDDEE5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300"/>
                  </a:spcBef>
                  <a:defRPr sz="2000"/>
                </a:pPr>
                <a:endParaRPr/>
              </a:p>
            </p:txBody>
          </p:sp>
          <p:sp>
            <p:nvSpPr>
              <p:cNvPr id="148" name="Cost Rs8.22lakhs…"/>
              <p:cNvSpPr txBox="1"/>
              <p:nvPr/>
            </p:nvSpPr>
            <p:spPr>
              <a:xfrm>
                <a:off x="0" y="-1"/>
                <a:ext cx="1857377" cy="1332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6679" tIns="106679" rIns="106679" bIns="106679" numCol="1" anchor="t">
                <a:sp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000"/>
                </a:pPr>
                <a:r>
                  <a:rPr dirty="0"/>
                  <a:t>Cost Rs8.22lakhs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000"/>
                </a:pPr>
                <a:r>
                  <a:rPr dirty="0"/>
                  <a:t>4wheeler, 4seater</a:t>
                </a:r>
              </a:p>
            </p:txBody>
          </p:sp>
        </p:grpSp>
        <p:grpSp>
          <p:nvGrpSpPr>
            <p:cNvPr id="152" name="Group"/>
            <p:cNvGrpSpPr/>
            <p:nvPr/>
          </p:nvGrpSpPr>
          <p:grpSpPr>
            <a:xfrm>
              <a:off x="2117405" y="-2"/>
              <a:ext cx="1857379" cy="722086"/>
              <a:chOff x="-1" y="-1"/>
              <a:chExt cx="1857378" cy="722084"/>
            </a:xfrm>
          </p:grpSpPr>
          <p:sp>
            <p:nvSpPr>
              <p:cNvPr id="150" name="Rectangle"/>
              <p:cNvSpPr/>
              <p:nvPr/>
            </p:nvSpPr>
            <p:spPr>
              <a:xfrm>
                <a:off x="-2" y="-2"/>
                <a:ext cx="1857379" cy="72208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Okinawa Praise"/>
              <p:cNvSpPr txBox="1"/>
              <p:nvPr/>
            </p:nvSpPr>
            <p:spPr>
              <a:xfrm>
                <a:off x="-1" y="133710"/>
                <a:ext cx="1857378" cy="454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1280" tIns="81280" rIns="81280" bIns="8128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Okinawa Praise</a:t>
                </a:r>
              </a:p>
            </p:txBody>
          </p:sp>
        </p:grpSp>
        <p:grpSp>
          <p:nvGrpSpPr>
            <p:cNvPr id="155" name="Group"/>
            <p:cNvGrpSpPr/>
            <p:nvPr/>
          </p:nvGrpSpPr>
          <p:grpSpPr>
            <a:xfrm>
              <a:off x="2117405" y="722081"/>
              <a:ext cx="1857379" cy="1454851"/>
              <a:chOff x="-1" y="0"/>
              <a:chExt cx="1857378" cy="1454850"/>
            </a:xfrm>
          </p:grpSpPr>
          <p:sp>
            <p:nvSpPr>
              <p:cNvPr id="153" name="Rectangle"/>
              <p:cNvSpPr/>
              <p:nvPr/>
            </p:nvSpPr>
            <p:spPr>
              <a:xfrm>
                <a:off x="-2" y="-1"/>
                <a:ext cx="1857379" cy="1454852"/>
              </a:xfrm>
              <a:prstGeom prst="rect">
                <a:avLst/>
              </a:prstGeom>
              <a:solidFill>
                <a:srgbClr val="CDDEE5">
                  <a:alpha val="90000"/>
                </a:srgbClr>
              </a:solidFill>
              <a:ln w="12700" cap="flat">
                <a:solidFill>
                  <a:srgbClr val="CDDEE5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300"/>
                  </a:spcBef>
                  <a:defRPr sz="2000"/>
                </a:pPr>
                <a:endParaRPr/>
              </a:p>
            </p:txBody>
          </p:sp>
          <p:sp>
            <p:nvSpPr>
              <p:cNvPr id="154" name="Cost Rs99,889…"/>
              <p:cNvSpPr txBox="1"/>
              <p:nvPr/>
            </p:nvSpPr>
            <p:spPr>
              <a:xfrm>
                <a:off x="-1" y="-1"/>
                <a:ext cx="1857378" cy="13322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6679" tIns="106679" rIns="106679" bIns="106679" numCol="1" anchor="t">
                <a:sp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000"/>
                </a:pPr>
                <a:r>
                  <a:t>Cost Rs99,889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000"/>
                </a:pPr>
                <a:r>
                  <a:t>2wheeler, 2seater</a:t>
                </a:r>
              </a:p>
            </p:txBody>
          </p:sp>
        </p:grpSp>
        <p:grpSp>
          <p:nvGrpSpPr>
            <p:cNvPr id="158" name="Group"/>
            <p:cNvGrpSpPr/>
            <p:nvPr/>
          </p:nvGrpSpPr>
          <p:grpSpPr>
            <a:xfrm>
              <a:off x="4234812" y="-2"/>
              <a:ext cx="1857379" cy="722086"/>
              <a:chOff x="-1" y="-1"/>
              <a:chExt cx="1857378" cy="722084"/>
            </a:xfrm>
          </p:grpSpPr>
          <p:sp>
            <p:nvSpPr>
              <p:cNvPr id="156" name="Rectangle"/>
              <p:cNvSpPr/>
              <p:nvPr/>
            </p:nvSpPr>
            <p:spPr>
              <a:xfrm>
                <a:off x="-2" y="-2"/>
                <a:ext cx="1857379" cy="72208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 defTabSz="8890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Victoria Tricycle"/>
              <p:cNvSpPr txBox="1"/>
              <p:nvPr/>
            </p:nvSpPr>
            <p:spPr>
              <a:xfrm>
                <a:off x="-1" y="133710"/>
                <a:ext cx="1857378" cy="454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81280" tIns="81280" rIns="81280" bIns="81280" numCol="1" anchor="ctr">
                <a:spAutoFit/>
              </a:bodyPr>
              <a:lstStyle>
                <a:lvl1pPr algn="ctr" defTabSz="889000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</a:defRPr>
                </a:lvl1pPr>
              </a:lstStyle>
              <a:p>
                <a:r>
                  <a:t>Victoria Tricycle</a:t>
                </a:r>
              </a:p>
            </p:txBody>
          </p:sp>
        </p:grpSp>
        <p:grpSp>
          <p:nvGrpSpPr>
            <p:cNvPr id="161" name="Group"/>
            <p:cNvGrpSpPr/>
            <p:nvPr/>
          </p:nvGrpSpPr>
          <p:grpSpPr>
            <a:xfrm>
              <a:off x="4234812" y="722081"/>
              <a:ext cx="1857379" cy="1454852"/>
              <a:chOff x="-1" y="0"/>
              <a:chExt cx="1857378" cy="1454850"/>
            </a:xfrm>
          </p:grpSpPr>
          <p:sp>
            <p:nvSpPr>
              <p:cNvPr id="159" name="Rectangle"/>
              <p:cNvSpPr/>
              <p:nvPr/>
            </p:nvSpPr>
            <p:spPr>
              <a:xfrm>
                <a:off x="-2" y="0"/>
                <a:ext cx="1857379" cy="1454851"/>
              </a:xfrm>
              <a:prstGeom prst="rect">
                <a:avLst/>
              </a:prstGeom>
              <a:solidFill>
                <a:srgbClr val="CDDEE5">
                  <a:alpha val="90000"/>
                </a:srgbClr>
              </a:solidFill>
              <a:ln w="12700" cap="flat">
                <a:solidFill>
                  <a:srgbClr val="CDDEE5">
                    <a:alpha val="90000"/>
                  </a:srgbClr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defTabSz="889000">
                  <a:lnSpc>
                    <a:spcPct val="90000"/>
                  </a:lnSpc>
                  <a:spcBef>
                    <a:spcPts val="300"/>
                  </a:spcBef>
                  <a:defRPr sz="2000"/>
                </a:pPr>
                <a:endParaRPr/>
              </a:p>
            </p:txBody>
          </p:sp>
          <p:sp>
            <p:nvSpPr>
              <p:cNvPr id="160" name="Cost $2500…"/>
              <p:cNvSpPr txBox="1"/>
              <p:nvPr/>
            </p:nvSpPr>
            <p:spPr>
              <a:xfrm>
                <a:off x="-1" y="0"/>
                <a:ext cx="1857378" cy="10693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106679" tIns="106679" rIns="106679" bIns="106679" numCol="1" anchor="t">
                <a:spAutoFit/>
              </a:bodyPr>
              <a:lstStyle/>
              <a:p>
                <a:pPr marL="228600" lvl="1" indent="-228600" defTabSz="88900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000"/>
                </a:pPr>
                <a:r>
                  <a:t>Cost $2500</a:t>
                </a:r>
              </a:p>
              <a:p>
                <a:pPr marL="228600" lvl="1" indent="-228600" defTabSz="889000">
                  <a:lnSpc>
                    <a:spcPct val="90000"/>
                  </a:lnSpc>
                  <a:spcBef>
                    <a:spcPts val="300"/>
                  </a:spcBef>
                  <a:buSzPct val="100000"/>
                  <a:buChar char="•"/>
                  <a:defRPr sz="2000"/>
                </a:pPr>
                <a:r>
                  <a:t>3wheeler, single seater</a:t>
                </a:r>
              </a:p>
            </p:txBody>
          </p:sp>
        </p:grpSp>
      </p:grpSp>
      <p:pic>
        <p:nvPicPr>
          <p:cNvPr id="16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Best in class suspension for best driving experience…"/>
          <p:cNvSpPr txBox="1"/>
          <p:nvPr/>
        </p:nvSpPr>
        <p:spPr>
          <a:xfrm>
            <a:off x="3599462" y="705955"/>
            <a:ext cx="5562496" cy="2431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1900" dirty="0"/>
              <a:t>Best in class suspension for best driving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1900" dirty="0"/>
              <a:t>Hassle free ride with </a:t>
            </a:r>
            <a:r>
              <a:rPr lang="en-US" sz="1900" dirty="0"/>
              <a:t>0</a:t>
            </a:r>
            <a:r>
              <a:rPr sz="1900" dirty="0"/>
              <a:t> emissions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1900" dirty="0"/>
              <a:t>Equipped with cutting edge technologies like solar 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1900" dirty="0"/>
              <a:t>Engineered to deliver high performance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1900" dirty="0"/>
              <a:t>Most affordable vehicle in the segment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1900" dirty="0"/>
              <a:t>Health </a:t>
            </a:r>
            <a:r>
              <a:rPr lang="en-US" sz="1900" dirty="0"/>
              <a:t>and </a:t>
            </a:r>
            <a:r>
              <a:rPr sz="1900" dirty="0"/>
              <a:t>Environment friendly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1900" dirty="0"/>
              <a:t>Easy to maintain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7F11-0856-48AB-9ED8-29F7004CAE3A}"/>
              </a:ext>
            </a:extLst>
          </p:cNvPr>
          <p:cNvSpPr txBox="1"/>
          <p:nvPr/>
        </p:nvSpPr>
        <p:spPr>
          <a:xfrm>
            <a:off x="401608" y="2264229"/>
            <a:ext cx="2302870" cy="2308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E-</a:t>
            </a:r>
            <a:r>
              <a:rPr 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Electric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sym typeface="Corbel"/>
              </a:rPr>
              <a:t>S</a:t>
            </a: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sym typeface="Corbel"/>
              </a:rPr>
              <a:t>-</a:t>
            </a: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Corbel"/>
              </a:rPr>
              <a:t>Smart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</a:t>
            </a:r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Comfortable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sym typeface="Corbel"/>
              </a:rPr>
              <a:t>A</a:t>
            </a: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sym typeface="Corbel"/>
              </a:rPr>
              <a:t>-</a:t>
            </a:r>
            <a:r>
              <a:rPr kumimoji="0" lang="en-US" sz="24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Corbel"/>
              </a:rPr>
              <a:t>AeroDynamic</a:t>
            </a:r>
            <a:endParaRPr kumimoji="0" lang="en-US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Corbel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</a:t>
            </a:r>
            <a:r>
              <a:rPr lang="en-US" sz="24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</a:t>
            </a:r>
            <a:r>
              <a:rPr lang="en-US" sz="2400" dirty="0">
                <a:latin typeface="Dotum" panose="020B0600000101010101" pitchFamily="34" charset="-127"/>
                <a:ea typeface="Dotum" panose="020B0600000101010101" pitchFamily="34" charset="-127"/>
              </a:rPr>
              <a:t>Powerful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sym typeface="Corbel"/>
              </a:rPr>
              <a:t>E</a:t>
            </a: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dobe Heiti Std R" panose="020B0400000000000000" pitchFamily="34" charset="-128"/>
                <a:ea typeface="Adobe Heiti Std R" panose="020B0400000000000000" pitchFamily="34" charset="-128"/>
                <a:sym typeface="Corbel"/>
              </a:rPr>
              <a:t>-</a:t>
            </a:r>
            <a:r>
              <a:rPr kumimoji="0" lang="en-US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Dotum" panose="020B0600000101010101" pitchFamily="34" charset="-127"/>
                <a:ea typeface="Dotum" panose="020B0600000101010101" pitchFamily="34" charset="-127"/>
                <a:sym typeface="Corbel"/>
              </a:rPr>
              <a:t>Eco Friendly</a:t>
            </a:r>
            <a:endParaRPr kumimoji="0" lang="en-IN" sz="24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Dotum" panose="020B0600000101010101" pitchFamily="34" charset="-127"/>
              <a:ea typeface="Dotum" panose="020B0600000101010101" pitchFamily="34" charset="-127"/>
              <a:sym typeface="Corbel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3"/>
          <p:cNvSpPr txBox="1">
            <a:spLocks noGrp="1"/>
          </p:cNvSpPr>
          <p:nvPr>
            <p:ph type="title"/>
          </p:nvPr>
        </p:nvSpPr>
        <p:spPr>
          <a:xfrm>
            <a:off x="-34889" y="-1219"/>
            <a:ext cx="7559217" cy="509251"/>
          </a:xfrm>
          <a:prstGeom prst="rect">
            <a:avLst/>
          </a:prstGeom>
        </p:spPr>
        <p:txBody>
          <a:bodyPr/>
          <a:lstStyle>
            <a:lvl1pPr algn="l" defTabSz="562355">
              <a:defRPr sz="2700"/>
            </a:lvl1pPr>
          </a:lstStyle>
          <a:p>
            <a:r>
              <a:t>Different Concepts and Variants</a:t>
            </a:r>
          </a:p>
        </p:txBody>
      </p:sp>
      <p:sp>
        <p:nvSpPr>
          <p:cNvPr id="167" name="TextBox 7"/>
          <p:cNvSpPr txBox="1"/>
          <p:nvPr/>
        </p:nvSpPr>
        <p:spPr>
          <a:xfrm>
            <a:off x="4990493" y="2112204"/>
            <a:ext cx="1964265" cy="25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t>FRIGETE</a:t>
            </a:r>
          </a:p>
        </p:txBody>
      </p:sp>
      <p:pic>
        <p:nvPicPr>
          <p:cNvPr id="16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43" y="2711809"/>
            <a:ext cx="2866820" cy="1725305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Box 10"/>
          <p:cNvSpPr txBox="1"/>
          <p:nvPr/>
        </p:nvSpPr>
        <p:spPr>
          <a:xfrm>
            <a:off x="3988222" y="2893297"/>
            <a:ext cx="3824139" cy="980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rPr dirty="0"/>
              <a:t>1 driver + Swivel seat + Boot on top + spacious</a:t>
            </a:r>
          </a:p>
          <a:p>
            <a:pPr>
              <a:defRPr sz="1200"/>
            </a:pPr>
            <a:r>
              <a:rPr dirty="0"/>
              <a:t>Purpose: Good transport, mainly for vendors.</a:t>
            </a:r>
          </a:p>
          <a:p>
            <a:pPr>
              <a:defRPr sz="1200"/>
            </a:pPr>
            <a:r>
              <a:rPr dirty="0"/>
              <a:t>Targeted customer: Grocery vendors.</a:t>
            </a:r>
          </a:p>
          <a:p>
            <a:pPr>
              <a:defRPr sz="1200"/>
            </a:pPr>
            <a:r>
              <a:rPr dirty="0"/>
              <a:t>Other customer: 1. Metro and Airport coolies.</a:t>
            </a:r>
          </a:p>
          <a:p>
            <a:pPr>
              <a:defRPr sz="1200"/>
            </a:pPr>
            <a:r>
              <a:rPr dirty="0"/>
              <a:t>                               2. Ware house.</a:t>
            </a:r>
          </a:p>
        </p:txBody>
      </p:sp>
      <p:sp>
        <p:nvSpPr>
          <p:cNvPr id="170" name="TextBox 13"/>
          <p:cNvSpPr txBox="1"/>
          <p:nvPr/>
        </p:nvSpPr>
        <p:spPr>
          <a:xfrm>
            <a:off x="210341" y="4590162"/>
            <a:ext cx="4810982" cy="156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200"/>
            </a:pPr>
            <a:r>
              <a:rPr dirty="0"/>
              <a:t>4 seated + 1 driver + Utility box in front </a:t>
            </a:r>
          </a:p>
          <a:p>
            <a:pPr>
              <a:defRPr sz="1200"/>
            </a:pPr>
            <a:r>
              <a:rPr dirty="0"/>
              <a:t>Purpose: Public transport.</a:t>
            </a:r>
          </a:p>
          <a:p>
            <a:pPr>
              <a:defRPr sz="1200"/>
            </a:pPr>
            <a:r>
              <a:rPr dirty="0"/>
              <a:t>Targeted customer: 1. People unable to buy auto and</a:t>
            </a:r>
            <a:r>
              <a:rPr lang="en-US" dirty="0"/>
              <a:t> pay</a:t>
            </a:r>
            <a:r>
              <a:rPr dirty="0"/>
              <a:t> fuel expenses.</a:t>
            </a:r>
          </a:p>
          <a:p>
            <a:pPr>
              <a:defRPr sz="1200"/>
            </a:pPr>
            <a:r>
              <a:rPr dirty="0"/>
              <a:t>                                     2. Where eco-friendly environment is essential. </a:t>
            </a:r>
          </a:p>
          <a:p>
            <a:pPr>
              <a:defRPr sz="1200"/>
            </a:pPr>
            <a:r>
              <a:rPr dirty="0"/>
              <a:t>Plan: </a:t>
            </a:r>
            <a:r>
              <a:rPr lang="en-US" dirty="0"/>
              <a:t>It </a:t>
            </a:r>
            <a:r>
              <a:rPr dirty="0"/>
              <a:t>can give it’s facility in:-</a:t>
            </a:r>
          </a:p>
          <a:p>
            <a:pPr>
              <a:defRPr sz="1200"/>
            </a:pPr>
            <a:r>
              <a:rPr dirty="0"/>
              <a:t>          1. Tourist places.</a:t>
            </a:r>
          </a:p>
          <a:p>
            <a:pPr>
              <a:defRPr sz="1200"/>
            </a:pPr>
            <a:r>
              <a:rPr dirty="0"/>
              <a:t>          2. Zoos and amusement parks.</a:t>
            </a:r>
          </a:p>
          <a:p>
            <a:pPr>
              <a:defRPr sz="1200"/>
            </a:pPr>
            <a:r>
              <a:rPr dirty="0"/>
              <a:t>          3. </a:t>
            </a:r>
            <a:r>
              <a:rPr lang="en-US" dirty="0"/>
              <a:t>Green resorts</a:t>
            </a:r>
            <a:r>
              <a:rPr dirty="0"/>
              <a:t>.</a:t>
            </a:r>
          </a:p>
        </p:txBody>
      </p:sp>
      <p:pic>
        <p:nvPicPr>
          <p:cNvPr id="171" name="Picture 15" descr="Picture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7288" y="4501138"/>
            <a:ext cx="2950137" cy="161567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Box 5"/>
          <p:cNvSpPr txBox="1"/>
          <p:nvPr/>
        </p:nvSpPr>
        <p:spPr>
          <a:xfrm>
            <a:off x="179510" y="692695"/>
            <a:ext cx="4680524" cy="2123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Tandem design</a:t>
            </a:r>
          </a:p>
          <a:p>
            <a:r>
              <a:rPr dirty="0"/>
              <a:t>Purpose: Chartered </a:t>
            </a:r>
            <a:r>
              <a:rPr dirty="0" err="1"/>
              <a:t>efficycle</a:t>
            </a:r>
            <a:r>
              <a:rPr dirty="0"/>
              <a:t>, numerous stations in city.</a:t>
            </a:r>
          </a:p>
          <a:p>
            <a:r>
              <a:rPr dirty="0"/>
              <a:t>Targeted customer: 1. Environment concerned people, not using private transport.</a:t>
            </a:r>
          </a:p>
          <a:p>
            <a:r>
              <a:rPr dirty="0"/>
              <a:t>                                     2. Health conscious people, morning and evening workout.</a:t>
            </a:r>
          </a:p>
          <a:p>
            <a:r>
              <a:rPr dirty="0"/>
              <a:t>Plan: Membership charges- 1. Monthly: Rs.300/-   2. Yearly: Rs.3000/-</a:t>
            </a:r>
          </a:p>
          <a:p>
            <a:r>
              <a:rPr dirty="0"/>
              <a:t>                                                                        Non-member        Member</a:t>
            </a:r>
          </a:p>
          <a:p>
            <a:r>
              <a:rPr dirty="0"/>
              <a:t>30min                                                                Rs.</a:t>
            </a:r>
            <a:r>
              <a:rPr lang="en-US" dirty="0"/>
              <a:t>29</a:t>
            </a:r>
            <a:r>
              <a:rPr dirty="0"/>
              <a:t>/-                 Rs.19/-</a:t>
            </a:r>
          </a:p>
          <a:p>
            <a:r>
              <a:rPr dirty="0"/>
              <a:t>60min                                                                Rs.</a:t>
            </a:r>
            <a:r>
              <a:rPr lang="en-US" dirty="0"/>
              <a:t>49</a:t>
            </a:r>
            <a:r>
              <a:rPr dirty="0"/>
              <a:t>/-                 Rs.29/-</a:t>
            </a:r>
          </a:p>
          <a:p>
            <a:r>
              <a:rPr dirty="0"/>
              <a:t>90min                                                                </a:t>
            </a:r>
            <a:r>
              <a:t>Rs.</a:t>
            </a:r>
            <a:r>
              <a:rPr lang="en-US"/>
              <a:t>69</a:t>
            </a:r>
            <a:r>
              <a:t>/-                 </a:t>
            </a:r>
            <a:r>
              <a:rPr dirty="0"/>
              <a:t>Rs.45/-</a:t>
            </a:r>
          </a:p>
          <a:p>
            <a:r>
              <a:rPr dirty="0"/>
              <a:t>For every additional 30min                          Rs.30/-                 Rs.15/-</a:t>
            </a:r>
          </a:p>
          <a:p>
            <a:r>
              <a:rPr dirty="0"/>
              <a:t> </a:t>
            </a:r>
          </a:p>
        </p:txBody>
      </p:sp>
      <p:pic>
        <p:nvPicPr>
          <p:cNvPr id="17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8678" y="753549"/>
            <a:ext cx="3461271" cy="14513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icture 11" descr="Picture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8504965" y="6410642"/>
            <a:ext cx="181833" cy="25653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7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4216" y="1096574"/>
            <a:ext cx="6781802" cy="4495803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TextBox 4"/>
          <p:cNvSpPr txBox="1"/>
          <p:nvPr/>
        </p:nvSpPr>
        <p:spPr>
          <a:xfrm>
            <a:off x="685800" y="228599"/>
            <a:ext cx="2514600" cy="447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914400"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PLANT LAYOUT</a:t>
            </a:r>
          </a:p>
        </p:txBody>
      </p:sp>
      <p:sp>
        <p:nvSpPr>
          <p:cNvPr id="180" name="Unloading section…"/>
          <p:cNvSpPr txBox="1"/>
          <p:nvPr/>
        </p:nvSpPr>
        <p:spPr>
          <a:xfrm>
            <a:off x="5580148" y="606099"/>
            <a:ext cx="3344456" cy="5819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Unloading section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Quality check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Raw material inventory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Machining shop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Welding shop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Compressor room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Inspection, repair and cleaning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Paint shop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Seat production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Work in process inventory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Storage bins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Assembly line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Instrumentation sectio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Innovation &amp; regeneration section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Water tank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Track for testing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Finished product house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Canteen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Toilet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Electricity room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Store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Maintenance &amp; repair area</a:t>
            </a:r>
          </a:p>
          <a:p>
            <a:pPr marL="1453510" lvl="2" indent="-437510" defTabSz="685800">
              <a:spcBef>
                <a:spcPts val="900"/>
              </a:spcBef>
              <a:buSzPct val="100000"/>
              <a:buAutoNum type="arabicPeriod"/>
              <a:defRPr sz="1000">
                <a:solidFill>
                  <a:srgbClr val="262626"/>
                </a:solidFill>
              </a:defRPr>
            </a:pPr>
            <a:r>
              <a:t>Guard house</a:t>
            </a:r>
          </a:p>
        </p:txBody>
      </p:sp>
      <p:pic>
        <p:nvPicPr>
          <p:cNvPr id="7" name="Picture 11" descr="Picture 11">
            <a:extLst>
              <a:ext uri="{FF2B5EF4-FFF2-40B4-BE49-F238E27FC236}">
                <a16:creationId xmlns:a16="http://schemas.microsoft.com/office/drawing/2014/main" id="{4E95C345-3955-4966-BC2F-26E0D000B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3"/>
          <p:cNvSpPr txBox="1">
            <a:spLocks noGrp="1"/>
          </p:cNvSpPr>
          <p:nvPr>
            <p:ph type="title"/>
          </p:nvPr>
        </p:nvSpPr>
        <p:spPr>
          <a:xfrm>
            <a:off x="611558" y="197768"/>
            <a:ext cx="2952332" cy="854968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t>Process flow</a:t>
            </a:r>
          </a:p>
        </p:txBody>
      </p:sp>
      <p:pic>
        <p:nvPicPr>
          <p:cNvPr id="18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943" y="620687"/>
            <a:ext cx="4848622" cy="588978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 5"/>
          <p:cNvSpPr/>
          <p:nvPr/>
        </p:nvSpPr>
        <p:spPr>
          <a:xfrm>
            <a:off x="737826" y="1196750"/>
            <a:ext cx="2592292" cy="288032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90000"/>
              </a:lnSpc>
              <a:defRPr sz="1800"/>
            </a:pPr>
            <a:r>
              <a:t>Machinery used</a:t>
            </a:r>
          </a:p>
          <a:p>
            <a:pPr marL="285750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Fabrication</a:t>
            </a:r>
          </a:p>
          <a:p>
            <a:pPr marL="742950" lvl="1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Bend-saw</a:t>
            </a:r>
          </a:p>
          <a:p>
            <a:pPr marL="742950" lvl="1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Pipe bending</a:t>
            </a:r>
          </a:p>
          <a:p>
            <a:pPr marL="742950" lvl="1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TiG welding</a:t>
            </a:r>
          </a:p>
          <a:p>
            <a:pPr marL="285750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Machining</a:t>
            </a:r>
          </a:p>
          <a:p>
            <a:pPr marL="742950" lvl="1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CNC Lathe</a:t>
            </a:r>
          </a:p>
          <a:p>
            <a:pPr marL="742950" lvl="1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Pillar drill machine</a:t>
            </a:r>
          </a:p>
          <a:p>
            <a:pPr marL="285750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Tooling</a:t>
            </a:r>
          </a:p>
          <a:p>
            <a:pPr marL="285750" indent="-285750">
              <a:lnSpc>
                <a:spcPct val="90000"/>
              </a:lnSpc>
              <a:buSzPct val="100000"/>
              <a:buFont typeface="Arial"/>
              <a:buChar char="•"/>
              <a:defRPr sz="1800"/>
            </a:pPr>
            <a:r>
              <a:t>Office equipment</a:t>
            </a:r>
          </a:p>
        </p:txBody>
      </p:sp>
      <p:grpSp>
        <p:nvGrpSpPr>
          <p:cNvPr id="187" name="Rectangle 6"/>
          <p:cNvGrpSpPr/>
          <p:nvPr/>
        </p:nvGrpSpPr>
        <p:grpSpPr>
          <a:xfrm>
            <a:off x="16843" y="4554536"/>
            <a:ext cx="4034257" cy="2029140"/>
            <a:chOff x="-1" y="-1"/>
            <a:chExt cx="4034256" cy="2029139"/>
          </a:xfrm>
        </p:grpSpPr>
        <p:sp>
          <p:nvSpPr>
            <p:cNvPr id="185" name="Rectangle"/>
            <p:cNvSpPr/>
            <p:nvPr/>
          </p:nvSpPr>
          <p:spPr>
            <a:xfrm>
              <a:off x="-2" y="45077"/>
              <a:ext cx="4034257" cy="198406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/>
              </a:pPr>
              <a:endParaRPr/>
            </a:p>
          </p:txBody>
        </p:sp>
        <p:sp>
          <p:nvSpPr>
            <p:cNvPr id="186" name="Investment…"/>
            <p:cNvSpPr txBox="1"/>
            <p:nvPr/>
          </p:nvSpPr>
          <p:spPr>
            <a:xfrm>
              <a:off x="-2" y="-1"/>
              <a:ext cx="4034257" cy="14630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1600"/>
              </a:pPr>
              <a:r>
                <a:t>Investment</a:t>
              </a:r>
            </a:p>
            <a:p>
              <a:pPr marL="174625" indent="-174625">
                <a:buSzPct val="100000"/>
                <a:buFont typeface="Arial"/>
                <a:buChar char="•"/>
                <a:defRPr sz="1600"/>
              </a:pPr>
              <a:r>
                <a:t>Land+Construction(10,000sq. ft)= 0.45crore</a:t>
              </a:r>
            </a:p>
            <a:p>
              <a:pPr marL="174625" indent="-174625">
                <a:buSzPct val="100000"/>
                <a:buFont typeface="Arial"/>
                <a:buChar char="•"/>
                <a:defRPr sz="1600"/>
              </a:pPr>
              <a:r>
                <a:t>Plant + Machinery= 0.25 crore</a:t>
              </a:r>
            </a:p>
            <a:p>
              <a:pPr marL="174625" indent="-174625">
                <a:buSzPct val="100000"/>
                <a:buFont typeface="Arial"/>
                <a:buChar char="•"/>
                <a:defRPr sz="1600"/>
              </a:pPr>
              <a:r>
                <a:t>Raw material + Outsourcing cost= 10.95crore</a:t>
              </a:r>
            </a:p>
            <a:p>
              <a:pPr marL="174625" indent="-174625">
                <a:buSzPct val="100000"/>
                <a:buFont typeface="Arial"/>
                <a:buChar char="•"/>
                <a:defRPr sz="1600"/>
              </a:pPr>
              <a:r>
                <a:t>Operational cost= 1.6848 crore</a:t>
              </a:r>
            </a:p>
            <a:p>
              <a:pPr>
                <a:defRPr sz="1600"/>
              </a:pPr>
              <a:r>
                <a:t>Total amount= 13.336 crore</a:t>
              </a:r>
            </a:p>
          </p:txBody>
        </p:sp>
      </p:grpSp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3"/>
          <p:cNvSpPr txBox="1">
            <a:spLocks noGrp="1"/>
          </p:cNvSpPr>
          <p:nvPr>
            <p:ph type="title"/>
          </p:nvPr>
        </p:nvSpPr>
        <p:spPr>
          <a:xfrm>
            <a:off x="571498" y="559678"/>
            <a:ext cx="2875434" cy="4952492"/>
          </a:xfrm>
          <a:prstGeom prst="rect">
            <a:avLst/>
          </a:prstGeom>
        </p:spPr>
        <p:txBody>
          <a:bodyPr/>
          <a:lstStyle/>
          <a:p>
            <a:r>
              <a:rPr dirty="0"/>
              <a:t>Cost of Product in Mass Production</a:t>
            </a:r>
          </a:p>
        </p:txBody>
      </p:sp>
      <p:sp>
        <p:nvSpPr>
          <p:cNvPr id="191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3886200" y="569064"/>
            <a:ext cx="4686299" cy="5655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sz="1800" dirty="0"/>
              <a:t>Cost calculation for one vehicle</a:t>
            </a:r>
          </a:p>
          <a:p>
            <a:pPr marL="257175" indent="-257175">
              <a:buFontTx/>
              <a:buAutoNum type="arabicPeriod"/>
            </a:pPr>
            <a:r>
              <a:rPr sz="1800" dirty="0"/>
              <a:t>Raw material=                      Rs19,000</a:t>
            </a:r>
          </a:p>
          <a:p>
            <a:pPr marL="257175" indent="-257175">
              <a:buFontTx/>
              <a:buAutoNum type="arabicPeriod"/>
            </a:pPr>
            <a:r>
              <a:rPr sz="1800" dirty="0"/>
              <a:t>Outsourced components=     Rs41,000</a:t>
            </a:r>
          </a:p>
          <a:p>
            <a:pPr marL="257175" indent="-257175">
              <a:buFontTx/>
              <a:buAutoNum type="arabicPeriod"/>
            </a:pPr>
            <a:r>
              <a:rPr sz="1800" dirty="0"/>
              <a:t>Fabrication + Machining=       Rs10,000</a:t>
            </a:r>
          </a:p>
          <a:p>
            <a:pPr marL="257175" indent="-257175">
              <a:buFontTx/>
              <a:buAutoNum type="arabicPeriod"/>
            </a:pPr>
            <a:r>
              <a:rPr sz="1800" dirty="0"/>
              <a:t>Painting + Assembly=             Rs5,000</a:t>
            </a:r>
          </a:p>
          <a:p>
            <a:pPr marL="257175" indent="-257175">
              <a:buFontTx/>
              <a:buAutoNum type="arabicPeriod"/>
            </a:pPr>
            <a:r>
              <a:rPr sz="1800" dirty="0"/>
              <a:t>Office + Handling Charges=   Rs4,000 </a:t>
            </a:r>
          </a:p>
          <a:p>
            <a:pPr marL="257175" indent="-257175">
              <a:buFontTx/>
              <a:buAutoNum type="arabicPeriod"/>
            </a:pPr>
            <a:r>
              <a:rPr sz="1800" dirty="0"/>
              <a:t>Overhead expenses=             Rs3,000</a:t>
            </a:r>
          </a:p>
          <a:p>
            <a:pPr marL="0" indent="0">
              <a:buSzTx/>
              <a:buNone/>
            </a:pPr>
            <a:r>
              <a:rPr sz="1800" dirty="0"/>
              <a:t>                     __________________________ </a:t>
            </a:r>
          </a:p>
          <a:p>
            <a:pPr marL="0" indent="0">
              <a:buSzTx/>
              <a:buNone/>
            </a:pPr>
            <a:r>
              <a:rPr sz="1800" dirty="0"/>
              <a:t>         Final Cost =                        Rs82,000 </a:t>
            </a:r>
            <a:r>
              <a:rPr sz="1800" i="1" dirty="0"/>
              <a:t>(exclusive of taxes)</a:t>
            </a:r>
          </a:p>
        </p:txBody>
      </p:sp>
      <p:pic>
        <p:nvPicPr>
          <p:cNvPr id="192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Profit margin =                             10%…"/>
          <p:cNvSpPr txBox="1"/>
          <p:nvPr/>
        </p:nvSpPr>
        <p:spPr>
          <a:xfrm>
            <a:off x="3307768" y="4901307"/>
            <a:ext cx="4699359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/>
            </a:pPr>
            <a:r>
              <a:rPr lang="en-US" dirty="0"/>
              <a:t>                     </a:t>
            </a:r>
            <a:r>
              <a:rPr dirty="0"/>
              <a:t>Profit margin =                             10%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b="1" dirty="0"/>
              <a:t>Selling price=                               Rs90,200</a:t>
            </a:r>
          </a:p>
          <a:p>
            <a:pPr>
              <a:defRPr sz="2000"/>
            </a:pPr>
            <a:r>
              <a:rPr b="1" dirty="0"/>
              <a:t>(ex-showroom)</a:t>
            </a:r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3"/>
          <p:cNvSpPr txBox="1">
            <a:spLocks noGrp="1"/>
          </p:cNvSpPr>
          <p:nvPr>
            <p:ph type="title"/>
          </p:nvPr>
        </p:nvSpPr>
        <p:spPr>
          <a:xfrm>
            <a:off x="539550" y="188638"/>
            <a:ext cx="7272812" cy="100811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Break even Analysis</a:t>
            </a:r>
          </a:p>
        </p:txBody>
      </p:sp>
      <p:sp>
        <p:nvSpPr>
          <p:cNvPr id="196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323528" y="1412776"/>
            <a:ext cx="8579296" cy="45259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t>Fixed cost per product= Rs10,000</a:t>
            </a:r>
          </a:p>
          <a:p>
            <a:pPr marL="0" indent="0">
              <a:buSzTx/>
              <a:buNone/>
              <a:defRPr sz="2400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t>Variable cost per product= Rs72,000</a:t>
            </a:r>
          </a:p>
          <a:p>
            <a:pPr marL="0" indent="0">
              <a:buSzTx/>
              <a:buNone/>
              <a:defRPr sz="2400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t>Total products sold in one year= (likely)1560</a:t>
            </a:r>
          </a:p>
          <a:p>
            <a:pPr marL="0" indent="0">
              <a:buSzTx/>
              <a:buNone/>
              <a:defRPr sz="2400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t>Total fixed cost= Rs1,56,00,000</a:t>
            </a:r>
          </a:p>
          <a:p>
            <a:pPr marL="0" indent="0">
              <a:buSzTx/>
              <a:buNone/>
              <a:defRPr sz="2400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t>Contribution of one product= product cost – variable cost= Rs18,200</a:t>
            </a:r>
          </a:p>
          <a:p>
            <a:pPr marL="0" indent="0">
              <a:buSzTx/>
              <a:buNone/>
              <a:defRPr sz="2400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t>No. of products for Break even= total fixed cost/contribution of one product= </a:t>
            </a:r>
            <a:r>
              <a:rPr b="1"/>
              <a:t>857</a:t>
            </a:r>
          </a:p>
          <a:p>
            <a:pPr marL="0" indent="0">
              <a:buSzTx/>
              <a:buNone/>
              <a:defRPr sz="2400">
                <a:latin typeface="Adobe Ming Std L"/>
                <a:ea typeface="Adobe Ming Std L"/>
                <a:cs typeface="Adobe Ming Std L"/>
                <a:sym typeface="Adobe Ming Std L"/>
              </a:defRPr>
            </a:pPr>
            <a:r>
              <a:t>Time for break even= </a:t>
            </a:r>
            <a:r>
              <a:rPr b="1"/>
              <a:t>7months</a:t>
            </a:r>
          </a:p>
        </p:txBody>
      </p:sp>
      <p:pic>
        <p:nvPicPr>
          <p:cNvPr id="19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56376" y="0"/>
            <a:ext cx="1205582" cy="460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5F5F5"/>
      </a:lt1>
      <a:dk2>
        <a:srgbClr val="A7A7A7"/>
      </a:dk2>
      <a:lt2>
        <a:srgbClr val="535353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0000FF"/>
      </a:hlink>
      <a:folHlink>
        <a:srgbClr val="FF00FF"/>
      </a:folHlink>
    </a:clrScheme>
    <a:fontScheme name="Headlines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Headlin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F5F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eadlines">
  <a:themeElements>
    <a:clrScheme name="Headline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0000FF"/>
      </a:hlink>
      <a:folHlink>
        <a:srgbClr val="FF00FF"/>
      </a:folHlink>
    </a:clrScheme>
    <a:fontScheme name="Headlines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Headlin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F5F5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672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Adobe Heiti Std R</vt:lpstr>
      <vt:lpstr>Adobe Ming Std L</vt:lpstr>
      <vt:lpstr>Arial</vt:lpstr>
      <vt:lpstr>Bookman Old Style</vt:lpstr>
      <vt:lpstr>Calibri</vt:lpstr>
      <vt:lpstr>Cambria</vt:lpstr>
      <vt:lpstr>Century Schoolbook</vt:lpstr>
      <vt:lpstr>Corbel</vt:lpstr>
      <vt:lpstr>Dotum</vt:lpstr>
      <vt:lpstr>Footlight MT Light</vt:lpstr>
      <vt:lpstr>Gill Sans Light</vt:lpstr>
      <vt:lpstr>Helvetica</vt:lpstr>
      <vt:lpstr>Headlines</vt:lpstr>
      <vt:lpstr>PowerPoint Presentation</vt:lpstr>
      <vt:lpstr>Features</vt:lpstr>
      <vt:lpstr>Vehicle view</vt:lpstr>
      <vt:lpstr>Unique Selling Proposition</vt:lpstr>
      <vt:lpstr>Different Concepts and Variants</vt:lpstr>
      <vt:lpstr>PowerPoint Presentation</vt:lpstr>
      <vt:lpstr>Process flow</vt:lpstr>
      <vt:lpstr>Cost of Product in Mass Production</vt:lpstr>
      <vt:lpstr>Break even Analysis</vt:lpstr>
      <vt:lpstr>Promotional Strategies</vt:lpstr>
      <vt:lpstr>After-market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Geetansh Agrawal</cp:lastModifiedBy>
  <cp:revision>15</cp:revision>
  <dcterms:modified xsi:type="dcterms:W3CDTF">2019-10-04T06:10:00Z</dcterms:modified>
</cp:coreProperties>
</file>