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257" r:id="rId3"/>
    <p:sldId id="307" r:id="rId4"/>
    <p:sldId id="301" r:id="rId5"/>
    <p:sldId id="308" r:id="rId6"/>
    <p:sldId id="288" r:id="rId7"/>
    <p:sldId id="290" r:id="rId8"/>
    <p:sldId id="291" r:id="rId9"/>
    <p:sldId id="292" r:id="rId10"/>
    <p:sldId id="293" r:id="rId11"/>
    <p:sldId id="294" r:id="rId12"/>
    <p:sldId id="302" r:id="rId13"/>
    <p:sldId id="261" r:id="rId14"/>
    <p:sldId id="296" r:id="rId15"/>
    <p:sldId id="297" r:id="rId16"/>
    <p:sldId id="298" r:id="rId17"/>
    <p:sldId id="299" r:id="rId18"/>
    <p:sldId id="300" r:id="rId19"/>
    <p:sldId id="306" r:id="rId20"/>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68" autoAdjust="0"/>
  </p:normalViewPr>
  <p:slideViewPr>
    <p:cSldViewPr>
      <p:cViewPr varScale="1">
        <p:scale>
          <a:sx n="98" d="100"/>
          <a:sy n="98" d="100"/>
        </p:scale>
        <p:origin x="1018" y="106"/>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1828DA-67EE-48F0-9B1B-3BB1A66FE8F6}" type="datetimeFigureOut">
              <a:rPr lang="en-IN" smtClean="0"/>
              <a:t>29-07-2020</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45DF21-E0D7-49D6-830E-4E99AEDD4080}" type="slidenum">
              <a:rPr lang="en-IN" smtClean="0"/>
              <a:t>‹#›</a:t>
            </a:fld>
            <a:endParaRPr lang="en-IN" dirty="0"/>
          </a:p>
        </p:txBody>
      </p:sp>
    </p:spTree>
    <p:extLst>
      <p:ext uri="{BB962C8B-B14F-4D97-AF65-F5344CB8AC3E}">
        <p14:creationId xmlns:p14="http://schemas.microsoft.com/office/powerpoint/2010/main" val="7561767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9A589-A324-4E5B-88A1-396754C1C17E}" type="datetimeFigureOut">
              <a:rPr lang="en-IN" smtClean="0"/>
              <a:t>29-07-2020</a:t>
            </a:fld>
            <a:endParaRPr lang="en-IN"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E18A2B-B6D2-4E87-9C4E-A7DCDBA8E1CA}" type="slidenum">
              <a:rPr lang="en-IN" smtClean="0"/>
              <a:t>‹#›</a:t>
            </a:fld>
            <a:endParaRPr lang="en-IN" dirty="0"/>
          </a:p>
        </p:txBody>
      </p:sp>
    </p:spTree>
    <p:extLst>
      <p:ext uri="{BB962C8B-B14F-4D97-AF65-F5344CB8AC3E}">
        <p14:creationId xmlns:p14="http://schemas.microsoft.com/office/powerpoint/2010/main" val="40308543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Purpose of the CAD</a:t>
            </a:r>
            <a:r>
              <a:rPr lang="en-IN" baseline="0" dirty="0"/>
              <a:t> Report: </a:t>
            </a:r>
            <a:r>
              <a:rPr lang="en-IN" dirty="0"/>
              <a:t>While giving presentations to judges, there may not be a facility to open cad model and explain. Hence, this cad report will serve the purpose of anything related to any component needs to be viewed. </a:t>
            </a:r>
          </a:p>
          <a:p>
            <a:endParaRPr lang="en-IN" dirty="0"/>
          </a:p>
        </p:txBody>
      </p:sp>
      <p:sp>
        <p:nvSpPr>
          <p:cNvPr id="4" name="Slide Number Placeholder 3"/>
          <p:cNvSpPr>
            <a:spLocks noGrp="1"/>
          </p:cNvSpPr>
          <p:nvPr>
            <p:ph type="sldNum" sz="quarter" idx="10"/>
          </p:nvPr>
        </p:nvSpPr>
        <p:spPr/>
        <p:txBody>
          <a:bodyPr/>
          <a:lstStyle/>
          <a:p>
            <a:fld id="{24E18A2B-B6D2-4E87-9C4E-A7DCDBA8E1CA}" type="slidenum">
              <a:rPr lang="en-IN" smtClean="0"/>
              <a:t>1</a:t>
            </a:fld>
            <a:endParaRPr lang="en-IN" dirty="0"/>
          </a:p>
        </p:txBody>
      </p:sp>
    </p:spTree>
    <p:extLst>
      <p:ext uri="{BB962C8B-B14F-4D97-AF65-F5344CB8AC3E}">
        <p14:creationId xmlns:p14="http://schemas.microsoft.com/office/powerpoint/2010/main" val="3394178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E18A2B-B6D2-4E87-9C4E-A7DCDBA8E1CA}" type="slidenum">
              <a:rPr lang="en-IN" smtClean="0"/>
              <a:t>2</a:t>
            </a:fld>
            <a:endParaRPr lang="en-IN" dirty="0"/>
          </a:p>
        </p:txBody>
      </p:sp>
    </p:spTree>
    <p:extLst>
      <p:ext uri="{BB962C8B-B14F-4D97-AF65-F5344CB8AC3E}">
        <p14:creationId xmlns:p14="http://schemas.microsoft.com/office/powerpoint/2010/main" val="92850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a:t>Click to edit Master title style</a:t>
            </a:r>
            <a:endParaRPr lang="en-IN"/>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7EC37DA-95B8-4A61-8730-C395DA3DDE1A}" type="datetime1">
              <a:rPr lang="en-IN" smtClean="0"/>
              <a:t>29-07-2020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E8372-C755-4940-B994-EDCA532B48ED}" type="slidenum">
              <a:rPr lang="en-IN" smtClean="0"/>
              <a:t>‹#›</a:t>
            </a:fld>
            <a:endParaRPr lang="en-IN" dirty="0"/>
          </a:p>
        </p:txBody>
      </p:sp>
    </p:spTree>
    <p:extLst>
      <p:ext uri="{BB962C8B-B14F-4D97-AF65-F5344CB8AC3E}">
        <p14:creationId xmlns:p14="http://schemas.microsoft.com/office/powerpoint/2010/main" val="2816476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D514678-4348-40F5-A43F-28A45A23C9D5}" type="datetime1">
              <a:rPr lang="en-IN" smtClean="0"/>
              <a:t>29-07-2020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E8372-C755-4940-B994-EDCA532B48ED}" type="slidenum">
              <a:rPr lang="en-IN" smtClean="0"/>
              <a:t>‹#›</a:t>
            </a:fld>
            <a:endParaRPr lang="en-IN" dirty="0"/>
          </a:p>
        </p:txBody>
      </p:sp>
    </p:spTree>
    <p:extLst>
      <p:ext uri="{BB962C8B-B14F-4D97-AF65-F5344CB8AC3E}">
        <p14:creationId xmlns:p14="http://schemas.microsoft.com/office/powerpoint/2010/main" val="3635411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89F2F5-A7B4-4E56-853E-627DE149F1FA}" type="datetime1">
              <a:rPr lang="en-IN" smtClean="0"/>
              <a:t>29-07-2020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E8372-C755-4940-B994-EDCA532B48ED}" type="slidenum">
              <a:rPr lang="en-IN" smtClean="0"/>
              <a:t>‹#›</a:t>
            </a:fld>
            <a:endParaRPr lang="en-IN" dirty="0"/>
          </a:p>
        </p:txBody>
      </p:sp>
    </p:spTree>
    <p:extLst>
      <p:ext uri="{BB962C8B-B14F-4D97-AF65-F5344CB8AC3E}">
        <p14:creationId xmlns:p14="http://schemas.microsoft.com/office/powerpoint/2010/main" val="336695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7B72294-6647-4241-A9AD-543E5E12113C}" type="datetime1">
              <a:rPr lang="en-IN" smtClean="0"/>
              <a:t>29-07-2020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E8372-C755-4940-B994-EDCA532B48ED}" type="slidenum">
              <a:rPr lang="en-IN" smtClean="0"/>
              <a:t>‹#›</a:t>
            </a:fld>
            <a:endParaRPr lang="en-IN" dirty="0"/>
          </a:p>
        </p:txBody>
      </p:sp>
    </p:spTree>
    <p:extLst>
      <p:ext uri="{BB962C8B-B14F-4D97-AF65-F5344CB8AC3E}">
        <p14:creationId xmlns:p14="http://schemas.microsoft.com/office/powerpoint/2010/main" val="326980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44FC3-3BA0-4745-B311-66D3970380E6}" type="datetime1">
              <a:rPr lang="en-IN" smtClean="0"/>
              <a:t>29-07-2020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E8372-C755-4940-B994-EDCA532B48ED}" type="slidenum">
              <a:rPr lang="en-IN" smtClean="0"/>
              <a:t>‹#›</a:t>
            </a:fld>
            <a:endParaRPr lang="en-IN" dirty="0"/>
          </a:p>
        </p:txBody>
      </p:sp>
    </p:spTree>
    <p:extLst>
      <p:ext uri="{BB962C8B-B14F-4D97-AF65-F5344CB8AC3E}">
        <p14:creationId xmlns:p14="http://schemas.microsoft.com/office/powerpoint/2010/main" val="379997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FE07B6B-8396-4120-9B9A-E568BC24ACFD}" type="datetime1">
              <a:rPr lang="en-IN" smtClean="0"/>
              <a:t>29-07-2020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74E8372-C755-4940-B994-EDCA532B48ED}" type="slidenum">
              <a:rPr lang="en-IN" smtClean="0"/>
              <a:t>‹#›</a:t>
            </a:fld>
            <a:endParaRPr lang="en-IN" dirty="0"/>
          </a:p>
        </p:txBody>
      </p:sp>
    </p:spTree>
    <p:extLst>
      <p:ext uri="{BB962C8B-B14F-4D97-AF65-F5344CB8AC3E}">
        <p14:creationId xmlns:p14="http://schemas.microsoft.com/office/powerpoint/2010/main" val="2996799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39C892-B01C-4BFD-A2C7-5FA1565A984C}" type="datetime1">
              <a:rPr lang="en-IN" smtClean="0"/>
              <a:t>29-07-2020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74E8372-C755-4940-B994-EDCA532B48ED}" type="slidenum">
              <a:rPr lang="en-IN" smtClean="0"/>
              <a:t>‹#›</a:t>
            </a:fld>
            <a:endParaRPr lang="en-IN" dirty="0"/>
          </a:p>
        </p:txBody>
      </p:sp>
    </p:spTree>
    <p:extLst>
      <p:ext uri="{BB962C8B-B14F-4D97-AF65-F5344CB8AC3E}">
        <p14:creationId xmlns:p14="http://schemas.microsoft.com/office/powerpoint/2010/main" val="4109293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8308AB0-462D-47D4-921F-728AC5855882}" type="datetime1">
              <a:rPr lang="en-IN" smtClean="0"/>
              <a:t>29-07-2020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74E8372-C755-4940-B994-EDCA532B48ED}" type="slidenum">
              <a:rPr lang="en-IN" smtClean="0"/>
              <a:t>‹#›</a:t>
            </a:fld>
            <a:endParaRPr lang="en-IN" dirty="0"/>
          </a:p>
        </p:txBody>
      </p:sp>
    </p:spTree>
    <p:extLst>
      <p:ext uri="{BB962C8B-B14F-4D97-AF65-F5344CB8AC3E}">
        <p14:creationId xmlns:p14="http://schemas.microsoft.com/office/powerpoint/2010/main" val="1663894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9771F-C8E0-4276-8C02-9ACBB391609F}" type="datetime1">
              <a:rPr lang="en-IN" smtClean="0"/>
              <a:t>29-07-2020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74E8372-C755-4940-B994-EDCA532B48ED}" type="slidenum">
              <a:rPr lang="en-IN" smtClean="0"/>
              <a:t>‹#›</a:t>
            </a:fld>
            <a:endParaRPr lang="en-IN" dirty="0"/>
          </a:p>
        </p:txBody>
      </p:sp>
    </p:spTree>
    <p:extLst>
      <p:ext uri="{BB962C8B-B14F-4D97-AF65-F5344CB8AC3E}">
        <p14:creationId xmlns:p14="http://schemas.microsoft.com/office/powerpoint/2010/main" val="173661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386BEF-DAF7-4614-9D9F-4B53600577FA}" type="datetime1">
              <a:rPr lang="en-IN" smtClean="0"/>
              <a:t>29-07-2020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74E8372-C755-4940-B994-EDCA532B48ED}" type="slidenum">
              <a:rPr lang="en-IN" smtClean="0"/>
              <a:t>‹#›</a:t>
            </a:fld>
            <a:endParaRPr lang="en-IN" dirty="0"/>
          </a:p>
        </p:txBody>
      </p:sp>
    </p:spTree>
    <p:extLst>
      <p:ext uri="{BB962C8B-B14F-4D97-AF65-F5344CB8AC3E}">
        <p14:creationId xmlns:p14="http://schemas.microsoft.com/office/powerpoint/2010/main" val="323033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6D2289-602A-4FFD-9645-10A2E70DC1AC}" type="datetime1">
              <a:rPr lang="en-IN" smtClean="0"/>
              <a:t>29-07-2020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74E8372-C755-4940-B994-EDCA532B48ED}" type="slidenum">
              <a:rPr lang="en-IN" smtClean="0"/>
              <a:t>‹#›</a:t>
            </a:fld>
            <a:endParaRPr lang="en-IN" dirty="0"/>
          </a:p>
        </p:txBody>
      </p:sp>
    </p:spTree>
    <p:extLst>
      <p:ext uri="{BB962C8B-B14F-4D97-AF65-F5344CB8AC3E}">
        <p14:creationId xmlns:p14="http://schemas.microsoft.com/office/powerpoint/2010/main" val="1822155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91910DA4-1F28-41AD-BC63-98147D692392}" type="datetime1">
              <a:rPr lang="en-IN" smtClean="0"/>
              <a:t>29-07-2020</a:t>
            </a:fld>
            <a:endParaRPr lang="en-IN" dirty="0"/>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274E8372-C755-4940-B994-EDCA532B48ED}" type="slidenum">
              <a:rPr lang="en-IN" smtClean="0"/>
              <a:t>‹#›</a:t>
            </a:fld>
            <a:endParaRPr lang="en-IN" dirty="0"/>
          </a:p>
        </p:txBody>
      </p:sp>
    </p:spTree>
    <p:extLst>
      <p:ext uri="{BB962C8B-B14F-4D97-AF65-F5344CB8AC3E}">
        <p14:creationId xmlns:p14="http://schemas.microsoft.com/office/powerpoint/2010/main" val="8738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29.jpeg"/><Relationship Id="rId4" Type="http://schemas.openxmlformats.org/officeDocument/2006/relationships/image" Target="../media/image28.jpeg"/></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g"/></Relationships>
</file>

<file path=ppt/slides/_rels/slide1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jpg"/></Relationships>
</file>

<file path=ppt/slides/_rels/slide1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1.jpeg"/><Relationship Id="rId4" Type="http://schemas.openxmlformats.org/officeDocument/2006/relationships/image" Target="../media/image40.jpeg"/></Relationships>
</file>

<file path=ppt/slides/_rels/slide1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5.jpeg"/><Relationship Id="rId5" Type="http://schemas.openxmlformats.org/officeDocument/2006/relationships/image" Target="../media/image44.jpg"/><Relationship Id="rId4" Type="http://schemas.openxmlformats.org/officeDocument/2006/relationships/image" Target="../media/image43.jpg"/></Relationships>
</file>

<file path=ppt/slides/_rels/slide1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9.jpeg"/><Relationship Id="rId5" Type="http://schemas.openxmlformats.org/officeDocument/2006/relationships/image" Target="../media/image48.jpeg"/><Relationship Id="rId4" Type="http://schemas.openxmlformats.org/officeDocument/2006/relationships/image" Target="../media/image47.jpeg"/></Relationships>
</file>

<file path=ppt/slides/_rels/slide1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3.jpeg"/><Relationship Id="rId5" Type="http://schemas.openxmlformats.org/officeDocument/2006/relationships/image" Target="../media/image52.jpeg"/><Relationship Id="rId4" Type="http://schemas.openxmlformats.org/officeDocument/2006/relationships/image" Target="../media/image5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137420"/>
            <a:ext cx="8305800" cy="13938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en-US" sz="4000" b="1" dirty="0">
                <a:solidFill>
                  <a:schemeClr val="accent1">
                    <a:lumMod val="75000"/>
                  </a:schemeClr>
                </a:solidFill>
                <a:effectLst>
                  <a:outerShdw blurRad="38100" dist="38100" dir="2700000" algn="tl">
                    <a:srgbClr val="000000">
                      <a:alpha val="43137"/>
                    </a:srgbClr>
                  </a:outerShdw>
                </a:effectLst>
                <a:latin typeface="Cambria" pitchFamily="18" charset="0"/>
              </a:rPr>
              <a:t>SAE NIS EFFI-CYCLE</a:t>
            </a:r>
            <a:br>
              <a:rPr lang="en-US" sz="3600" b="1" dirty="0">
                <a:solidFill>
                  <a:schemeClr val="accent1">
                    <a:lumMod val="75000"/>
                  </a:schemeClr>
                </a:solidFill>
                <a:effectLst>
                  <a:outerShdw blurRad="38100" dist="38100" dir="2700000" algn="tl">
                    <a:srgbClr val="000000">
                      <a:alpha val="43137"/>
                    </a:srgbClr>
                  </a:outerShdw>
                </a:effectLst>
                <a:latin typeface="Cambria" pitchFamily="18" charset="0"/>
              </a:rPr>
            </a:br>
            <a:r>
              <a:rPr lang="en-US" sz="2800" b="1" i="1" dirty="0">
                <a:effectLst>
                  <a:outerShdw blurRad="38100" dist="38100" dir="2700000" algn="tl">
                    <a:srgbClr val="000000">
                      <a:alpha val="43137"/>
                    </a:srgbClr>
                  </a:outerShdw>
                </a:effectLst>
                <a:latin typeface="Bookman Old Style" pitchFamily="18" charset="0"/>
              </a:rPr>
              <a:t>&gt;&gt;&gt;Drive The Future&lt;&lt;&lt;</a:t>
            </a:r>
            <a:br>
              <a:rPr lang="en-US" sz="3600" b="1" i="1" dirty="0">
                <a:solidFill>
                  <a:schemeClr val="accent1">
                    <a:lumMod val="75000"/>
                  </a:schemeClr>
                </a:solidFill>
                <a:effectLst>
                  <a:outerShdw blurRad="38100" dist="38100" dir="2700000" algn="tl">
                    <a:srgbClr val="000000">
                      <a:alpha val="43137"/>
                    </a:srgbClr>
                  </a:outerShdw>
                </a:effectLst>
                <a:latin typeface="Cambria" pitchFamily="18" charset="0"/>
              </a:rPr>
            </a:br>
            <a:r>
              <a:rPr lang="en-US" sz="2800" b="1" dirty="0">
                <a:solidFill>
                  <a:schemeClr val="accent1">
                    <a:lumMod val="75000"/>
                  </a:schemeClr>
                </a:solidFill>
                <a:effectLst>
                  <a:outerShdw blurRad="38100" dist="38100" dir="2700000" algn="tl">
                    <a:srgbClr val="000000">
                      <a:alpha val="43137"/>
                    </a:srgbClr>
                  </a:outerShdw>
                </a:effectLst>
                <a:latin typeface="Footlight MT Light" pitchFamily="18" charset="0"/>
              </a:rPr>
              <a:t>CAD Report</a:t>
            </a:r>
            <a:endParaRPr lang="en-IN" sz="3600" b="1" dirty="0">
              <a:solidFill>
                <a:schemeClr val="accent1">
                  <a:lumMod val="75000"/>
                </a:schemeClr>
              </a:solidFill>
              <a:effectLst>
                <a:outerShdw blurRad="38100" dist="38100" dir="2700000" algn="tl">
                  <a:srgbClr val="000000">
                    <a:alpha val="43137"/>
                  </a:srgbClr>
                </a:outerShdw>
              </a:effectLst>
              <a:latin typeface="Footlight MT Light" pitchFamily="18" charset="0"/>
            </a:endParaRPr>
          </a:p>
        </p:txBody>
      </p:sp>
      <p:sp>
        <p:nvSpPr>
          <p:cNvPr id="5" name="Subtitle 2"/>
          <p:cNvSpPr txBox="1">
            <a:spLocks/>
          </p:cNvSpPr>
          <p:nvPr/>
        </p:nvSpPr>
        <p:spPr>
          <a:xfrm>
            <a:off x="4067944" y="4385878"/>
            <a:ext cx="4890654" cy="97420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dirty="0">
                <a:latin typeface="Cambria" pitchFamily="18" charset="0"/>
              </a:rPr>
              <a:t>&lt;Effi20055&gt;</a:t>
            </a:r>
          </a:p>
          <a:p>
            <a:pPr algn="l"/>
            <a:r>
              <a:rPr lang="en-US" sz="2400" dirty="0">
                <a:latin typeface="Cambria" pitchFamily="18" charset="0"/>
              </a:rPr>
              <a:t>&lt;Samanvaya Racing&gt;</a:t>
            </a:r>
          </a:p>
        </p:txBody>
      </p:sp>
      <p:pic>
        <p:nvPicPr>
          <p:cNvPr id="6" name="Picture 5"/>
          <p:cNvPicPr/>
          <p:nvPr/>
        </p:nvPicPr>
        <p:blipFill rotWithShape="1">
          <a:blip r:embed="rId3" cstate="print"/>
          <a:srcRect l="5664" t="7693" r="9290" b="9091"/>
          <a:stretch/>
        </p:blipFill>
        <p:spPr bwMode="auto">
          <a:xfrm>
            <a:off x="3275856" y="265212"/>
            <a:ext cx="2425084" cy="1696988"/>
          </a:xfrm>
          <a:prstGeom prst="rect">
            <a:avLst/>
          </a:prstGeom>
          <a:noFill/>
          <a:ln w="9525">
            <a:noFill/>
            <a:miter lim="800000"/>
            <a:headEnd/>
            <a:tailEnd/>
          </a:ln>
        </p:spPr>
      </p:pic>
      <p:sp>
        <p:nvSpPr>
          <p:cNvPr id="7" name="Rectangle 2"/>
          <p:cNvSpPr>
            <a:spLocks noChangeArrowheads="1"/>
          </p:cNvSpPr>
          <p:nvPr/>
        </p:nvSpPr>
        <p:spPr bwMode="auto">
          <a:xfrm>
            <a:off x="2699792" y="4297660"/>
            <a:ext cx="1224136" cy="115064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dirty="0">
                <a:ln>
                  <a:noFill/>
                </a:ln>
                <a:solidFill>
                  <a:schemeClr val="tx1"/>
                </a:solidFill>
                <a:effectLst/>
                <a:latin typeface="Calibri" pitchFamily="34" charset="0"/>
                <a:cs typeface="Arial" pitchFamily="34" charset="0"/>
              </a:rPr>
              <a:t>Place</a:t>
            </a:r>
            <a:r>
              <a:rPr kumimoji="0" lang="en-IN" sz="1400" b="0" i="0" u="none" strike="noStrike" cap="none" normalizeH="0" dirty="0">
                <a:ln>
                  <a:noFill/>
                </a:ln>
                <a:solidFill>
                  <a:schemeClr val="tx1"/>
                </a:solidFill>
                <a:effectLst/>
                <a:latin typeface="Calibri" pitchFamily="34" charset="0"/>
                <a:cs typeface="Arial" pitchFamily="34" charset="0"/>
              </a:rPr>
              <a:t> College/  Team Logo within this space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 t="4252" r="243" b="-13605"/>
          <a:stretch/>
        </p:blipFill>
        <p:spPr bwMode="auto">
          <a:xfrm>
            <a:off x="7591863" y="0"/>
            <a:ext cx="1544849" cy="4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a:extLst>
              <a:ext uri="{FF2B5EF4-FFF2-40B4-BE49-F238E27FC236}">
                <a16:creationId xmlns:a16="http://schemas.microsoft.com/office/drawing/2014/main" id="{E1F46AEE-21A2-4903-8778-89C045FDD8C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739"/>
          <a:stretch/>
        </p:blipFill>
        <p:spPr>
          <a:xfrm>
            <a:off x="2699792" y="4297660"/>
            <a:ext cx="1224136" cy="1150640"/>
          </a:xfrm>
          <a:prstGeom prst="rect">
            <a:avLst/>
          </a:prstGeom>
        </p:spPr>
      </p:pic>
    </p:spTree>
    <p:extLst>
      <p:ext uri="{BB962C8B-B14F-4D97-AF65-F5344CB8AC3E}">
        <p14:creationId xmlns:p14="http://schemas.microsoft.com/office/powerpoint/2010/main" val="4123026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841276"/>
            <a:ext cx="4699560" cy="26642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latin typeface="Book Antiqua" panose="0204060205030503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3048138"/>
              </p:ext>
            </p:extLst>
          </p:nvPr>
        </p:nvGraphicFramePr>
        <p:xfrm>
          <a:off x="4932040" y="453314"/>
          <a:ext cx="4104456" cy="517116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409822">
                  <a:extLst>
                    <a:ext uri="{9D8B030D-6E8A-4147-A177-3AD203B41FA5}">
                      <a16:colId xmlns:a16="http://schemas.microsoft.com/office/drawing/2014/main" val="20002"/>
                    </a:ext>
                  </a:extLst>
                </a:gridCol>
                <a:gridCol w="1534394">
                  <a:extLst>
                    <a:ext uri="{9D8B030D-6E8A-4147-A177-3AD203B41FA5}">
                      <a16:colId xmlns:a16="http://schemas.microsoft.com/office/drawing/2014/main" val="20003"/>
                    </a:ext>
                  </a:extLst>
                </a:gridCol>
              </a:tblGrid>
              <a:tr h="398803">
                <a:tc>
                  <a:txBody>
                    <a:bodyPr/>
                    <a:lstStyle/>
                    <a:p>
                      <a:r>
                        <a:rPr lang="en-IN" sz="1100" dirty="0">
                          <a:latin typeface="Book Antiqua" panose="02040602050305030304" pitchFamily="18" charset="0"/>
                        </a:rPr>
                        <a:t>B.No</a:t>
                      </a:r>
                    </a:p>
                  </a:txBody>
                  <a:tcPr/>
                </a:tc>
                <a:tc>
                  <a:txBody>
                    <a:bodyPr/>
                    <a:lstStyle/>
                    <a:p>
                      <a:r>
                        <a:rPr lang="en-IN" sz="1100" dirty="0">
                          <a:latin typeface="Book Antiqua" panose="02040602050305030304" pitchFamily="18" charset="0"/>
                        </a:rPr>
                        <a:t>Part</a:t>
                      </a:r>
                      <a:r>
                        <a:rPr lang="en-IN" sz="1100" baseline="0" dirty="0">
                          <a:latin typeface="Book Antiqua" panose="02040602050305030304" pitchFamily="18" charset="0"/>
                        </a:rPr>
                        <a:t> Name</a:t>
                      </a:r>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0"/>
                  </a:ext>
                </a:extLst>
              </a:tr>
              <a:tr h="263580">
                <a:tc>
                  <a:txBody>
                    <a:bodyPr/>
                    <a:lstStyle/>
                    <a:p>
                      <a:r>
                        <a:rPr lang="en-IN" sz="1100" dirty="0">
                          <a:latin typeface="Book Antiqua" panose="02040602050305030304" pitchFamily="18" charset="0"/>
                        </a:rPr>
                        <a:t>11</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29</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1"/>
                  </a:ext>
                </a:extLst>
              </a:tr>
              <a:tr h="263580">
                <a:tc>
                  <a:txBody>
                    <a:bodyPr/>
                    <a:lstStyle/>
                    <a:p>
                      <a:r>
                        <a:rPr lang="en-IN" sz="1100" dirty="0">
                          <a:latin typeface="Book Antiqua" panose="02040602050305030304" pitchFamily="18" charset="0"/>
                        </a:rPr>
                        <a:t>12</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30</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2"/>
                  </a:ext>
                </a:extLst>
              </a:tr>
              <a:tr h="263580">
                <a:tc>
                  <a:txBody>
                    <a:bodyPr/>
                    <a:lstStyle/>
                    <a:p>
                      <a:r>
                        <a:rPr lang="en-IN" sz="1100" dirty="0">
                          <a:latin typeface="Book Antiqua" panose="02040602050305030304" pitchFamily="18" charset="0"/>
                        </a:rPr>
                        <a:t>13</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31</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3"/>
                  </a:ext>
                </a:extLst>
              </a:tr>
              <a:tr h="263580">
                <a:tc>
                  <a:txBody>
                    <a:bodyPr/>
                    <a:lstStyle/>
                    <a:p>
                      <a:r>
                        <a:rPr lang="en-IN" sz="1100" dirty="0">
                          <a:latin typeface="Book Antiqua" panose="02040602050305030304" pitchFamily="18" charset="0"/>
                        </a:rPr>
                        <a:t>14</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32</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4"/>
                  </a:ext>
                </a:extLst>
              </a:tr>
              <a:tr h="263580">
                <a:tc>
                  <a:txBody>
                    <a:bodyPr/>
                    <a:lstStyle/>
                    <a:p>
                      <a:r>
                        <a:rPr lang="en-IN" sz="1100" dirty="0">
                          <a:latin typeface="Book Antiqua" panose="02040602050305030304" pitchFamily="18" charset="0"/>
                        </a:rPr>
                        <a:t>15</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33</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5"/>
                  </a:ext>
                </a:extLst>
              </a:tr>
              <a:tr h="263580">
                <a:tc>
                  <a:txBody>
                    <a:bodyPr/>
                    <a:lstStyle/>
                    <a:p>
                      <a:r>
                        <a:rPr lang="en-IN" sz="1100" dirty="0">
                          <a:latin typeface="Book Antiqua" panose="02040602050305030304" pitchFamily="18" charset="0"/>
                        </a:rPr>
                        <a:t>16</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34</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6"/>
                  </a:ext>
                </a:extLst>
              </a:tr>
              <a:tr h="263580">
                <a:tc>
                  <a:txBody>
                    <a:bodyPr/>
                    <a:lstStyle/>
                    <a:p>
                      <a:r>
                        <a:rPr lang="en-IN" sz="1100" dirty="0">
                          <a:latin typeface="Book Antiqua" panose="02040602050305030304" pitchFamily="18" charset="0"/>
                        </a:rPr>
                        <a:t>17</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35</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7"/>
                  </a:ext>
                </a:extLst>
              </a:tr>
              <a:tr h="263580">
                <a:tc>
                  <a:txBody>
                    <a:bodyPr/>
                    <a:lstStyle/>
                    <a:p>
                      <a:r>
                        <a:rPr lang="en-IN" sz="1100" dirty="0">
                          <a:latin typeface="Book Antiqua" panose="02040602050305030304" pitchFamily="18" charset="0"/>
                        </a:rPr>
                        <a:t>18</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36</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8"/>
                  </a:ext>
                </a:extLst>
              </a:tr>
              <a:tr h="263580">
                <a:tc>
                  <a:txBody>
                    <a:bodyPr/>
                    <a:lstStyle/>
                    <a:p>
                      <a:r>
                        <a:rPr lang="en-IN" sz="1100" dirty="0">
                          <a:latin typeface="Book Antiqua" panose="02040602050305030304" pitchFamily="18" charset="0"/>
                        </a:rPr>
                        <a:t>19</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37</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9"/>
                  </a:ext>
                </a:extLst>
              </a:tr>
              <a:tr h="263580">
                <a:tc>
                  <a:txBody>
                    <a:bodyPr/>
                    <a:lstStyle/>
                    <a:p>
                      <a:r>
                        <a:rPr lang="en-IN" sz="1100" dirty="0">
                          <a:latin typeface="Book Antiqua" panose="02040602050305030304" pitchFamily="18" charset="0"/>
                        </a:rPr>
                        <a:t>20</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38</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0"/>
                  </a:ext>
                </a:extLst>
              </a:tr>
              <a:tr h="263580">
                <a:tc>
                  <a:txBody>
                    <a:bodyPr/>
                    <a:lstStyle/>
                    <a:p>
                      <a:r>
                        <a:rPr lang="en-IN" sz="1100" dirty="0">
                          <a:latin typeface="Book Antiqua" panose="02040602050305030304" pitchFamily="18" charset="0"/>
                        </a:rPr>
                        <a:t>21</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39</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1"/>
                  </a:ext>
                </a:extLst>
              </a:tr>
              <a:tr h="263580">
                <a:tc>
                  <a:txBody>
                    <a:bodyPr/>
                    <a:lstStyle/>
                    <a:p>
                      <a:r>
                        <a:rPr lang="en-IN" sz="1100" dirty="0">
                          <a:latin typeface="Book Antiqua" panose="02040602050305030304" pitchFamily="18" charset="0"/>
                        </a:rPr>
                        <a:t>22</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40</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2"/>
                  </a:ext>
                </a:extLst>
              </a:tr>
              <a:tr h="263580">
                <a:tc>
                  <a:txBody>
                    <a:bodyPr/>
                    <a:lstStyle/>
                    <a:p>
                      <a:r>
                        <a:rPr lang="en-IN" sz="1100" dirty="0">
                          <a:latin typeface="Book Antiqua" panose="02040602050305030304" pitchFamily="18" charset="0"/>
                        </a:rPr>
                        <a:t>23</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41</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3"/>
                  </a:ext>
                </a:extLst>
              </a:tr>
              <a:tr h="263580">
                <a:tc>
                  <a:txBody>
                    <a:bodyPr/>
                    <a:lstStyle/>
                    <a:p>
                      <a:r>
                        <a:rPr lang="en-IN" sz="1100" dirty="0">
                          <a:latin typeface="Book Antiqua" panose="02040602050305030304" pitchFamily="18" charset="0"/>
                        </a:rPr>
                        <a:t>24</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42</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4"/>
                  </a:ext>
                </a:extLst>
              </a:tr>
              <a:tr h="263580">
                <a:tc>
                  <a:txBody>
                    <a:bodyPr/>
                    <a:lstStyle/>
                    <a:p>
                      <a:r>
                        <a:rPr lang="en-IN" sz="1100" dirty="0">
                          <a:latin typeface="Book Antiqua" panose="02040602050305030304" pitchFamily="18" charset="0"/>
                        </a:rPr>
                        <a:t>25</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43</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5"/>
                  </a:ext>
                </a:extLst>
              </a:tr>
              <a:tr h="263580">
                <a:tc>
                  <a:txBody>
                    <a:bodyPr/>
                    <a:lstStyle/>
                    <a:p>
                      <a:r>
                        <a:rPr lang="en-IN" sz="1100" dirty="0">
                          <a:latin typeface="Book Antiqua" panose="02040602050305030304" pitchFamily="18" charset="0"/>
                        </a:rPr>
                        <a:t>26</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44</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6"/>
                  </a:ext>
                </a:extLst>
              </a:tr>
              <a:tr h="263580">
                <a:tc>
                  <a:txBody>
                    <a:bodyPr/>
                    <a:lstStyle/>
                    <a:p>
                      <a:r>
                        <a:rPr lang="en-IN" sz="1100" dirty="0">
                          <a:latin typeface="Book Antiqua" panose="02040602050305030304" pitchFamily="18" charset="0"/>
                        </a:rPr>
                        <a:t>27</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45</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7"/>
                  </a:ext>
                </a:extLst>
              </a:tr>
              <a:tr h="263580">
                <a:tc>
                  <a:txBody>
                    <a:bodyPr/>
                    <a:lstStyle/>
                    <a:p>
                      <a:r>
                        <a:rPr lang="en-IN" sz="1100" dirty="0">
                          <a:latin typeface="Book Antiqua" panose="02040602050305030304" pitchFamily="18" charset="0"/>
                        </a:rPr>
                        <a:t>28</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46</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3265505"/>
              </p:ext>
            </p:extLst>
          </p:nvPr>
        </p:nvGraphicFramePr>
        <p:xfrm>
          <a:off x="125800" y="3577580"/>
          <a:ext cx="4681264" cy="1836875"/>
        </p:xfrm>
        <a:graphic>
          <a:graphicData uri="http://schemas.openxmlformats.org/drawingml/2006/table">
            <a:tbl>
              <a:tblPr firstRow="1" bandRow="1">
                <a:tableStyleId>{5C22544A-7EE6-4342-B048-85BDC9FD1C3A}</a:tableStyleId>
              </a:tblPr>
              <a:tblGrid>
                <a:gridCol w="410637">
                  <a:extLst>
                    <a:ext uri="{9D8B030D-6E8A-4147-A177-3AD203B41FA5}">
                      <a16:colId xmlns:a16="http://schemas.microsoft.com/office/drawing/2014/main" val="20000"/>
                    </a:ext>
                  </a:extLst>
                </a:gridCol>
                <a:gridCol w="2053186">
                  <a:extLst>
                    <a:ext uri="{9D8B030D-6E8A-4147-A177-3AD203B41FA5}">
                      <a16:colId xmlns:a16="http://schemas.microsoft.com/office/drawing/2014/main" val="20001"/>
                    </a:ext>
                  </a:extLst>
                </a:gridCol>
                <a:gridCol w="467415">
                  <a:extLst>
                    <a:ext uri="{9D8B030D-6E8A-4147-A177-3AD203B41FA5}">
                      <a16:colId xmlns:a16="http://schemas.microsoft.com/office/drawing/2014/main" val="20002"/>
                    </a:ext>
                  </a:extLst>
                </a:gridCol>
                <a:gridCol w="1750026">
                  <a:extLst>
                    <a:ext uri="{9D8B030D-6E8A-4147-A177-3AD203B41FA5}">
                      <a16:colId xmlns:a16="http://schemas.microsoft.com/office/drawing/2014/main" val="20003"/>
                    </a:ext>
                  </a:extLst>
                </a:gridCol>
              </a:tblGrid>
              <a:tr h="282031">
                <a:tc>
                  <a:txBody>
                    <a:bodyPr/>
                    <a:lstStyle/>
                    <a:p>
                      <a:r>
                        <a:rPr lang="en-IN" sz="1100" dirty="0">
                          <a:latin typeface="Book Antiqua" panose="02040602050305030304" pitchFamily="18" charset="0"/>
                        </a:rPr>
                        <a:t>B.No</a:t>
                      </a:r>
                    </a:p>
                  </a:txBody>
                  <a:tcPr/>
                </a:tc>
                <a:tc>
                  <a:txBody>
                    <a:bodyPr/>
                    <a:lstStyle/>
                    <a:p>
                      <a:r>
                        <a:rPr lang="en-IN" sz="1100" dirty="0">
                          <a:latin typeface="Book Antiqua" panose="02040602050305030304" pitchFamily="18" charset="0"/>
                        </a:rPr>
                        <a:t>Part</a:t>
                      </a:r>
                      <a:r>
                        <a:rPr lang="en-IN" sz="1100" baseline="0" dirty="0">
                          <a:latin typeface="Book Antiqua" panose="02040602050305030304" pitchFamily="18" charset="0"/>
                        </a:rPr>
                        <a:t> Name</a:t>
                      </a:r>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0"/>
                  </a:ext>
                </a:extLst>
              </a:tr>
              <a:tr h="282031">
                <a:tc>
                  <a:txBody>
                    <a:bodyPr/>
                    <a:lstStyle/>
                    <a:p>
                      <a:r>
                        <a:rPr lang="en-IN" sz="1100" dirty="0">
                          <a:latin typeface="Book Antiqua" panose="02040602050305030304" pitchFamily="18" charset="0"/>
                        </a:rPr>
                        <a:t>1</a:t>
                      </a:r>
                    </a:p>
                  </a:txBody>
                  <a:tcPr/>
                </a:tc>
                <a:tc>
                  <a:txBody>
                    <a:bodyPr/>
                    <a:lstStyle/>
                    <a:p>
                      <a:r>
                        <a:rPr lang="en-US" sz="1100" dirty="0">
                          <a:latin typeface="Book Antiqua" panose="02040602050305030304" pitchFamily="18" charset="0"/>
                        </a:rPr>
                        <a:t>Solar Panel Stand</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6</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1"/>
                  </a:ext>
                </a:extLst>
              </a:tr>
              <a:tr h="282031">
                <a:tc>
                  <a:txBody>
                    <a:bodyPr/>
                    <a:lstStyle/>
                    <a:p>
                      <a:r>
                        <a:rPr lang="en-IN" sz="1100" dirty="0">
                          <a:latin typeface="Book Antiqua" panose="02040602050305030304" pitchFamily="18" charset="0"/>
                        </a:rPr>
                        <a:t>2</a:t>
                      </a:r>
                    </a:p>
                  </a:txBody>
                  <a:tcPr/>
                </a:tc>
                <a:tc>
                  <a:txBody>
                    <a:bodyPr/>
                    <a:lstStyle/>
                    <a:p>
                      <a:r>
                        <a:rPr lang="en-US" sz="1100" dirty="0">
                          <a:latin typeface="Book Antiqua" panose="02040602050305030304" pitchFamily="18" charset="0"/>
                        </a:rPr>
                        <a:t>Solar Panel</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7</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2"/>
                  </a:ext>
                </a:extLst>
              </a:tr>
              <a:tr h="282031">
                <a:tc>
                  <a:txBody>
                    <a:bodyPr/>
                    <a:lstStyle/>
                    <a:p>
                      <a:r>
                        <a:rPr lang="en-IN" sz="1100" dirty="0">
                          <a:latin typeface="Book Antiqua" panose="02040602050305030304" pitchFamily="18" charset="0"/>
                        </a:rPr>
                        <a:t>3</a:t>
                      </a:r>
                    </a:p>
                  </a:txBody>
                  <a:tcPr/>
                </a:tc>
                <a:tc>
                  <a:txBody>
                    <a:bodyPr/>
                    <a:lstStyle/>
                    <a:p>
                      <a:r>
                        <a:rPr lang="en-US" sz="1100" dirty="0">
                          <a:latin typeface="Book Antiqua" panose="02040602050305030304" pitchFamily="18" charset="0"/>
                        </a:rPr>
                        <a:t>Turn Indicator</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8</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3"/>
                  </a:ext>
                </a:extLst>
              </a:tr>
              <a:tr h="282031">
                <a:tc>
                  <a:txBody>
                    <a:bodyPr/>
                    <a:lstStyle/>
                    <a:p>
                      <a:r>
                        <a:rPr lang="en-IN" sz="1100" dirty="0">
                          <a:latin typeface="Book Antiqua" panose="02040602050305030304" pitchFamily="18" charset="0"/>
                        </a:rPr>
                        <a:t>4</a:t>
                      </a:r>
                    </a:p>
                  </a:txBody>
                  <a:tcPr/>
                </a:tc>
                <a:tc>
                  <a:txBody>
                    <a:bodyPr/>
                    <a:lstStyle/>
                    <a:p>
                      <a:r>
                        <a:rPr lang="en-US" sz="1100" dirty="0">
                          <a:latin typeface="Book Antiqua" panose="02040602050305030304" pitchFamily="18" charset="0"/>
                        </a:rPr>
                        <a:t>Head Light</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9</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4"/>
                  </a:ext>
                </a:extLst>
              </a:tr>
              <a:tr h="282031">
                <a:tc>
                  <a:txBody>
                    <a:bodyPr/>
                    <a:lstStyle/>
                    <a:p>
                      <a:r>
                        <a:rPr lang="en-IN" sz="1100" dirty="0">
                          <a:latin typeface="Book Antiqua" panose="02040602050305030304" pitchFamily="18" charset="0"/>
                        </a:rPr>
                        <a:t>5</a:t>
                      </a:r>
                    </a:p>
                  </a:txBody>
                  <a:tcPr/>
                </a:tc>
                <a:tc>
                  <a:txBody>
                    <a:bodyPr/>
                    <a:lstStyle/>
                    <a:p>
                      <a:r>
                        <a:rPr lang="en-US" sz="1100" dirty="0">
                          <a:latin typeface="Book Antiqua" panose="02040602050305030304" pitchFamily="18" charset="0"/>
                        </a:rPr>
                        <a:t>Brake Light</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10</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5"/>
                  </a:ext>
                </a:extLst>
              </a:tr>
            </a:tbl>
          </a:graphicData>
        </a:graphic>
      </p:graphicFrame>
      <p:sp>
        <p:nvSpPr>
          <p:cNvPr id="6" name="Title 1"/>
          <p:cNvSpPr>
            <a:spLocks noGrp="1"/>
          </p:cNvSpPr>
          <p:nvPr>
            <p:ph type="title"/>
          </p:nvPr>
        </p:nvSpPr>
        <p:spPr>
          <a:xfrm>
            <a:off x="827584" y="121196"/>
            <a:ext cx="3682752" cy="540403"/>
          </a:xfrm>
          <a:solidFill>
            <a:schemeClr val="accent3">
              <a:lumMod val="20000"/>
              <a:lumOff val="80000"/>
            </a:schemeClr>
          </a:solidFill>
        </p:spPr>
        <p:txBody>
          <a:bodyPr vert="horz" lIns="91440" tIns="45720" rIns="91440" bIns="45720" rtlCol="0" anchor="ctr">
            <a:normAutofit fontScale="90000"/>
          </a:bodyPr>
          <a:lstStyle/>
          <a:p>
            <a:r>
              <a:rPr lang="en-IN" dirty="0">
                <a:latin typeface="Book Antiqua" panose="02040602050305030304" pitchFamily="18" charset="0"/>
              </a:rPr>
              <a:t>Advance Tech</a:t>
            </a: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t="4252" r="243" b="-13605"/>
          <a:stretch/>
        </p:blipFill>
        <p:spPr bwMode="auto">
          <a:xfrm>
            <a:off x="7591863" y="0"/>
            <a:ext cx="1544849" cy="4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20350" y="96228"/>
            <a:ext cx="347194" cy="27699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7</a:t>
            </a:r>
          </a:p>
        </p:txBody>
      </p:sp>
      <p:cxnSp>
        <p:nvCxnSpPr>
          <p:cNvPr id="10" name="Straight Connector 9"/>
          <p:cNvCxnSpPr/>
          <p:nvPr/>
        </p:nvCxnSpPr>
        <p:spPr>
          <a:xfrm>
            <a:off x="2480556" y="841276"/>
            <a:ext cx="0" cy="2664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3"/>
            <a:endCxn id="4" idx="1"/>
          </p:cNvCxnSpPr>
          <p:nvPr/>
        </p:nvCxnSpPr>
        <p:spPr>
          <a:xfrm flipH="1">
            <a:off x="107504" y="2173424"/>
            <a:ext cx="46995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03432" y="2768697"/>
            <a:ext cx="4572000" cy="646331"/>
          </a:xfrm>
          <a:prstGeom prst="rect">
            <a:avLst/>
          </a:prstGeom>
        </p:spPr>
        <p:txBody>
          <a:bodyPr>
            <a:spAutoFit/>
          </a:bodyPr>
          <a:lstStyle/>
          <a:p>
            <a:pPr algn="ctr"/>
            <a:r>
              <a:rPr lang="en-IN" dirty="0">
                <a:solidFill>
                  <a:sysClr val="windowText" lastClr="000000"/>
                </a:solidFill>
                <a:latin typeface="Book Antiqua" panose="02040602050305030304" pitchFamily="18" charset="0"/>
              </a:rPr>
              <a:t>Isometric Exploded View with Ballooning – Subsystem Full Assembly (4 separate)</a:t>
            </a:r>
          </a:p>
        </p:txBody>
      </p:sp>
      <p:pic>
        <p:nvPicPr>
          <p:cNvPr id="3" name="Picture 2">
            <a:extLst>
              <a:ext uri="{FF2B5EF4-FFF2-40B4-BE49-F238E27FC236}">
                <a16:creationId xmlns:a16="http://schemas.microsoft.com/office/drawing/2014/main" id="{6A2A0DBB-5113-4321-BC11-19AD98B3A7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869025"/>
            <a:ext cx="3145169" cy="2708555"/>
          </a:xfrm>
          <a:prstGeom prst="rect">
            <a:avLst/>
          </a:prstGeom>
        </p:spPr>
      </p:pic>
    </p:spTree>
    <p:extLst>
      <p:ext uri="{BB962C8B-B14F-4D97-AF65-F5344CB8AC3E}">
        <p14:creationId xmlns:p14="http://schemas.microsoft.com/office/powerpoint/2010/main" val="1178196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841276"/>
            <a:ext cx="4699560" cy="26642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Isometric Exploded View with Ballooning – Subsystem Full Assembly</a:t>
            </a:r>
          </a:p>
        </p:txBody>
      </p:sp>
      <p:graphicFrame>
        <p:nvGraphicFramePr>
          <p:cNvPr id="5" name="Table 4"/>
          <p:cNvGraphicFramePr>
            <a:graphicFrameLocks noGrp="1"/>
          </p:cNvGraphicFramePr>
          <p:nvPr>
            <p:extLst>
              <p:ext uri="{D42A27DB-BD31-4B8C-83A1-F6EECF244321}">
                <p14:modId xmlns:p14="http://schemas.microsoft.com/office/powerpoint/2010/main" val="2675760410"/>
              </p:ext>
            </p:extLst>
          </p:nvPr>
        </p:nvGraphicFramePr>
        <p:xfrm>
          <a:off x="4932040" y="478928"/>
          <a:ext cx="4104456" cy="5145546"/>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409822">
                  <a:extLst>
                    <a:ext uri="{9D8B030D-6E8A-4147-A177-3AD203B41FA5}">
                      <a16:colId xmlns:a16="http://schemas.microsoft.com/office/drawing/2014/main" val="20002"/>
                    </a:ext>
                  </a:extLst>
                </a:gridCol>
                <a:gridCol w="1534394">
                  <a:extLst>
                    <a:ext uri="{9D8B030D-6E8A-4147-A177-3AD203B41FA5}">
                      <a16:colId xmlns:a16="http://schemas.microsoft.com/office/drawing/2014/main" val="20003"/>
                    </a:ext>
                  </a:extLst>
                </a:gridCol>
              </a:tblGrid>
              <a:tr h="424416">
                <a:tc>
                  <a:txBody>
                    <a:bodyPr/>
                    <a:lstStyle/>
                    <a:p>
                      <a:r>
                        <a:rPr lang="en-IN" sz="1100" dirty="0">
                          <a:latin typeface="Book Antiqua" panose="02040602050305030304" pitchFamily="18" charset="0"/>
                        </a:rPr>
                        <a:t>B.No</a:t>
                      </a:r>
                    </a:p>
                  </a:txBody>
                  <a:tcPr/>
                </a:tc>
                <a:tc>
                  <a:txBody>
                    <a:bodyPr/>
                    <a:lstStyle/>
                    <a:p>
                      <a:r>
                        <a:rPr lang="en-IN" sz="1100" dirty="0">
                          <a:latin typeface="Book Antiqua" panose="02040602050305030304" pitchFamily="18" charset="0"/>
                        </a:rPr>
                        <a:t>Part</a:t>
                      </a:r>
                      <a:r>
                        <a:rPr lang="en-IN" sz="1100" baseline="0" dirty="0">
                          <a:latin typeface="Book Antiqua" panose="02040602050305030304" pitchFamily="18" charset="0"/>
                        </a:rPr>
                        <a:t> Name</a:t>
                      </a:r>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0"/>
                  </a:ext>
                </a:extLst>
              </a:tr>
              <a:tr h="262157">
                <a:tc>
                  <a:txBody>
                    <a:bodyPr/>
                    <a:lstStyle/>
                    <a:p>
                      <a:r>
                        <a:rPr lang="en-IN" sz="1100" dirty="0">
                          <a:latin typeface="Book Antiqua" panose="02040602050305030304" pitchFamily="18" charset="0"/>
                        </a:rPr>
                        <a:t>11</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29</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1"/>
                  </a:ext>
                </a:extLst>
              </a:tr>
              <a:tr h="262157">
                <a:tc>
                  <a:txBody>
                    <a:bodyPr/>
                    <a:lstStyle/>
                    <a:p>
                      <a:r>
                        <a:rPr lang="en-IN" sz="1100" dirty="0">
                          <a:latin typeface="Book Antiqua" panose="02040602050305030304" pitchFamily="18" charset="0"/>
                        </a:rPr>
                        <a:t>12</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30</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2"/>
                  </a:ext>
                </a:extLst>
              </a:tr>
              <a:tr h="262157">
                <a:tc>
                  <a:txBody>
                    <a:bodyPr/>
                    <a:lstStyle/>
                    <a:p>
                      <a:r>
                        <a:rPr lang="en-IN" sz="1100" dirty="0">
                          <a:latin typeface="Book Antiqua" panose="02040602050305030304" pitchFamily="18" charset="0"/>
                        </a:rPr>
                        <a:t>13</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31</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3"/>
                  </a:ext>
                </a:extLst>
              </a:tr>
              <a:tr h="262157">
                <a:tc>
                  <a:txBody>
                    <a:bodyPr/>
                    <a:lstStyle/>
                    <a:p>
                      <a:r>
                        <a:rPr lang="en-IN" sz="1100" dirty="0">
                          <a:latin typeface="Book Antiqua" panose="02040602050305030304" pitchFamily="18" charset="0"/>
                        </a:rPr>
                        <a:t>14</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32</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4"/>
                  </a:ext>
                </a:extLst>
              </a:tr>
              <a:tr h="262157">
                <a:tc>
                  <a:txBody>
                    <a:bodyPr/>
                    <a:lstStyle/>
                    <a:p>
                      <a:r>
                        <a:rPr lang="en-IN" sz="1100" dirty="0">
                          <a:latin typeface="Book Antiqua" panose="02040602050305030304" pitchFamily="18" charset="0"/>
                        </a:rPr>
                        <a:t>15</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33</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5"/>
                  </a:ext>
                </a:extLst>
              </a:tr>
              <a:tr h="262157">
                <a:tc>
                  <a:txBody>
                    <a:bodyPr/>
                    <a:lstStyle/>
                    <a:p>
                      <a:r>
                        <a:rPr lang="en-IN" sz="1100" dirty="0">
                          <a:latin typeface="Book Antiqua" panose="02040602050305030304" pitchFamily="18" charset="0"/>
                        </a:rPr>
                        <a:t>16</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34</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6"/>
                  </a:ext>
                </a:extLst>
              </a:tr>
              <a:tr h="262157">
                <a:tc>
                  <a:txBody>
                    <a:bodyPr/>
                    <a:lstStyle/>
                    <a:p>
                      <a:r>
                        <a:rPr lang="en-IN" sz="1100" dirty="0">
                          <a:latin typeface="Book Antiqua" panose="02040602050305030304" pitchFamily="18" charset="0"/>
                        </a:rPr>
                        <a:t>17</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35</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7"/>
                  </a:ext>
                </a:extLst>
              </a:tr>
              <a:tr h="262157">
                <a:tc>
                  <a:txBody>
                    <a:bodyPr/>
                    <a:lstStyle/>
                    <a:p>
                      <a:r>
                        <a:rPr lang="en-IN" sz="1100" dirty="0">
                          <a:latin typeface="Book Antiqua" panose="02040602050305030304" pitchFamily="18" charset="0"/>
                        </a:rPr>
                        <a:t>18</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36</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8"/>
                  </a:ext>
                </a:extLst>
              </a:tr>
              <a:tr h="262157">
                <a:tc>
                  <a:txBody>
                    <a:bodyPr/>
                    <a:lstStyle/>
                    <a:p>
                      <a:r>
                        <a:rPr lang="en-IN" sz="1100" dirty="0">
                          <a:latin typeface="Book Antiqua" panose="02040602050305030304" pitchFamily="18" charset="0"/>
                        </a:rPr>
                        <a:t>19</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37</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9"/>
                  </a:ext>
                </a:extLst>
              </a:tr>
              <a:tr h="262157">
                <a:tc>
                  <a:txBody>
                    <a:bodyPr/>
                    <a:lstStyle/>
                    <a:p>
                      <a:r>
                        <a:rPr lang="en-IN" sz="1100" dirty="0">
                          <a:latin typeface="Book Antiqua" panose="02040602050305030304" pitchFamily="18" charset="0"/>
                        </a:rPr>
                        <a:t>20</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38</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0"/>
                  </a:ext>
                </a:extLst>
              </a:tr>
              <a:tr h="262157">
                <a:tc>
                  <a:txBody>
                    <a:bodyPr/>
                    <a:lstStyle/>
                    <a:p>
                      <a:r>
                        <a:rPr lang="en-IN" sz="1100" dirty="0">
                          <a:latin typeface="Book Antiqua" panose="02040602050305030304" pitchFamily="18" charset="0"/>
                        </a:rPr>
                        <a:t>21</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39</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1"/>
                  </a:ext>
                </a:extLst>
              </a:tr>
              <a:tr h="262157">
                <a:tc>
                  <a:txBody>
                    <a:bodyPr/>
                    <a:lstStyle/>
                    <a:p>
                      <a:r>
                        <a:rPr lang="en-IN" sz="1100" dirty="0">
                          <a:latin typeface="Book Antiqua" panose="02040602050305030304" pitchFamily="18" charset="0"/>
                        </a:rPr>
                        <a:t>22</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40</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2"/>
                  </a:ext>
                </a:extLst>
              </a:tr>
              <a:tr h="262157">
                <a:tc>
                  <a:txBody>
                    <a:bodyPr/>
                    <a:lstStyle/>
                    <a:p>
                      <a:r>
                        <a:rPr lang="en-IN" sz="1100" dirty="0">
                          <a:latin typeface="Book Antiqua" panose="02040602050305030304" pitchFamily="18" charset="0"/>
                        </a:rPr>
                        <a:t>23</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41</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3"/>
                  </a:ext>
                </a:extLst>
              </a:tr>
              <a:tr h="262157">
                <a:tc>
                  <a:txBody>
                    <a:bodyPr/>
                    <a:lstStyle/>
                    <a:p>
                      <a:r>
                        <a:rPr lang="en-IN" sz="1100" dirty="0">
                          <a:latin typeface="Book Antiqua" panose="02040602050305030304" pitchFamily="18" charset="0"/>
                        </a:rPr>
                        <a:t>24</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42</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4"/>
                  </a:ext>
                </a:extLst>
              </a:tr>
              <a:tr h="262157">
                <a:tc>
                  <a:txBody>
                    <a:bodyPr/>
                    <a:lstStyle/>
                    <a:p>
                      <a:r>
                        <a:rPr lang="en-IN" sz="1100" dirty="0">
                          <a:latin typeface="Book Antiqua" panose="02040602050305030304" pitchFamily="18" charset="0"/>
                        </a:rPr>
                        <a:t>25</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43</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5"/>
                  </a:ext>
                </a:extLst>
              </a:tr>
              <a:tr h="262157">
                <a:tc>
                  <a:txBody>
                    <a:bodyPr/>
                    <a:lstStyle/>
                    <a:p>
                      <a:r>
                        <a:rPr lang="en-IN" sz="1100" dirty="0">
                          <a:latin typeface="Book Antiqua" panose="02040602050305030304" pitchFamily="18" charset="0"/>
                        </a:rPr>
                        <a:t>26</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44</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6"/>
                  </a:ext>
                </a:extLst>
              </a:tr>
              <a:tr h="262157">
                <a:tc>
                  <a:txBody>
                    <a:bodyPr/>
                    <a:lstStyle/>
                    <a:p>
                      <a:r>
                        <a:rPr lang="en-IN" sz="1100" dirty="0">
                          <a:latin typeface="Book Antiqua" panose="02040602050305030304" pitchFamily="18" charset="0"/>
                        </a:rPr>
                        <a:t>27</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45</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7"/>
                  </a:ext>
                </a:extLst>
              </a:tr>
              <a:tr h="262157">
                <a:tc>
                  <a:txBody>
                    <a:bodyPr/>
                    <a:lstStyle/>
                    <a:p>
                      <a:r>
                        <a:rPr lang="en-IN" sz="1100" dirty="0">
                          <a:latin typeface="Book Antiqua" panose="02040602050305030304" pitchFamily="18" charset="0"/>
                        </a:rPr>
                        <a:t>28</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46</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11998152"/>
              </p:ext>
            </p:extLst>
          </p:nvPr>
        </p:nvGraphicFramePr>
        <p:xfrm>
          <a:off x="125800" y="3577580"/>
          <a:ext cx="4681264" cy="1836875"/>
        </p:xfrm>
        <a:graphic>
          <a:graphicData uri="http://schemas.openxmlformats.org/drawingml/2006/table">
            <a:tbl>
              <a:tblPr firstRow="1" bandRow="1">
                <a:tableStyleId>{5C22544A-7EE6-4342-B048-85BDC9FD1C3A}</a:tableStyleId>
              </a:tblPr>
              <a:tblGrid>
                <a:gridCol w="410637">
                  <a:extLst>
                    <a:ext uri="{9D8B030D-6E8A-4147-A177-3AD203B41FA5}">
                      <a16:colId xmlns:a16="http://schemas.microsoft.com/office/drawing/2014/main" val="20000"/>
                    </a:ext>
                  </a:extLst>
                </a:gridCol>
                <a:gridCol w="2053186">
                  <a:extLst>
                    <a:ext uri="{9D8B030D-6E8A-4147-A177-3AD203B41FA5}">
                      <a16:colId xmlns:a16="http://schemas.microsoft.com/office/drawing/2014/main" val="20001"/>
                    </a:ext>
                  </a:extLst>
                </a:gridCol>
                <a:gridCol w="467415">
                  <a:extLst>
                    <a:ext uri="{9D8B030D-6E8A-4147-A177-3AD203B41FA5}">
                      <a16:colId xmlns:a16="http://schemas.microsoft.com/office/drawing/2014/main" val="20002"/>
                    </a:ext>
                  </a:extLst>
                </a:gridCol>
                <a:gridCol w="1750026">
                  <a:extLst>
                    <a:ext uri="{9D8B030D-6E8A-4147-A177-3AD203B41FA5}">
                      <a16:colId xmlns:a16="http://schemas.microsoft.com/office/drawing/2014/main" val="20003"/>
                    </a:ext>
                  </a:extLst>
                </a:gridCol>
              </a:tblGrid>
              <a:tr h="282031">
                <a:tc>
                  <a:txBody>
                    <a:bodyPr/>
                    <a:lstStyle/>
                    <a:p>
                      <a:r>
                        <a:rPr lang="en-IN" sz="1100" dirty="0">
                          <a:latin typeface="Book Antiqua" panose="02040602050305030304" pitchFamily="18" charset="0"/>
                        </a:rPr>
                        <a:t>B.No</a:t>
                      </a:r>
                    </a:p>
                  </a:txBody>
                  <a:tcPr/>
                </a:tc>
                <a:tc>
                  <a:txBody>
                    <a:bodyPr/>
                    <a:lstStyle/>
                    <a:p>
                      <a:r>
                        <a:rPr lang="en-IN" sz="1100" dirty="0">
                          <a:latin typeface="Book Antiqua" panose="02040602050305030304" pitchFamily="18" charset="0"/>
                        </a:rPr>
                        <a:t>Part</a:t>
                      </a:r>
                      <a:r>
                        <a:rPr lang="en-IN" sz="1100" baseline="0" dirty="0">
                          <a:latin typeface="Book Antiqua" panose="02040602050305030304" pitchFamily="18" charset="0"/>
                        </a:rPr>
                        <a:t> Name</a:t>
                      </a:r>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0"/>
                  </a:ext>
                </a:extLst>
              </a:tr>
              <a:tr h="282031">
                <a:tc>
                  <a:txBody>
                    <a:bodyPr/>
                    <a:lstStyle/>
                    <a:p>
                      <a:r>
                        <a:rPr lang="en-IN" sz="1100" dirty="0">
                          <a:latin typeface="Book Antiqua" panose="02040602050305030304" pitchFamily="18" charset="0"/>
                        </a:rPr>
                        <a:t>1</a:t>
                      </a:r>
                    </a:p>
                  </a:txBody>
                  <a:tcPr/>
                </a:tc>
                <a:tc>
                  <a:txBody>
                    <a:bodyPr/>
                    <a:lstStyle/>
                    <a:p>
                      <a:r>
                        <a:rPr lang="en-US" sz="1100" dirty="0">
                          <a:latin typeface="Book Antiqua" panose="02040602050305030304" pitchFamily="18" charset="0"/>
                        </a:rPr>
                        <a:t>Roll Cage</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6</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1"/>
                  </a:ext>
                </a:extLst>
              </a:tr>
              <a:tr h="282031">
                <a:tc>
                  <a:txBody>
                    <a:bodyPr/>
                    <a:lstStyle/>
                    <a:p>
                      <a:r>
                        <a:rPr lang="en-IN" sz="1100" dirty="0">
                          <a:latin typeface="Book Antiqua" panose="02040602050305030304" pitchFamily="18" charset="0"/>
                        </a:rPr>
                        <a:t>2</a:t>
                      </a:r>
                    </a:p>
                  </a:txBody>
                  <a:tcPr/>
                </a:tc>
                <a:tc>
                  <a:txBody>
                    <a:bodyPr/>
                    <a:lstStyle/>
                    <a:p>
                      <a:r>
                        <a:rPr lang="en-US" sz="1100" dirty="0">
                          <a:latin typeface="Book Antiqua" panose="02040602050305030304" pitchFamily="18" charset="0"/>
                        </a:rPr>
                        <a:t>Seat</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7</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2"/>
                  </a:ext>
                </a:extLst>
              </a:tr>
              <a:tr h="282031">
                <a:tc>
                  <a:txBody>
                    <a:bodyPr/>
                    <a:lstStyle/>
                    <a:p>
                      <a:r>
                        <a:rPr lang="en-IN" sz="1100" dirty="0">
                          <a:latin typeface="Book Antiqua" panose="02040602050305030304" pitchFamily="18" charset="0"/>
                        </a:rPr>
                        <a:t>3</a:t>
                      </a:r>
                    </a:p>
                  </a:txBody>
                  <a:tcPr/>
                </a:tc>
                <a:tc>
                  <a:txBody>
                    <a:bodyPr/>
                    <a:lstStyle/>
                    <a:p>
                      <a:r>
                        <a:rPr lang="en-US" sz="1100" dirty="0">
                          <a:latin typeface="Book Antiqua" panose="02040602050305030304" pitchFamily="18" charset="0"/>
                        </a:rPr>
                        <a:t>Towing Point</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8</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3"/>
                  </a:ext>
                </a:extLst>
              </a:tr>
              <a:tr h="282031">
                <a:tc>
                  <a:txBody>
                    <a:bodyPr/>
                    <a:lstStyle/>
                    <a:p>
                      <a:r>
                        <a:rPr lang="en-IN" sz="1100" dirty="0">
                          <a:latin typeface="Book Antiqua" panose="02040602050305030304" pitchFamily="18" charset="0"/>
                        </a:rPr>
                        <a:t>4</a:t>
                      </a:r>
                    </a:p>
                  </a:txBody>
                  <a:tcPr/>
                </a:tc>
                <a:tc>
                  <a:txBody>
                    <a:bodyPr/>
                    <a:lstStyle/>
                    <a:p>
                      <a:r>
                        <a:rPr lang="en-US" sz="1100" dirty="0">
                          <a:latin typeface="Book Antiqua" panose="02040602050305030304" pitchFamily="18" charset="0"/>
                        </a:rPr>
                        <a:t>Hand Hold with Grip</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9</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4"/>
                  </a:ext>
                </a:extLst>
              </a:tr>
              <a:tr h="282031">
                <a:tc>
                  <a:txBody>
                    <a:bodyPr/>
                    <a:lstStyle/>
                    <a:p>
                      <a:r>
                        <a:rPr lang="en-IN" sz="1100" dirty="0">
                          <a:latin typeface="Book Antiqua" panose="02040602050305030304" pitchFamily="18" charset="0"/>
                        </a:rPr>
                        <a:t>5</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10</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5"/>
                  </a:ext>
                </a:extLst>
              </a:tr>
            </a:tbl>
          </a:graphicData>
        </a:graphic>
      </p:graphicFrame>
      <p:sp>
        <p:nvSpPr>
          <p:cNvPr id="6" name="Title 1"/>
          <p:cNvSpPr>
            <a:spLocks noGrp="1"/>
          </p:cNvSpPr>
          <p:nvPr>
            <p:ph type="title"/>
          </p:nvPr>
        </p:nvSpPr>
        <p:spPr>
          <a:xfrm>
            <a:off x="827584" y="115308"/>
            <a:ext cx="3682752" cy="540403"/>
          </a:xfrm>
          <a:solidFill>
            <a:schemeClr val="accent3">
              <a:lumMod val="20000"/>
              <a:lumOff val="80000"/>
            </a:schemeClr>
          </a:solidFill>
        </p:spPr>
        <p:txBody>
          <a:bodyPr vert="horz" lIns="91440" tIns="45720" rIns="91440" bIns="45720" rtlCol="0" anchor="ctr">
            <a:noAutofit/>
          </a:bodyPr>
          <a:lstStyle/>
          <a:p>
            <a:r>
              <a:rPr lang="en-IN" sz="2800" dirty="0">
                <a:latin typeface="Book Antiqua" panose="02040602050305030304" pitchFamily="18" charset="0"/>
              </a:rPr>
              <a:t>Frame, Seats</a:t>
            </a: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t="4252" r="243" b="-13605"/>
          <a:stretch/>
        </p:blipFill>
        <p:spPr bwMode="auto">
          <a:xfrm>
            <a:off x="7591863" y="0"/>
            <a:ext cx="1544849" cy="4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20350" y="96228"/>
            <a:ext cx="347194" cy="27699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8</a:t>
            </a:r>
          </a:p>
        </p:txBody>
      </p:sp>
      <p:pic>
        <p:nvPicPr>
          <p:cNvPr id="10" name="Picture 9">
            <a:extLst>
              <a:ext uri="{FF2B5EF4-FFF2-40B4-BE49-F238E27FC236}">
                <a16:creationId xmlns:a16="http://schemas.microsoft.com/office/drawing/2014/main" id="{C3FCC0DB-2CB5-4BA8-B9CE-4646967B48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120" y="853444"/>
            <a:ext cx="2952328" cy="2553081"/>
          </a:xfrm>
          <a:prstGeom prst="rect">
            <a:avLst/>
          </a:prstGeom>
        </p:spPr>
      </p:pic>
    </p:spTree>
    <p:extLst>
      <p:ext uri="{BB962C8B-B14F-4D97-AF65-F5344CB8AC3E}">
        <p14:creationId xmlns:p14="http://schemas.microsoft.com/office/powerpoint/2010/main" val="93635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841276"/>
            <a:ext cx="4699560" cy="26642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Isometric Exploded View with Ballooning – Subsystem Full Assembly</a:t>
            </a:r>
          </a:p>
        </p:txBody>
      </p:sp>
      <p:graphicFrame>
        <p:nvGraphicFramePr>
          <p:cNvPr id="5" name="Table 4"/>
          <p:cNvGraphicFramePr>
            <a:graphicFrameLocks noGrp="1"/>
          </p:cNvGraphicFramePr>
          <p:nvPr>
            <p:extLst>
              <p:ext uri="{D42A27DB-BD31-4B8C-83A1-F6EECF244321}">
                <p14:modId xmlns:p14="http://schemas.microsoft.com/office/powerpoint/2010/main" val="37313178"/>
              </p:ext>
            </p:extLst>
          </p:nvPr>
        </p:nvGraphicFramePr>
        <p:xfrm>
          <a:off x="4932040" y="478928"/>
          <a:ext cx="4104456" cy="5145546"/>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409822">
                  <a:extLst>
                    <a:ext uri="{9D8B030D-6E8A-4147-A177-3AD203B41FA5}">
                      <a16:colId xmlns:a16="http://schemas.microsoft.com/office/drawing/2014/main" val="20002"/>
                    </a:ext>
                  </a:extLst>
                </a:gridCol>
                <a:gridCol w="1534394">
                  <a:extLst>
                    <a:ext uri="{9D8B030D-6E8A-4147-A177-3AD203B41FA5}">
                      <a16:colId xmlns:a16="http://schemas.microsoft.com/office/drawing/2014/main" val="20003"/>
                    </a:ext>
                  </a:extLst>
                </a:gridCol>
              </a:tblGrid>
              <a:tr h="424416">
                <a:tc>
                  <a:txBody>
                    <a:bodyPr/>
                    <a:lstStyle/>
                    <a:p>
                      <a:r>
                        <a:rPr lang="en-IN" sz="1100" dirty="0">
                          <a:latin typeface="Book Antiqua" panose="02040602050305030304" pitchFamily="18" charset="0"/>
                        </a:rPr>
                        <a:t>B.No</a:t>
                      </a:r>
                    </a:p>
                  </a:txBody>
                  <a:tcPr/>
                </a:tc>
                <a:tc>
                  <a:txBody>
                    <a:bodyPr/>
                    <a:lstStyle/>
                    <a:p>
                      <a:r>
                        <a:rPr lang="en-IN" sz="1100" dirty="0">
                          <a:latin typeface="Book Antiqua" panose="02040602050305030304" pitchFamily="18" charset="0"/>
                        </a:rPr>
                        <a:t>Part</a:t>
                      </a:r>
                      <a:r>
                        <a:rPr lang="en-IN" sz="1100" baseline="0" dirty="0">
                          <a:latin typeface="Book Antiqua" panose="02040602050305030304" pitchFamily="18" charset="0"/>
                        </a:rPr>
                        <a:t> Name</a:t>
                      </a:r>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0"/>
                  </a:ext>
                </a:extLst>
              </a:tr>
              <a:tr h="262157">
                <a:tc>
                  <a:txBody>
                    <a:bodyPr/>
                    <a:lstStyle/>
                    <a:p>
                      <a:r>
                        <a:rPr lang="en-IN" sz="1100" dirty="0">
                          <a:latin typeface="Book Antiqua" panose="02040602050305030304" pitchFamily="18" charset="0"/>
                        </a:rPr>
                        <a:t>11</a:t>
                      </a:r>
                    </a:p>
                  </a:txBody>
                  <a:tcPr/>
                </a:tc>
                <a:tc>
                  <a:txBody>
                    <a:bodyPr/>
                    <a:lstStyle/>
                    <a:p>
                      <a:r>
                        <a:rPr lang="en-US" sz="1100" dirty="0">
                          <a:latin typeface="Book Antiqua" panose="02040602050305030304" pitchFamily="18" charset="0"/>
                        </a:rPr>
                        <a:t>Belt</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29</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1"/>
                  </a:ext>
                </a:extLst>
              </a:tr>
              <a:tr h="262157">
                <a:tc>
                  <a:txBody>
                    <a:bodyPr/>
                    <a:lstStyle/>
                    <a:p>
                      <a:r>
                        <a:rPr lang="en-IN" sz="1100" dirty="0">
                          <a:latin typeface="Book Antiqua" panose="02040602050305030304" pitchFamily="18" charset="0"/>
                        </a:rPr>
                        <a:t>12</a:t>
                      </a:r>
                    </a:p>
                  </a:txBody>
                  <a:tcPr/>
                </a:tc>
                <a:tc>
                  <a:txBody>
                    <a:bodyPr/>
                    <a:lstStyle/>
                    <a:p>
                      <a:r>
                        <a:rPr lang="en-US" sz="1100" dirty="0">
                          <a:latin typeface="Book Antiqua" panose="02040602050305030304" pitchFamily="18" charset="0"/>
                        </a:rPr>
                        <a:t>Knob</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30</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2"/>
                  </a:ext>
                </a:extLst>
              </a:tr>
              <a:tr h="262157">
                <a:tc>
                  <a:txBody>
                    <a:bodyPr/>
                    <a:lstStyle/>
                    <a:p>
                      <a:r>
                        <a:rPr lang="en-IN" sz="1100" dirty="0">
                          <a:latin typeface="Book Antiqua" panose="02040602050305030304" pitchFamily="18" charset="0"/>
                        </a:rPr>
                        <a:t>13</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31</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3"/>
                  </a:ext>
                </a:extLst>
              </a:tr>
              <a:tr h="262157">
                <a:tc>
                  <a:txBody>
                    <a:bodyPr/>
                    <a:lstStyle/>
                    <a:p>
                      <a:r>
                        <a:rPr lang="en-IN" sz="1100" dirty="0">
                          <a:latin typeface="Book Antiqua" panose="02040602050305030304" pitchFamily="18" charset="0"/>
                        </a:rPr>
                        <a:t>14</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32</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4"/>
                  </a:ext>
                </a:extLst>
              </a:tr>
              <a:tr h="262157">
                <a:tc>
                  <a:txBody>
                    <a:bodyPr/>
                    <a:lstStyle/>
                    <a:p>
                      <a:r>
                        <a:rPr lang="en-IN" sz="1100" dirty="0">
                          <a:latin typeface="Book Antiqua" panose="02040602050305030304" pitchFamily="18" charset="0"/>
                        </a:rPr>
                        <a:t>15</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33</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5"/>
                  </a:ext>
                </a:extLst>
              </a:tr>
              <a:tr h="262157">
                <a:tc>
                  <a:txBody>
                    <a:bodyPr/>
                    <a:lstStyle/>
                    <a:p>
                      <a:r>
                        <a:rPr lang="en-IN" sz="1100" dirty="0">
                          <a:latin typeface="Book Antiqua" panose="02040602050305030304" pitchFamily="18" charset="0"/>
                        </a:rPr>
                        <a:t>16</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34</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6"/>
                  </a:ext>
                </a:extLst>
              </a:tr>
              <a:tr h="262157">
                <a:tc>
                  <a:txBody>
                    <a:bodyPr/>
                    <a:lstStyle/>
                    <a:p>
                      <a:r>
                        <a:rPr lang="en-IN" sz="1100" dirty="0">
                          <a:latin typeface="Book Antiqua" panose="02040602050305030304" pitchFamily="18" charset="0"/>
                        </a:rPr>
                        <a:t>17</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35</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7"/>
                  </a:ext>
                </a:extLst>
              </a:tr>
              <a:tr h="262157">
                <a:tc>
                  <a:txBody>
                    <a:bodyPr/>
                    <a:lstStyle/>
                    <a:p>
                      <a:r>
                        <a:rPr lang="en-IN" sz="1100" dirty="0">
                          <a:latin typeface="Book Antiqua" panose="02040602050305030304" pitchFamily="18" charset="0"/>
                        </a:rPr>
                        <a:t>18</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36</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8"/>
                  </a:ext>
                </a:extLst>
              </a:tr>
              <a:tr h="262157">
                <a:tc>
                  <a:txBody>
                    <a:bodyPr/>
                    <a:lstStyle/>
                    <a:p>
                      <a:r>
                        <a:rPr lang="en-IN" sz="1100" dirty="0">
                          <a:latin typeface="Book Antiqua" panose="02040602050305030304" pitchFamily="18" charset="0"/>
                        </a:rPr>
                        <a:t>19</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37</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9"/>
                  </a:ext>
                </a:extLst>
              </a:tr>
              <a:tr h="262157">
                <a:tc>
                  <a:txBody>
                    <a:bodyPr/>
                    <a:lstStyle/>
                    <a:p>
                      <a:r>
                        <a:rPr lang="en-IN" sz="1100" dirty="0">
                          <a:latin typeface="Book Antiqua" panose="02040602050305030304" pitchFamily="18" charset="0"/>
                        </a:rPr>
                        <a:t>20</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38</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0"/>
                  </a:ext>
                </a:extLst>
              </a:tr>
              <a:tr h="262157">
                <a:tc>
                  <a:txBody>
                    <a:bodyPr/>
                    <a:lstStyle/>
                    <a:p>
                      <a:r>
                        <a:rPr lang="en-IN" sz="1100" dirty="0">
                          <a:latin typeface="Book Antiqua" panose="02040602050305030304" pitchFamily="18" charset="0"/>
                        </a:rPr>
                        <a:t>21</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39</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1"/>
                  </a:ext>
                </a:extLst>
              </a:tr>
              <a:tr h="262157">
                <a:tc>
                  <a:txBody>
                    <a:bodyPr/>
                    <a:lstStyle/>
                    <a:p>
                      <a:r>
                        <a:rPr lang="en-IN" sz="1100" dirty="0">
                          <a:latin typeface="Book Antiqua" panose="02040602050305030304" pitchFamily="18" charset="0"/>
                        </a:rPr>
                        <a:t>22</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40</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2"/>
                  </a:ext>
                </a:extLst>
              </a:tr>
              <a:tr h="262157">
                <a:tc>
                  <a:txBody>
                    <a:bodyPr/>
                    <a:lstStyle/>
                    <a:p>
                      <a:r>
                        <a:rPr lang="en-IN" sz="1100" dirty="0">
                          <a:latin typeface="Book Antiqua" panose="02040602050305030304" pitchFamily="18" charset="0"/>
                        </a:rPr>
                        <a:t>23</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41</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3"/>
                  </a:ext>
                </a:extLst>
              </a:tr>
              <a:tr h="262157">
                <a:tc>
                  <a:txBody>
                    <a:bodyPr/>
                    <a:lstStyle/>
                    <a:p>
                      <a:r>
                        <a:rPr lang="en-IN" sz="1100" dirty="0">
                          <a:latin typeface="Book Antiqua" panose="02040602050305030304" pitchFamily="18" charset="0"/>
                        </a:rPr>
                        <a:t>24</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42</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4"/>
                  </a:ext>
                </a:extLst>
              </a:tr>
              <a:tr h="262157">
                <a:tc>
                  <a:txBody>
                    <a:bodyPr/>
                    <a:lstStyle/>
                    <a:p>
                      <a:r>
                        <a:rPr lang="en-IN" sz="1100" dirty="0">
                          <a:latin typeface="Book Antiqua" panose="02040602050305030304" pitchFamily="18" charset="0"/>
                        </a:rPr>
                        <a:t>25</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43</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5"/>
                  </a:ext>
                </a:extLst>
              </a:tr>
              <a:tr h="262157">
                <a:tc>
                  <a:txBody>
                    <a:bodyPr/>
                    <a:lstStyle/>
                    <a:p>
                      <a:r>
                        <a:rPr lang="en-IN" sz="1100" dirty="0">
                          <a:latin typeface="Book Antiqua" panose="02040602050305030304" pitchFamily="18" charset="0"/>
                        </a:rPr>
                        <a:t>26</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44</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6"/>
                  </a:ext>
                </a:extLst>
              </a:tr>
              <a:tr h="262157">
                <a:tc>
                  <a:txBody>
                    <a:bodyPr/>
                    <a:lstStyle/>
                    <a:p>
                      <a:r>
                        <a:rPr lang="en-IN" sz="1100" dirty="0">
                          <a:latin typeface="Book Antiqua" panose="02040602050305030304" pitchFamily="18" charset="0"/>
                        </a:rPr>
                        <a:t>27</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45</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7"/>
                  </a:ext>
                </a:extLst>
              </a:tr>
              <a:tr h="262157">
                <a:tc>
                  <a:txBody>
                    <a:bodyPr/>
                    <a:lstStyle/>
                    <a:p>
                      <a:r>
                        <a:rPr lang="en-IN" sz="1100" dirty="0">
                          <a:latin typeface="Book Antiqua" panose="02040602050305030304" pitchFamily="18" charset="0"/>
                        </a:rPr>
                        <a:t>28</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46</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36487052"/>
              </p:ext>
            </p:extLst>
          </p:nvPr>
        </p:nvGraphicFramePr>
        <p:xfrm>
          <a:off x="125800" y="3577580"/>
          <a:ext cx="4681264" cy="1836875"/>
        </p:xfrm>
        <a:graphic>
          <a:graphicData uri="http://schemas.openxmlformats.org/drawingml/2006/table">
            <a:tbl>
              <a:tblPr firstRow="1" bandRow="1">
                <a:tableStyleId>{5C22544A-7EE6-4342-B048-85BDC9FD1C3A}</a:tableStyleId>
              </a:tblPr>
              <a:tblGrid>
                <a:gridCol w="410637">
                  <a:extLst>
                    <a:ext uri="{9D8B030D-6E8A-4147-A177-3AD203B41FA5}">
                      <a16:colId xmlns:a16="http://schemas.microsoft.com/office/drawing/2014/main" val="20000"/>
                    </a:ext>
                  </a:extLst>
                </a:gridCol>
                <a:gridCol w="2053186">
                  <a:extLst>
                    <a:ext uri="{9D8B030D-6E8A-4147-A177-3AD203B41FA5}">
                      <a16:colId xmlns:a16="http://schemas.microsoft.com/office/drawing/2014/main" val="20001"/>
                    </a:ext>
                  </a:extLst>
                </a:gridCol>
                <a:gridCol w="467415">
                  <a:extLst>
                    <a:ext uri="{9D8B030D-6E8A-4147-A177-3AD203B41FA5}">
                      <a16:colId xmlns:a16="http://schemas.microsoft.com/office/drawing/2014/main" val="20002"/>
                    </a:ext>
                  </a:extLst>
                </a:gridCol>
                <a:gridCol w="1750026">
                  <a:extLst>
                    <a:ext uri="{9D8B030D-6E8A-4147-A177-3AD203B41FA5}">
                      <a16:colId xmlns:a16="http://schemas.microsoft.com/office/drawing/2014/main" val="20003"/>
                    </a:ext>
                  </a:extLst>
                </a:gridCol>
              </a:tblGrid>
              <a:tr h="282031">
                <a:tc>
                  <a:txBody>
                    <a:bodyPr/>
                    <a:lstStyle/>
                    <a:p>
                      <a:r>
                        <a:rPr lang="en-IN" sz="1100" dirty="0">
                          <a:latin typeface="Book Antiqua" panose="02040602050305030304" pitchFamily="18" charset="0"/>
                        </a:rPr>
                        <a:t>B. No</a:t>
                      </a:r>
                    </a:p>
                  </a:txBody>
                  <a:tcPr/>
                </a:tc>
                <a:tc>
                  <a:txBody>
                    <a:bodyPr/>
                    <a:lstStyle/>
                    <a:p>
                      <a:r>
                        <a:rPr lang="en-IN" sz="1100" dirty="0">
                          <a:latin typeface="Book Antiqua" panose="02040602050305030304" pitchFamily="18" charset="0"/>
                        </a:rPr>
                        <a:t>Part</a:t>
                      </a:r>
                      <a:r>
                        <a:rPr lang="en-IN" sz="1100" baseline="0" dirty="0">
                          <a:latin typeface="Book Antiqua" panose="02040602050305030304" pitchFamily="18" charset="0"/>
                        </a:rPr>
                        <a:t> Name</a:t>
                      </a:r>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0"/>
                  </a:ext>
                </a:extLst>
              </a:tr>
              <a:tr h="282031">
                <a:tc>
                  <a:txBody>
                    <a:bodyPr/>
                    <a:lstStyle/>
                    <a:p>
                      <a:r>
                        <a:rPr lang="en-IN" sz="1100" dirty="0">
                          <a:latin typeface="Book Antiqua" panose="02040602050305030304" pitchFamily="18" charset="0"/>
                        </a:rPr>
                        <a:t>1</a:t>
                      </a:r>
                    </a:p>
                  </a:txBody>
                  <a:tcPr/>
                </a:tc>
                <a:tc>
                  <a:txBody>
                    <a:bodyPr/>
                    <a:lstStyle/>
                    <a:p>
                      <a:r>
                        <a:rPr lang="en-US" sz="1100" dirty="0">
                          <a:latin typeface="Book Antiqua" panose="02040602050305030304" pitchFamily="18" charset="0"/>
                        </a:rPr>
                        <a:t>Utility Box</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6</a:t>
                      </a:r>
                    </a:p>
                  </a:txBody>
                  <a:tcPr/>
                </a:tc>
                <a:tc>
                  <a:txBody>
                    <a:bodyPr/>
                    <a:lstStyle/>
                    <a:p>
                      <a:r>
                        <a:rPr lang="en-US" sz="1100" dirty="0">
                          <a:latin typeface="Book Antiqua" panose="02040602050305030304" pitchFamily="18" charset="0"/>
                        </a:rPr>
                        <a:t>Battery Case</a:t>
                      </a:r>
                      <a:endParaRPr lang="en-IN" sz="1100" dirty="0">
                        <a:latin typeface="Book Antiqua" panose="02040602050305030304" pitchFamily="18" charset="0"/>
                      </a:endParaRPr>
                    </a:p>
                  </a:txBody>
                  <a:tcPr/>
                </a:tc>
                <a:extLst>
                  <a:ext uri="{0D108BD9-81ED-4DB2-BD59-A6C34878D82A}">
                    <a16:rowId xmlns:a16="http://schemas.microsoft.com/office/drawing/2014/main" val="10001"/>
                  </a:ext>
                </a:extLst>
              </a:tr>
              <a:tr h="282031">
                <a:tc>
                  <a:txBody>
                    <a:bodyPr/>
                    <a:lstStyle/>
                    <a:p>
                      <a:r>
                        <a:rPr lang="en-IN" sz="1100" dirty="0">
                          <a:latin typeface="Book Antiqua" panose="02040602050305030304" pitchFamily="18" charset="0"/>
                        </a:rPr>
                        <a:t>2</a:t>
                      </a:r>
                    </a:p>
                  </a:txBody>
                  <a:tcPr/>
                </a:tc>
                <a:tc>
                  <a:txBody>
                    <a:bodyPr/>
                    <a:lstStyle/>
                    <a:p>
                      <a:r>
                        <a:rPr lang="en-US" sz="1100" dirty="0">
                          <a:latin typeface="Book Antiqua" panose="02040602050305030304" pitchFamily="18" charset="0"/>
                        </a:rPr>
                        <a:t>Turn Indicator</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7</a:t>
                      </a:r>
                    </a:p>
                  </a:txBody>
                  <a:tcPr/>
                </a:tc>
                <a:tc>
                  <a:txBody>
                    <a:bodyPr/>
                    <a:lstStyle/>
                    <a:p>
                      <a:r>
                        <a:rPr lang="en-US" sz="1100" dirty="0">
                          <a:latin typeface="Book Antiqua" panose="02040602050305030304" pitchFamily="18" charset="0"/>
                        </a:rPr>
                        <a:t>Seat Belt Holder</a:t>
                      </a:r>
                      <a:endParaRPr lang="en-IN" sz="1100" dirty="0">
                        <a:latin typeface="Book Antiqua" panose="02040602050305030304" pitchFamily="18" charset="0"/>
                      </a:endParaRPr>
                    </a:p>
                  </a:txBody>
                  <a:tcPr/>
                </a:tc>
                <a:extLst>
                  <a:ext uri="{0D108BD9-81ED-4DB2-BD59-A6C34878D82A}">
                    <a16:rowId xmlns:a16="http://schemas.microsoft.com/office/drawing/2014/main" val="10002"/>
                  </a:ext>
                </a:extLst>
              </a:tr>
              <a:tr h="282031">
                <a:tc>
                  <a:txBody>
                    <a:bodyPr/>
                    <a:lstStyle/>
                    <a:p>
                      <a:r>
                        <a:rPr lang="en-IN" sz="1100" dirty="0">
                          <a:latin typeface="Book Antiqua" panose="02040602050305030304" pitchFamily="18" charset="0"/>
                        </a:rPr>
                        <a:t>3</a:t>
                      </a:r>
                    </a:p>
                  </a:txBody>
                  <a:tcPr/>
                </a:tc>
                <a:tc>
                  <a:txBody>
                    <a:bodyPr/>
                    <a:lstStyle/>
                    <a:p>
                      <a:r>
                        <a:rPr lang="en-US" sz="1100" dirty="0">
                          <a:latin typeface="Book Antiqua" panose="02040602050305030304" pitchFamily="18" charset="0"/>
                        </a:rPr>
                        <a:t>Head Light</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8</a:t>
                      </a:r>
                    </a:p>
                  </a:txBody>
                  <a:tcPr/>
                </a:tc>
                <a:tc>
                  <a:txBody>
                    <a:bodyPr/>
                    <a:lstStyle/>
                    <a:p>
                      <a:r>
                        <a:rPr lang="en-US" sz="1100" dirty="0">
                          <a:latin typeface="Book Antiqua" panose="02040602050305030304" pitchFamily="18" charset="0"/>
                        </a:rPr>
                        <a:t>Seat Belt Clamp</a:t>
                      </a:r>
                      <a:endParaRPr lang="en-IN" sz="1100" dirty="0">
                        <a:latin typeface="Book Antiqua" panose="02040602050305030304" pitchFamily="18" charset="0"/>
                      </a:endParaRPr>
                    </a:p>
                  </a:txBody>
                  <a:tcPr/>
                </a:tc>
                <a:extLst>
                  <a:ext uri="{0D108BD9-81ED-4DB2-BD59-A6C34878D82A}">
                    <a16:rowId xmlns:a16="http://schemas.microsoft.com/office/drawing/2014/main" val="10003"/>
                  </a:ext>
                </a:extLst>
              </a:tr>
              <a:tr h="282031">
                <a:tc>
                  <a:txBody>
                    <a:bodyPr/>
                    <a:lstStyle/>
                    <a:p>
                      <a:r>
                        <a:rPr lang="en-IN" sz="1100" dirty="0">
                          <a:latin typeface="Book Antiqua" panose="02040602050305030304" pitchFamily="18" charset="0"/>
                        </a:rPr>
                        <a:t>4</a:t>
                      </a:r>
                    </a:p>
                  </a:txBody>
                  <a:tcPr/>
                </a:tc>
                <a:tc>
                  <a:txBody>
                    <a:bodyPr/>
                    <a:lstStyle/>
                    <a:p>
                      <a:r>
                        <a:rPr lang="en-US" sz="1100" dirty="0">
                          <a:latin typeface="Book Antiqua" panose="02040602050305030304" pitchFamily="18" charset="0"/>
                        </a:rPr>
                        <a:t>Brake Light</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9</a:t>
                      </a:r>
                    </a:p>
                  </a:txBody>
                  <a:tcPr/>
                </a:tc>
                <a:tc>
                  <a:txBody>
                    <a:bodyPr/>
                    <a:lstStyle/>
                    <a:p>
                      <a:r>
                        <a:rPr lang="en-US" sz="1100" dirty="0">
                          <a:latin typeface="Book Antiqua" panose="02040602050305030304" pitchFamily="18" charset="0"/>
                        </a:rPr>
                        <a:t>Seat Belt Shifter</a:t>
                      </a:r>
                      <a:endParaRPr lang="en-IN" sz="1100" dirty="0">
                        <a:latin typeface="Book Antiqua" panose="02040602050305030304" pitchFamily="18" charset="0"/>
                      </a:endParaRPr>
                    </a:p>
                  </a:txBody>
                  <a:tcPr/>
                </a:tc>
                <a:extLst>
                  <a:ext uri="{0D108BD9-81ED-4DB2-BD59-A6C34878D82A}">
                    <a16:rowId xmlns:a16="http://schemas.microsoft.com/office/drawing/2014/main" val="10004"/>
                  </a:ext>
                </a:extLst>
              </a:tr>
              <a:tr h="282031">
                <a:tc>
                  <a:txBody>
                    <a:bodyPr/>
                    <a:lstStyle/>
                    <a:p>
                      <a:r>
                        <a:rPr lang="en-IN" sz="1100" dirty="0">
                          <a:latin typeface="Book Antiqua" panose="02040602050305030304" pitchFamily="18" charset="0"/>
                        </a:rPr>
                        <a:t>5</a:t>
                      </a:r>
                    </a:p>
                  </a:txBody>
                  <a:tcPr/>
                </a:tc>
                <a:tc>
                  <a:txBody>
                    <a:bodyPr/>
                    <a:lstStyle/>
                    <a:p>
                      <a:r>
                        <a:rPr lang="en-US" sz="1100" dirty="0">
                          <a:latin typeface="Book Antiqua" panose="02040602050305030304" pitchFamily="18" charset="0"/>
                        </a:rPr>
                        <a:t>Small Battery</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10</a:t>
                      </a:r>
                    </a:p>
                  </a:txBody>
                  <a:tcPr/>
                </a:tc>
                <a:tc>
                  <a:txBody>
                    <a:bodyPr/>
                    <a:lstStyle/>
                    <a:p>
                      <a:r>
                        <a:rPr lang="en-US" sz="1100" dirty="0">
                          <a:latin typeface="Book Antiqua" panose="02040602050305030304" pitchFamily="18" charset="0"/>
                        </a:rPr>
                        <a:t>Seat Belt </a:t>
                      </a:r>
                      <a:endParaRPr lang="en-IN" sz="1100" dirty="0">
                        <a:latin typeface="Book Antiqua" panose="02040602050305030304" pitchFamily="18" charset="0"/>
                      </a:endParaRPr>
                    </a:p>
                  </a:txBody>
                  <a:tcPr/>
                </a:tc>
                <a:extLst>
                  <a:ext uri="{0D108BD9-81ED-4DB2-BD59-A6C34878D82A}">
                    <a16:rowId xmlns:a16="http://schemas.microsoft.com/office/drawing/2014/main" val="10005"/>
                  </a:ext>
                </a:extLst>
              </a:tr>
            </a:tbl>
          </a:graphicData>
        </a:graphic>
      </p:graphicFrame>
      <p:sp>
        <p:nvSpPr>
          <p:cNvPr id="6" name="Title 1"/>
          <p:cNvSpPr>
            <a:spLocks noGrp="1"/>
          </p:cNvSpPr>
          <p:nvPr>
            <p:ph type="title"/>
          </p:nvPr>
        </p:nvSpPr>
        <p:spPr>
          <a:xfrm>
            <a:off x="899592" y="121196"/>
            <a:ext cx="3682752" cy="540403"/>
          </a:xfrm>
          <a:solidFill>
            <a:schemeClr val="accent3">
              <a:lumMod val="20000"/>
              <a:lumOff val="80000"/>
            </a:schemeClr>
          </a:solidFill>
        </p:spPr>
        <p:txBody>
          <a:bodyPr vert="horz" lIns="91440" tIns="45720" rIns="91440" bIns="45720" rtlCol="0" anchor="ctr">
            <a:noAutofit/>
          </a:bodyPr>
          <a:lstStyle/>
          <a:p>
            <a:r>
              <a:rPr lang="en-IN" sz="2000" dirty="0">
                <a:latin typeface="Book Antiqua" panose="02040602050305030304" pitchFamily="18" charset="0"/>
              </a:rPr>
              <a:t>Electrical and Accessories</a:t>
            </a: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t="4252" r="243" b="-13605"/>
          <a:stretch/>
        </p:blipFill>
        <p:spPr bwMode="auto">
          <a:xfrm>
            <a:off x="7591863" y="0"/>
            <a:ext cx="1544849" cy="4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20350" y="96228"/>
            <a:ext cx="347194" cy="27699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9</a:t>
            </a:r>
          </a:p>
        </p:txBody>
      </p:sp>
      <p:pic>
        <p:nvPicPr>
          <p:cNvPr id="3" name="Picture 2">
            <a:extLst>
              <a:ext uri="{FF2B5EF4-FFF2-40B4-BE49-F238E27FC236}">
                <a16:creationId xmlns:a16="http://schemas.microsoft.com/office/drawing/2014/main" id="{42E3C918-6166-428E-AFBA-52D6E110A8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16" y="917278"/>
            <a:ext cx="3091774" cy="2512292"/>
          </a:xfrm>
          <a:prstGeom prst="rect">
            <a:avLst/>
          </a:prstGeom>
        </p:spPr>
      </p:pic>
    </p:spTree>
    <p:extLst>
      <p:ext uri="{BB962C8B-B14F-4D97-AF65-F5344CB8AC3E}">
        <p14:creationId xmlns:p14="http://schemas.microsoft.com/office/powerpoint/2010/main" val="3388344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36"/>
            <a:ext cx="8229600" cy="952500"/>
          </a:xfrm>
        </p:spPr>
        <p:txBody>
          <a:bodyPr>
            <a:normAutofit/>
          </a:bodyPr>
          <a:lstStyle/>
          <a:p>
            <a:r>
              <a:rPr lang="en-IN" sz="3600" dirty="0">
                <a:latin typeface="Book Antiqua" panose="02040602050305030304" pitchFamily="18" charset="0"/>
              </a:rPr>
              <a:t>Steering Subsystem</a:t>
            </a:r>
          </a:p>
        </p:txBody>
      </p:sp>
      <p:sp>
        <p:nvSpPr>
          <p:cNvPr id="24" name="Rectangle 23"/>
          <p:cNvSpPr/>
          <p:nvPr/>
        </p:nvSpPr>
        <p:spPr>
          <a:xfrm>
            <a:off x="302216" y="9879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Isometric view – Subsystem Assembly</a:t>
            </a:r>
          </a:p>
        </p:txBody>
      </p:sp>
      <p:sp>
        <p:nvSpPr>
          <p:cNvPr id="29" name="Rectangle 28"/>
          <p:cNvSpPr/>
          <p:nvPr/>
        </p:nvSpPr>
        <p:spPr>
          <a:xfrm>
            <a:off x="3275856" y="9879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Front view – Subsystem Assembly</a:t>
            </a:r>
          </a:p>
        </p:txBody>
      </p:sp>
      <p:sp>
        <p:nvSpPr>
          <p:cNvPr id="30" name="Rectangle 29"/>
          <p:cNvSpPr/>
          <p:nvPr/>
        </p:nvSpPr>
        <p:spPr>
          <a:xfrm>
            <a:off x="6300192" y="9879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Side view – Subsystem Assembly</a:t>
            </a:r>
          </a:p>
        </p:txBody>
      </p:sp>
      <p:sp>
        <p:nvSpPr>
          <p:cNvPr id="31" name="Rectangle 30"/>
          <p:cNvSpPr/>
          <p:nvPr/>
        </p:nvSpPr>
        <p:spPr>
          <a:xfrm>
            <a:off x="301060" y="33615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Top view – Subsystem Assembly</a:t>
            </a:r>
          </a:p>
        </p:txBody>
      </p:sp>
      <p:sp>
        <p:nvSpPr>
          <p:cNvPr id="32" name="Rectangle 31"/>
          <p:cNvSpPr/>
          <p:nvPr/>
        </p:nvSpPr>
        <p:spPr>
          <a:xfrm>
            <a:off x="3274700" y="33615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Sectional view – Wherever required for better understanding</a:t>
            </a:r>
          </a:p>
        </p:txBody>
      </p:sp>
      <p:sp>
        <p:nvSpPr>
          <p:cNvPr id="33" name="Rectangle 32"/>
          <p:cNvSpPr/>
          <p:nvPr/>
        </p:nvSpPr>
        <p:spPr>
          <a:xfrm>
            <a:off x="6299036" y="33615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Sectional view – Wherever required for better understanding</a:t>
            </a:r>
          </a:p>
        </p:txBody>
      </p:sp>
      <p:pic>
        <p:nvPicPr>
          <p:cNvPr id="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t="4252" r="243" b="-13605"/>
          <a:stretch/>
        </p:blipFill>
        <p:spPr bwMode="auto">
          <a:xfrm>
            <a:off x="7591863" y="0"/>
            <a:ext cx="1544849" cy="4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20350" y="96228"/>
            <a:ext cx="347194" cy="27699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latin typeface="Book Antiqua" panose="02040602050305030304" pitchFamily="18" charset="0"/>
              </a:rPr>
              <a:t>10</a:t>
            </a:r>
          </a:p>
        </p:txBody>
      </p:sp>
      <p:pic>
        <p:nvPicPr>
          <p:cNvPr id="4" name="Picture 3">
            <a:extLst>
              <a:ext uri="{FF2B5EF4-FFF2-40B4-BE49-F238E27FC236}">
                <a16:creationId xmlns:a16="http://schemas.microsoft.com/office/drawing/2014/main" id="{09474B92-69F3-4B69-ACBF-132DA7ECA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0657" y="1163605"/>
            <a:ext cx="2353015" cy="1736934"/>
          </a:xfrm>
          <a:prstGeom prst="rect">
            <a:avLst/>
          </a:prstGeom>
        </p:spPr>
      </p:pic>
      <p:pic>
        <p:nvPicPr>
          <p:cNvPr id="6" name="Picture 5">
            <a:extLst>
              <a:ext uri="{FF2B5EF4-FFF2-40B4-BE49-F238E27FC236}">
                <a16:creationId xmlns:a16="http://schemas.microsoft.com/office/drawing/2014/main" id="{2237581E-89DB-4EA3-B256-4C38234D2C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156" y="987956"/>
            <a:ext cx="1368152" cy="2046228"/>
          </a:xfrm>
          <a:prstGeom prst="rect">
            <a:avLst/>
          </a:prstGeom>
        </p:spPr>
      </p:pic>
      <p:pic>
        <p:nvPicPr>
          <p:cNvPr id="8" name="Picture 7">
            <a:extLst>
              <a:ext uri="{FF2B5EF4-FFF2-40B4-BE49-F238E27FC236}">
                <a16:creationId xmlns:a16="http://schemas.microsoft.com/office/drawing/2014/main" id="{F4EC1C2C-3054-4195-AA6C-8D6BEAD2C02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86636" y="1020516"/>
            <a:ext cx="1381208" cy="1975513"/>
          </a:xfrm>
          <a:prstGeom prst="rect">
            <a:avLst/>
          </a:prstGeom>
        </p:spPr>
      </p:pic>
      <p:pic>
        <p:nvPicPr>
          <p:cNvPr id="10" name="Picture 9">
            <a:extLst>
              <a:ext uri="{FF2B5EF4-FFF2-40B4-BE49-F238E27FC236}">
                <a16:creationId xmlns:a16="http://schemas.microsoft.com/office/drawing/2014/main" id="{C02FA612-6951-4DA6-9557-151B01FA12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927804" y="3204341"/>
            <a:ext cx="1304341" cy="2206689"/>
          </a:xfrm>
          <a:prstGeom prst="rect">
            <a:avLst/>
          </a:prstGeom>
        </p:spPr>
      </p:pic>
    </p:spTree>
    <p:extLst>
      <p:ext uri="{BB962C8B-B14F-4D97-AF65-F5344CB8AC3E}">
        <p14:creationId xmlns:p14="http://schemas.microsoft.com/office/powerpoint/2010/main" val="131883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36"/>
            <a:ext cx="8229600" cy="952500"/>
          </a:xfrm>
        </p:spPr>
        <p:txBody>
          <a:bodyPr>
            <a:normAutofit/>
          </a:bodyPr>
          <a:lstStyle/>
          <a:p>
            <a:r>
              <a:rPr lang="en-IN" sz="2800" dirty="0">
                <a:latin typeface="Book Antiqua" panose="02040602050305030304" pitchFamily="18" charset="0"/>
              </a:rPr>
              <a:t>Suspension, Wheels and Tires</a:t>
            </a:r>
          </a:p>
        </p:txBody>
      </p:sp>
      <p:sp>
        <p:nvSpPr>
          <p:cNvPr id="24" name="Rectangle 23"/>
          <p:cNvSpPr/>
          <p:nvPr/>
        </p:nvSpPr>
        <p:spPr>
          <a:xfrm>
            <a:off x="302216" y="9879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Isometric view – Subsystem Assembly</a:t>
            </a:r>
          </a:p>
        </p:txBody>
      </p:sp>
      <p:sp>
        <p:nvSpPr>
          <p:cNvPr id="29" name="Rectangle 28"/>
          <p:cNvSpPr/>
          <p:nvPr/>
        </p:nvSpPr>
        <p:spPr>
          <a:xfrm>
            <a:off x="3275856" y="9879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Front view – Subsystem Assembly</a:t>
            </a:r>
          </a:p>
        </p:txBody>
      </p:sp>
      <p:sp>
        <p:nvSpPr>
          <p:cNvPr id="30" name="Rectangle 29"/>
          <p:cNvSpPr/>
          <p:nvPr/>
        </p:nvSpPr>
        <p:spPr>
          <a:xfrm>
            <a:off x="6300192" y="9879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Side view – Subsystem Assembly</a:t>
            </a:r>
          </a:p>
        </p:txBody>
      </p:sp>
      <p:sp>
        <p:nvSpPr>
          <p:cNvPr id="31" name="Rectangle 30"/>
          <p:cNvSpPr/>
          <p:nvPr/>
        </p:nvSpPr>
        <p:spPr>
          <a:xfrm>
            <a:off x="301060" y="33615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Top view – Subsystem Assembly</a:t>
            </a:r>
          </a:p>
        </p:txBody>
      </p:sp>
      <p:sp>
        <p:nvSpPr>
          <p:cNvPr id="32" name="Rectangle 31"/>
          <p:cNvSpPr/>
          <p:nvPr/>
        </p:nvSpPr>
        <p:spPr>
          <a:xfrm>
            <a:off x="3274700" y="33615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Sectional view – Wherever required for better understanding</a:t>
            </a:r>
          </a:p>
        </p:txBody>
      </p:sp>
      <p:sp>
        <p:nvSpPr>
          <p:cNvPr id="33" name="Rectangle 32"/>
          <p:cNvSpPr/>
          <p:nvPr/>
        </p:nvSpPr>
        <p:spPr>
          <a:xfrm>
            <a:off x="6299036" y="33615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Sectional view – Wherever required for better understanding</a:t>
            </a: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t="4252" r="243" b="-13605"/>
          <a:stretch/>
        </p:blipFill>
        <p:spPr bwMode="auto">
          <a:xfrm>
            <a:off x="7591863" y="0"/>
            <a:ext cx="1544849" cy="4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20350" y="96228"/>
            <a:ext cx="347194" cy="27699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latin typeface="Book Antiqua" panose="02040602050305030304" pitchFamily="18" charset="0"/>
              </a:rPr>
              <a:t>11</a:t>
            </a:r>
          </a:p>
        </p:txBody>
      </p:sp>
      <p:pic>
        <p:nvPicPr>
          <p:cNvPr id="4" name="Picture 3">
            <a:extLst>
              <a:ext uri="{FF2B5EF4-FFF2-40B4-BE49-F238E27FC236}">
                <a16:creationId xmlns:a16="http://schemas.microsoft.com/office/drawing/2014/main" id="{15566FF2-BEED-44A2-97DC-314BEBABD5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7296" y="1417341"/>
            <a:ext cx="2306399" cy="1072078"/>
          </a:xfrm>
          <a:prstGeom prst="rect">
            <a:avLst/>
          </a:prstGeom>
        </p:spPr>
      </p:pic>
      <p:pic>
        <p:nvPicPr>
          <p:cNvPr id="6" name="Picture 5">
            <a:extLst>
              <a:ext uri="{FF2B5EF4-FFF2-40B4-BE49-F238E27FC236}">
                <a16:creationId xmlns:a16="http://schemas.microsoft.com/office/drawing/2014/main" id="{C89EE1E6-60DD-49AB-B154-714090DBEF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264" y="1172575"/>
            <a:ext cx="2504492" cy="1857216"/>
          </a:xfrm>
          <a:prstGeom prst="rect">
            <a:avLst/>
          </a:prstGeom>
        </p:spPr>
      </p:pic>
      <p:pic>
        <p:nvPicPr>
          <p:cNvPr id="8" name="Picture 7">
            <a:extLst>
              <a:ext uri="{FF2B5EF4-FFF2-40B4-BE49-F238E27FC236}">
                <a16:creationId xmlns:a16="http://schemas.microsoft.com/office/drawing/2014/main" id="{A6162990-A58B-4D1D-A205-5FA891496CA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7008" y="1538652"/>
            <a:ext cx="2583728" cy="986840"/>
          </a:xfrm>
          <a:prstGeom prst="rect">
            <a:avLst/>
          </a:prstGeom>
        </p:spPr>
      </p:pic>
      <p:pic>
        <p:nvPicPr>
          <p:cNvPr id="12" name="Picture 11">
            <a:extLst>
              <a:ext uri="{FF2B5EF4-FFF2-40B4-BE49-F238E27FC236}">
                <a16:creationId xmlns:a16="http://schemas.microsoft.com/office/drawing/2014/main" id="{6A9B458C-D14C-4C86-B1C4-B4A27E91F1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7112" y="3546208"/>
            <a:ext cx="1994540" cy="1761260"/>
          </a:xfrm>
          <a:prstGeom prst="rect">
            <a:avLst/>
          </a:prstGeom>
        </p:spPr>
      </p:pic>
    </p:spTree>
    <p:extLst>
      <p:ext uri="{BB962C8B-B14F-4D97-AF65-F5344CB8AC3E}">
        <p14:creationId xmlns:p14="http://schemas.microsoft.com/office/powerpoint/2010/main" val="4038996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36"/>
            <a:ext cx="8229600" cy="952500"/>
          </a:xfrm>
        </p:spPr>
        <p:txBody>
          <a:bodyPr>
            <a:normAutofit/>
          </a:bodyPr>
          <a:lstStyle/>
          <a:p>
            <a:r>
              <a:rPr lang="en-IN" sz="3600" dirty="0">
                <a:latin typeface="Book Antiqua" panose="02040602050305030304" pitchFamily="18" charset="0"/>
              </a:rPr>
              <a:t>Drivetrain Subsystem</a:t>
            </a:r>
          </a:p>
        </p:txBody>
      </p:sp>
      <p:sp>
        <p:nvSpPr>
          <p:cNvPr id="24" name="Rectangle 23"/>
          <p:cNvSpPr/>
          <p:nvPr/>
        </p:nvSpPr>
        <p:spPr>
          <a:xfrm>
            <a:off x="302216" y="9879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Isometric view – Subsystem Assembly</a:t>
            </a:r>
          </a:p>
        </p:txBody>
      </p:sp>
      <p:sp>
        <p:nvSpPr>
          <p:cNvPr id="29" name="Rectangle 28"/>
          <p:cNvSpPr/>
          <p:nvPr/>
        </p:nvSpPr>
        <p:spPr>
          <a:xfrm>
            <a:off x="3275856" y="9879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Front view – Subsystem Assembly</a:t>
            </a:r>
          </a:p>
        </p:txBody>
      </p:sp>
      <p:sp>
        <p:nvSpPr>
          <p:cNvPr id="30" name="Rectangle 29"/>
          <p:cNvSpPr/>
          <p:nvPr/>
        </p:nvSpPr>
        <p:spPr>
          <a:xfrm>
            <a:off x="6300192" y="9879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Side view – Subsystem Assembly</a:t>
            </a:r>
          </a:p>
        </p:txBody>
      </p:sp>
      <p:sp>
        <p:nvSpPr>
          <p:cNvPr id="31" name="Rectangle 30"/>
          <p:cNvSpPr/>
          <p:nvPr/>
        </p:nvSpPr>
        <p:spPr>
          <a:xfrm>
            <a:off x="301060" y="33615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Top view – Subsystem Assembly</a:t>
            </a:r>
          </a:p>
        </p:txBody>
      </p:sp>
      <p:sp>
        <p:nvSpPr>
          <p:cNvPr id="32" name="Rectangle 31"/>
          <p:cNvSpPr/>
          <p:nvPr/>
        </p:nvSpPr>
        <p:spPr>
          <a:xfrm>
            <a:off x="3274700" y="33615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Sectional view – Wherever required for better understanding</a:t>
            </a:r>
          </a:p>
        </p:txBody>
      </p:sp>
      <p:sp>
        <p:nvSpPr>
          <p:cNvPr id="33" name="Rectangle 32"/>
          <p:cNvSpPr/>
          <p:nvPr/>
        </p:nvSpPr>
        <p:spPr>
          <a:xfrm>
            <a:off x="6299036" y="33615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Sectional view – Wherever required for better understanding</a:t>
            </a: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t="4252" r="243" b="-13605"/>
          <a:stretch/>
        </p:blipFill>
        <p:spPr bwMode="auto">
          <a:xfrm>
            <a:off x="7591863" y="0"/>
            <a:ext cx="1544849" cy="4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20350" y="96228"/>
            <a:ext cx="347194" cy="27699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latin typeface="Book Antiqua" panose="02040602050305030304" pitchFamily="18" charset="0"/>
              </a:rPr>
              <a:t>12</a:t>
            </a:r>
          </a:p>
        </p:txBody>
      </p:sp>
      <p:pic>
        <p:nvPicPr>
          <p:cNvPr id="4" name="Picture 3">
            <a:extLst>
              <a:ext uri="{FF2B5EF4-FFF2-40B4-BE49-F238E27FC236}">
                <a16:creationId xmlns:a16="http://schemas.microsoft.com/office/drawing/2014/main" id="{C3916D78-15E6-4D4D-B794-A87C4F2493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496" y="1243622"/>
            <a:ext cx="2660609" cy="1649709"/>
          </a:xfrm>
          <a:prstGeom prst="rect">
            <a:avLst/>
          </a:prstGeom>
        </p:spPr>
      </p:pic>
      <p:pic>
        <p:nvPicPr>
          <p:cNvPr id="6" name="Picture 5">
            <a:extLst>
              <a:ext uri="{FF2B5EF4-FFF2-40B4-BE49-F238E27FC236}">
                <a16:creationId xmlns:a16="http://schemas.microsoft.com/office/drawing/2014/main" id="{E4115FBF-58C0-4087-902A-FA5DEDD84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4700" y="1136565"/>
            <a:ext cx="2517315" cy="1434235"/>
          </a:xfrm>
          <a:prstGeom prst="rect">
            <a:avLst/>
          </a:prstGeom>
        </p:spPr>
      </p:pic>
      <p:pic>
        <p:nvPicPr>
          <p:cNvPr id="8" name="Picture 7">
            <a:extLst>
              <a:ext uri="{FF2B5EF4-FFF2-40B4-BE49-F238E27FC236}">
                <a16:creationId xmlns:a16="http://schemas.microsoft.com/office/drawing/2014/main" id="{B7A158DC-2E8F-4926-B9BA-9B6F806ABB3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552" y="1358363"/>
            <a:ext cx="2570976" cy="1281120"/>
          </a:xfrm>
          <a:prstGeom prst="rect">
            <a:avLst/>
          </a:prstGeom>
        </p:spPr>
      </p:pic>
      <p:pic>
        <p:nvPicPr>
          <p:cNvPr id="12" name="Picture 11">
            <a:extLst>
              <a:ext uri="{FF2B5EF4-FFF2-40B4-BE49-F238E27FC236}">
                <a16:creationId xmlns:a16="http://schemas.microsoft.com/office/drawing/2014/main" id="{5D19FAAF-0C86-4CE6-8725-F67D7FF0FA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3943" y="3569332"/>
            <a:ext cx="2298344" cy="1571771"/>
          </a:xfrm>
          <a:prstGeom prst="rect">
            <a:avLst/>
          </a:prstGeom>
        </p:spPr>
      </p:pic>
    </p:spTree>
    <p:extLst>
      <p:ext uri="{BB962C8B-B14F-4D97-AF65-F5344CB8AC3E}">
        <p14:creationId xmlns:p14="http://schemas.microsoft.com/office/powerpoint/2010/main" val="1088343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36"/>
            <a:ext cx="8229600" cy="952500"/>
          </a:xfrm>
        </p:spPr>
        <p:txBody>
          <a:bodyPr>
            <a:normAutofit/>
          </a:bodyPr>
          <a:lstStyle/>
          <a:p>
            <a:r>
              <a:rPr lang="en-IN" sz="3600" dirty="0">
                <a:latin typeface="Book Antiqua" panose="02040602050305030304" pitchFamily="18" charset="0"/>
              </a:rPr>
              <a:t>Brakes Subsystem</a:t>
            </a:r>
          </a:p>
        </p:txBody>
      </p:sp>
      <p:sp>
        <p:nvSpPr>
          <p:cNvPr id="24" name="Rectangle 23"/>
          <p:cNvSpPr/>
          <p:nvPr/>
        </p:nvSpPr>
        <p:spPr>
          <a:xfrm>
            <a:off x="302216" y="9879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Isometric view – Left Front Wheel Brake system Assembly</a:t>
            </a:r>
          </a:p>
        </p:txBody>
      </p:sp>
      <p:sp>
        <p:nvSpPr>
          <p:cNvPr id="29" name="Rectangle 28"/>
          <p:cNvSpPr/>
          <p:nvPr/>
        </p:nvSpPr>
        <p:spPr>
          <a:xfrm>
            <a:off x="3275856" y="9879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Isometric view – Right Front Wheel Brake Assembly</a:t>
            </a:r>
          </a:p>
        </p:txBody>
      </p:sp>
      <p:sp>
        <p:nvSpPr>
          <p:cNvPr id="30" name="Rectangle 29"/>
          <p:cNvSpPr/>
          <p:nvPr/>
        </p:nvSpPr>
        <p:spPr>
          <a:xfrm>
            <a:off x="6300192" y="9879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Isometric view – Rear Wheel Brake Assembly</a:t>
            </a:r>
          </a:p>
        </p:txBody>
      </p:sp>
      <p:sp>
        <p:nvSpPr>
          <p:cNvPr id="31" name="Rectangle 30"/>
          <p:cNvSpPr/>
          <p:nvPr/>
        </p:nvSpPr>
        <p:spPr>
          <a:xfrm>
            <a:off x="301060" y="33615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Brake Wire Routing view</a:t>
            </a:r>
          </a:p>
        </p:txBody>
      </p:sp>
      <p:sp>
        <p:nvSpPr>
          <p:cNvPr id="32" name="Rectangle 31"/>
          <p:cNvSpPr/>
          <p:nvPr/>
        </p:nvSpPr>
        <p:spPr>
          <a:xfrm>
            <a:off x="3274700" y="33615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Sectional view – Wherever required for better understanding</a:t>
            </a:r>
          </a:p>
        </p:txBody>
      </p:sp>
      <p:sp>
        <p:nvSpPr>
          <p:cNvPr id="33" name="Rectangle 32"/>
          <p:cNvSpPr/>
          <p:nvPr/>
        </p:nvSpPr>
        <p:spPr>
          <a:xfrm>
            <a:off x="6299036" y="33615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Sectional view – Wherever required for better understanding</a:t>
            </a: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t="4252" r="243" b="-13605"/>
          <a:stretch/>
        </p:blipFill>
        <p:spPr bwMode="auto">
          <a:xfrm>
            <a:off x="7591863" y="0"/>
            <a:ext cx="1544849" cy="4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20350" y="96228"/>
            <a:ext cx="347194" cy="27699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latin typeface="Book Antiqua" panose="02040602050305030304" pitchFamily="18" charset="0"/>
              </a:rPr>
              <a:t>13</a:t>
            </a:r>
          </a:p>
        </p:txBody>
      </p:sp>
      <p:pic>
        <p:nvPicPr>
          <p:cNvPr id="14" name="Picture 13">
            <a:extLst>
              <a:ext uri="{FF2B5EF4-FFF2-40B4-BE49-F238E27FC236}">
                <a16:creationId xmlns:a16="http://schemas.microsoft.com/office/drawing/2014/main" id="{BCB7B8BF-4403-4077-A7B1-B5BD98A8C9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104" y="1101105"/>
            <a:ext cx="1664608" cy="1938277"/>
          </a:xfrm>
          <a:prstGeom prst="rect">
            <a:avLst/>
          </a:prstGeom>
        </p:spPr>
      </p:pic>
      <p:pic>
        <p:nvPicPr>
          <p:cNvPr id="16" name="Picture 15">
            <a:extLst>
              <a:ext uri="{FF2B5EF4-FFF2-40B4-BE49-F238E27FC236}">
                <a16:creationId xmlns:a16="http://schemas.microsoft.com/office/drawing/2014/main" id="{6BE8E5ED-887C-4494-BFF6-052BF01B74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93153" y="1019446"/>
            <a:ext cx="1819790" cy="2056742"/>
          </a:xfrm>
          <a:prstGeom prst="rect">
            <a:avLst/>
          </a:prstGeom>
        </p:spPr>
      </p:pic>
      <p:pic>
        <p:nvPicPr>
          <p:cNvPr id="18" name="Picture 17">
            <a:extLst>
              <a:ext uri="{FF2B5EF4-FFF2-40B4-BE49-F238E27FC236}">
                <a16:creationId xmlns:a16="http://schemas.microsoft.com/office/drawing/2014/main" id="{2AF8ECC0-55FF-473A-8EBD-7849829159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293" y="1101105"/>
            <a:ext cx="1581140" cy="1831373"/>
          </a:xfrm>
          <a:prstGeom prst="rect">
            <a:avLst/>
          </a:prstGeom>
        </p:spPr>
      </p:pic>
    </p:spTree>
    <p:extLst>
      <p:ext uri="{BB962C8B-B14F-4D97-AF65-F5344CB8AC3E}">
        <p14:creationId xmlns:p14="http://schemas.microsoft.com/office/powerpoint/2010/main" val="2579259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36"/>
            <a:ext cx="8229600" cy="952500"/>
          </a:xfrm>
        </p:spPr>
        <p:txBody>
          <a:bodyPr>
            <a:normAutofit/>
          </a:bodyPr>
          <a:lstStyle/>
          <a:p>
            <a:r>
              <a:rPr lang="en-IN" sz="3600" dirty="0">
                <a:latin typeface="Book Antiqua" panose="02040602050305030304" pitchFamily="18" charset="0"/>
              </a:rPr>
              <a:t>Advance Tech Subsystem</a:t>
            </a:r>
          </a:p>
        </p:txBody>
      </p:sp>
      <p:sp>
        <p:nvSpPr>
          <p:cNvPr id="24" name="Rectangle 23"/>
          <p:cNvSpPr/>
          <p:nvPr/>
        </p:nvSpPr>
        <p:spPr>
          <a:xfrm>
            <a:off x="302216" y="9879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Isometric view – Advance Tech 1</a:t>
            </a:r>
          </a:p>
        </p:txBody>
      </p:sp>
      <p:sp>
        <p:nvSpPr>
          <p:cNvPr id="29" name="Rectangle 28"/>
          <p:cNvSpPr/>
          <p:nvPr/>
        </p:nvSpPr>
        <p:spPr>
          <a:xfrm>
            <a:off x="3275856" y="9879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Isometric view – Advance Tech 2</a:t>
            </a:r>
          </a:p>
        </p:txBody>
      </p:sp>
      <p:sp>
        <p:nvSpPr>
          <p:cNvPr id="30" name="Rectangle 29"/>
          <p:cNvSpPr/>
          <p:nvPr/>
        </p:nvSpPr>
        <p:spPr>
          <a:xfrm>
            <a:off x="6300192" y="9879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Isometric view – Advance Tech 3</a:t>
            </a:r>
          </a:p>
        </p:txBody>
      </p:sp>
      <p:sp>
        <p:nvSpPr>
          <p:cNvPr id="31" name="Rectangle 30"/>
          <p:cNvSpPr/>
          <p:nvPr/>
        </p:nvSpPr>
        <p:spPr>
          <a:xfrm>
            <a:off x="301060" y="33615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Isometric view – Advance Tech 4</a:t>
            </a:r>
          </a:p>
        </p:txBody>
      </p:sp>
      <p:sp>
        <p:nvSpPr>
          <p:cNvPr id="32" name="Rectangle 31"/>
          <p:cNvSpPr/>
          <p:nvPr/>
        </p:nvSpPr>
        <p:spPr>
          <a:xfrm>
            <a:off x="3274700" y="33615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Sectional/ Extra view – Wherever required for better understanding</a:t>
            </a:r>
          </a:p>
        </p:txBody>
      </p:sp>
      <p:sp>
        <p:nvSpPr>
          <p:cNvPr id="33" name="Rectangle 32"/>
          <p:cNvSpPr/>
          <p:nvPr/>
        </p:nvSpPr>
        <p:spPr>
          <a:xfrm>
            <a:off x="6299036" y="33615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Sectional/ Extra view – Wherever required for better understanding</a:t>
            </a: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t="4252" r="243" b="-13605"/>
          <a:stretch/>
        </p:blipFill>
        <p:spPr bwMode="auto">
          <a:xfrm>
            <a:off x="7591863" y="0"/>
            <a:ext cx="1544849" cy="4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20350" y="96228"/>
            <a:ext cx="347194" cy="27699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latin typeface="Book Antiqua" panose="02040602050305030304" pitchFamily="18" charset="0"/>
              </a:rPr>
              <a:t>14</a:t>
            </a:r>
          </a:p>
        </p:txBody>
      </p:sp>
      <p:pic>
        <p:nvPicPr>
          <p:cNvPr id="4" name="Picture 3">
            <a:extLst>
              <a:ext uri="{FF2B5EF4-FFF2-40B4-BE49-F238E27FC236}">
                <a16:creationId xmlns:a16="http://schemas.microsoft.com/office/drawing/2014/main" id="{E5E8C6E8-2503-444D-9478-4BF5663261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1756" y="1378619"/>
            <a:ext cx="1682584" cy="1518077"/>
          </a:xfrm>
          <a:prstGeom prst="rect">
            <a:avLst/>
          </a:prstGeom>
        </p:spPr>
      </p:pic>
      <p:pic>
        <p:nvPicPr>
          <p:cNvPr id="6" name="Picture 5">
            <a:extLst>
              <a:ext uri="{FF2B5EF4-FFF2-40B4-BE49-F238E27FC236}">
                <a16:creationId xmlns:a16="http://schemas.microsoft.com/office/drawing/2014/main" id="{1126F612-3FB0-4932-A04D-E94F41C667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8729" y="1053075"/>
            <a:ext cx="1557309" cy="1840122"/>
          </a:xfrm>
          <a:prstGeom prst="rect">
            <a:avLst/>
          </a:prstGeom>
        </p:spPr>
      </p:pic>
      <p:pic>
        <p:nvPicPr>
          <p:cNvPr id="8" name="Picture 7">
            <a:extLst>
              <a:ext uri="{FF2B5EF4-FFF2-40B4-BE49-F238E27FC236}">
                <a16:creationId xmlns:a16="http://schemas.microsoft.com/office/drawing/2014/main" id="{8794E275-CB88-4099-BF35-CCFEFA6F8A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027" y="3583489"/>
            <a:ext cx="1678928" cy="1699010"/>
          </a:xfrm>
          <a:prstGeom prst="rect">
            <a:avLst/>
          </a:prstGeom>
        </p:spPr>
      </p:pic>
      <p:pic>
        <p:nvPicPr>
          <p:cNvPr id="12" name="Picture 11">
            <a:extLst>
              <a:ext uri="{FF2B5EF4-FFF2-40B4-BE49-F238E27FC236}">
                <a16:creationId xmlns:a16="http://schemas.microsoft.com/office/drawing/2014/main" id="{E7034375-503C-4F68-8DEC-5343DF7BD72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5346" y="1041389"/>
            <a:ext cx="2228732" cy="1990587"/>
          </a:xfrm>
          <a:prstGeom prst="rect">
            <a:avLst/>
          </a:prstGeom>
        </p:spPr>
      </p:pic>
    </p:spTree>
    <p:extLst>
      <p:ext uri="{BB962C8B-B14F-4D97-AF65-F5344CB8AC3E}">
        <p14:creationId xmlns:p14="http://schemas.microsoft.com/office/powerpoint/2010/main" val="2284654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36"/>
            <a:ext cx="8229600" cy="952500"/>
          </a:xfrm>
        </p:spPr>
        <p:txBody>
          <a:bodyPr>
            <a:normAutofit/>
          </a:bodyPr>
          <a:lstStyle/>
          <a:p>
            <a:r>
              <a:rPr lang="en-IN" sz="3200" dirty="0">
                <a:latin typeface="Book Antiqua" panose="02040602050305030304" pitchFamily="18" charset="0"/>
              </a:rPr>
              <a:t>Frame, Seats and Other</a:t>
            </a:r>
          </a:p>
        </p:txBody>
      </p:sp>
      <p:sp>
        <p:nvSpPr>
          <p:cNvPr id="24" name="Rectangle 23"/>
          <p:cNvSpPr/>
          <p:nvPr/>
        </p:nvSpPr>
        <p:spPr>
          <a:xfrm>
            <a:off x="302216" y="9879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Exploded view – Subsystem Assembly</a:t>
            </a:r>
          </a:p>
        </p:txBody>
      </p:sp>
      <p:sp>
        <p:nvSpPr>
          <p:cNvPr id="29" name="Rectangle 28"/>
          <p:cNvSpPr/>
          <p:nvPr/>
        </p:nvSpPr>
        <p:spPr>
          <a:xfrm>
            <a:off x="3275856" y="9879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Front view – Subsystem Assembly</a:t>
            </a:r>
          </a:p>
        </p:txBody>
      </p:sp>
      <p:sp>
        <p:nvSpPr>
          <p:cNvPr id="30" name="Rectangle 29"/>
          <p:cNvSpPr/>
          <p:nvPr/>
        </p:nvSpPr>
        <p:spPr>
          <a:xfrm>
            <a:off x="6300192" y="9879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Side view – Subsystem Assembly</a:t>
            </a:r>
          </a:p>
        </p:txBody>
      </p:sp>
      <p:sp>
        <p:nvSpPr>
          <p:cNvPr id="31" name="Rectangle 30"/>
          <p:cNvSpPr/>
          <p:nvPr/>
        </p:nvSpPr>
        <p:spPr>
          <a:xfrm>
            <a:off x="301060" y="33615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Top view – Subsystem Assembly</a:t>
            </a:r>
          </a:p>
        </p:txBody>
      </p:sp>
      <p:sp>
        <p:nvSpPr>
          <p:cNvPr id="32" name="Rectangle 31"/>
          <p:cNvSpPr/>
          <p:nvPr/>
        </p:nvSpPr>
        <p:spPr>
          <a:xfrm>
            <a:off x="3274700" y="33615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Sectional/ Extra view – Wherever required for better understanding</a:t>
            </a:r>
          </a:p>
        </p:txBody>
      </p:sp>
      <p:sp>
        <p:nvSpPr>
          <p:cNvPr id="33" name="Rectangle 32"/>
          <p:cNvSpPr/>
          <p:nvPr/>
        </p:nvSpPr>
        <p:spPr>
          <a:xfrm>
            <a:off x="6299036" y="33615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Sectional/ Extra view – Wherever required for better understanding</a:t>
            </a: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t="4252" r="243" b="-13605"/>
          <a:stretch/>
        </p:blipFill>
        <p:spPr bwMode="auto">
          <a:xfrm>
            <a:off x="7591863" y="0"/>
            <a:ext cx="1544849" cy="4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20350" y="96228"/>
            <a:ext cx="347194" cy="27699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latin typeface="Book Antiqua" panose="02040602050305030304" pitchFamily="18" charset="0"/>
              </a:rPr>
              <a:t>15</a:t>
            </a:r>
          </a:p>
        </p:txBody>
      </p:sp>
      <p:pic>
        <p:nvPicPr>
          <p:cNvPr id="4" name="Picture 3">
            <a:extLst>
              <a:ext uri="{FF2B5EF4-FFF2-40B4-BE49-F238E27FC236}">
                <a16:creationId xmlns:a16="http://schemas.microsoft.com/office/drawing/2014/main" id="{E36F58F9-84E8-48A2-A0A9-82836A11F0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1880" y="1097692"/>
            <a:ext cx="1937129" cy="1952192"/>
          </a:xfrm>
          <a:prstGeom prst="rect">
            <a:avLst/>
          </a:prstGeom>
        </p:spPr>
      </p:pic>
      <p:pic>
        <p:nvPicPr>
          <p:cNvPr id="6" name="Picture 5">
            <a:extLst>
              <a:ext uri="{FF2B5EF4-FFF2-40B4-BE49-F238E27FC236}">
                <a16:creationId xmlns:a16="http://schemas.microsoft.com/office/drawing/2014/main" id="{310701E7-8174-48C3-A33B-0707DD506E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9036" y="1201316"/>
            <a:ext cx="2456696" cy="1560374"/>
          </a:xfrm>
          <a:prstGeom prst="rect">
            <a:avLst/>
          </a:prstGeom>
        </p:spPr>
      </p:pic>
      <p:pic>
        <p:nvPicPr>
          <p:cNvPr id="8" name="Picture 7">
            <a:extLst>
              <a:ext uri="{FF2B5EF4-FFF2-40B4-BE49-F238E27FC236}">
                <a16:creationId xmlns:a16="http://schemas.microsoft.com/office/drawing/2014/main" id="{823DAE19-7F9C-42E0-9E45-E96CF22ACA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544" y="996084"/>
            <a:ext cx="2256010" cy="2071975"/>
          </a:xfrm>
          <a:prstGeom prst="rect">
            <a:avLst/>
          </a:prstGeom>
        </p:spPr>
      </p:pic>
      <p:pic>
        <p:nvPicPr>
          <p:cNvPr id="12" name="Picture 11">
            <a:extLst>
              <a:ext uri="{FF2B5EF4-FFF2-40B4-BE49-F238E27FC236}">
                <a16:creationId xmlns:a16="http://schemas.microsoft.com/office/drawing/2014/main" id="{BF21D0F1-1AAA-4647-9C85-7A6C9853309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5934" y="3459011"/>
            <a:ext cx="1260164" cy="1990777"/>
          </a:xfrm>
          <a:prstGeom prst="rect">
            <a:avLst/>
          </a:prstGeom>
        </p:spPr>
      </p:pic>
    </p:spTree>
    <p:extLst>
      <p:ext uri="{BB962C8B-B14F-4D97-AF65-F5344CB8AC3E}">
        <p14:creationId xmlns:p14="http://schemas.microsoft.com/office/powerpoint/2010/main" val="30325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36"/>
            <a:ext cx="8229600" cy="952500"/>
          </a:xfrm>
        </p:spPr>
        <p:txBody>
          <a:bodyPr>
            <a:normAutofit/>
          </a:bodyPr>
          <a:lstStyle/>
          <a:p>
            <a:r>
              <a:rPr lang="en-IN" sz="3200" dirty="0">
                <a:latin typeface="Book Antiqua" panose="02040602050305030304" pitchFamily="18" charset="0"/>
              </a:rPr>
              <a:t>Electricals and Accessories</a:t>
            </a:r>
          </a:p>
        </p:txBody>
      </p:sp>
      <p:sp>
        <p:nvSpPr>
          <p:cNvPr id="24" name="Rectangle 23"/>
          <p:cNvSpPr/>
          <p:nvPr/>
        </p:nvSpPr>
        <p:spPr>
          <a:xfrm>
            <a:off x="302216" y="9879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Exploded view – Subsystem Assembly</a:t>
            </a:r>
          </a:p>
        </p:txBody>
      </p:sp>
      <p:sp>
        <p:nvSpPr>
          <p:cNvPr id="29" name="Rectangle 28"/>
          <p:cNvSpPr/>
          <p:nvPr/>
        </p:nvSpPr>
        <p:spPr>
          <a:xfrm>
            <a:off x="3275856" y="9879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Front view – Subsystem Assembly</a:t>
            </a:r>
          </a:p>
        </p:txBody>
      </p:sp>
      <p:sp>
        <p:nvSpPr>
          <p:cNvPr id="30" name="Rectangle 29"/>
          <p:cNvSpPr/>
          <p:nvPr/>
        </p:nvSpPr>
        <p:spPr>
          <a:xfrm>
            <a:off x="6300192" y="9879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Side view – Subsystem Assembly</a:t>
            </a:r>
          </a:p>
        </p:txBody>
      </p:sp>
      <p:sp>
        <p:nvSpPr>
          <p:cNvPr id="31" name="Rectangle 30"/>
          <p:cNvSpPr/>
          <p:nvPr/>
        </p:nvSpPr>
        <p:spPr>
          <a:xfrm>
            <a:off x="301060" y="33615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Top view – Subsystem Assembly</a:t>
            </a:r>
          </a:p>
        </p:txBody>
      </p:sp>
      <p:sp>
        <p:nvSpPr>
          <p:cNvPr id="32" name="Rectangle 31"/>
          <p:cNvSpPr/>
          <p:nvPr/>
        </p:nvSpPr>
        <p:spPr>
          <a:xfrm>
            <a:off x="3274700" y="33615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Sectional/ Extra view – Wherever required for better understanding</a:t>
            </a:r>
          </a:p>
        </p:txBody>
      </p:sp>
      <p:sp>
        <p:nvSpPr>
          <p:cNvPr id="33" name="Rectangle 32"/>
          <p:cNvSpPr/>
          <p:nvPr/>
        </p:nvSpPr>
        <p:spPr>
          <a:xfrm>
            <a:off x="6299036" y="3361556"/>
            <a:ext cx="2456696" cy="20882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Sectional/ Extra view – Wherever required for better understanding</a:t>
            </a: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t="4252" r="243" b="-13605"/>
          <a:stretch/>
        </p:blipFill>
        <p:spPr bwMode="auto">
          <a:xfrm>
            <a:off x="7591863" y="0"/>
            <a:ext cx="1544849" cy="4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20350" y="96228"/>
            <a:ext cx="347194" cy="27699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latin typeface="Book Antiqua" panose="02040602050305030304" pitchFamily="18" charset="0"/>
              </a:rPr>
              <a:t>16</a:t>
            </a:r>
          </a:p>
        </p:txBody>
      </p:sp>
      <p:pic>
        <p:nvPicPr>
          <p:cNvPr id="4" name="Picture 3">
            <a:extLst>
              <a:ext uri="{FF2B5EF4-FFF2-40B4-BE49-F238E27FC236}">
                <a16:creationId xmlns:a16="http://schemas.microsoft.com/office/drawing/2014/main" id="{CCAA839F-44D3-495E-B078-3B5BBCD9F8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8571" y="1441932"/>
            <a:ext cx="2456696" cy="1415568"/>
          </a:xfrm>
          <a:prstGeom prst="rect">
            <a:avLst/>
          </a:prstGeom>
        </p:spPr>
      </p:pic>
      <p:pic>
        <p:nvPicPr>
          <p:cNvPr id="6" name="Picture 5">
            <a:extLst>
              <a:ext uri="{FF2B5EF4-FFF2-40B4-BE49-F238E27FC236}">
                <a16:creationId xmlns:a16="http://schemas.microsoft.com/office/drawing/2014/main" id="{CFAF01B0-A637-46EA-B5A2-8A629D844B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1060" y="1071032"/>
            <a:ext cx="2493240" cy="1932848"/>
          </a:xfrm>
          <a:prstGeom prst="rect">
            <a:avLst/>
          </a:prstGeom>
        </p:spPr>
      </p:pic>
      <p:pic>
        <p:nvPicPr>
          <p:cNvPr id="8" name="Picture 7">
            <a:extLst>
              <a:ext uri="{FF2B5EF4-FFF2-40B4-BE49-F238E27FC236}">
                <a16:creationId xmlns:a16="http://schemas.microsoft.com/office/drawing/2014/main" id="{CC76B2D1-2C03-4B78-9E41-826B1DD852F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19078" y="1661456"/>
            <a:ext cx="2545569" cy="927456"/>
          </a:xfrm>
          <a:prstGeom prst="rect">
            <a:avLst/>
          </a:prstGeom>
        </p:spPr>
      </p:pic>
      <p:pic>
        <p:nvPicPr>
          <p:cNvPr id="12" name="Picture 11">
            <a:extLst>
              <a:ext uri="{FF2B5EF4-FFF2-40B4-BE49-F238E27FC236}">
                <a16:creationId xmlns:a16="http://schemas.microsoft.com/office/drawing/2014/main" id="{84218554-F27B-47D1-A739-1EF3E2AA130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9144" y="3433863"/>
            <a:ext cx="1283630" cy="2060183"/>
          </a:xfrm>
          <a:prstGeom prst="rect">
            <a:avLst/>
          </a:prstGeom>
        </p:spPr>
      </p:pic>
    </p:spTree>
    <p:extLst>
      <p:ext uri="{BB962C8B-B14F-4D97-AF65-F5344CB8AC3E}">
        <p14:creationId xmlns:p14="http://schemas.microsoft.com/office/powerpoint/2010/main" val="139638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ook Antiqua" panose="02040602050305030304" pitchFamily="18" charset="0"/>
              </a:rPr>
              <a:t>General Guidelines</a:t>
            </a:r>
          </a:p>
        </p:txBody>
      </p:sp>
      <p:sp>
        <p:nvSpPr>
          <p:cNvPr id="3" name="Content Placeholder 2"/>
          <p:cNvSpPr>
            <a:spLocks noGrp="1"/>
          </p:cNvSpPr>
          <p:nvPr>
            <p:ph idx="1"/>
          </p:nvPr>
        </p:nvSpPr>
        <p:spPr>
          <a:xfrm>
            <a:off x="457200" y="1201316"/>
            <a:ext cx="8229600" cy="4248472"/>
          </a:xfrm>
          <a:solidFill>
            <a:schemeClr val="bg1">
              <a:lumMod val="85000"/>
            </a:schemeClr>
          </a:solidFill>
        </p:spPr>
        <p:txBody>
          <a:bodyPr>
            <a:noAutofit/>
          </a:bodyPr>
          <a:lstStyle/>
          <a:p>
            <a:pPr algn="just"/>
            <a:r>
              <a:rPr lang="en-IN" sz="1300" dirty="0">
                <a:latin typeface="Book Antiqua" panose="02040602050305030304" pitchFamily="18" charset="0"/>
              </a:rPr>
              <a:t>On the left corner of every slide, slide number is given in the box. Do not change slide sequence. Do not use automatic slide numbering.</a:t>
            </a:r>
          </a:p>
          <a:p>
            <a:pPr algn="just"/>
            <a:r>
              <a:rPr lang="en-IN" sz="1300" dirty="0">
                <a:latin typeface="Book Antiqua" panose="02040602050305030304" pitchFamily="18" charset="0"/>
              </a:rPr>
              <a:t>On the slide number 1, all views of vehicle are required. Pictures are shown for demonstration of views.</a:t>
            </a:r>
          </a:p>
          <a:p>
            <a:pPr algn="just"/>
            <a:r>
              <a:rPr lang="en-IN" sz="1300" dirty="0">
                <a:latin typeface="Book Antiqua" panose="02040602050305030304" pitchFamily="18" charset="0"/>
              </a:rPr>
              <a:t>On the assembly tree slide (slide number 2), team should add vehicle level assembly tree pictures, in which all subassemblies and child parts are visible. All parts and subassemblies should be constrained in the assembly as per the functional requirement. Team can add additional slide if needed for assembly tree. Additional slide for assembly tree should be numbered as 2a, 2b, etc.</a:t>
            </a:r>
          </a:p>
          <a:p>
            <a:pPr algn="just"/>
            <a:r>
              <a:rPr lang="en-IN" sz="1300" dirty="0">
                <a:latin typeface="Book Antiqua" panose="02040602050305030304" pitchFamily="18" charset="0"/>
              </a:rPr>
              <a:t>On the next slides (slide number 3 to 9) for subsystem level, there should be isometric view of respective subsystem assembly along with ballooning and table to explain the part name. On slide number 3, illustration image is shown which needs to be replaced with steering subsystem assembly exploded view.</a:t>
            </a:r>
          </a:p>
          <a:p>
            <a:pPr algn="just"/>
            <a:r>
              <a:rPr lang="en-IN" sz="1300" dirty="0">
                <a:latin typeface="Book Antiqua" panose="02040602050305030304" pitchFamily="18" charset="0"/>
              </a:rPr>
              <a:t>On slide number 10 to 16, include subsystem side, front, top and exploded views. Teams can use sectional views for better understanding wherever necessary. Additional slides can be added for extra view of subsystem or critical components. These additional slides should be numbered according to the respective subsystem slide number with a, b, etc. For example, if team wants to add extra slide for drivetrain subsystem, then it should be added after slide number 13 and numbered as 13a.</a:t>
            </a:r>
          </a:p>
          <a:p>
            <a:pPr algn="just"/>
            <a:r>
              <a:rPr lang="en-IN" sz="1300" dirty="0">
                <a:latin typeface="Book Antiqua" panose="02040602050305030304" pitchFamily="18" charset="0"/>
              </a:rPr>
              <a:t>All the views should be clearly visible. </a:t>
            </a:r>
          </a:p>
          <a:p>
            <a:pPr algn="just"/>
            <a:r>
              <a:rPr lang="en-IN" sz="1300" dirty="0">
                <a:latin typeface="Book Antiqua" panose="02040602050305030304" pitchFamily="18" charset="0"/>
              </a:rPr>
              <a:t>Background colour of CAD screen should be white.</a:t>
            </a:r>
          </a:p>
          <a:p>
            <a:pPr algn="just"/>
            <a:r>
              <a:rPr lang="en-IN" sz="1300" dirty="0">
                <a:latin typeface="Book Antiqua" panose="02040602050305030304" pitchFamily="18" charset="0"/>
              </a:rPr>
              <a:t>Assembly table format is given on the coming slides.</a:t>
            </a:r>
          </a:p>
          <a:p>
            <a:pPr marL="0" indent="0" algn="just">
              <a:buNone/>
            </a:pPr>
            <a:endParaRPr lang="en-IN" sz="1300" dirty="0">
              <a:latin typeface="Book Antiqua" panose="02040602050305030304" pitchFamily="18" charset="0"/>
            </a:endParaRPr>
          </a:p>
          <a:p>
            <a:pPr algn="just"/>
            <a:endParaRPr lang="en-IN" sz="1300" dirty="0">
              <a:latin typeface="Book Antiqua" panose="02040602050305030304" pitchFamily="18" charset="0"/>
            </a:endParaRPr>
          </a:p>
          <a:p>
            <a:pPr algn="just"/>
            <a:endParaRPr lang="en-IN" sz="1300" dirty="0">
              <a:latin typeface="Book Antiqua" panose="02040602050305030304" pitchFamily="18" charset="0"/>
            </a:endParaRPr>
          </a:p>
          <a:p>
            <a:pPr algn="just"/>
            <a:endParaRPr lang="en-IN" sz="1300" dirty="0">
              <a:latin typeface="Book Antiqua" panose="02040602050305030304" pitchFamily="18" charset="0"/>
            </a:endParaRP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 t="4252" r="243" b="-13605"/>
          <a:stretch/>
        </p:blipFill>
        <p:spPr bwMode="auto">
          <a:xfrm>
            <a:off x="7591863" y="0"/>
            <a:ext cx="1544849" cy="4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20350" y="96228"/>
            <a:ext cx="347194" cy="27699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0</a:t>
            </a:r>
          </a:p>
        </p:txBody>
      </p:sp>
    </p:spTree>
    <p:extLst>
      <p:ext uri="{BB962C8B-B14F-4D97-AF65-F5344CB8AC3E}">
        <p14:creationId xmlns:p14="http://schemas.microsoft.com/office/powerpoint/2010/main" val="509274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850484" y="86338"/>
            <a:ext cx="2099280" cy="17979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pic>
        <p:nvPicPr>
          <p:cNvPr id="1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t="4252" r="243" b="-13605"/>
          <a:stretch/>
        </p:blipFill>
        <p:spPr bwMode="auto">
          <a:xfrm>
            <a:off x="7591863" y="0"/>
            <a:ext cx="1544849" cy="4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120792" y="1993404"/>
            <a:ext cx="2099280" cy="17979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sp>
        <p:nvSpPr>
          <p:cNvPr id="11" name="Rectangle 10"/>
          <p:cNvSpPr/>
          <p:nvPr/>
        </p:nvSpPr>
        <p:spPr>
          <a:xfrm>
            <a:off x="5353040" y="86338"/>
            <a:ext cx="2099280" cy="17979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sp>
        <p:nvSpPr>
          <p:cNvPr id="12" name="Rectangle 11"/>
          <p:cNvSpPr/>
          <p:nvPr/>
        </p:nvSpPr>
        <p:spPr>
          <a:xfrm>
            <a:off x="3120792" y="86338"/>
            <a:ext cx="2099280" cy="17979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sp>
        <p:nvSpPr>
          <p:cNvPr id="15" name="Rectangle 14"/>
          <p:cNvSpPr/>
          <p:nvPr/>
        </p:nvSpPr>
        <p:spPr>
          <a:xfrm>
            <a:off x="850484" y="1993404"/>
            <a:ext cx="2099280" cy="17979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sp>
        <p:nvSpPr>
          <p:cNvPr id="20" name="Rectangle 19"/>
          <p:cNvSpPr/>
          <p:nvPr/>
        </p:nvSpPr>
        <p:spPr>
          <a:xfrm>
            <a:off x="3120792" y="3877032"/>
            <a:ext cx="2099280" cy="17979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sp>
        <p:nvSpPr>
          <p:cNvPr id="21" name="Rectangle 20"/>
          <p:cNvSpPr/>
          <p:nvPr/>
        </p:nvSpPr>
        <p:spPr>
          <a:xfrm>
            <a:off x="5353040" y="1993404"/>
            <a:ext cx="2099280" cy="17979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sp>
        <p:nvSpPr>
          <p:cNvPr id="22" name="Rectangle 21"/>
          <p:cNvSpPr/>
          <p:nvPr/>
        </p:nvSpPr>
        <p:spPr>
          <a:xfrm>
            <a:off x="850484" y="3885064"/>
            <a:ext cx="2099280" cy="17979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sp>
        <p:nvSpPr>
          <p:cNvPr id="23" name="Rectangle 22"/>
          <p:cNvSpPr/>
          <p:nvPr/>
        </p:nvSpPr>
        <p:spPr>
          <a:xfrm>
            <a:off x="5353040" y="3885064"/>
            <a:ext cx="2099280" cy="17979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sp>
        <p:nvSpPr>
          <p:cNvPr id="29" name="TextBox 28"/>
          <p:cNvSpPr txBox="1"/>
          <p:nvPr/>
        </p:nvSpPr>
        <p:spPr>
          <a:xfrm>
            <a:off x="120350" y="96228"/>
            <a:ext cx="347194" cy="27699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1</a:t>
            </a:r>
          </a:p>
        </p:txBody>
      </p:sp>
      <p:pic>
        <p:nvPicPr>
          <p:cNvPr id="3" name="Picture 2">
            <a:extLst>
              <a:ext uri="{FF2B5EF4-FFF2-40B4-BE49-F238E27FC236}">
                <a16:creationId xmlns:a16="http://schemas.microsoft.com/office/drawing/2014/main" id="{ABA4EAA2-0D6E-4216-BDAF-629A9C3E6C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990" y="137190"/>
            <a:ext cx="1952497" cy="1696203"/>
          </a:xfrm>
          <a:prstGeom prst="rect">
            <a:avLst/>
          </a:prstGeom>
        </p:spPr>
      </p:pic>
      <p:pic>
        <p:nvPicPr>
          <p:cNvPr id="5" name="Picture 4">
            <a:extLst>
              <a:ext uri="{FF2B5EF4-FFF2-40B4-BE49-F238E27FC236}">
                <a16:creationId xmlns:a16="http://schemas.microsoft.com/office/drawing/2014/main" id="{BFCE0849-7FFE-4E19-AAFE-ECF47C90F8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75015" y="199891"/>
            <a:ext cx="1357466" cy="1644760"/>
          </a:xfrm>
          <a:prstGeom prst="rect">
            <a:avLst/>
          </a:prstGeom>
        </p:spPr>
      </p:pic>
      <p:pic>
        <p:nvPicPr>
          <p:cNvPr id="7" name="Picture 6">
            <a:extLst>
              <a:ext uri="{FF2B5EF4-FFF2-40B4-BE49-F238E27FC236}">
                <a16:creationId xmlns:a16="http://schemas.microsoft.com/office/drawing/2014/main" id="{9AAC75A8-2BCF-48E2-BB37-9B924D725B4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69387" y="232976"/>
            <a:ext cx="1882853" cy="1591105"/>
          </a:xfrm>
          <a:prstGeom prst="rect">
            <a:avLst/>
          </a:prstGeom>
        </p:spPr>
      </p:pic>
      <p:pic>
        <p:nvPicPr>
          <p:cNvPr id="10" name="Picture 9">
            <a:extLst>
              <a:ext uri="{FF2B5EF4-FFF2-40B4-BE49-F238E27FC236}">
                <a16:creationId xmlns:a16="http://schemas.microsoft.com/office/drawing/2014/main" id="{174F5724-F8CE-4574-B02A-764C3358871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229" y="2133652"/>
            <a:ext cx="1882853" cy="1447696"/>
          </a:xfrm>
          <a:prstGeom prst="rect">
            <a:avLst/>
          </a:prstGeom>
        </p:spPr>
      </p:pic>
      <p:pic>
        <p:nvPicPr>
          <p:cNvPr id="14" name="Picture 13">
            <a:extLst>
              <a:ext uri="{FF2B5EF4-FFF2-40B4-BE49-F238E27FC236}">
                <a16:creationId xmlns:a16="http://schemas.microsoft.com/office/drawing/2014/main" id="{E568767E-6057-4762-995A-3B9D9F0EB51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08811" y="2170917"/>
            <a:ext cx="1754533" cy="1519362"/>
          </a:xfrm>
          <a:prstGeom prst="rect">
            <a:avLst/>
          </a:prstGeom>
        </p:spPr>
      </p:pic>
      <p:pic>
        <p:nvPicPr>
          <p:cNvPr id="18" name="Picture 17">
            <a:extLst>
              <a:ext uri="{FF2B5EF4-FFF2-40B4-BE49-F238E27FC236}">
                <a16:creationId xmlns:a16="http://schemas.microsoft.com/office/drawing/2014/main" id="{A728B17B-CCC6-4C31-BBC2-6B7D3322AEC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38266" y="2040553"/>
            <a:ext cx="1436625" cy="1703609"/>
          </a:xfrm>
          <a:prstGeom prst="rect">
            <a:avLst/>
          </a:prstGeom>
        </p:spPr>
      </p:pic>
      <p:pic>
        <p:nvPicPr>
          <p:cNvPr id="25" name="Picture 24">
            <a:extLst>
              <a:ext uri="{FF2B5EF4-FFF2-40B4-BE49-F238E27FC236}">
                <a16:creationId xmlns:a16="http://schemas.microsoft.com/office/drawing/2014/main" id="{862C4B76-9797-45B9-A718-D2F8AC4EACA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87657" y="3958017"/>
            <a:ext cx="2015500" cy="1652001"/>
          </a:xfrm>
          <a:prstGeom prst="rect">
            <a:avLst/>
          </a:prstGeom>
        </p:spPr>
      </p:pic>
      <p:pic>
        <p:nvPicPr>
          <p:cNvPr id="27" name="Picture 26">
            <a:extLst>
              <a:ext uri="{FF2B5EF4-FFF2-40B4-BE49-F238E27FC236}">
                <a16:creationId xmlns:a16="http://schemas.microsoft.com/office/drawing/2014/main" id="{2A7E6079-B183-4EC9-9FB6-A996C415B7B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88359" y="4056877"/>
            <a:ext cx="1969923" cy="1438218"/>
          </a:xfrm>
          <a:prstGeom prst="rect">
            <a:avLst/>
          </a:prstGeom>
        </p:spPr>
      </p:pic>
      <p:pic>
        <p:nvPicPr>
          <p:cNvPr id="30" name="Picture 29">
            <a:extLst>
              <a:ext uri="{FF2B5EF4-FFF2-40B4-BE49-F238E27FC236}">
                <a16:creationId xmlns:a16="http://schemas.microsoft.com/office/drawing/2014/main" id="{61D19D32-AC59-486B-BF29-C7E7C019050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71274" y="4134865"/>
            <a:ext cx="2062811" cy="1298304"/>
          </a:xfrm>
          <a:prstGeom prst="rect">
            <a:avLst/>
          </a:prstGeom>
        </p:spPr>
      </p:pic>
    </p:spTree>
    <p:extLst>
      <p:ext uri="{BB962C8B-B14F-4D97-AF65-F5344CB8AC3E}">
        <p14:creationId xmlns:p14="http://schemas.microsoft.com/office/powerpoint/2010/main" val="588724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58412"/>
            <a:ext cx="8229600" cy="952500"/>
          </a:xfrm>
        </p:spPr>
        <p:txBody>
          <a:bodyPr>
            <a:normAutofit/>
          </a:bodyPr>
          <a:lstStyle/>
          <a:p>
            <a:r>
              <a:rPr lang="en-IN" sz="3600" dirty="0">
                <a:latin typeface="Book Antiqua" panose="02040602050305030304" pitchFamily="18" charset="0"/>
              </a:rPr>
              <a:t>Assembly Tree </a:t>
            </a:r>
          </a:p>
        </p:txBody>
      </p:sp>
      <p:sp>
        <p:nvSpPr>
          <p:cNvPr id="3" name="Rectangle 2"/>
          <p:cNvSpPr/>
          <p:nvPr/>
        </p:nvSpPr>
        <p:spPr>
          <a:xfrm>
            <a:off x="27072" y="841276"/>
            <a:ext cx="2240672" cy="453650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Snaps of Full Assembly Tree</a:t>
            </a:r>
          </a:p>
        </p:txBody>
      </p:sp>
      <p:sp>
        <p:nvSpPr>
          <p:cNvPr id="4" name="Rectangle 3"/>
          <p:cNvSpPr/>
          <p:nvPr/>
        </p:nvSpPr>
        <p:spPr>
          <a:xfrm>
            <a:off x="2339752" y="836732"/>
            <a:ext cx="2232248" cy="453650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Snaps of Full Assembly Tree</a:t>
            </a:r>
          </a:p>
        </p:txBody>
      </p:sp>
      <p:sp>
        <p:nvSpPr>
          <p:cNvPr id="5" name="Rectangle 4"/>
          <p:cNvSpPr/>
          <p:nvPr/>
        </p:nvSpPr>
        <p:spPr>
          <a:xfrm>
            <a:off x="4629572" y="836732"/>
            <a:ext cx="2223824" cy="453650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Snaps of Full Assembly Tree</a:t>
            </a:r>
          </a:p>
        </p:txBody>
      </p:sp>
      <p:sp>
        <p:nvSpPr>
          <p:cNvPr id="6" name="Rectangle 5"/>
          <p:cNvSpPr/>
          <p:nvPr/>
        </p:nvSpPr>
        <p:spPr>
          <a:xfrm>
            <a:off x="6908676" y="841276"/>
            <a:ext cx="2210876" cy="453650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Snaps of Full Assembly Tree</a:t>
            </a:r>
          </a:p>
        </p:txBody>
      </p:sp>
      <p:sp>
        <p:nvSpPr>
          <p:cNvPr id="8" name="TextBox 7"/>
          <p:cNvSpPr txBox="1"/>
          <p:nvPr/>
        </p:nvSpPr>
        <p:spPr>
          <a:xfrm>
            <a:off x="120350" y="96228"/>
            <a:ext cx="347194" cy="27699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2</a:t>
            </a:r>
          </a:p>
        </p:txBody>
      </p:sp>
      <p:pic>
        <p:nvPicPr>
          <p:cNvPr id="10" name="Picture 9">
            <a:extLst>
              <a:ext uri="{FF2B5EF4-FFF2-40B4-BE49-F238E27FC236}">
                <a16:creationId xmlns:a16="http://schemas.microsoft.com/office/drawing/2014/main" id="{6661173E-E1F6-44C4-94CB-0D62DFF30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124" y="870071"/>
            <a:ext cx="1508760" cy="4495800"/>
          </a:xfrm>
          <a:prstGeom prst="rect">
            <a:avLst/>
          </a:prstGeom>
        </p:spPr>
      </p:pic>
      <p:pic>
        <p:nvPicPr>
          <p:cNvPr id="14" name="Picture 13">
            <a:extLst>
              <a:ext uri="{FF2B5EF4-FFF2-40B4-BE49-F238E27FC236}">
                <a16:creationId xmlns:a16="http://schemas.microsoft.com/office/drawing/2014/main" id="{EED3EC18-D24A-495C-8557-6ADA23406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986" y="879944"/>
            <a:ext cx="1287780" cy="4450080"/>
          </a:xfrm>
          <a:prstGeom prst="rect">
            <a:avLst/>
          </a:prstGeom>
        </p:spPr>
      </p:pic>
      <p:pic>
        <p:nvPicPr>
          <p:cNvPr id="17" name="Picture 16">
            <a:extLst>
              <a:ext uri="{FF2B5EF4-FFF2-40B4-BE49-F238E27FC236}">
                <a16:creationId xmlns:a16="http://schemas.microsoft.com/office/drawing/2014/main" id="{F5557452-FB75-4CE7-8CC4-476B19E41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895" y="849167"/>
            <a:ext cx="1356360" cy="4457700"/>
          </a:xfrm>
          <a:prstGeom prst="rect">
            <a:avLst/>
          </a:prstGeom>
        </p:spPr>
      </p:pic>
      <p:pic>
        <p:nvPicPr>
          <p:cNvPr id="19" name="Picture 18">
            <a:extLst>
              <a:ext uri="{FF2B5EF4-FFF2-40B4-BE49-F238E27FC236}">
                <a16:creationId xmlns:a16="http://schemas.microsoft.com/office/drawing/2014/main" id="{2B9DEE2B-C32D-4662-B438-D9C1C60305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2700" y="864704"/>
            <a:ext cx="1645920" cy="4465320"/>
          </a:xfrm>
          <a:prstGeom prst="rect">
            <a:avLst/>
          </a:prstGeom>
        </p:spPr>
      </p:pic>
    </p:spTree>
    <p:extLst>
      <p:ext uri="{BB962C8B-B14F-4D97-AF65-F5344CB8AC3E}">
        <p14:creationId xmlns:p14="http://schemas.microsoft.com/office/powerpoint/2010/main" val="10871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BA9B41-C6A7-4BD5-BFB0-EBE981423069}"/>
              </a:ext>
            </a:extLst>
          </p:cNvPr>
          <p:cNvSpPr>
            <a:spLocks noGrp="1"/>
          </p:cNvSpPr>
          <p:nvPr>
            <p:ph type="title"/>
          </p:nvPr>
        </p:nvSpPr>
        <p:spPr>
          <a:xfrm>
            <a:off x="611560" y="-158412"/>
            <a:ext cx="8229600" cy="952500"/>
          </a:xfrm>
        </p:spPr>
        <p:txBody>
          <a:bodyPr>
            <a:normAutofit/>
          </a:bodyPr>
          <a:lstStyle/>
          <a:p>
            <a:r>
              <a:rPr lang="en-IN" sz="3600" dirty="0">
                <a:latin typeface="Book Antiqua" panose="02040602050305030304" pitchFamily="18" charset="0"/>
              </a:rPr>
              <a:t>Assembly Tree </a:t>
            </a:r>
          </a:p>
        </p:txBody>
      </p:sp>
      <p:sp>
        <p:nvSpPr>
          <p:cNvPr id="5" name="TextBox 4">
            <a:extLst>
              <a:ext uri="{FF2B5EF4-FFF2-40B4-BE49-F238E27FC236}">
                <a16:creationId xmlns:a16="http://schemas.microsoft.com/office/drawing/2014/main" id="{32D664C7-0C73-427E-8705-20E542470003}"/>
              </a:ext>
            </a:extLst>
          </p:cNvPr>
          <p:cNvSpPr txBox="1"/>
          <p:nvPr/>
        </p:nvSpPr>
        <p:spPr>
          <a:xfrm>
            <a:off x="120350" y="96228"/>
            <a:ext cx="347194" cy="27699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2a</a:t>
            </a:r>
          </a:p>
        </p:txBody>
      </p:sp>
      <p:sp>
        <p:nvSpPr>
          <p:cNvPr id="6" name="Rectangle 5">
            <a:extLst>
              <a:ext uri="{FF2B5EF4-FFF2-40B4-BE49-F238E27FC236}">
                <a16:creationId xmlns:a16="http://schemas.microsoft.com/office/drawing/2014/main" id="{906EFA51-EF62-4F5A-AAEA-7015E31F2853}"/>
              </a:ext>
            </a:extLst>
          </p:cNvPr>
          <p:cNvSpPr/>
          <p:nvPr/>
        </p:nvSpPr>
        <p:spPr>
          <a:xfrm>
            <a:off x="27072" y="841276"/>
            <a:ext cx="2240672" cy="453650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Snaps of Full Assembly Tree</a:t>
            </a:r>
          </a:p>
        </p:txBody>
      </p:sp>
      <p:sp>
        <p:nvSpPr>
          <p:cNvPr id="7" name="Rectangle 6">
            <a:extLst>
              <a:ext uri="{FF2B5EF4-FFF2-40B4-BE49-F238E27FC236}">
                <a16:creationId xmlns:a16="http://schemas.microsoft.com/office/drawing/2014/main" id="{DD796659-4D68-485B-BCFF-B5CA10100D59}"/>
              </a:ext>
            </a:extLst>
          </p:cNvPr>
          <p:cNvSpPr/>
          <p:nvPr/>
        </p:nvSpPr>
        <p:spPr>
          <a:xfrm>
            <a:off x="2339752" y="836732"/>
            <a:ext cx="2232248" cy="453650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Snaps of Full Assembly Tree</a:t>
            </a:r>
          </a:p>
        </p:txBody>
      </p:sp>
      <p:sp>
        <p:nvSpPr>
          <p:cNvPr id="8" name="Rectangle 7">
            <a:extLst>
              <a:ext uri="{FF2B5EF4-FFF2-40B4-BE49-F238E27FC236}">
                <a16:creationId xmlns:a16="http://schemas.microsoft.com/office/drawing/2014/main" id="{B190D5FC-2DCA-4F2B-8269-4836A9B10726}"/>
              </a:ext>
            </a:extLst>
          </p:cNvPr>
          <p:cNvSpPr/>
          <p:nvPr/>
        </p:nvSpPr>
        <p:spPr>
          <a:xfrm>
            <a:off x="4629572" y="836732"/>
            <a:ext cx="2223824" cy="453650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Snaps of Full Assembly Tree</a:t>
            </a:r>
          </a:p>
        </p:txBody>
      </p:sp>
      <p:sp>
        <p:nvSpPr>
          <p:cNvPr id="9" name="Rectangle 8">
            <a:extLst>
              <a:ext uri="{FF2B5EF4-FFF2-40B4-BE49-F238E27FC236}">
                <a16:creationId xmlns:a16="http://schemas.microsoft.com/office/drawing/2014/main" id="{4E7090CB-BDA8-4BF8-99F7-6F6A9666FD56}"/>
              </a:ext>
            </a:extLst>
          </p:cNvPr>
          <p:cNvSpPr/>
          <p:nvPr/>
        </p:nvSpPr>
        <p:spPr>
          <a:xfrm>
            <a:off x="6908676" y="841276"/>
            <a:ext cx="2210876" cy="453650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Snaps of Full Assembly Tree</a:t>
            </a:r>
          </a:p>
        </p:txBody>
      </p:sp>
      <p:pic>
        <p:nvPicPr>
          <p:cNvPr id="10" name="Picture 9">
            <a:extLst>
              <a:ext uri="{FF2B5EF4-FFF2-40B4-BE49-F238E27FC236}">
                <a16:creationId xmlns:a16="http://schemas.microsoft.com/office/drawing/2014/main" id="{17762F94-69EC-480F-866C-157E3E5A4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05" y="908409"/>
            <a:ext cx="1485900" cy="4442460"/>
          </a:xfrm>
          <a:prstGeom prst="rect">
            <a:avLst/>
          </a:prstGeom>
        </p:spPr>
      </p:pic>
      <p:pic>
        <p:nvPicPr>
          <p:cNvPr id="14" name="Picture 13">
            <a:extLst>
              <a:ext uri="{FF2B5EF4-FFF2-40B4-BE49-F238E27FC236}">
                <a16:creationId xmlns:a16="http://schemas.microsoft.com/office/drawing/2014/main" id="{A4ECCDF1-81DF-4725-A9A2-C7ED7D212F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3261" y="923156"/>
            <a:ext cx="1493520" cy="4450080"/>
          </a:xfrm>
          <a:prstGeom prst="rect">
            <a:avLst/>
          </a:prstGeom>
        </p:spPr>
      </p:pic>
      <p:pic>
        <p:nvPicPr>
          <p:cNvPr id="16" name="Picture 15">
            <a:extLst>
              <a:ext uri="{FF2B5EF4-FFF2-40B4-BE49-F238E27FC236}">
                <a16:creationId xmlns:a16="http://schemas.microsoft.com/office/drawing/2014/main" id="{932149A5-8196-4A79-9938-B2C4767274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5509" y="1840064"/>
            <a:ext cx="1562100" cy="2529840"/>
          </a:xfrm>
          <a:prstGeom prst="rect">
            <a:avLst/>
          </a:prstGeom>
        </p:spPr>
      </p:pic>
    </p:spTree>
    <p:extLst>
      <p:ext uri="{BB962C8B-B14F-4D97-AF65-F5344CB8AC3E}">
        <p14:creationId xmlns:p14="http://schemas.microsoft.com/office/powerpoint/2010/main" val="2454698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841276"/>
            <a:ext cx="4699560" cy="26642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ysClr val="windowText" lastClr="000000"/>
                </a:solidFill>
                <a:latin typeface="Book Antiqua" panose="02040602050305030304" pitchFamily="18" charset="0"/>
              </a:rPr>
              <a:t>Isometric Exploded View with Ballooning – Subsystem Full Assembly</a:t>
            </a:r>
          </a:p>
        </p:txBody>
      </p:sp>
      <p:graphicFrame>
        <p:nvGraphicFramePr>
          <p:cNvPr id="5" name="Table 4"/>
          <p:cNvGraphicFramePr>
            <a:graphicFrameLocks noGrp="1"/>
          </p:cNvGraphicFramePr>
          <p:nvPr>
            <p:extLst>
              <p:ext uri="{D42A27DB-BD31-4B8C-83A1-F6EECF244321}">
                <p14:modId xmlns:p14="http://schemas.microsoft.com/office/powerpoint/2010/main" val="3166604252"/>
              </p:ext>
            </p:extLst>
          </p:nvPr>
        </p:nvGraphicFramePr>
        <p:xfrm>
          <a:off x="4932040" y="534314"/>
          <a:ext cx="4104456" cy="509016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409822">
                  <a:extLst>
                    <a:ext uri="{9D8B030D-6E8A-4147-A177-3AD203B41FA5}">
                      <a16:colId xmlns:a16="http://schemas.microsoft.com/office/drawing/2014/main" val="20002"/>
                    </a:ext>
                  </a:extLst>
                </a:gridCol>
                <a:gridCol w="1534394">
                  <a:extLst>
                    <a:ext uri="{9D8B030D-6E8A-4147-A177-3AD203B41FA5}">
                      <a16:colId xmlns:a16="http://schemas.microsoft.com/office/drawing/2014/main" val="20003"/>
                    </a:ext>
                  </a:extLst>
                </a:gridCol>
              </a:tblGrid>
              <a:tr h="387636">
                <a:tc>
                  <a:txBody>
                    <a:bodyPr/>
                    <a:lstStyle/>
                    <a:p>
                      <a:r>
                        <a:rPr lang="en-IN" sz="1100" dirty="0">
                          <a:latin typeface="Book Antiqua" panose="02040602050305030304" pitchFamily="18" charset="0"/>
                        </a:rPr>
                        <a:t>B. No</a:t>
                      </a:r>
                    </a:p>
                  </a:txBody>
                  <a:tcPr/>
                </a:tc>
                <a:tc>
                  <a:txBody>
                    <a:bodyPr/>
                    <a:lstStyle/>
                    <a:p>
                      <a:r>
                        <a:rPr lang="en-IN" sz="1100" dirty="0">
                          <a:latin typeface="Book Antiqua" panose="02040602050305030304" pitchFamily="18" charset="0"/>
                        </a:rPr>
                        <a:t>Part</a:t>
                      </a:r>
                      <a:r>
                        <a:rPr lang="en-IN" sz="1100" baseline="0" dirty="0">
                          <a:latin typeface="Book Antiqua" panose="02040602050305030304" pitchFamily="18" charset="0"/>
                        </a:rPr>
                        <a:t> Name</a:t>
                      </a:r>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0"/>
                  </a:ext>
                </a:extLst>
              </a:tr>
              <a:tr h="256199">
                <a:tc>
                  <a:txBody>
                    <a:bodyPr/>
                    <a:lstStyle/>
                    <a:p>
                      <a:r>
                        <a:rPr lang="en-IN" sz="1100" dirty="0">
                          <a:latin typeface="Book Antiqua" panose="02040602050305030304" pitchFamily="18" charset="0"/>
                        </a:rPr>
                        <a:t>11</a:t>
                      </a:r>
                    </a:p>
                  </a:txBody>
                  <a:tcPr/>
                </a:tc>
                <a:tc>
                  <a:txBody>
                    <a:bodyPr/>
                    <a:lstStyle/>
                    <a:p>
                      <a:r>
                        <a:rPr lang="en-US" sz="1100" dirty="0">
                          <a:latin typeface="Book Antiqua" panose="02040602050305030304" pitchFamily="18" charset="0"/>
                        </a:rPr>
                        <a:t>Steering Rod</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29</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1"/>
                  </a:ext>
                </a:extLst>
              </a:tr>
              <a:tr h="256199">
                <a:tc>
                  <a:txBody>
                    <a:bodyPr/>
                    <a:lstStyle/>
                    <a:p>
                      <a:r>
                        <a:rPr lang="en-IN" sz="1100" dirty="0">
                          <a:latin typeface="Book Antiqua" panose="02040602050305030304" pitchFamily="18" charset="0"/>
                        </a:rPr>
                        <a:t>12</a:t>
                      </a:r>
                    </a:p>
                  </a:txBody>
                  <a:tcPr/>
                </a:tc>
                <a:tc>
                  <a:txBody>
                    <a:bodyPr/>
                    <a:lstStyle/>
                    <a:p>
                      <a:r>
                        <a:rPr lang="en-US" sz="1100" dirty="0">
                          <a:latin typeface="Book Antiqua" panose="02040602050305030304" pitchFamily="18" charset="0"/>
                        </a:rPr>
                        <a:t>Knuckle Left</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30</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2"/>
                  </a:ext>
                </a:extLst>
              </a:tr>
              <a:tr h="256199">
                <a:tc>
                  <a:txBody>
                    <a:bodyPr/>
                    <a:lstStyle/>
                    <a:p>
                      <a:r>
                        <a:rPr lang="en-IN" sz="1100" dirty="0">
                          <a:latin typeface="Book Antiqua" panose="02040602050305030304" pitchFamily="18" charset="0"/>
                        </a:rPr>
                        <a:t>13</a:t>
                      </a:r>
                    </a:p>
                  </a:txBody>
                  <a:tcPr/>
                </a:tc>
                <a:tc>
                  <a:txBody>
                    <a:bodyPr/>
                    <a:lstStyle/>
                    <a:p>
                      <a:r>
                        <a:rPr lang="en-US" sz="1100" dirty="0">
                          <a:latin typeface="Book Antiqua" panose="02040602050305030304" pitchFamily="18" charset="0"/>
                        </a:rPr>
                        <a:t>Handle Bar</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31</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3"/>
                  </a:ext>
                </a:extLst>
              </a:tr>
              <a:tr h="256199">
                <a:tc>
                  <a:txBody>
                    <a:bodyPr/>
                    <a:lstStyle/>
                    <a:p>
                      <a:r>
                        <a:rPr lang="en-IN" sz="1100" dirty="0">
                          <a:latin typeface="Book Antiqua" panose="02040602050305030304" pitchFamily="18" charset="0"/>
                        </a:rPr>
                        <a:t>14</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32</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4"/>
                  </a:ext>
                </a:extLst>
              </a:tr>
              <a:tr h="256199">
                <a:tc>
                  <a:txBody>
                    <a:bodyPr/>
                    <a:lstStyle/>
                    <a:p>
                      <a:r>
                        <a:rPr lang="en-IN" sz="1100" dirty="0">
                          <a:latin typeface="Book Antiqua" panose="02040602050305030304" pitchFamily="18" charset="0"/>
                        </a:rPr>
                        <a:t>15</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33</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5"/>
                  </a:ext>
                </a:extLst>
              </a:tr>
              <a:tr h="256199">
                <a:tc>
                  <a:txBody>
                    <a:bodyPr/>
                    <a:lstStyle/>
                    <a:p>
                      <a:r>
                        <a:rPr lang="en-IN" sz="1100" dirty="0">
                          <a:latin typeface="Book Antiqua" panose="02040602050305030304" pitchFamily="18" charset="0"/>
                        </a:rPr>
                        <a:t>16</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34</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6"/>
                  </a:ext>
                </a:extLst>
              </a:tr>
              <a:tr h="256199">
                <a:tc>
                  <a:txBody>
                    <a:bodyPr/>
                    <a:lstStyle/>
                    <a:p>
                      <a:r>
                        <a:rPr lang="en-IN" sz="1100" dirty="0">
                          <a:latin typeface="Book Antiqua" panose="02040602050305030304" pitchFamily="18" charset="0"/>
                        </a:rPr>
                        <a:t>17</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35</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7"/>
                  </a:ext>
                </a:extLst>
              </a:tr>
              <a:tr h="256199">
                <a:tc>
                  <a:txBody>
                    <a:bodyPr/>
                    <a:lstStyle/>
                    <a:p>
                      <a:r>
                        <a:rPr lang="en-IN" sz="1100" dirty="0">
                          <a:latin typeface="Book Antiqua" panose="02040602050305030304" pitchFamily="18" charset="0"/>
                        </a:rPr>
                        <a:t>18</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36</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8"/>
                  </a:ext>
                </a:extLst>
              </a:tr>
              <a:tr h="256199">
                <a:tc>
                  <a:txBody>
                    <a:bodyPr/>
                    <a:lstStyle/>
                    <a:p>
                      <a:r>
                        <a:rPr lang="en-IN" sz="1100" dirty="0">
                          <a:latin typeface="Book Antiqua" panose="02040602050305030304" pitchFamily="18" charset="0"/>
                        </a:rPr>
                        <a:t>19</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37</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9"/>
                  </a:ext>
                </a:extLst>
              </a:tr>
              <a:tr h="256199">
                <a:tc>
                  <a:txBody>
                    <a:bodyPr/>
                    <a:lstStyle/>
                    <a:p>
                      <a:r>
                        <a:rPr lang="en-IN" sz="1100" dirty="0">
                          <a:latin typeface="Book Antiqua" panose="02040602050305030304" pitchFamily="18" charset="0"/>
                        </a:rPr>
                        <a:t>20</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38</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0"/>
                  </a:ext>
                </a:extLst>
              </a:tr>
              <a:tr h="256199">
                <a:tc>
                  <a:txBody>
                    <a:bodyPr/>
                    <a:lstStyle/>
                    <a:p>
                      <a:r>
                        <a:rPr lang="en-IN" sz="1100" dirty="0">
                          <a:latin typeface="Book Antiqua" panose="02040602050305030304" pitchFamily="18" charset="0"/>
                        </a:rPr>
                        <a:t>21</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39</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1"/>
                  </a:ext>
                </a:extLst>
              </a:tr>
              <a:tr h="256199">
                <a:tc>
                  <a:txBody>
                    <a:bodyPr/>
                    <a:lstStyle/>
                    <a:p>
                      <a:r>
                        <a:rPr lang="en-IN" sz="1100" dirty="0">
                          <a:latin typeface="Book Antiqua" panose="02040602050305030304" pitchFamily="18" charset="0"/>
                        </a:rPr>
                        <a:t>22</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40</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2"/>
                  </a:ext>
                </a:extLst>
              </a:tr>
              <a:tr h="256199">
                <a:tc>
                  <a:txBody>
                    <a:bodyPr/>
                    <a:lstStyle/>
                    <a:p>
                      <a:r>
                        <a:rPr lang="en-IN" sz="1100" dirty="0">
                          <a:latin typeface="Book Antiqua" panose="02040602050305030304" pitchFamily="18" charset="0"/>
                        </a:rPr>
                        <a:t>23</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41</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3"/>
                  </a:ext>
                </a:extLst>
              </a:tr>
              <a:tr h="256199">
                <a:tc>
                  <a:txBody>
                    <a:bodyPr/>
                    <a:lstStyle/>
                    <a:p>
                      <a:r>
                        <a:rPr lang="en-IN" sz="1100" dirty="0">
                          <a:latin typeface="Book Antiqua" panose="02040602050305030304" pitchFamily="18" charset="0"/>
                        </a:rPr>
                        <a:t>24</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42</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4"/>
                  </a:ext>
                </a:extLst>
              </a:tr>
              <a:tr h="256199">
                <a:tc>
                  <a:txBody>
                    <a:bodyPr/>
                    <a:lstStyle/>
                    <a:p>
                      <a:r>
                        <a:rPr lang="en-IN" sz="1100" dirty="0">
                          <a:latin typeface="Book Antiqua" panose="02040602050305030304" pitchFamily="18" charset="0"/>
                        </a:rPr>
                        <a:t>25</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43</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5"/>
                  </a:ext>
                </a:extLst>
              </a:tr>
              <a:tr h="256199">
                <a:tc>
                  <a:txBody>
                    <a:bodyPr/>
                    <a:lstStyle/>
                    <a:p>
                      <a:r>
                        <a:rPr lang="en-IN" sz="1100" dirty="0">
                          <a:latin typeface="Book Antiqua" panose="02040602050305030304" pitchFamily="18" charset="0"/>
                        </a:rPr>
                        <a:t>26</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44</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6"/>
                  </a:ext>
                </a:extLst>
              </a:tr>
              <a:tr h="256199">
                <a:tc>
                  <a:txBody>
                    <a:bodyPr/>
                    <a:lstStyle/>
                    <a:p>
                      <a:r>
                        <a:rPr lang="en-IN" sz="1100" dirty="0">
                          <a:latin typeface="Book Antiqua" panose="02040602050305030304" pitchFamily="18" charset="0"/>
                        </a:rPr>
                        <a:t>27</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45</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7"/>
                  </a:ext>
                </a:extLst>
              </a:tr>
              <a:tr h="256199">
                <a:tc>
                  <a:txBody>
                    <a:bodyPr/>
                    <a:lstStyle/>
                    <a:p>
                      <a:r>
                        <a:rPr lang="en-IN" sz="1100" dirty="0">
                          <a:latin typeface="Book Antiqua" panose="02040602050305030304" pitchFamily="18" charset="0"/>
                        </a:rPr>
                        <a:t>28</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46</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34969238"/>
              </p:ext>
            </p:extLst>
          </p:nvPr>
        </p:nvGraphicFramePr>
        <p:xfrm>
          <a:off x="125800" y="3577580"/>
          <a:ext cx="4681264" cy="1836875"/>
        </p:xfrm>
        <a:graphic>
          <a:graphicData uri="http://schemas.openxmlformats.org/drawingml/2006/table">
            <a:tbl>
              <a:tblPr firstRow="1" bandRow="1">
                <a:tableStyleId>{5C22544A-7EE6-4342-B048-85BDC9FD1C3A}</a:tableStyleId>
              </a:tblPr>
              <a:tblGrid>
                <a:gridCol w="410637">
                  <a:extLst>
                    <a:ext uri="{9D8B030D-6E8A-4147-A177-3AD203B41FA5}">
                      <a16:colId xmlns:a16="http://schemas.microsoft.com/office/drawing/2014/main" val="20000"/>
                    </a:ext>
                  </a:extLst>
                </a:gridCol>
                <a:gridCol w="2053186">
                  <a:extLst>
                    <a:ext uri="{9D8B030D-6E8A-4147-A177-3AD203B41FA5}">
                      <a16:colId xmlns:a16="http://schemas.microsoft.com/office/drawing/2014/main" val="20001"/>
                    </a:ext>
                  </a:extLst>
                </a:gridCol>
                <a:gridCol w="467415">
                  <a:extLst>
                    <a:ext uri="{9D8B030D-6E8A-4147-A177-3AD203B41FA5}">
                      <a16:colId xmlns:a16="http://schemas.microsoft.com/office/drawing/2014/main" val="20002"/>
                    </a:ext>
                  </a:extLst>
                </a:gridCol>
                <a:gridCol w="1750026">
                  <a:extLst>
                    <a:ext uri="{9D8B030D-6E8A-4147-A177-3AD203B41FA5}">
                      <a16:colId xmlns:a16="http://schemas.microsoft.com/office/drawing/2014/main" val="20003"/>
                    </a:ext>
                  </a:extLst>
                </a:gridCol>
              </a:tblGrid>
              <a:tr h="282031">
                <a:tc>
                  <a:txBody>
                    <a:bodyPr/>
                    <a:lstStyle/>
                    <a:p>
                      <a:r>
                        <a:rPr lang="en-IN" sz="1100" dirty="0">
                          <a:latin typeface="Book Antiqua" panose="02040602050305030304" pitchFamily="18" charset="0"/>
                        </a:rPr>
                        <a:t>B.No</a:t>
                      </a:r>
                    </a:p>
                  </a:txBody>
                  <a:tcPr/>
                </a:tc>
                <a:tc>
                  <a:txBody>
                    <a:bodyPr/>
                    <a:lstStyle/>
                    <a:p>
                      <a:r>
                        <a:rPr lang="en-IN" sz="1100" dirty="0">
                          <a:latin typeface="Book Antiqua" panose="02040602050305030304" pitchFamily="18" charset="0"/>
                        </a:rPr>
                        <a:t>Part</a:t>
                      </a:r>
                      <a:r>
                        <a:rPr lang="en-IN" sz="1100" baseline="0" dirty="0">
                          <a:latin typeface="Book Antiqua" panose="02040602050305030304" pitchFamily="18" charset="0"/>
                        </a:rPr>
                        <a:t> Name</a:t>
                      </a:r>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0"/>
                  </a:ext>
                </a:extLst>
              </a:tr>
              <a:tr h="282031">
                <a:tc>
                  <a:txBody>
                    <a:bodyPr/>
                    <a:lstStyle/>
                    <a:p>
                      <a:r>
                        <a:rPr lang="en-IN" sz="1100" dirty="0">
                          <a:latin typeface="Book Antiqua" panose="02040602050305030304" pitchFamily="18" charset="0"/>
                        </a:rPr>
                        <a:t>1</a:t>
                      </a:r>
                    </a:p>
                  </a:txBody>
                  <a:tcPr/>
                </a:tc>
                <a:tc>
                  <a:txBody>
                    <a:bodyPr/>
                    <a:lstStyle/>
                    <a:p>
                      <a:r>
                        <a:rPr lang="en-US" sz="1100" dirty="0">
                          <a:latin typeface="Book Antiqua" panose="02040602050305030304" pitchFamily="18" charset="0"/>
                        </a:rPr>
                        <a:t>7 inch rod</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6</a:t>
                      </a:r>
                    </a:p>
                  </a:txBody>
                  <a:tcPr/>
                </a:tc>
                <a:tc>
                  <a:txBody>
                    <a:bodyPr/>
                    <a:lstStyle/>
                    <a:p>
                      <a:r>
                        <a:rPr lang="en-US" sz="1100" dirty="0">
                          <a:latin typeface="Book Antiqua" panose="02040602050305030304" pitchFamily="18" charset="0"/>
                        </a:rPr>
                        <a:t>Knuckle Right</a:t>
                      </a:r>
                      <a:endParaRPr lang="en-IN" sz="1100" dirty="0">
                        <a:latin typeface="Book Antiqua" panose="02040602050305030304" pitchFamily="18" charset="0"/>
                      </a:endParaRPr>
                    </a:p>
                  </a:txBody>
                  <a:tcPr/>
                </a:tc>
                <a:extLst>
                  <a:ext uri="{0D108BD9-81ED-4DB2-BD59-A6C34878D82A}">
                    <a16:rowId xmlns:a16="http://schemas.microsoft.com/office/drawing/2014/main" val="10001"/>
                  </a:ext>
                </a:extLst>
              </a:tr>
              <a:tr h="282031">
                <a:tc>
                  <a:txBody>
                    <a:bodyPr/>
                    <a:lstStyle/>
                    <a:p>
                      <a:r>
                        <a:rPr lang="en-IN" sz="1100" dirty="0">
                          <a:latin typeface="Book Antiqua" panose="02040602050305030304" pitchFamily="18" charset="0"/>
                        </a:rPr>
                        <a:t>2</a:t>
                      </a:r>
                    </a:p>
                  </a:txBody>
                  <a:tcPr/>
                </a:tc>
                <a:tc>
                  <a:txBody>
                    <a:bodyPr/>
                    <a:lstStyle/>
                    <a:p>
                      <a:r>
                        <a:rPr lang="en-US" sz="1100" dirty="0">
                          <a:latin typeface="Book Antiqua" panose="02040602050305030304" pitchFamily="18" charset="0"/>
                        </a:rPr>
                        <a:t>Crank</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7</a:t>
                      </a:r>
                    </a:p>
                  </a:txBody>
                  <a:tcPr/>
                </a:tc>
                <a:tc>
                  <a:txBody>
                    <a:bodyPr/>
                    <a:lstStyle/>
                    <a:p>
                      <a:r>
                        <a:rPr lang="en-US" sz="1100" dirty="0">
                          <a:latin typeface="Book Antiqua" panose="02040602050305030304" pitchFamily="18" charset="0"/>
                        </a:rPr>
                        <a:t>Steering Arm</a:t>
                      </a:r>
                      <a:endParaRPr lang="en-IN" sz="1100" dirty="0">
                        <a:latin typeface="Book Antiqua" panose="02040602050305030304" pitchFamily="18" charset="0"/>
                      </a:endParaRPr>
                    </a:p>
                  </a:txBody>
                  <a:tcPr/>
                </a:tc>
                <a:extLst>
                  <a:ext uri="{0D108BD9-81ED-4DB2-BD59-A6C34878D82A}">
                    <a16:rowId xmlns:a16="http://schemas.microsoft.com/office/drawing/2014/main" val="10002"/>
                  </a:ext>
                </a:extLst>
              </a:tr>
              <a:tr h="282031">
                <a:tc>
                  <a:txBody>
                    <a:bodyPr/>
                    <a:lstStyle/>
                    <a:p>
                      <a:r>
                        <a:rPr lang="en-IN" sz="1100" dirty="0">
                          <a:latin typeface="Book Antiqua" panose="02040602050305030304" pitchFamily="18" charset="0"/>
                        </a:rPr>
                        <a:t>3</a:t>
                      </a:r>
                    </a:p>
                  </a:txBody>
                  <a:tcPr/>
                </a:tc>
                <a:tc>
                  <a:txBody>
                    <a:bodyPr/>
                    <a:lstStyle/>
                    <a:p>
                      <a:r>
                        <a:rPr lang="en-US" sz="1100" dirty="0">
                          <a:latin typeface="Book Antiqua" panose="02040602050305030304" pitchFamily="18" charset="0"/>
                        </a:rPr>
                        <a:t>Side Tyroid</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8</a:t>
                      </a:r>
                    </a:p>
                  </a:txBody>
                  <a:tcPr/>
                </a:tc>
                <a:tc>
                  <a:txBody>
                    <a:bodyPr/>
                    <a:lstStyle/>
                    <a:p>
                      <a:r>
                        <a:rPr lang="en-US" sz="1100" dirty="0">
                          <a:latin typeface="Book Antiqua" panose="02040602050305030304" pitchFamily="18" charset="0"/>
                        </a:rPr>
                        <a:t>Driving Yoke</a:t>
                      </a:r>
                      <a:endParaRPr lang="en-IN" sz="1100" dirty="0">
                        <a:latin typeface="Book Antiqua" panose="02040602050305030304" pitchFamily="18" charset="0"/>
                      </a:endParaRPr>
                    </a:p>
                  </a:txBody>
                  <a:tcPr/>
                </a:tc>
                <a:extLst>
                  <a:ext uri="{0D108BD9-81ED-4DB2-BD59-A6C34878D82A}">
                    <a16:rowId xmlns:a16="http://schemas.microsoft.com/office/drawing/2014/main" val="10003"/>
                  </a:ext>
                </a:extLst>
              </a:tr>
              <a:tr h="282031">
                <a:tc>
                  <a:txBody>
                    <a:bodyPr/>
                    <a:lstStyle/>
                    <a:p>
                      <a:r>
                        <a:rPr lang="en-IN" sz="1100" dirty="0">
                          <a:latin typeface="Book Antiqua" panose="02040602050305030304" pitchFamily="18" charset="0"/>
                        </a:rPr>
                        <a:t>4</a:t>
                      </a:r>
                    </a:p>
                  </a:txBody>
                  <a:tcPr/>
                </a:tc>
                <a:tc>
                  <a:txBody>
                    <a:bodyPr/>
                    <a:lstStyle/>
                    <a:p>
                      <a:r>
                        <a:rPr lang="en-US" sz="1100" dirty="0">
                          <a:latin typeface="Book Antiqua" panose="02040602050305030304" pitchFamily="18" charset="0"/>
                        </a:rPr>
                        <a:t>Heim Ball Joint</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9</a:t>
                      </a:r>
                    </a:p>
                  </a:txBody>
                  <a:tcPr/>
                </a:tc>
                <a:tc>
                  <a:txBody>
                    <a:bodyPr/>
                    <a:lstStyle/>
                    <a:p>
                      <a:r>
                        <a:rPr lang="en-US" sz="1100" dirty="0">
                          <a:latin typeface="Book Antiqua" panose="02040602050305030304" pitchFamily="18" charset="0"/>
                        </a:rPr>
                        <a:t>Driven Yoke</a:t>
                      </a:r>
                      <a:endParaRPr lang="en-IN" sz="1100" dirty="0">
                        <a:latin typeface="Book Antiqua" panose="02040602050305030304" pitchFamily="18" charset="0"/>
                      </a:endParaRPr>
                    </a:p>
                  </a:txBody>
                  <a:tcPr/>
                </a:tc>
                <a:extLst>
                  <a:ext uri="{0D108BD9-81ED-4DB2-BD59-A6C34878D82A}">
                    <a16:rowId xmlns:a16="http://schemas.microsoft.com/office/drawing/2014/main" val="10004"/>
                  </a:ext>
                </a:extLst>
              </a:tr>
              <a:tr h="282031">
                <a:tc>
                  <a:txBody>
                    <a:bodyPr/>
                    <a:lstStyle/>
                    <a:p>
                      <a:r>
                        <a:rPr lang="en-IN" sz="1100" dirty="0">
                          <a:latin typeface="Book Antiqua" panose="02040602050305030304" pitchFamily="18" charset="0"/>
                        </a:rPr>
                        <a:t>5</a:t>
                      </a:r>
                    </a:p>
                  </a:txBody>
                  <a:tcPr/>
                </a:tc>
                <a:tc>
                  <a:txBody>
                    <a:bodyPr/>
                    <a:lstStyle/>
                    <a:p>
                      <a:r>
                        <a:rPr lang="en-US" sz="1100" dirty="0">
                          <a:latin typeface="Book Antiqua" panose="02040602050305030304" pitchFamily="18" charset="0"/>
                        </a:rPr>
                        <a:t>Center Tyroid</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Book Antiqua" panose="02040602050305030304" pitchFamily="18" charset="0"/>
                        </a:rPr>
                        <a:t>Bearing Cross</a:t>
                      </a:r>
                      <a:endParaRPr lang="en-IN" sz="1100" dirty="0">
                        <a:latin typeface="Book Antiqua" panose="02040602050305030304" pitchFamily="18" charset="0"/>
                      </a:endParaRPr>
                    </a:p>
                  </a:txBody>
                  <a:tcPr/>
                </a:tc>
                <a:extLst>
                  <a:ext uri="{0D108BD9-81ED-4DB2-BD59-A6C34878D82A}">
                    <a16:rowId xmlns:a16="http://schemas.microsoft.com/office/drawing/2014/main" val="10005"/>
                  </a:ext>
                </a:extLst>
              </a:tr>
            </a:tbl>
          </a:graphicData>
        </a:graphic>
      </p:graphicFrame>
      <p:sp>
        <p:nvSpPr>
          <p:cNvPr id="6" name="Title 1"/>
          <p:cNvSpPr>
            <a:spLocks noGrp="1"/>
          </p:cNvSpPr>
          <p:nvPr>
            <p:ph type="title"/>
          </p:nvPr>
        </p:nvSpPr>
        <p:spPr>
          <a:xfrm>
            <a:off x="755576" y="122928"/>
            <a:ext cx="3682752" cy="540403"/>
          </a:xfrm>
          <a:solidFill>
            <a:schemeClr val="accent3">
              <a:lumMod val="20000"/>
              <a:lumOff val="80000"/>
            </a:schemeClr>
          </a:solidFill>
        </p:spPr>
        <p:txBody>
          <a:bodyPr>
            <a:normAutofit fontScale="90000"/>
          </a:bodyPr>
          <a:lstStyle/>
          <a:p>
            <a:r>
              <a:rPr lang="en-IN" dirty="0">
                <a:latin typeface="Book Antiqua" panose="02040602050305030304" pitchFamily="18" charset="0"/>
              </a:rPr>
              <a:t>Steering</a:t>
            </a: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t="4252" r="243" b="-13605"/>
          <a:stretch/>
        </p:blipFill>
        <p:spPr bwMode="auto">
          <a:xfrm>
            <a:off x="7591863" y="0"/>
            <a:ext cx="1544849" cy="4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20350" y="96228"/>
            <a:ext cx="347194" cy="27699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3</a:t>
            </a:r>
          </a:p>
        </p:txBody>
      </p:sp>
      <p:pic>
        <p:nvPicPr>
          <p:cNvPr id="3" name="Picture 2">
            <a:extLst>
              <a:ext uri="{FF2B5EF4-FFF2-40B4-BE49-F238E27FC236}">
                <a16:creationId xmlns:a16="http://schemas.microsoft.com/office/drawing/2014/main" id="{8F733780-96D2-4BC2-9382-4DF8E68C81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129" y="928614"/>
            <a:ext cx="3312368" cy="2489619"/>
          </a:xfrm>
          <a:prstGeom prst="rect">
            <a:avLst/>
          </a:prstGeom>
        </p:spPr>
      </p:pic>
    </p:spTree>
    <p:extLst>
      <p:ext uri="{BB962C8B-B14F-4D97-AF65-F5344CB8AC3E}">
        <p14:creationId xmlns:p14="http://schemas.microsoft.com/office/powerpoint/2010/main" val="2795900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841276"/>
            <a:ext cx="4699560" cy="26642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Isometric Exploded View with Ballooning – Subsystem Full Assembly</a:t>
            </a:r>
          </a:p>
        </p:txBody>
      </p:sp>
      <p:graphicFrame>
        <p:nvGraphicFramePr>
          <p:cNvPr id="5" name="Table 4"/>
          <p:cNvGraphicFramePr>
            <a:graphicFrameLocks noGrp="1"/>
          </p:cNvGraphicFramePr>
          <p:nvPr>
            <p:extLst>
              <p:ext uri="{D42A27DB-BD31-4B8C-83A1-F6EECF244321}">
                <p14:modId xmlns:p14="http://schemas.microsoft.com/office/powerpoint/2010/main" val="3344504939"/>
              </p:ext>
            </p:extLst>
          </p:nvPr>
        </p:nvGraphicFramePr>
        <p:xfrm>
          <a:off x="4932040" y="519752"/>
          <a:ext cx="4104456" cy="510472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409822">
                  <a:extLst>
                    <a:ext uri="{9D8B030D-6E8A-4147-A177-3AD203B41FA5}">
                      <a16:colId xmlns:a16="http://schemas.microsoft.com/office/drawing/2014/main" val="20002"/>
                    </a:ext>
                  </a:extLst>
                </a:gridCol>
                <a:gridCol w="1534394">
                  <a:extLst>
                    <a:ext uri="{9D8B030D-6E8A-4147-A177-3AD203B41FA5}">
                      <a16:colId xmlns:a16="http://schemas.microsoft.com/office/drawing/2014/main" val="20003"/>
                    </a:ext>
                  </a:extLst>
                </a:gridCol>
              </a:tblGrid>
              <a:tr h="393219">
                <a:tc>
                  <a:txBody>
                    <a:bodyPr/>
                    <a:lstStyle/>
                    <a:p>
                      <a:r>
                        <a:rPr lang="en-IN" sz="1100" dirty="0">
                          <a:latin typeface="Book Antiqua" panose="02040602050305030304" pitchFamily="18" charset="0"/>
                        </a:rPr>
                        <a:t>B.No</a:t>
                      </a:r>
                    </a:p>
                  </a:txBody>
                  <a:tcPr/>
                </a:tc>
                <a:tc>
                  <a:txBody>
                    <a:bodyPr/>
                    <a:lstStyle/>
                    <a:p>
                      <a:r>
                        <a:rPr lang="en-IN" sz="1100" dirty="0">
                          <a:latin typeface="Book Antiqua" panose="02040602050305030304" pitchFamily="18" charset="0"/>
                        </a:rPr>
                        <a:t>Part</a:t>
                      </a:r>
                      <a:r>
                        <a:rPr lang="en-IN" sz="1100" baseline="0" dirty="0">
                          <a:latin typeface="Book Antiqua" panose="02040602050305030304" pitchFamily="18" charset="0"/>
                        </a:rPr>
                        <a:t> Name</a:t>
                      </a:r>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0"/>
                  </a:ext>
                </a:extLst>
              </a:tr>
              <a:tr h="259889">
                <a:tc>
                  <a:txBody>
                    <a:bodyPr/>
                    <a:lstStyle/>
                    <a:p>
                      <a:r>
                        <a:rPr lang="en-IN" sz="1100" dirty="0">
                          <a:latin typeface="Book Antiqua" panose="02040602050305030304" pitchFamily="18" charset="0"/>
                        </a:rPr>
                        <a:t>11</a:t>
                      </a:r>
                    </a:p>
                  </a:txBody>
                  <a:tcPr/>
                </a:tc>
                <a:tc>
                  <a:txBody>
                    <a:bodyPr/>
                    <a:lstStyle/>
                    <a:p>
                      <a:r>
                        <a:rPr lang="en-US" sz="1100" dirty="0">
                          <a:latin typeface="Book Antiqua" panose="02040602050305030304" pitchFamily="18" charset="0"/>
                        </a:rPr>
                        <a:t>Wheel Assembly</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29</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1"/>
                  </a:ext>
                </a:extLst>
              </a:tr>
              <a:tr h="259889">
                <a:tc>
                  <a:txBody>
                    <a:bodyPr/>
                    <a:lstStyle/>
                    <a:p>
                      <a:r>
                        <a:rPr lang="en-IN" sz="1100" dirty="0">
                          <a:latin typeface="Book Antiqua" panose="02040602050305030304" pitchFamily="18" charset="0"/>
                        </a:rPr>
                        <a:t>12</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30</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2"/>
                  </a:ext>
                </a:extLst>
              </a:tr>
              <a:tr h="259889">
                <a:tc>
                  <a:txBody>
                    <a:bodyPr/>
                    <a:lstStyle/>
                    <a:p>
                      <a:r>
                        <a:rPr lang="en-IN" sz="1100" dirty="0">
                          <a:latin typeface="Book Antiqua" panose="02040602050305030304" pitchFamily="18" charset="0"/>
                        </a:rPr>
                        <a:t>13</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31</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3"/>
                  </a:ext>
                </a:extLst>
              </a:tr>
              <a:tr h="259889">
                <a:tc>
                  <a:txBody>
                    <a:bodyPr/>
                    <a:lstStyle/>
                    <a:p>
                      <a:r>
                        <a:rPr lang="en-IN" sz="1100" dirty="0">
                          <a:latin typeface="Book Antiqua" panose="02040602050305030304" pitchFamily="18" charset="0"/>
                        </a:rPr>
                        <a:t>14</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32</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4"/>
                  </a:ext>
                </a:extLst>
              </a:tr>
              <a:tr h="259889">
                <a:tc>
                  <a:txBody>
                    <a:bodyPr/>
                    <a:lstStyle/>
                    <a:p>
                      <a:r>
                        <a:rPr lang="en-IN" sz="1100" dirty="0">
                          <a:latin typeface="Book Antiqua" panose="02040602050305030304" pitchFamily="18" charset="0"/>
                        </a:rPr>
                        <a:t>15</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33</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5"/>
                  </a:ext>
                </a:extLst>
              </a:tr>
              <a:tr h="259889">
                <a:tc>
                  <a:txBody>
                    <a:bodyPr/>
                    <a:lstStyle/>
                    <a:p>
                      <a:r>
                        <a:rPr lang="en-IN" sz="1100" dirty="0">
                          <a:latin typeface="Book Antiqua" panose="02040602050305030304" pitchFamily="18" charset="0"/>
                        </a:rPr>
                        <a:t>16</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34</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6"/>
                  </a:ext>
                </a:extLst>
              </a:tr>
              <a:tr h="259889">
                <a:tc>
                  <a:txBody>
                    <a:bodyPr/>
                    <a:lstStyle/>
                    <a:p>
                      <a:r>
                        <a:rPr lang="en-IN" sz="1100" dirty="0">
                          <a:latin typeface="Book Antiqua" panose="02040602050305030304" pitchFamily="18" charset="0"/>
                        </a:rPr>
                        <a:t>17</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35</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7"/>
                  </a:ext>
                </a:extLst>
              </a:tr>
              <a:tr h="259889">
                <a:tc>
                  <a:txBody>
                    <a:bodyPr/>
                    <a:lstStyle/>
                    <a:p>
                      <a:r>
                        <a:rPr lang="en-IN" sz="1100" dirty="0">
                          <a:latin typeface="Book Antiqua" panose="02040602050305030304" pitchFamily="18" charset="0"/>
                        </a:rPr>
                        <a:t>18</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36</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8"/>
                  </a:ext>
                </a:extLst>
              </a:tr>
              <a:tr h="259889">
                <a:tc>
                  <a:txBody>
                    <a:bodyPr/>
                    <a:lstStyle/>
                    <a:p>
                      <a:r>
                        <a:rPr lang="en-IN" sz="1100" dirty="0">
                          <a:latin typeface="Book Antiqua" panose="02040602050305030304" pitchFamily="18" charset="0"/>
                        </a:rPr>
                        <a:t>19</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37</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9"/>
                  </a:ext>
                </a:extLst>
              </a:tr>
              <a:tr h="259889">
                <a:tc>
                  <a:txBody>
                    <a:bodyPr/>
                    <a:lstStyle/>
                    <a:p>
                      <a:r>
                        <a:rPr lang="en-IN" sz="1100" dirty="0">
                          <a:latin typeface="Book Antiqua" panose="02040602050305030304" pitchFamily="18" charset="0"/>
                        </a:rPr>
                        <a:t>20</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38</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0"/>
                  </a:ext>
                </a:extLst>
              </a:tr>
              <a:tr h="259889">
                <a:tc>
                  <a:txBody>
                    <a:bodyPr/>
                    <a:lstStyle/>
                    <a:p>
                      <a:r>
                        <a:rPr lang="en-IN" sz="1100" dirty="0">
                          <a:latin typeface="Book Antiqua" panose="02040602050305030304" pitchFamily="18" charset="0"/>
                        </a:rPr>
                        <a:t>21</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39</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1"/>
                  </a:ext>
                </a:extLst>
              </a:tr>
              <a:tr h="259889">
                <a:tc>
                  <a:txBody>
                    <a:bodyPr/>
                    <a:lstStyle/>
                    <a:p>
                      <a:r>
                        <a:rPr lang="en-IN" sz="1100" dirty="0">
                          <a:latin typeface="Book Antiqua" panose="02040602050305030304" pitchFamily="18" charset="0"/>
                        </a:rPr>
                        <a:t>22</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40</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2"/>
                  </a:ext>
                </a:extLst>
              </a:tr>
              <a:tr h="259889">
                <a:tc>
                  <a:txBody>
                    <a:bodyPr/>
                    <a:lstStyle/>
                    <a:p>
                      <a:r>
                        <a:rPr lang="en-IN" sz="1100" dirty="0">
                          <a:latin typeface="Book Antiqua" panose="02040602050305030304" pitchFamily="18" charset="0"/>
                        </a:rPr>
                        <a:t>23</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41</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3"/>
                  </a:ext>
                </a:extLst>
              </a:tr>
              <a:tr h="259889">
                <a:tc>
                  <a:txBody>
                    <a:bodyPr/>
                    <a:lstStyle/>
                    <a:p>
                      <a:r>
                        <a:rPr lang="en-IN" sz="1100" dirty="0">
                          <a:latin typeface="Book Antiqua" panose="02040602050305030304" pitchFamily="18" charset="0"/>
                        </a:rPr>
                        <a:t>24</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42</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4"/>
                  </a:ext>
                </a:extLst>
              </a:tr>
              <a:tr h="259889">
                <a:tc>
                  <a:txBody>
                    <a:bodyPr/>
                    <a:lstStyle/>
                    <a:p>
                      <a:r>
                        <a:rPr lang="en-IN" sz="1100" dirty="0">
                          <a:latin typeface="Book Antiqua" panose="02040602050305030304" pitchFamily="18" charset="0"/>
                        </a:rPr>
                        <a:t>25</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43</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5"/>
                  </a:ext>
                </a:extLst>
              </a:tr>
              <a:tr h="259889">
                <a:tc>
                  <a:txBody>
                    <a:bodyPr/>
                    <a:lstStyle/>
                    <a:p>
                      <a:r>
                        <a:rPr lang="en-IN" sz="1100" dirty="0">
                          <a:latin typeface="Book Antiqua" panose="02040602050305030304" pitchFamily="18" charset="0"/>
                        </a:rPr>
                        <a:t>26</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44</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6"/>
                  </a:ext>
                </a:extLst>
              </a:tr>
              <a:tr h="259889">
                <a:tc>
                  <a:txBody>
                    <a:bodyPr/>
                    <a:lstStyle/>
                    <a:p>
                      <a:r>
                        <a:rPr lang="en-IN" sz="1100" dirty="0">
                          <a:latin typeface="Book Antiqua" panose="02040602050305030304" pitchFamily="18" charset="0"/>
                        </a:rPr>
                        <a:t>27</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45</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7"/>
                  </a:ext>
                </a:extLst>
              </a:tr>
              <a:tr h="259889">
                <a:tc>
                  <a:txBody>
                    <a:bodyPr/>
                    <a:lstStyle/>
                    <a:p>
                      <a:r>
                        <a:rPr lang="en-IN" sz="1100" dirty="0">
                          <a:latin typeface="Book Antiqua" panose="02040602050305030304" pitchFamily="18" charset="0"/>
                        </a:rPr>
                        <a:t>28</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46</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506283048"/>
              </p:ext>
            </p:extLst>
          </p:nvPr>
        </p:nvGraphicFramePr>
        <p:xfrm>
          <a:off x="125800" y="3577580"/>
          <a:ext cx="4681264" cy="1836875"/>
        </p:xfrm>
        <a:graphic>
          <a:graphicData uri="http://schemas.openxmlformats.org/drawingml/2006/table">
            <a:tbl>
              <a:tblPr firstRow="1" bandRow="1">
                <a:tableStyleId>{5C22544A-7EE6-4342-B048-85BDC9FD1C3A}</a:tableStyleId>
              </a:tblPr>
              <a:tblGrid>
                <a:gridCol w="410637">
                  <a:extLst>
                    <a:ext uri="{9D8B030D-6E8A-4147-A177-3AD203B41FA5}">
                      <a16:colId xmlns:a16="http://schemas.microsoft.com/office/drawing/2014/main" val="20000"/>
                    </a:ext>
                  </a:extLst>
                </a:gridCol>
                <a:gridCol w="2053186">
                  <a:extLst>
                    <a:ext uri="{9D8B030D-6E8A-4147-A177-3AD203B41FA5}">
                      <a16:colId xmlns:a16="http://schemas.microsoft.com/office/drawing/2014/main" val="20001"/>
                    </a:ext>
                  </a:extLst>
                </a:gridCol>
                <a:gridCol w="467415">
                  <a:extLst>
                    <a:ext uri="{9D8B030D-6E8A-4147-A177-3AD203B41FA5}">
                      <a16:colId xmlns:a16="http://schemas.microsoft.com/office/drawing/2014/main" val="20002"/>
                    </a:ext>
                  </a:extLst>
                </a:gridCol>
                <a:gridCol w="1750026">
                  <a:extLst>
                    <a:ext uri="{9D8B030D-6E8A-4147-A177-3AD203B41FA5}">
                      <a16:colId xmlns:a16="http://schemas.microsoft.com/office/drawing/2014/main" val="20003"/>
                    </a:ext>
                  </a:extLst>
                </a:gridCol>
              </a:tblGrid>
              <a:tr h="282031">
                <a:tc>
                  <a:txBody>
                    <a:bodyPr/>
                    <a:lstStyle/>
                    <a:p>
                      <a:r>
                        <a:rPr lang="en-IN" sz="1100" dirty="0">
                          <a:latin typeface="Book Antiqua" panose="02040602050305030304" pitchFamily="18" charset="0"/>
                        </a:rPr>
                        <a:t>B.No</a:t>
                      </a:r>
                    </a:p>
                  </a:txBody>
                  <a:tcPr/>
                </a:tc>
                <a:tc>
                  <a:txBody>
                    <a:bodyPr/>
                    <a:lstStyle/>
                    <a:p>
                      <a:r>
                        <a:rPr lang="en-IN" sz="1100" dirty="0">
                          <a:latin typeface="Book Antiqua" panose="02040602050305030304" pitchFamily="18" charset="0"/>
                        </a:rPr>
                        <a:t>Part</a:t>
                      </a:r>
                      <a:r>
                        <a:rPr lang="en-IN" sz="1100" baseline="0" dirty="0">
                          <a:latin typeface="Book Antiqua" panose="02040602050305030304" pitchFamily="18" charset="0"/>
                        </a:rPr>
                        <a:t> Name</a:t>
                      </a:r>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0"/>
                  </a:ext>
                </a:extLst>
              </a:tr>
              <a:tr h="282031">
                <a:tc>
                  <a:txBody>
                    <a:bodyPr/>
                    <a:lstStyle/>
                    <a:p>
                      <a:r>
                        <a:rPr lang="en-IN" sz="1100" dirty="0">
                          <a:latin typeface="Book Antiqua" panose="02040602050305030304" pitchFamily="18" charset="0"/>
                        </a:rPr>
                        <a:t>1</a:t>
                      </a:r>
                    </a:p>
                  </a:txBody>
                  <a:tcPr/>
                </a:tc>
                <a:tc>
                  <a:txBody>
                    <a:bodyPr/>
                    <a:lstStyle/>
                    <a:p>
                      <a:r>
                        <a:rPr lang="en-US" sz="1100" dirty="0">
                          <a:latin typeface="Book Antiqua" panose="02040602050305030304" pitchFamily="18" charset="0"/>
                        </a:rPr>
                        <a:t>Trailing Arm</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6</a:t>
                      </a:r>
                    </a:p>
                  </a:txBody>
                  <a:tcPr/>
                </a:tc>
                <a:tc>
                  <a:txBody>
                    <a:bodyPr/>
                    <a:lstStyle/>
                    <a:p>
                      <a:r>
                        <a:rPr lang="en-US" sz="1100" dirty="0">
                          <a:latin typeface="Book Antiqua" panose="02040602050305030304" pitchFamily="18" charset="0"/>
                        </a:rPr>
                        <a:t>Front Arms</a:t>
                      </a:r>
                      <a:endParaRPr lang="en-IN" sz="1100" dirty="0">
                        <a:latin typeface="Book Antiqua" panose="02040602050305030304" pitchFamily="18" charset="0"/>
                      </a:endParaRPr>
                    </a:p>
                  </a:txBody>
                  <a:tcPr/>
                </a:tc>
                <a:extLst>
                  <a:ext uri="{0D108BD9-81ED-4DB2-BD59-A6C34878D82A}">
                    <a16:rowId xmlns:a16="http://schemas.microsoft.com/office/drawing/2014/main" val="10001"/>
                  </a:ext>
                </a:extLst>
              </a:tr>
              <a:tr h="282031">
                <a:tc>
                  <a:txBody>
                    <a:bodyPr/>
                    <a:lstStyle/>
                    <a:p>
                      <a:r>
                        <a:rPr lang="en-IN" sz="1100" dirty="0">
                          <a:latin typeface="Book Antiqua" panose="02040602050305030304" pitchFamily="18" charset="0"/>
                        </a:rPr>
                        <a:t>2</a:t>
                      </a:r>
                    </a:p>
                  </a:txBody>
                  <a:tcPr/>
                </a:tc>
                <a:tc>
                  <a:txBody>
                    <a:bodyPr/>
                    <a:lstStyle/>
                    <a:p>
                      <a:r>
                        <a:rPr lang="en-US" sz="1100" dirty="0">
                          <a:latin typeface="Book Antiqua" panose="02040602050305030304" pitchFamily="18" charset="0"/>
                        </a:rPr>
                        <a:t>Trailing Arm Clamps</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7</a:t>
                      </a:r>
                    </a:p>
                  </a:txBody>
                  <a:tcPr/>
                </a:tc>
                <a:tc>
                  <a:txBody>
                    <a:bodyPr/>
                    <a:lstStyle/>
                    <a:p>
                      <a:r>
                        <a:rPr lang="en-US" sz="1100" dirty="0">
                          <a:latin typeface="Book Antiqua" panose="02040602050305030304" pitchFamily="18" charset="0"/>
                        </a:rPr>
                        <a:t>Lower Arm Clamps</a:t>
                      </a:r>
                      <a:endParaRPr lang="en-IN" sz="1100" dirty="0">
                        <a:latin typeface="Book Antiqua" panose="02040602050305030304" pitchFamily="18" charset="0"/>
                      </a:endParaRPr>
                    </a:p>
                  </a:txBody>
                  <a:tcPr/>
                </a:tc>
                <a:extLst>
                  <a:ext uri="{0D108BD9-81ED-4DB2-BD59-A6C34878D82A}">
                    <a16:rowId xmlns:a16="http://schemas.microsoft.com/office/drawing/2014/main" val="10002"/>
                  </a:ext>
                </a:extLst>
              </a:tr>
              <a:tr h="282031">
                <a:tc>
                  <a:txBody>
                    <a:bodyPr/>
                    <a:lstStyle/>
                    <a:p>
                      <a:r>
                        <a:rPr lang="en-IN" sz="1100" dirty="0">
                          <a:latin typeface="Book Antiqua" panose="02040602050305030304" pitchFamily="18" charset="0"/>
                        </a:rPr>
                        <a:t>3</a:t>
                      </a:r>
                    </a:p>
                  </a:txBody>
                  <a:tcPr/>
                </a:tc>
                <a:tc>
                  <a:txBody>
                    <a:bodyPr/>
                    <a:lstStyle/>
                    <a:p>
                      <a:r>
                        <a:rPr lang="en-US" sz="1100" dirty="0">
                          <a:latin typeface="Book Antiqua" panose="02040602050305030304" pitchFamily="18" charset="0"/>
                        </a:rPr>
                        <a:t>Suspension Rod</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8</a:t>
                      </a:r>
                    </a:p>
                  </a:txBody>
                  <a:tcPr/>
                </a:tc>
                <a:tc>
                  <a:txBody>
                    <a:bodyPr/>
                    <a:lstStyle/>
                    <a:p>
                      <a:r>
                        <a:rPr lang="en-US" sz="1100" dirty="0">
                          <a:latin typeface="Book Antiqua" panose="02040602050305030304" pitchFamily="18" charset="0"/>
                        </a:rPr>
                        <a:t>Suspension Mountings</a:t>
                      </a:r>
                      <a:endParaRPr lang="en-IN" sz="1100" dirty="0">
                        <a:latin typeface="Book Antiqua" panose="02040602050305030304" pitchFamily="18" charset="0"/>
                      </a:endParaRPr>
                    </a:p>
                  </a:txBody>
                  <a:tcPr/>
                </a:tc>
                <a:extLst>
                  <a:ext uri="{0D108BD9-81ED-4DB2-BD59-A6C34878D82A}">
                    <a16:rowId xmlns:a16="http://schemas.microsoft.com/office/drawing/2014/main" val="10003"/>
                  </a:ext>
                </a:extLst>
              </a:tr>
              <a:tr h="282031">
                <a:tc>
                  <a:txBody>
                    <a:bodyPr/>
                    <a:lstStyle/>
                    <a:p>
                      <a:r>
                        <a:rPr lang="en-IN" sz="1100" dirty="0">
                          <a:latin typeface="Book Antiqua" panose="02040602050305030304" pitchFamily="18" charset="0"/>
                        </a:rPr>
                        <a:t>4</a:t>
                      </a:r>
                    </a:p>
                  </a:txBody>
                  <a:tcPr/>
                </a:tc>
                <a:tc>
                  <a:txBody>
                    <a:bodyPr/>
                    <a:lstStyle/>
                    <a:p>
                      <a:r>
                        <a:rPr lang="en-US" sz="1100" dirty="0">
                          <a:latin typeface="Book Antiqua" panose="02040602050305030304" pitchFamily="18" charset="0"/>
                        </a:rPr>
                        <a:t>Suspension Spring</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9</a:t>
                      </a:r>
                    </a:p>
                  </a:txBody>
                  <a:tcPr/>
                </a:tc>
                <a:tc>
                  <a:txBody>
                    <a:bodyPr/>
                    <a:lstStyle/>
                    <a:p>
                      <a:r>
                        <a:rPr lang="en-US" sz="1100" dirty="0">
                          <a:latin typeface="Book Antiqua" panose="02040602050305030304" pitchFamily="18" charset="0"/>
                        </a:rPr>
                        <a:t>Upper Arms Clamps</a:t>
                      </a:r>
                      <a:endParaRPr lang="en-IN" sz="1100" dirty="0">
                        <a:latin typeface="Book Antiqua" panose="02040602050305030304" pitchFamily="18" charset="0"/>
                      </a:endParaRPr>
                    </a:p>
                  </a:txBody>
                  <a:tcPr/>
                </a:tc>
                <a:extLst>
                  <a:ext uri="{0D108BD9-81ED-4DB2-BD59-A6C34878D82A}">
                    <a16:rowId xmlns:a16="http://schemas.microsoft.com/office/drawing/2014/main" val="10004"/>
                  </a:ext>
                </a:extLst>
              </a:tr>
              <a:tr h="282031">
                <a:tc>
                  <a:txBody>
                    <a:bodyPr/>
                    <a:lstStyle/>
                    <a:p>
                      <a:r>
                        <a:rPr lang="en-IN" sz="1100" dirty="0">
                          <a:latin typeface="Book Antiqua" panose="02040602050305030304" pitchFamily="18" charset="0"/>
                        </a:rPr>
                        <a:t>5</a:t>
                      </a:r>
                    </a:p>
                  </a:txBody>
                  <a:tcPr/>
                </a:tc>
                <a:tc>
                  <a:txBody>
                    <a:bodyPr/>
                    <a:lstStyle/>
                    <a:p>
                      <a:r>
                        <a:rPr lang="en-US" sz="1100" dirty="0">
                          <a:latin typeface="Book Antiqua" panose="02040602050305030304" pitchFamily="18" charset="0"/>
                        </a:rPr>
                        <a:t>Suspension </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10</a:t>
                      </a:r>
                    </a:p>
                  </a:txBody>
                  <a:tcPr/>
                </a:tc>
                <a:tc>
                  <a:txBody>
                    <a:bodyPr/>
                    <a:lstStyle/>
                    <a:p>
                      <a:r>
                        <a:rPr lang="en-US" sz="1100" dirty="0">
                          <a:latin typeface="Book Antiqua" panose="02040602050305030304" pitchFamily="18" charset="0"/>
                        </a:rPr>
                        <a:t>Lower Suspension Clamps</a:t>
                      </a:r>
                      <a:endParaRPr lang="en-IN" sz="1100" dirty="0">
                        <a:latin typeface="Book Antiqua" panose="02040602050305030304" pitchFamily="18" charset="0"/>
                      </a:endParaRPr>
                    </a:p>
                  </a:txBody>
                  <a:tcPr/>
                </a:tc>
                <a:extLst>
                  <a:ext uri="{0D108BD9-81ED-4DB2-BD59-A6C34878D82A}">
                    <a16:rowId xmlns:a16="http://schemas.microsoft.com/office/drawing/2014/main" val="10005"/>
                  </a:ext>
                </a:extLst>
              </a:tr>
            </a:tbl>
          </a:graphicData>
        </a:graphic>
      </p:graphicFrame>
      <p:sp>
        <p:nvSpPr>
          <p:cNvPr id="6" name="Title 1"/>
          <p:cNvSpPr>
            <a:spLocks noGrp="1"/>
          </p:cNvSpPr>
          <p:nvPr>
            <p:ph type="title"/>
          </p:nvPr>
        </p:nvSpPr>
        <p:spPr>
          <a:xfrm>
            <a:off x="827584" y="103025"/>
            <a:ext cx="3682752" cy="540403"/>
          </a:xfrm>
          <a:solidFill>
            <a:schemeClr val="accent3">
              <a:lumMod val="20000"/>
              <a:lumOff val="80000"/>
            </a:schemeClr>
          </a:solidFill>
        </p:spPr>
        <p:txBody>
          <a:bodyPr>
            <a:noAutofit/>
          </a:bodyPr>
          <a:lstStyle/>
          <a:p>
            <a:r>
              <a:rPr lang="en-IN" sz="2000" dirty="0">
                <a:latin typeface="Book Antiqua" panose="02040602050305030304" pitchFamily="18" charset="0"/>
              </a:rPr>
              <a:t>Suspension, Wheels and Tires </a:t>
            </a: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t="4252" r="243" b="-13605"/>
          <a:stretch/>
        </p:blipFill>
        <p:spPr bwMode="auto">
          <a:xfrm>
            <a:off x="7591863" y="0"/>
            <a:ext cx="1544849" cy="4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20350" y="96228"/>
            <a:ext cx="347194" cy="27699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4</a:t>
            </a:r>
          </a:p>
        </p:txBody>
      </p:sp>
      <p:pic>
        <p:nvPicPr>
          <p:cNvPr id="3" name="Picture 2">
            <a:extLst>
              <a:ext uri="{FF2B5EF4-FFF2-40B4-BE49-F238E27FC236}">
                <a16:creationId xmlns:a16="http://schemas.microsoft.com/office/drawing/2014/main" id="{6C0A9BEA-C5B8-4715-8B05-91994DC03F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6" y="794836"/>
            <a:ext cx="3601347" cy="2757175"/>
          </a:xfrm>
          <a:prstGeom prst="rect">
            <a:avLst/>
          </a:prstGeom>
        </p:spPr>
      </p:pic>
    </p:spTree>
    <p:extLst>
      <p:ext uri="{BB962C8B-B14F-4D97-AF65-F5344CB8AC3E}">
        <p14:creationId xmlns:p14="http://schemas.microsoft.com/office/powerpoint/2010/main" val="11557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841276"/>
            <a:ext cx="4699560" cy="26642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Isometric Exploded View with Ballooning – Subsystem Full Assembly</a:t>
            </a:r>
          </a:p>
        </p:txBody>
      </p:sp>
      <p:graphicFrame>
        <p:nvGraphicFramePr>
          <p:cNvPr id="5" name="Table 4"/>
          <p:cNvGraphicFramePr>
            <a:graphicFrameLocks noGrp="1"/>
          </p:cNvGraphicFramePr>
          <p:nvPr>
            <p:extLst>
              <p:ext uri="{D42A27DB-BD31-4B8C-83A1-F6EECF244321}">
                <p14:modId xmlns:p14="http://schemas.microsoft.com/office/powerpoint/2010/main" val="1915874535"/>
              </p:ext>
            </p:extLst>
          </p:nvPr>
        </p:nvGraphicFramePr>
        <p:xfrm>
          <a:off x="4932040" y="453314"/>
          <a:ext cx="4104456" cy="517116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409822">
                  <a:extLst>
                    <a:ext uri="{9D8B030D-6E8A-4147-A177-3AD203B41FA5}">
                      <a16:colId xmlns:a16="http://schemas.microsoft.com/office/drawing/2014/main" val="20002"/>
                    </a:ext>
                  </a:extLst>
                </a:gridCol>
                <a:gridCol w="1534394">
                  <a:extLst>
                    <a:ext uri="{9D8B030D-6E8A-4147-A177-3AD203B41FA5}">
                      <a16:colId xmlns:a16="http://schemas.microsoft.com/office/drawing/2014/main" val="20003"/>
                    </a:ext>
                  </a:extLst>
                </a:gridCol>
              </a:tblGrid>
              <a:tr h="398803">
                <a:tc>
                  <a:txBody>
                    <a:bodyPr/>
                    <a:lstStyle/>
                    <a:p>
                      <a:r>
                        <a:rPr lang="en-IN" sz="1100" dirty="0">
                          <a:latin typeface="Book Antiqua" panose="02040602050305030304" pitchFamily="18" charset="0"/>
                        </a:rPr>
                        <a:t>B.No</a:t>
                      </a:r>
                    </a:p>
                  </a:txBody>
                  <a:tcPr/>
                </a:tc>
                <a:tc>
                  <a:txBody>
                    <a:bodyPr/>
                    <a:lstStyle/>
                    <a:p>
                      <a:r>
                        <a:rPr lang="en-IN" sz="1100" dirty="0">
                          <a:latin typeface="Book Antiqua" panose="02040602050305030304" pitchFamily="18" charset="0"/>
                        </a:rPr>
                        <a:t>Part</a:t>
                      </a:r>
                      <a:r>
                        <a:rPr lang="en-IN" sz="1100" baseline="0" dirty="0">
                          <a:latin typeface="Book Antiqua" panose="02040602050305030304" pitchFamily="18" charset="0"/>
                        </a:rPr>
                        <a:t> Name</a:t>
                      </a:r>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0"/>
                  </a:ext>
                </a:extLst>
              </a:tr>
              <a:tr h="263580">
                <a:tc>
                  <a:txBody>
                    <a:bodyPr/>
                    <a:lstStyle/>
                    <a:p>
                      <a:r>
                        <a:rPr lang="en-IN" sz="1100" dirty="0">
                          <a:latin typeface="Book Antiqua" panose="02040602050305030304" pitchFamily="18" charset="0"/>
                        </a:rPr>
                        <a:t>11</a:t>
                      </a:r>
                    </a:p>
                  </a:txBody>
                  <a:tcPr/>
                </a:tc>
                <a:tc>
                  <a:txBody>
                    <a:bodyPr/>
                    <a:lstStyle/>
                    <a:p>
                      <a:r>
                        <a:rPr lang="en-US" sz="1100" dirty="0">
                          <a:latin typeface="Book Antiqua" panose="02040602050305030304" pitchFamily="18" charset="0"/>
                        </a:rPr>
                        <a:t>Back Shaft</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29</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1"/>
                  </a:ext>
                </a:extLst>
              </a:tr>
              <a:tr h="263580">
                <a:tc>
                  <a:txBody>
                    <a:bodyPr/>
                    <a:lstStyle/>
                    <a:p>
                      <a:r>
                        <a:rPr lang="en-IN" sz="1100" dirty="0">
                          <a:latin typeface="Book Antiqua" panose="02040602050305030304" pitchFamily="18" charset="0"/>
                        </a:rPr>
                        <a:t>12</a:t>
                      </a:r>
                    </a:p>
                  </a:txBody>
                  <a:tcPr/>
                </a:tc>
                <a:tc>
                  <a:txBody>
                    <a:bodyPr/>
                    <a:lstStyle/>
                    <a:p>
                      <a:r>
                        <a:rPr lang="en-US" sz="1100" dirty="0">
                          <a:latin typeface="Book Antiqua" panose="02040602050305030304" pitchFamily="18" charset="0"/>
                        </a:rPr>
                        <a:t>28 Teeth Sprocket</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30</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2"/>
                  </a:ext>
                </a:extLst>
              </a:tr>
              <a:tr h="263580">
                <a:tc>
                  <a:txBody>
                    <a:bodyPr/>
                    <a:lstStyle/>
                    <a:p>
                      <a:r>
                        <a:rPr lang="en-IN" sz="1100" dirty="0">
                          <a:latin typeface="Book Antiqua" panose="02040602050305030304" pitchFamily="18" charset="0"/>
                        </a:rPr>
                        <a:t>13</a:t>
                      </a:r>
                    </a:p>
                  </a:txBody>
                  <a:tcPr/>
                </a:tc>
                <a:tc>
                  <a:txBody>
                    <a:bodyPr/>
                    <a:lstStyle/>
                    <a:p>
                      <a:r>
                        <a:rPr lang="en-US" sz="1100" dirty="0">
                          <a:latin typeface="Book Antiqua" panose="02040602050305030304" pitchFamily="18" charset="0"/>
                        </a:rPr>
                        <a:t>Pedal Crank</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31</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3"/>
                  </a:ext>
                </a:extLst>
              </a:tr>
              <a:tr h="263580">
                <a:tc>
                  <a:txBody>
                    <a:bodyPr/>
                    <a:lstStyle/>
                    <a:p>
                      <a:r>
                        <a:rPr lang="en-IN" sz="1100" dirty="0">
                          <a:latin typeface="Book Antiqua" panose="02040602050305030304" pitchFamily="18" charset="0"/>
                        </a:rPr>
                        <a:t>14</a:t>
                      </a:r>
                    </a:p>
                  </a:txBody>
                  <a:tcPr/>
                </a:tc>
                <a:tc>
                  <a:txBody>
                    <a:bodyPr/>
                    <a:lstStyle/>
                    <a:p>
                      <a:r>
                        <a:rPr lang="en-US" sz="1100" dirty="0">
                          <a:latin typeface="Book Antiqua" panose="02040602050305030304" pitchFamily="18" charset="0"/>
                        </a:rPr>
                        <a:t>Pedal Rod</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32</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4"/>
                  </a:ext>
                </a:extLst>
              </a:tr>
              <a:tr h="263580">
                <a:tc>
                  <a:txBody>
                    <a:bodyPr/>
                    <a:lstStyle/>
                    <a:p>
                      <a:r>
                        <a:rPr lang="en-IN" sz="1100" dirty="0">
                          <a:latin typeface="Book Antiqua" panose="02040602050305030304" pitchFamily="18" charset="0"/>
                        </a:rPr>
                        <a:t>15</a:t>
                      </a:r>
                    </a:p>
                  </a:txBody>
                  <a:tcPr/>
                </a:tc>
                <a:tc>
                  <a:txBody>
                    <a:bodyPr/>
                    <a:lstStyle/>
                    <a:p>
                      <a:r>
                        <a:rPr lang="en-US" sz="1100" dirty="0">
                          <a:latin typeface="Book Antiqua" panose="02040602050305030304" pitchFamily="18" charset="0"/>
                        </a:rPr>
                        <a:t>Foot Rest on Pedal</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33</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5"/>
                  </a:ext>
                </a:extLst>
              </a:tr>
              <a:tr h="263580">
                <a:tc>
                  <a:txBody>
                    <a:bodyPr/>
                    <a:lstStyle/>
                    <a:p>
                      <a:r>
                        <a:rPr lang="en-IN" sz="1100" dirty="0">
                          <a:latin typeface="Book Antiqua" panose="02040602050305030304" pitchFamily="18" charset="0"/>
                        </a:rPr>
                        <a:t>16</a:t>
                      </a:r>
                    </a:p>
                  </a:txBody>
                  <a:tcPr/>
                </a:tc>
                <a:tc>
                  <a:txBody>
                    <a:bodyPr/>
                    <a:lstStyle/>
                    <a:p>
                      <a:r>
                        <a:rPr lang="en-US" sz="1100" dirty="0">
                          <a:latin typeface="Book Antiqua" panose="02040602050305030304" pitchFamily="18" charset="0"/>
                        </a:rPr>
                        <a:t>Shaft Hold Mounting</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34</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6"/>
                  </a:ext>
                </a:extLst>
              </a:tr>
              <a:tr h="263580">
                <a:tc>
                  <a:txBody>
                    <a:bodyPr/>
                    <a:lstStyle/>
                    <a:p>
                      <a:r>
                        <a:rPr lang="en-IN" sz="1100" dirty="0">
                          <a:latin typeface="Book Antiqua" panose="02040602050305030304" pitchFamily="18" charset="0"/>
                        </a:rPr>
                        <a:t>17</a:t>
                      </a:r>
                    </a:p>
                  </a:txBody>
                  <a:tcPr/>
                </a:tc>
                <a:tc>
                  <a:txBody>
                    <a:bodyPr/>
                    <a:lstStyle/>
                    <a:p>
                      <a:r>
                        <a:rPr lang="en-US" sz="1100" dirty="0">
                          <a:latin typeface="Book Antiqua" panose="02040602050305030304" pitchFamily="18" charset="0"/>
                        </a:rPr>
                        <a:t>Shaft Holder</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35</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7"/>
                  </a:ext>
                </a:extLst>
              </a:tr>
              <a:tr h="263580">
                <a:tc>
                  <a:txBody>
                    <a:bodyPr/>
                    <a:lstStyle/>
                    <a:p>
                      <a:r>
                        <a:rPr lang="en-IN" sz="1100" dirty="0">
                          <a:latin typeface="Book Antiqua" panose="02040602050305030304" pitchFamily="18" charset="0"/>
                        </a:rPr>
                        <a:t>18</a:t>
                      </a:r>
                    </a:p>
                  </a:txBody>
                  <a:tcPr/>
                </a:tc>
                <a:tc>
                  <a:txBody>
                    <a:bodyPr/>
                    <a:lstStyle/>
                    <a:p>
                      <a:r>
                        <a:rPr lang="en-US" sz="1100" dirty="0">
                          <a:latin typeface="Book Antiqua" panose="02040602050305030304" pitchFamily="18" charset="0"/>
                        </a:rPr>
                        <a:t>Battery</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36</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8"/>
                  </a:ext>
                </a:extLst>
              </a:tr>
              <a:tr h="263580">
                <a:tc>
                  <a:txBody>
                    <a:bodyPr/>
                    <a:lstStyle/>
                    <a:p>
                      <a:r>
                        <a:rPr lang="en-IN" sz="1100" dirty="0">
                          <a:latin typeface="Book Antiqua" panose="02040602050305030304" pitchFamily="18" charset="0"/>
                        </a:rPr>
                        <a:t>19</a:t>
                      </a:r>
                    </a:p>
                  </a:txBody>
                  <a:tcPr/>
                </a:tc>
                <a:tc>
                  <a:txBody>
                    <a:bodyPr/>
                    <a:lstStyle/>
                    <a:p>
                      <a:r>
                        <a:rPr lang="en-US" sz="1100" dirty="0">
                          <a:latin typeface="Book Antiqua" panose="02040602050305030304" pitchFamily="18" charset="0"/>
                        </a:rPr>
                        <a:t>Controller</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37</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9"/>
                  </a:ext>
                </a:extLst>
              </a:tr>
              <a:tr h="263580">
                <a:tc>
                  <a:txBody>
                    <a:bodyPr/>
                    <a:lstStyle/>
                    <a:p>
                      <a:r>
                        <a:rPr lang="en-IN" sz="1100" dirty="0">
                          <a:latin typeface="Book Antiqua" panose="02040602050305030304" pitchFamily="18" charset="0"/>
                        </a:rPr>
                        <a:t>20</a:t>
                      </a:r>
                    </a:p>
                  </a:txBody>
                  <a:tcPr/>
                </a:tc>
                <a:tc>
                  <a:txBody>
                    <a:bodyPr/>
                    <a:lstStyle/>
                    <a:p>
                      <a:r>
                        <a:rPr lang="en-US" sz="1100" dirty="0">
                          <a:latin typeface="Book Antiqua" panose="02040602050305030304" pitchFamily="18" charset="0"/>
                        </a:rPr>
                        <a:t>Kill Switch</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38</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0"/>
                  </a:ext>
                </a:extLst>
              </a:tr>
              <a:tr h="263580">
                <a:tc>
                  <a:txBody>
                    <a:bodyPr/>
                    <a:lstStyle/>
                    <a:p>
                      <a:r>
                        <a:rPr lang="en-IN" sz="1100" dirty="0">
                          <a:latin typeface="Book Antiqua" panose="02040602050305030304" pitchFamily="18" charset="0"/>
                        </a:rPr>
                        <a:t>21</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39</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1"/>
                  </a:ext>
                </a:extLst>
              </a:tr>
              <a:tr h="263580">
                <a:tc>
                  <a:txBody>
                    <a:bodyPr/>
                    <a:lstStyle/>
                    <a:p>
                      <a:r>
                        <a:rPr lang="en-IN" sz="1100" dirty="0">
                          <a:latin typeface="Book Antiqua" panose="02040602050305030304" pitchFamily="18" charset="0"/>
                        </a:rPr>
                        <a:t>22</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40</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2"/>
                  </a:ext>
                </a:extLst>
              </a:tr>
              <a:tr h="263580">
                <a:tc>
                  <a:txBody>
                    <a:bodyPr/>
                    <a:lstStyle/>
                    <a:p>
                      <a:r>
                        <a:rPr lang="en-IN" sz="1100" dirty="0">
                          <a:latin typeface="Book Antiqua" panose="02040602050305030304" pitchFamily="18" charset="0"/>
                        </a:rPr>
                        <a:t>23</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41</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3"/>
                  </a:ext>
                </a:extLst>
              </a:tr>
              <a:tr h="263580">
                <a:tc>
                  <a:txBody>
                    <a:bodyPr/>
                    <a:lstStyle/>
                    <a:p>
                      <a:r>
                        <a:rPr lang="en-IN" sz="1100" dirty="0">
                          <a:latin typeface="Book Antiqua" panose="02040602050305030304" pitchFamily="18" charset="0"/>
                        </a:rPr>
                        <a:t>24</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42</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4"/>
                  </a:ext>
                </a:extLst>
              </a:tr>
              <a:tr h="263580">
                <a:tc>
                  <a:txBody>
                    <a:bodyPr/>
                    <a:lstStyle/>
                    <a:p>
                      <a:r>
                        <a:rPr lang="en-IN" sz="1100" dirty="0">
                          <a:latin typeface="Book Antiqua" panose="02040602050305030304" pitchFamily="18" charset="0"/>
                        </a:rPr>
                        <a:t>25</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43</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5"/>
                  </a:ext>
                </a:extLst>
              </a:tr>
              <a:tr h="263580">
                <a:tc>
                  <a:txBody>
                    <a:bodyPr/>
                    <a:lstStyle/>
                    <a:p>
                      <a:r>
                        <a:rPr lang="en-IN" sz="1100" dirty="0">
                          <a:latin typeface="Book Antiqua" panose="02040602050305030304" pitchFamily="18" charset="0"/>
                        </a:rPr>
                        <a:t>26</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44</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6"/>
                  </a:ext>
                </a:extLst>
              </a:tr>
              <a:tr h="263580">
                <a:tc>
                  <a:txBody>
                    <a:bodyPr/>
                    <a:lstStyle/>
                    <a:p>
                      <a:r>
                        <a:rPr lang="en-IN" sz="1100" dirty="0">
                          <a:latin typeface="Book Antiqua" panose="02040602050305030304" pitchFamily="18" charset="0"/>
                        </a:rPr>
                        <a:t>27</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45</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7"/>
                  </a:ext>
                </a:extLst>
              </a:tr>
              <a:tr h="263580">
                <a:tc>
                  <a:txBody>
                    <a:bodyPr/>
                    <a:lstStyle/>
                    <a:p>
                      <a:r>
                        <a:rPr lang="en-IN" sz="1100" dirty="0">
                          <a:latin typeface="Book Antiqua" panose="02040602050305030304" pitchFamily="18" charset="0"/>
                        </a:rPr>
                        <a:t>28</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46</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593394082"/>
              </p:ext>
            </p:extLst>
          </p:nvPr>
        </p:nvGraphicFramePr>
        <p:xfrm>
          <a:off x="125800" y="3577580"/>
          <a:ext cx="4681264" cy="1836875"/>
        </p:xfrm>
        <a:graphic>
          <a:graphicData uri="http://schemas.openxmlformats.org/drawingml/2006/table">
            <a:tbl>
              <a:tblPr firstRow="1" bandRow="1">
                <a:tableStyleId>{5C22544A-7EE6-4342-B048-85BDC9FD1C3A}</a:tableStyleId>
              </a:tblPr>
              <a:tblGrid>
                <a:gridCol w="410637">
                  <a:extLst>
                    <a:ext uri="{9D8B030D-6E8A-4147-A177-3AD203B41FA5}">
                      <a16:colId xmlns:a16="http://schemas.microsoft.com/office/drawing/2014/main" val="20000"/>
                    </a:ext>
                  </a:extLst>
                </a:gridCol>
                <a:gridCol w="2053186">
                  <a:extLst>
                    <a:ext uri="{9D8B030D-6E8A-4147-A177-3AD203B41FA5}">
                      <a16:colId xmlns:a16="http://schemas.microsoft.com/office/drawing/2014/main" val="20001"/>
                    </a:ext>
                  </a:extLst>
                </a:gridCol>
                <a:gridCol w="467415">
                  <a:extLst>
                    <a:ext uri="{9D8B030D-6E8A-4147-A177-3AD203B41FA5}">
                      <a16:colId xmlns:a16="http://schemas.microsoft.com/office/drawing/2014/main" val="20002"/>
                    </a:ext>
                  </a:extLst>
                </a:gridCol>
                <a:gridCol w="1750026">
                  <a:extLst>
                    <a:ext uri="{9D8B030D-6E8A-4147-A177-3AD203B41FA5}">
                      <a16:colId xmlns:a16="http://schemas.microsoft.com/office/drawing/2014/main" val="20003"/>
                    </a:ext>
                  </a:extLst>
                </a:gridCol>
              </a:tblGrid>
              <a:tr h="282031">
                <a:tc>
                  <a:txBody>
                    <a:bodyPr/>
                    <a:lstStyle/>
                    <a:p>
                      <a:r>
                        <a:rPr lang="en-IN" sz="1100" dirty="0">
                          <a:latin typeface="Book Antiqua" panose="02040602050305030304" pitchFamily="18" charset="0"/>
                        </a:rPr>
                        <a:t>B.No</a:t>
                      </a:r>
                    </a:p>
                  </a:txBody>
                  <a:tcPr/>
                </a:tc>
                <a:tc>
                  <a:txBody>
                    <a:bodyPr/>
                    <a:lstStyle/>
                    <a:p>
                      <a:r>
                        <a:rPr lang="en-IN" sz="1100" dirty="0">
                          <a:latin typeface="Book Antiqua" panose="02040602050305030304" pitchFamily="18" charset="0"/>
                        </a:rPr>
                        <a:t>Part</a:t>
                      </a:r>
                      <a:r>
                        <a:rPr lang="en-IN" sz="1100" baseline="0" dirty="0">
                          <a:latin typeface="Book Antiqua" panose="02040602050305030304" pitchFamily="18" charset="0"/>
                        </a:rPr>
                        <a:t> Name</a:t>
                      </a:r>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0"/>
                  </a:ext>
                </a:extLst>
              </a:tr>
              <a:tr h="282031">
                <a:tc>
                  <a:txBody>
                    <a:bodyPr/>
                    <a:lstStyle/>
                    <a:p>
                      <a:r>
                        <a:rPr lang="en-IN" sz="1100" dirty="0">
                          <a:latin typeface="Book Antiqua" panose="02040602050305030304" pitchFamily="18" charset="0"/>
                        </a:rPr>
                        <a:t>1</a:t>
                      </a:r>
                    </a:p>
                  </a:txBody>
                  <a:tcPr/>
                </a:tc>
                <a:tc>
                  <a:txBody>
                    <a:bodyPr/>
                    <a:lstStyle/>
                    <a:p>
                      <a:r>
                        <a:rPr lang="en-US" sz="1100" dirty="0">
                          <a:latin typeface="Book Antiqua" panose="02040602050305030304" pitchFamily="18" charset="0"/>
                        </a:rPr>
                        <a:t>Motor Mounting</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6</a:t>
                      </a:r>
                    </a:p>
                  </a:txBody>
                  <a:tcPr/>
                </a:tc>
                <a:tc>
                  <a:txBody>
                    <a:bodyPr/>
                    <a:lstStyle/>
                    <a:p>
                      <a:r>
                        <a:rPr lang="en-US" sz="1100" dirty="0">
                          <a:latin typeface="Book Antiqua" panose="02040602050305030304" pitchFamily="18" charset="0"/>
                        </a:rPr>
                        <a:t>Vertical Pedestal</a:t>
                      </a:r>
                      <a:endParaRPr lang="en-IN" sz="1100" dirty="0">
                        <a:latin typeface="Book Antiqua" panose="02040602050305030304" pitchFamily="18" charset="0"/>
                      </a:endParaRPr>
                    </a:p>
                  </a:txBody>
                  <a:tcPr/>
                </a:tc>
                <a:extLst>
                  <a:ext uri="{0D108BD9-81ED-4DB2-BD59-A6C34878D82A}">
                    <a16:rowId xmlns:a16="http://schemas.microsoft.com/office/drawing/2014/main" val="10001"/>
                  </a:ext>
                </a:extLst>
              </a:tr>
              <a:tr h="282031">
                <a:tc>
                  <a:txBody>
                    <a:bodyPr/>
                    <a:lstStyle/>
                    <a:p>
                      <a:r>
                        <a:rPr lang="en-IN" sz="1100" dirty="0">
                          <a:latin typeface="Book Antiqua" panose="02040602050305030304" pitchFamily="18" charset="0"/>
                        </a:rPr>
                        <a:t>2</a:t>
                      </a:r>
                    </a:p>
                  </a:txBody>
                  <a:tcPr/>
                </a:tc>
                <a:tc>
                  <a:txBody>
                    <a:bodyPr/>
                    <a:lstStyle/>
                    <a:p>
                      <a:r>
                        <a:rPr lang="en-US" sz="1100" dirty="0">
                          <a:latin typeface="Book Antiqua" panose="02040602050305030304" pitchFamily="18" charset="0"/>
                        </a:rPr>
                        <a:t>Motor</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7</a:t>
                      </a:r>
                    </a:p>
                  </a:txBody>
                  <a:tcPr/>
                </a:tc>
                <a:tc>
                  <a:txBody>
                    <a:bodyPr/>
                    <a:lstStyle/>
                    <a:p>
                      <a:r>
                        <a:rPr lang="en-US" sz="1100" dirty="0">
                          <a:latin typeface="Book Antiqua" panose="02040602050305030304" pitchFamily="18" charset="0"/>
                        </a:rPr>
                        <a:t>Front Shaft</a:t>
                      </a:r>
                      <a:endParaRPr lang="en-IN" sz="1100" dirty="0">
                        <a:latin typeface="Book Antiqua" panose="02040602050305030304" pitchFamily="18" charset="0"/>
                      </a:endParaRPr>
                    </a:p>
                  </a:txBody>
                  <a:tcPr/>
                </a:tc>
                <a:extLst>
                  <a:ext uri="{0D108BD9-81ED-4DB2-BD59-A6C34878D82A}">
                    <a16:rowId xmlns:a16="http://schemas.microsoft.com/office/drawing/2014/main" val="10002"/>
                  </a:ext>
                </a:extLst>
              </a:tr>
              <a:tr h="282031">
                <a:tc>
                  <a:txBody>
                    <a:bodyPr/>
                    <a:lstStyle/>
                    <a:p>
                      <a:r>
                        <a:rPr lang="en-IN" sz="1100" dirty="0">
                          <a:latin typeface="Book Antiqua" panose="02040602050305030304" pitchFamily="18" charset="0"/>
                        </a:rPr>
                        <a:t>3</a:t>
                      </a:r>
                    </a:p>
                  </a:txBody>
                  <a:tcPr/>
                </a:tc>
                <a:tc>
                  <a:txBody>
                    <a:bodyPr/>
                    <a:lstStyle/>
                    <a:p>
                      <a:r>
                        <a:rPr lang="en-US" sz="1100" dirty="0">
                          <a:latin typeface="Book Antiqua" panose="02040602050305030304" pitchFamily="18" charset="0"/>
                        </a:rPr>
                        <a:t>Motor Wheel</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8</a:t>
                      </a:r>
                    </a:p>
                  </a:txBody>
                  <a:tcPr/>
                </a:tc>
                <a:tc>
                  <a:txBody>
                    <a:bodyPr/>
                    <a:lstStyle/>
                    <a:p>
                      <a:r>
                        <a:rPr lang="en-US" sz="1100" dirty="0">
                          <a:latin typeface="Book Antiqua" panose="02040602050305030304" pitchFamily="18" charset="0"/>
                        </a:rPr>
                        <a:t>16 Teeth Sprocket</a:t>
                      </a:r>
                      <a:endParaRPr lang="en-IN" sz="1100" dirty="0">
                        <a:latin typeface="Book Antiqua" panose="02040602050305030304" pitchFamily="18" charset="0"/>
                      </a:endParaRPr>
                    </a:p>
                  </a:txBody>
                  <a:tcPr/>
                </a:tc>
                <a:extLst>
                  <a:ext uri="{0D108BD9-81ED-4DB2-BD59-A6C34878D82A}">
                    <a16:rowId xmlns:a16="http://schemas.microsoft.com/office/drawing/2014/main" val="10003"/>
                  </a:ext>
                </a:extLst>
              </a:tr>
              <a:tr h="282031">
                <a:tc>
                  <a:txBody>
                    <a:bodyPr/>
                    <a:lstStyle/>
                    <a:p>
                      <a:r>
                        <a:rPr lang="en-IN" sz="1100" dirty="0">
                          <a:latin typeface="Book Antiqua" panose="02040602050305030304" pitchFamily="18" charset="0"/>
                        </a:rPr>
                        <a:t>4</a:t>
                      </a:r>
                    </a:p>
                  </a:txBody>
                  <a:tcPr/>
                </a:tc>
                <a:tc>
                  <a:txBody>
                    <a:bodyPr/>
                    <a:lstStyle/>
                    <a:p>
                      <a:r>
                        <a:rPr lang="en-US" sz="1100" dirty="0">
                          <a:latin typeface="Book Antiqua" panose="02040602050305030304" pitchFamily="18" charset="0"/>
                        </a:rPr>
                        <a:t>Motor Rotating Rod</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9</a:t>
                      </a:r>
                    </a:p>
                  </a:txBody>
                  <a:tcPr/>
                </a:tc>
                <a:tc>
                  <a:txBody>
                    <a:bodyPr/>
                    <a:lstStyle/>
                    <a:p>
                      <a:r>
                        <a:rPr lang="en-US" sz="1100" dirty="0">
                          <a:latin typeface="Book Antiqua" panose="02040602050305030304" pitchFamily="18" charset="0"/>
                        </a:rPr>
                        <a:t>22 Teeth Sprocket</a:t>
                      </a:r>
                      <a:endParaRPr lang="en-IN" sz="1100" dirty="0">
                        <a:latin typeface="Book Antiqua" panose="02040602050305030304" pitchFamily="18" charset="0"/>
                      </a:endParaRPr>
                    </a:p>
                  </a:txBody>
                  <a:tcPr/>
                </a:tc>
                <a:extLst>
                  <a:ext uri="{0D108BD9-81ED-4DB2-BD59-A6C34878D82A}">
                    <a16:rowId xmlns:a16="http://schemas.microsoft.com/office/drawing/2014/main" val="10004"/>
                  </a:ext>
                </a:extLst>
              </a:tr>
              <a:tr h="282031">
                <a:tc>
                  <a:txBody>
                    <a:bodyPr/>
                    <a:lstStyle/>
                    <a:p>
                      <a:r>
                        <a:rPr lang="en-IN" sz="1100" dirty="0">
                          <a:latin typeface="Book Antiqua" panose="02040602050305030304" pitchFamily="18" charset="0"/>
                        </a:rPr>
                        <a:t>5</a:t>
                      </a:r>
                    </a:p>
                  </a:txBody>
                  <a:tcPr/>
                </a:tc>
                <a:tc>
                  <a:txBody>
                    <a:bodyPr/>
                    <a:lstStyle/>
                    <a:p>
                      <a:r>
                        <a:rPr lang="en-US" sz="1100" dirty="0">
                          <a:latin typeface="Book Antiqua" panose="02040602050305030304" pitchFamily="18" charset="0"/>
                        </a:rPr>
                        <a:t>Motor Gear</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10</a:t>
                      </a:r>
                    </a:p>
                  </a:txBody>
                  <a:tcPr/>
                </a:tc>
                <a:tc>
                  <a:txBody>
                    <a:bodyPr/>
                    <a:lstStyle/>
                    <a:p>
                      <a:r>
                        <a:rPr lang="en-US" sz="1100" dirty="0">
                          <a:latin typeface="Book Antiqua" panose="02040602050305030304" pitchFamily="18" charset="0"/>
                        </a:rPr>
                        <a:t>Hub</a:t>
                      </a:r>
                      <a:endParaRPr lang="en-IN" sz="1100" dirty="0">
                        <a:latin typeface="Book Antiqua" panose="02040602050305030304" pitchFamily="18" charset="0"/>
                      </a:endParaRPr>
                    </a:p>
                  </a:txBody>
                  <a:tcPr/>
                </a:tc>
                <a:extLst>
                  <a:ext uri="{0D108BD9-81ED-4DB2-BD59-A6C34878D82A}">
                    <a16:rowId xmlns:a16="http://schemas.microsoft.com/office/drawing/2014/main" val="10005"/>
                  </a:ext>
                </a:extLst>
              </a:tr>
            </a:tbl>
          </a:graphicData>
        </a:graphic>
      </p:graphicFrame>
      <p:sp>
        <p:nvSpPr>
          <p:cNvPr id="6" name="Title 1"/>
          <p:cNvSpPr>
            <a:spLocks noGrp="1"/>
          </p:cNvSpPr>
          <p:nvPr>
            <p:ph type="title"/>
          </p:nvPr>
        </p:nvSpPr>
        <p:spPr>
          <a:xfrm>
            <a:off x="787584" y="105956"/>
            <a:ext cx="3682752" cy="540403"/>
          </a:xfrm>
          <a:solidFill>
            <a:schemeClr val="accent3">
              <a:lumMod val="20000"/>
              <a:lumOff val="80000"/>
            </a:schemeClr>
          </a:solidFill>
        </p:spPr>
        <p:txBody>
          <a:bodyPr>
            <a:normAutofit fontScale="90000"/>
          </a:bodyPr>
          <a:lstStyle/>
          <a:p>
            <a:r>
              <a:rPr lang="en-IN" dirty="0">
                <a:latin typeface="Book Antiqua" panose="02040602050305030304" pitchFamily="18" charset="0"/>
              </a:rPr>
              <a:t>Drivetrain</a:t>
            </a: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t="4252" r="243" b="-13605"/>
          <a:stretch/>
        </p:blipFill>
        <p:spPr bwMode="auto">
          <a:xfrm>
            <a:off x="7591863" y="0"/>
            <a:ext cx="1544849" cy="4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20350" y="96228"/>
            <a:ext cx="347194" cy="27699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5</a:t>
            </a:r>
          </a:p>
        </p:txBody>
      </p:sp>
      <p:pic>
        <p:nvPicPr>
          <p:cNvPr id="11" name="Picture 10">
            <a:extLst>
              <a:ext uri="{FF2B5EF4-FFF2-40B4-BE49-F238E27FC236}">
                <a16:creationId xmlns:a16="http://schemas.microsoft.com/office/drawing/2014/main" id="{EDC41A4C-F862-4CF0-BE0A-93F17E6D12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611" y="913284"/>
            <a:ext cx="3265345" cy="2664296"/>
          </a:xfrm>
          <a:prstGeom prst="rect">
            <a:avLst/>
          </a:prstGeom>
        </p:spPr>
      </p:pic>
    </p:spTree>
    <p:extLst>
      <p:ext uri="{BB962C8B-B14F-4D97-AF65-F5344CB8AC3E}">
        <p14:creationId xmlns:p14="http://schemas.microsoft.com/office/powerpoint/2010/main" val="4003586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841276"/>
            <a:ext cx="4699560" cy="26642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ook Antiqua" panose="02040602050305030304" pitchFamily="18" charset="0"/>
              </a:rPr>
              <a:t>Isometric Exploded View with Ballooning – Subsystem Full Assembly</a:t>
            </a:r>
          </a:p>
        </p:txBody>
      </p:sp>
      <p:graphicFrame>
        <p:nvGraphicFramePr>
          <p:cNvPr id="5" name="Table 4"/>
          <p:cNvGraphicFramePr>
            <a:graphicFrameLocks noGrp="1"/>
          </p:cNvGraphicFramePr>
          <p:nvPr>
            <p:extLst>
              <p:ext uri="{D42A27DB-BD31-4B8C-83A1-F6EECF244321}">
                <p14:modId xmlns:p14="http://schemas.microsoft.com/office/powerpoint/2010/main" val="465029890"/>
              </p:ext>
            </p:extLst>
          </p:nvPr>
        </p:nvGraphicFramePr>
        <p:xfrm>
          <a:off x="4932040" y="534314"/>
          <a:ext cx="4104456" cy="509016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409822">
                  <a:extLst>
                    <a:ext uri="{9D8B030D-6E8A-4147-A177-3AD203B41FA5}">
                      <a16:colId xmlns:a16="http://schemas.microsoft.com/office/drawing/2014/main" val="20002"/>
                    </a:ext>
                  </a:extLst>
                </a:gridCol>
                <a:gridCol w="1534394">
                  <a:extLst>
                    <a:ext uri="{9D8B030D-6E8A-4147-A177-3AD203B41FA5}">
                      <a16:colId xmlns:a16="http://schemas.microsoft.com/office/drawing/2014/main" val="20003"/>
                    </a:ext>
                  </a:extLst>
                </a:gridCol>
              </a:tblGrid>
              <a:tr h="387636">
                <a:tc>
                  <a:txBody>
                    <a:bodyPr/>
                    <a:lstStyle/>
                    <a:p>
                      <a:r>
                        <a:rPr lang="en-IN" sz="1100" dirty="0">
                          <a:latin typeface="Book Antiqua" panose="02040602050305030304" pitchFamily="18" charset="0"/>
                        </a:rPr>
                        <a:t>B.No</a:t>
                      </a:r>
                    </a:p>
                  </a:txBody>
                  <a:tcPr/>
                </a:tc>
                <a:tc>
                  <a:txBody>
                    <a:bodyPr/>
                    <a:lstStyle/>
                    <a:p>
                      <a:r>
                        <a:rPr lang="en-IN" sz="1100" dirty="0">
                          <a:latin typeface="Book Antiqua" panose="02040602050305030304" pitchFamily="18" charset="0"/>
                        </a:rPr>
                        <a:t>Part</a:t>
                      </a:r>
                      <a:r>
                        <a:rPr lang="en-IN" sz="1100" baseline="0" dirty="0">
                          <a:latin typeface="Book Antiqua" panose="02040602050305030304" pitchFamily="18" charset="0"/>
                        </a:rPr>
                        <a:t> Name</a:t>
                      </a:r>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0"/>
                  </a:ext>
                </a:extLst>
              </a:tr>
              <a:tr h="256199">
                <a:tc>
                  <a:txBody>
                    <a:bodyPr/>
                    <a:lstStyle/>
                    <a:p>
                      <a:r>
                        <a:rPr lang="en-IN" sz="1100" dirty="0">
                          <a:latin typeface="Book Antiqua" panose="02040602050305030304" pitchFamily="18" charset="0"/>
                        </a:rPr>
                        <a:t>11</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29</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1"/>
                  </a:ext>
                </a:extLst>
              </a:tr>
              <a:tr h="256199">
                <a:tc>
                  <a:txBody>
                    <a:bodyPr/>
                    <a:lstStyle/>
                    <a:p>
                      <a:r>
                        <a:rPr lang="en-IN" sz="1100" dirty="0">
                          <a:latin typeface="Book Antiqua" panose="02040602050305030304" pitchFamily="18" charset="0"/>
                        </a:rPr>
                        <a:t>12</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30</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2"/>
                  </a:ext>
                </a:extLst>
              </a:tr>
              <a:tr h="256199">
                <a:tc>
                  <a:txBody>
                    <a:bodyPr/>
                    <a:lstStyle/>
                    <a:p>
                      <a:r>
                        <a:rPr lang="en-IN" sz="1100" dirty="0">
                          <a:latin typeface="Book Antiqua" panose="02040602050305030304" pitchFamily="18" charset="0"/>
                        </a:rPr>
                        <a:t>13</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31</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3"/>
                  </a:ext>
                </a:extLst>
              </a:tr>
              <a:tr h="256199">
                <a:tc>
                  <a:txBody>
                    <a:bodyPr/>
                    <a:lstStyle/>
                    <a:p>
                      <a:r>
                        <a:rPr lang="en-IN" sz="1100" dirty="0">
                          <a:latin typeface="Book Antiqua" panose="02040602050305030304" pitchFamily="18" charset="0"/>
                        </a:rPr>
                        <a:t>14</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32</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4"/>
                  </a:ext>
                </a:extLst>
              </a:tr>
              <a:tr h="256199">
                <a:tc>
                  <a:txBody>
                    <a:bodyPr/>
                    <a:lstStyle/>
                    <a:p>
                      <a:r>
                        <a:rPr lang="en-IN" sz="1100" dirty="0">
                          <a:latin typeface="Book Antiqua" panose="02040602050305030304" pitchFamily="18" charset="0"/>
                        </a:rPr>
                        <a:t>15</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33</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5"/>
                  </a:ext>
                </a:extLst>
              </a:tr>
              <a:tr h="256199">
                <a:tc>
                  <a:txBody>
                    <a:bodyPr/>
                    <a:lstStyle/>
                    <a:p>
                      <a:r>
                        <a:rPr lang="en-IN" sz="1100" dirty="0">
                          <a:latin typeface="Book Antiqua" panose="02040602050305030304" pitchFamily="18" charset="0"/>
                        </a:rPr>
                        <a:t>16</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34</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6"/>
                  </a:ext>
                </a:extLst>
              </a:tr>
              <a:tr h="256199">
                <a:tc>
                  <a:txBody>
                    <a:bodyPr/>
                    <a:lstStyle/>
                    <a:p>
                      <a:r>
                        <a:rPr lang="en-IN" sz="1100" dirty="0">
                          <a:latin typeface="Book Antiqua" panose="02040602050305030304" pitchFamily="18" charset="0"/>
                        </a:rPr>
                        <a:t>17</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35</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7"/>
                  </a:ext>
                </a:extLst>
              </a:tr>
              <a:tr h="256199">
                <a:tc>
                  <a:txBody>
                    <a:bodyPr/>
                    <a:lstStyle/>
                    <a:p>
                      <a:r>
                        <a:rPr lang="en-IN" sz="1100" dirty="0">
                          <a:latin typeface="Book Antiqua" panose="02040602050305030304" pitchFamily="18" charset="0"/>
                        </a:rPr>
                        <a:t>18</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36</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8"/>
                  </a:ext>
                </a:extLst>
              </a:tr>
              <a:tr h="256199">
                <a:tc>
                  <a:txBody>
                    <a:bodyPr/>
                    <a:lstStyle/>
                    <a:p>
                      <a:r>
                        <a:rPr lang="en-IN" sz="1100" dirty="0">
                          <a:latin typeface="Book Antiqua" panose="02040602050305030304" pitchFamily="18" charset="0"/>
                        </a:rPr>
                        <a:t>19</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37</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9"/>
                  </a:ext>
                </a:extLst>
              </a:tr>
              <a:tr h="256199">
                <a:tc>
                  <a:txBody>
                    <a:bodyPr/>
                    <a:lstStyle/>
                    <a:p>
                      <a:r>
                        <a:rPr lang="en-IN" sz="1100" dirty="0">
                          <a:latin typeface="Book Antiqua" panose="02040602050305030304" pitchFamily="18" charset="0"/>
                        </a:rPr>
                        <a:t>20</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38</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0"/>
                  </a:ext>
                </a:extLst>
              </a:tr>
              <a:tr h="256199">
                <a:tc>
                  <a:txBody>
                    <a:bodyPr/>
                    <a:lstStyle/>
                    <a:p>
                      <a:r>
                        <a:rPr lang="en-IN" sz="1100" dirty="0">
                          <a:latin typeface="Book Antiqua" panose="02040602050305030304" pitchFamily="18" charset="0"/>
                        </a:rPr>
                        <a:t>21</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39</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1"/>
                  </a:ext>
                </a:extLst>
              </a:tr>
              <a:tr h="256199">
                <a:tc>
                  <a:txBody>
                    <a:bodyPr/>
                    <a:lstStyle/>
                    <a:p>
                      <a:r>
                        <a:rPr lang="en-IN" sz="1100" dirty="0">
                          <a:latin typeface="Book Antiqua" panose="02040602050305030304" pitchFamily="18" charset="0"/>
                        </a:rPr>
                        <a:t>22</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40</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2"/>
                  </a:ext>
                </a:extLst>
              </a:tr>
              <a:tr h="256199">
                <a:tc>
                  <a:txBody>
                    <a:bodyPr/>
                    <a:lstStyle/>
                    <a:p>
                      <a:r>
                        <a:rPr lang="en-IN" sz="1100" dirty="0">
                          <a:latin typeface="Book Antiqua" panose="02040602050305030304" pitchFamily="18" charset="0"/>
                        </a:rPr>
                        <a:t>23</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41</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3"/>
                  </a:ext>
                </a:extLst>
              </a:tr>
              <a:tr h="256199">
                <a:tc>
                  <a:txBody>
                    <a:bodyPr/>
                    <a:lstStyle/>
                    <a:p>
                      <a:r>
                        <a:rPr lang="en-IN" sz="1100" dirty="0">
                          <a:latin typeface="Book Antiqua" panose="02040602050305030304" pitchFamily="18" charset="0"/>
                        </a:rPr>
                        <a:t>24</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42</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4"/>
                  </a:ext>
                </a:extLst>
              </a:tr>
              <a:tr h="256199">
                <a:tc>
                  <a:txBody>
                    <a:bodyPr/>
                    <a:lstStyle/>
                    <a:p>
                      <a:r>
                        <a:rPr lang="en-IN" sz="1100" dirty="0">
                          <a:latin typeface="Book Antiqua" panose="02040602050305030304" pitchFamily="18" charset="0"/>
                        </a:rPr>
                        <a:t>25</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43</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5"/>
                  </a:ext>
                </a:extLst>
              </a:tr>
              <a:tr h="256199">
                <a:tc>
                  <a:txBody>
                    <a:bodyPr/>
                    <a:lstStyle/>
                    <a:p>
                      <a:r>
                        <a:rPr lang="en-IN" sz="1100" dirty="0">
                          <a:latin typeface="Book Antiqua" panose="02040602050305030304" pitchFamily="18" charset="0"/>
                        </a:rPr>
                        <a:t>26</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44</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6"/>
                  </a:ext>
                </a:extLst>
              </a:tr>
              <a:tr h="256199">
                <a:tc>
                  <a:txBody>
                    <a:bodyPr/>
                    <a:lstStyle/>
                    <a:p>
                      <a:r>
                        <a:rPr lang="en-IN" sz="1100" dirty="0">
                          <a:latin typeface="Book Antiqua" panose="02040602050305030304" pitchFamily="18" charset="0"/>
                        </a:rPr>
                        <a:t>27</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45</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7"/>
                  </a:ext>
                </a:extLst>
              </a:tr>
              <a:tr h="256199">
                <a:tc>
                  <a:txBody>
                    <a:bodyPr/>
                    <a:lstStyle/>
                    <a:p>
                      <a:r>
                        <a:rPr lang="en-IN" sz="1100" dirty="0">
                          <a:latin typeface="Book Antiqua" panose="02040602050305030304" pitchFamily="18" charset="0"/>
                        </a:rPr>
                        <a:t>28</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46</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1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83291532"/>
              </p:ext>
            </p:extLst>
          </p:nvPr>
        </p:nvGraphicFramePr>
        <p:xfrm>
          <a:off x="125800" y="3577580"/>
          <a:ext cx="4681264" cy="1836875"/>
        </p:xfrm>
        <a:graphic>
          <a:graphicData uri="http://schemas.openxmlformats.org/drawingml/2006/table">
            <a:tbl>
              <a:tblPr firstRow="1" bandRow="1">
                <a:tableStyleId>{5C22544A-7EE6-4342-B048-85BDC9FD1C3A}</a:tableStyleId>
              </a:tblPr>
              <a:tblGrid>
                <a:gridCol w="410637">
                  <a:extLst>
                    <a:ext uri="{9D8B030D-6E8A-4147-A177-3AD203B41FA5}">
                      <a16:colId xmlns:a16="http://schemas.microsoft.com/office/drawing/2014/main" val="20000"/>
                    </a:ext>
                  </a:extLst>
                </a:gridCol>
                <a:gridCol w="2053186">
                  <a:extLst>
                    <a:ext uri="{9D8B030D-6E8A-4147-A177-3AD203B41FA5}">
                      <a16:colId xmlns:a16="http://schemas.microsoft.com/office/drawing/2014/main" val="20001"/>
                    </a:ext>
                  </a:extLst>
                </a:gridCol>
                <a:gridCol w="467415">
                  <a:extLst>
                    <a:ext uri="{9D8B030D-6E8A-4147-A177-3AD203B41FA5}">
                      <a16:colId xmlns:a16="http://schemas.microsoft.com/office/drawing/2014/main" val="20002"/>
                    </a:ext>
                  </a:extLst>
                </a:gridCol>
                <a:gridCol w="1750026">
                  <a:extLst>
                    <a:ext uri="{9D8B030D-6E8A-4147-A177-3AD203B41FA5}">
                      <a16:colId xmlns:a16="http://schemas.microsoft.com/office/drawing/2014/main" val="20003"/>
                    </a:ext>
                  </a:extLst>
                </a:gridCol>
              </a:tblGrid>
              <a:tr h="282031">
                <a:tc>
                  <a:txBody>
                    <a:bodyPr/>
                    <a:lstStyle/>
                    <a:p>
                      <a:r>
                        <a:rPr lang="en-IN" sz="1100" dirty="0">
                          <a:latin typeface="Book Antiqua" panose="02040602050305030304" pitchFamily="18" charset="0"/>
                        </a:rPr>
                        <a:t>B.No</a:t>
                      </a:r>
                    </a:p>
                  </a:txBody>
                  <a:tcPr/>
                </a:tc>
                <a:tc>
                  <a:txBody>
                    <a:bodyPr/>
                    <a:lstStyle/>
                    <a:p>
                      <a:r>
                        <a:rPr lang="en-IN" sz="1100" dirty="0">
                          <a:latin typeface="Book Antiqua" panose="02040602050305030304" pitchFamily="18" charset="0"/>
                        </a:rPr>
                        <a:t>Part</a:t>
                      </a:r>
                      <a:r>
                        <a:rPr lang="en-IN" sz="1100" baseline="0" dirty="0">
                          <a:latin typeface="Book Antiqua" panose="02040602050305030304" pitchFamily="18" charset="0"/>
                        </a:rPr>
                        <a:t> Name</a:t>
                      </a:r>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0"/>
                  </a:ext>
                </a:extLst>
              </a:tr>
              <a:tr h="282031">
                <a:tc>
                  <a:txBody>
                    <a:bodyPr/>
                    <a:lstStyle/>
                    <a:p>
                      <a:r>
                        <a:rPr lang="en-IN" sz="1100" dirty="0">
                          <a:latin typeface="Book Antiqua" panose="02040602050305030304" pitchFamily="18" charset="0"/>
                        </a:rPr>
                        <a:t>1</a:t>
                      </a:r>
                    </a:p>
                  </a:txBody>
                  <a:tcPr/>
                </a:tc>
                <a:tc>
                  <a:txBody>
                    <a:bodyPr/>
                    <a:lstStyle/>
                    <a:p>
                      <a:r>
                        <a:rPr lang="en-US" sz="1100" dirty="0">
                          <a:latin typeface="Book Antiqua" panose="02040602050305030304" pitchFamily="18" charset="0"/>
                        </a:rPr>
                        <a:t>Disc</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6</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1"/>
                  </a:ext>
                </a:extLst>
              </a:tr>
              <a:tr h="282031">
                <a:tc>
                  <a:txBody>
                    <a:bodyPr/>
                    <a:lstStyle/>
                    <a:p>
                      <a:r>
                        <a:rPr lang="en-IN" sz="1100" dirty="0">
                          <a:latin typeface="Book Antiqua" panose="02040602050305030304" pitchFamily="18" charset="0"/>
                        </a:rPr>
                        <a:t>2</a:t>
                      </a:r>
                    </a:p>
                  </a:txBody>
                  <a:tcPr/>
                </a:tc>
                <a:tc>
                  <a:txBody>
                    <a:bodyPr/>
                    <a:lstStyle/>
                    <a:p>
                      <a:r>
                        <a:rPr lang="en-US" sz="1100" dirty="0">
                          <a:latin typeface="Book Antiqua" panose="02040602050305030304" pitchFamily="18" charset="0"/>
                        </a:rPr>
                        <a:t>Brake Lever</a:t>
                      </a:r>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7</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2"/>
                  </a:ext>
                </a:extLst>
              </a:tr>
              <a:tr h="282031">
                <a:tc>
                  <a:txBody>
                    <a:bodyPr/>
                    <a:lstStyle/>
                    <a:p>
                      <a:r>
                        <a:rPr lang="en-IN" sz="1100" dirty="0">
                          <a:latin typeface="Book Antiqua" panose="02040602050305030304" pitchFamily="18" charset="0"/>
                        </a:rPr>
                        <a:t>3</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8</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3"/>
                  </a:ext>
                </a:extLst>
              </a:tr>
              <a:tr h="282031">
                <a:tc>
                  <a:txBody>
                    <a:bodyPr/>
                    <a:lstStyle/>
                    <a:p>
                      <a:r>
                        <a:rPr lang="en-IN" sz="1100" dirty="0">
                          <a:latin typeface="Book Antiqua" panose="02040602050305030304" pitchFamily="18" charset="0"/>
                        </a:rPr>
                        <a:t>4</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9</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4"/>
                  </a:ext>
                </a:extLst>
              </a:tr>
              <a:tr h="282031">
                <a:tc>
                  <a:txBody>
                    <a:bodyPr/>
                    <a:lstStyle/>
                    <a:p>
                      <a:r>
                        <a:rPr lang="en-IN" sz="1100" dirty="0">
                          <a:latin typeface="Book Antiqua" panose="02040602050305030304" pitchFamily="18" charset="0"/>
                        </a:rPr>
                        <a:t>5</a:t>
                      </a:r>
                    </a:p>
                  </a:txBody>
                  <a:tcPr/>
                </a:tc>
                <a:tc>
                  <a:txBody>
                    <a:bodyPr/>
                    <a:lstStyle/>
                    <a:p>
                      <a:endParaRPr lang="en-IN" sz="1100" dirty="0">
                        <a:latin typeface="Book Antiqua" panose="02040602050305030304" pitchFamily="18" charset="0"/>
                      </a:endParaRPr>
                    </a:p>
                  </a:txBody>
                  <a:tcPr/>
                </a:tc>
                <a:tc>
                  <a:txBody>
                    <a:bodyPr/>
                    <a:lstStyle/>
                    <a:p>
                      <a:r>
                        <a:rPr lang="en-IN" sz="1100" dirty="0">
                          <a:latin typeface="Book Antiqua" panose="02040602050305030304" pitchFamily="18" charset="0"/>
                        </a:rPr>
                        <a:t>10</a:t>
                      </a:r>
                    </a:p>
                  </a:txBody>
                  <a:tcPr/>
                </a:tc>
                <a:tc>
                  <a:txBody>
                    <a:bodyPr/>
                    <a:lstStyle/>
                    <a:p>
                      <a:endParaRPr lang="en-IN" sz="1100" dirty="0">
                        <a:latin typeface="Book Antiqua" panose="02040602050305030304" pitchFamily="18" charset="0"/>
                      </a:endParaRPr>
                    </a:p>
                  </a:txBody>
                  <a:tcPr/>
                </a:tc>
                <a:extLst>
                  <a:ext uri="{0D108BD9-81ED-4DB2-BD59-A6C34878D82A}">
                    <a16:rowId xmlns:a16="http://schemas.microsoft.com/office/drawing/2014/main" val="10005"/>
                  </a:ext>
                </a:extLst>
              </a:tr>
            </a:tbl>
          </a:graphicData>
        </a:graphic>
      </p:graphicFrame>
      <p:sp>
        <p:nvSpPr>
          <p:cNvPr id="6" name="Title 1"/>
          <p:cNvSpPr>
            <a:spLocks noGrp="1"/>
          </p:cNvSpPr>
          <p:nvPr>
            <p:ph type="title"/>
          </p:nvPr>
        </p:nvSpPr>
        <p:spPr>
          <a:xfrm>
            <a:off x="827584" y="103025"/>
            <a:ext cx="3682752" cy="540403"/>
          </a:xfrm>
          <a:solidFill>
            <a:schemeClr val="accent3">
              <a:lumMod val="20000"/>
              <a:lumOff val="80000"/>
            </a:schemeClr>
          </a:solidFill>
        </p:spPr>
        <p:txBody>
          <a:bodyPr vert="horz" lIns="91440" tIns="45720" rIns="91440" bIns="45720" rtlCol="0" anchor="ctr">
            <a:normAutofit fontScale="90000"/>
          </a:bodyPr>
          <a:lstStyle/>
          <a:p>
            <a:r>
              <a:rPr lang="en-IN" dirty="0">
                <a:latin typeface="Book Antiqua" panose="02040602050305030304" pitchFamily="18" charset="0"/>
              </a:rPr>
              <a:t>Brakes</a:t>
            </a: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t="4252" r="243" b="-13605"/>
          <a:stretch/>
        </p:blipFill>
        <p:spPr bwMode="auto">
          <a:xfrm>
            <a:off x="7591863" y="0"/>
            <a:ext cx="1544849" cy="4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20350" y="96228"/>
            <a:ext cx="347194" cy="27699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6</a:t>
            </a:r>
          </a:p>
        </p:txBody>
      </p:sp>
      <p:pic>
        <p:nvPicPr>
          <p:cNvPr id="3" name="Picture 2">
            <a:extLst>
              <a:ext uri="{FF2B5EF4-FFF2-40B4-BE49-F238E27FC236}">
                <a16:creationId xmlns:a16="http://schemas.microsoft.com/office/drawing/2014/main" id="{1D4EC6FF-52E1-4815-A4D4-9442631AA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24" y="912147"/>
            <a:ext cx="3744416" cy="2522554"/>
          </a:xfrm>
          <a:prstGeom prst="rect">
            <a:avLst/>
          </a:prstGeom>
        </p:spPr>
      </p:pic>
    </p:spTree>
    <p:extLst>
      <p:ext uri="{BB962C8B-B14F-4D97-AF65-F5344CB8AC3E}">
        <p14:creationId xmlns:p14="http://schemas.microsoft.com/office/powerpoint/2010/main" val="1765813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6598</TotalTime>
  <Words>1340</Words>
  <Application>Microsoft Office PowerPoint</Application>
  <PresentationFormat>On-screen Show (16:10)</PresentationFormat>
  <Paragraphs>526</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 Antiqua</vt:lpstr>
      <vt:lpstr>Bookman Old Style</vt:lpstr>
      <vt:lpstr>Calibri</vt:lpstr>
      <vt:lpstr>Cambria</vt:lpstr>
      <vt:lpstr>Footlight MT Light</vt:lpstr>
      <vt:lpstr>Office Theme</vt:lpstr>
      <vt:lpstr>PowerPoint Presentation</vt:lpstr>
      <vt:lpstr>General Guidelines</vt:lpstr>
      <vt:lpstr>PowerPoint Presentation</vt:lpstr>
      <vt:lpstr>Assembly Tree </vt:lpstr>
      <vt:lpstr>Assembly Tree </vt:lpstr>
      <vt:lpstr>Steering</vt:lpstr>
      <vt:lpstr>Suspension, Wheels and Tires </vt:lpstr>
      <vt:lpstr>Drivetrain</vt:lpstr>
      <vt:lpstr>Brakes</vt:lpstr>
      <vt:lpstr>Advance Tech</vt:lpstr>
      <vt:lpstr>Frame, Seats</vt:lpstr>
      <vt:lpstr>Electrical and Accessories</vt:lpstr>
      <vt:lpstr>Steering Subsystem</vt:lpstr>
      <vt:lpstr>Suspension, Wheels and Tires</vt:lpstr>
      <vt:lpstr>Drivetrain Subsystem</vt:lpstr>
      <vt:lpstr>Brakes Subsystem</vt:lpstr>
      <vt:lpstr>Advance Tech Subsystem</vt:lpstr>
      <vt:lpstr>Frame, Seats and Other</vt:lpstr>
      <vt:lpstr>Electricals and Accessories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Sanket</dc:creator>
  <cp:lastModifiedBy>Geetansh Agrawal</cp:lastModifiedBy>
  <cp:revision>62</cp:revision>
  <dcterms:created xsi:type="dcterms:W3CDTF">2020-06-06T18:54:51Z</dcterms:created>
  <dcterms:modified xsi:type="dcterms:W3CDTF">2020-07-29T05:00:12Z</dcterms:modified>
</cp:coreProperties>
</file>