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9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5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6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6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4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E6B0-B8AD-4325-9CC0-CB8C186FC1D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DB90-DC2A-46BA-8A16-1EAFA4997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5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eeta24roy@gmail.com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248" y="63611"/>
            <a:ext cx="10515600" cy="1264258"/>
          </a:xfrm>
        </p:spPr>
        <p:txBody>
          <a:bodyPr/>
          <a:lstStyle/>
          <a:p>
            <a:pPr algn="ctr"/>
            <a:r>
              <a:rPr lang="sv-SE" b="1" dirty="0" smtClean="0"/>
              <a:t>Tata Motors Market Analysis Report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491" y="1065475"/>
            <a:ext cx="11035748" cy="4220942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Cor</a:t>
            </a:r>
            <a:r>
              <a:rPr lang="en-US" i="1" u="sng" dirty="0" smtClean="0"/>
              <a:t>porate Planning</a:t>
            </a:r>
            <a:r>
              <a:rPr lang="en-US" i="1" u="sng" dirty="0" smtClean="0"/>
              <a:t> </a:t>
            </a:r>
            <a:r>
              <a:rPr lang="en-US" i="1" u="sng" dirty="0"/>
              <a:t>Analyst </a:t>
            </a:r>
            <a:r>
              <a:rPr lang="en-US" i="1" u="sng" dirty="0" smtClean="0"/>
              <a:t>Interview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7" y="222635"/>
            <a:ext cx="1724362" cy="504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78" y="189506"/>
            <a:ext cx="696054" cy="6135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6" y="2193899"/>
            <a:ext cx="2804160" cy="2804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977" y="5128593"/>
            <a:ext cx="900105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/>
              <a:t>Name</a:t>
            </a:r>
            <a:r>
              <a:rPr lang="en-US" b="1" dirty="0" smtClean="0"/>
              <a:t>      :   </a:t>
            </a:r>
            <a:r>
              <a:rPr lang="en-US" sz="2800" i="1" u="sng" dirty="0" err="1" smtClean="0"/>
              <a:t>Geeta</a:t>
            </a:r>
            <a:r>
              <a:rPr lang="en-US" b="1" dirty="0" smtClean="0"/>
              <a:t> </a:t>
            </a:r>
            <a:r>
              <a:rPr lang="en-US" sz="2800" i="1" u="sng" dirty="0"/>
              <a:t>Roy</a:t>
            </a:r>
          </a:p>
          <a:p>
            <a:r>
              <a:rPr lang="en-US" sz="2800" i="1" u="sng" dirty="0"/>
              <a:t>Email</a:t>
            </a:r>
            <a:r>
              <a:rPr lang="en-US" b="1" dirty="0"/>
              <a:t> </a:t>
            </a:r>
            <a:r>
              <a:rPr lang="en-US" sz="2800" i="1" u="sng" dirty="0"/>
              <a:t>ID</a:t>
            </a:r>
            <a:r>
              <a:rPr lang="en-US" b="1" dirty="0"/>
              <a:t> : </a:t>
            </a:r>
            <a:r>
              <a:rPr lang="en-US" b="1" dirty="0" smtClean="0"/>
              <a:t>  </a:t>
            </a:r>
            <a:r>
              <a:rPr lang="en-US" sz="2800" i="1" u="sng" dirty="0" smtClean="0">
                <a:hlinkClick r:id="rId5"/>
              </a:rPr>
              <a:t>geeta24roy@gmail.com</a:t>
            </a:r>
            <a:endParaRPr lang="en-US" sz="2800" i="1" u="sng" dirty="0"/>
          </a:p>
          <a:p>
            <a:r>
              <a:rPr lang="en-US" sz="2800" i="1" u="sng" dirty="0"/>
              <a:t>LinkedIn</a:t>
            </a:r>
            <a:r>
              <a:rPr lang="en-US" b="1" dirty="0"/>
              <a:t> : </a:t>
            </a:r>
            <a:r>
              <a:rPr lang="en-US" b="1" dirty="0" smtClean="0"/>
              <a:t> </a:t>
            </a:r>
            <a:r>
              <a:rPr lang="en-US" sz="2800" i="1" u="sng" dirty="0" smtClean="0"/>
              <a:t>https</a:t>
            </a:r>
            <a:r>
              <a:rPr lang="en-US" dirty="0"/>
              <a:t>://</a:t>
            </a:r>
            <a:r>
              <a:rPr lang="en-US" sz="2800" i="1" u="sng" dirty="0"/>
              <a:t>www.linkedin.com/in/geeta-roy-37a899225</a:t>
            </a:r>
            <a:r>
              <a:rPr lang="en-US" dirty="0"/>
              <a:t>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6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383" y="94782"/>
            <a:ext cx="10515600" cy="859376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Conclusions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17" y="1017766"/>
            <a:ext cx="11362414" cy="57487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/>
              <a:t>Summary of Key Findings</a:t>
            </a:r>
          </a:p>
          <a:p>
            <a:pPr algn="just"/>
            <a:r>
              <a:rPr lang="en-US" sz="1600" b="1" dirty="0"/>
              <a:t>Sales Performance</a:t>
            </a:r>
            <a:r>
              <a:rPr lang="en-US" sz="1600" dirty="0"/>
              <a:t>:</a:t>
            </a:r>
          </a:p>
          <a:p>
            <a:pPr lvl="1" algn="just"/>
            <a:r>
              <a:rPr lang="en-US" sz="1600" dirty="0"/>
              <a:t>The overall vehicle sales for Tata Motors in FY 2021-22 showed significant growth compared to the previous fiscal year, particularly in the utility vehicles and commercial vehicles segments</a:t>
            </a:r>
            <a:r>
              <a:rPr lang="en-US" sz="1600" dirty="0" smtClean="0"/>
              <a:t>.</a:t>
            </a:r>
          </a:p>
          <a:p>
            <a:pPr marL="457200" lvl="1" indent="0" algn="just">
              <a:buNone/>
            </a:pPr>
            <a:endParaRPr lang="en-US" sz="1600" dirty="0"/>
          </a:p>
          <a:p>
            <a:pPr lvl="1" algn="just"/>
            <a:r>
              <a:rPr lang="en-US" sz="1600" dirty="0"/>
              <a:t>Passenger cars experienced a slight decline, but the market share for utility vehicles and commercial vehicles increased substantially</a:t>
            </a:r>
            <a:r>
              <a:rPr lang="en-US" sz="1600" dirty="0" smtClean="0"/>
              <a:t>.</a:t>
            </a:r>
          </a:p>
          <a:p>
            <a:pPr marL="457200" lvl="1" indent="0" algn="just">
              <a:buNone/>
            </a:pPr>
            <a:endParaRPr lang="en-US" sz="1600" dirty="0"/>
          </a:p>
          <a:p>
            <a:pPr algn="just"/>
            <a:r>
              <a:rPr lang="en-US" sz="1600" b="1" dirty="0"/>
              <a:t>Market Trends</a:t>
            </a:r>
            <a:r>
              <a:rPr lang="en-US" sz="1600" dirty="0" smtClean="0"/>
              <a:t>:  </a:t>
            </a:r>
            <a:endParaRPr lang="en-US" sz="1600" dirty="0"/>
          </a:p>
          <a:p>
            <a:pPr lvl="1" algn="just"/>
            <a:r>
              <a:rPr lang="en-US" sz="1600" dirty="0"/>
              <a:t>There was a notable shift towards utility vehicles and electric vehicles, reflecting changing consumer preferences and increased focus on sustainability</a:t>
            </a:r>
            <a:r>
              <a:rPr lang="en-US" sz="1600" dirty="0" smtClean="0"/>
              <a:t>.</a:t>
            </a:r>
          </a:p>
          <a:p>
            <a:pPr marL="457200" lvl="1" indent="0" algn="just">
              <a:buNone/>
            </a:pPr>
            <a:endParaRPr lang="en-US" sz="1600" dirty="0"/>
          </a:p>
          <a:p>
            <a:pPr lvl="1" algn="just"/>
            <a:r>
              <a:rPr lang="en-US" sz="1600" dirty="0" smtClean="0"/>
              <a:t>The commercial vehicles segment showed resilience, with medium and heavy commercial vehicles maintaining a strong market presence. </a:t>
            </a:r>
          </a:p>
          <a:p>
            <a:pPr marL="457200" lvl="1" indent="0" algn="just">
              <a:buNone/>
            </a:pPr>
            <a:endParaRPr lang="en-US" sz="1600" dirty="0" smtClean="0"/>
          </a:p>
          <a:p>
            <a:pPr marL="228600" lvl="1" algn="just">
              <a:spcBef>
                <a:spcPts val="1000"/>
              </a:spcBef>
            </a:pPr>
            <a:r>
              <a:rPr lang="en-US" sz="1600" b="1" dirty="0" smtClean="0"/>
              <a:t>Future </a:t>
            </a:r>
            <a:r>
              <a:rPr lang="en-US" sz="1600" b="1" dirty="0"/>
              <a:t>Outlook</a:t>
            </a:r>
          </a:p>
          <a:p>
            <a:pPr lvl="1" algn="just"/>
            <a:r>
              <a:rPr lang="en-US" sz="1600" b="1" u="sng" dirty="0" smtClean="0"/>
              <a:t>Market Growth:</a:t>
            </a:r>
            <a:r>
              <a:rPr lang="en-US" sz="1600" dirty="0" smtClean="0"/>
              <a:t>   The automotive market is expected to continue its recovery, with significant growth in the utility vehicles and electric vehicles segments.</a:t>
            </a:r>
          </a:p>
          <a:p>
            <a:pPr marL="457200" lvl="1" indent="0" algn="just">
              <a:buNone/>
            </a:pPr>
            <a:endParaRPr lang="en-US" sz="1600" dirty="0" smtClean="0"/>
          </a:p>
          <a:p>
            <a:pPr lvl="1" algn="just"/>
            <a:r>
              <a:rPr lang="en-US" sz="1600" b="1" u="sng" dirty="0" smtClean="0"/>
              <a:t>Technological Advancements:</a:t>
            </a:r>
            <a:r>
              <a:rPr lang="en-US" sz="1600" dirty="0" smtClean="0"/>
              <a:t>   Adoption of new technologies such as autonomous driving, connected vehicles, and advanced safety features will drive future market dynamics.</a:t>
            </a:r>
          </a:p>
          <a:p>
            <a:pPr marL="457200" lvl="1" indent="0" algn="just">
              <a:buNone/>
            </a:pPr>
            <a:endParaRPr lang="en-US" sz="1600" dirty="0" smtClean="0"/>
          </a:p>
          <a:p>
            <a:pPr lvl="1" algn="just"/>
            <a:r>
              <a:rPr lang="en-US" sz="1600" b="1" u="sng" dirty="0" smtClean="0"/>
              <a:t>Regulatory Environment:</a:t>
            </a:r>
            <a:r>
              <a:rPr lang="en-US" sz="1600" dirty="0" smtClean="0"/>
              <a:t>   Stay ahead of regulatory changes by investing in compliance and sustainability initiatives, ensuring readiness for stricter emission norms and safety regulations.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157" y="189506"/>
            <a:ext cx="11402775" cy="613576"/>
            <a:chOff x="226157" y="189506"/>
            <a:chExt cx="11402775" cy="613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7" y="222635"/>
              <a:ext cx="1724362" cy="5041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78" y="189506"/>
              <a:ext cx="696054" cy="613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1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82" y="-9605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9" y="4381169"/>
            <a:ext cx="11259046" cy="21150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Baskerville Old Face" panose="02020602080505020303" pitchFamily="18" charset="0"/>
              </a:rPr>
              <a:t>Tata Motors</a:t>
            </a:r>
            <a:r>
              <a:rPr lang="en-US" sz="2400" dirty="0">
                <a:latin typeface="Baskerville Old Face" panose="02020602080505020303" pitchFamily="18" charset="0"/>
              </a:rPr>
              <a:t> was established in </a:t>
            </a:r>
            <a:r>
              <a:rPr lang="en-US" sz="2400" b="1" dirty="0">
                <a:latin typeface="Baskerville Old Face" panose="02020602080505020303" pitchFamily="18" charset="0"/>
              </a:rPr>
              <a:t>1945</a:t>
            </a:r>
            <a:r>
              <a:rPr lang="en-US" sz="2400" dirty="0">
                <a:latin typeface="Baskerville Old Face" panose="02020602080505020303" pitchFamily="18" charset="0"/>
              </a:rPr>
              <a:t> as </a:t>
            </a:r>
            <a:r>
              <a:rPr lang="en-US" sz="2400" b="1" dirty="0">
                <a:latin typeface="Baskerville Old Face" panose="02020602080505020303" pitchFamily="18" charset="0"/>
              </a:rPr>
              <a:t>Tata Engineering and Locomotive Co. Ltd. (TELCO</a:t>
            </a:r>
            <a:r>
              <a:rPr lang="en-US" sz="2400" dirty="0">
                <a:latin typeface="Baskerville Old Face" panose="02020602080505020303" pitchFamily="18" charset="0"/>
              </a:rPr>
              <a:t>), initially focusing on manufacturing locomotives and engineering products. Over the decades, Tata Motors has transformed itself into a global automotive giant. Starting with a collaboration with </a:t>
            </a:r>
            <a:r>
              <a:rPr lang="en-US" sz="2400" b="1" dirty="0">
                <a:latin typeface="Baskerville Old Face" panose="02020602080505020303" pitchFamily="18" charset="0"/>
              </a:rPr>
              <a:t>Daimler-Benz</a:t>
            </a:r>
            <a:r>
              <a:rPr lang="en-US" sz="2400" dirty="0">
                <a:latin typeface="Baskerville Old Face" panose="02020602080505020303" pitchFamily="18" charset="0"/>
              </a:rPr>
              <a:t> in </a:t>
            </a:r>
            <a:r>
              <a:rPr lang="en-US" sz="2400" b="1" dirty="0">
                <a:latin typeface="Baskerville Old Face" panose="02020602080505020303" pitchFamily="18" charset="0"/>
              </a:rPr>
              <a:t>1954</a:t>
            </a:r>
            <a:r>
              <a:rPr lang="en-US" sz="2400" dirty="0">
                <a:latin typeface="Baskerville Old Face" panose="02020602080505020303" pitchFamily="18" charset="0"/>
              </a:rPr>
              <a:t>, the company entered the commercial vehicle market. Significant milestones include the launch of the </a:t>
            </a:r>
            <a:r>
              <a:rPr lang="en-US" sz="2400" b="1" dirty="0">
                <a:latin typeface="Baskerville Old Face" panose="02020602080505020303" pitchFamily="18" charset="0"/>
              </a:rPr>
              <a:t>Tata </a:t>
            </a:r>
            <a:r>
              <a:rPr lang="en-US" sz="2400" b="1" dirty="0" err="1">
                <a:latin typeface="Baskerville Old Face" panose="02020602080505020303" pitchFamily="18" charset="0"/>
              </a:rPr>
              <a:t>Indica</a:t>
            </a:r>
            <a:r>
              <a:rPr lang="en-US" sz="2400" dirty="0">
                <a:latin typeface="Baskerville Old Face" panose="02020602080505020303" pitchFamily="18" charset="0"/>
              </a:rPr>
              <a:t> in </a:t>
            </a:r>
            <a:r>
              <a:rPr lang="en-US" sz="2400" b="1" dirty="0">
                <a:latin typeface="Baskerville Old Face" panose="02020602080505020303" pitchFamily="18" charset="0"/>
              </a:rPr>
              <a:t>1998,</a:t>
            </a:r>
            <a:r>
              <a:rPr lang="en-US" sz="2400" dirty="0">
                <a:latin typeface="Baskerville Old Face" panose="02020602080505020303" pitchFamily="18" charset="0"/>
              </a:rPr>
              <a:t> the acquisition of </a:t>
            </a:r>
            <a:r>
              <a:rPr lang="en-US" sz="2400" b="1" dirty="0">
                <a:latin typeface="Baskerville Old Face" panose="02020602080505020303" pitchFamily="18" charset="0"/>
              </a:rPr>
              <a:t>Jaguar and Land Rover</a:t>
            </a:r>
            <a:r>
              <a:rPr lang="en-US" sz="2400" dirty="0">
                <a:latin typeface="Baskerville Old Face" panose="02020602080505020303" pitchFamily="18" charset="0"/>
              </a:rPr>
              <a:t> in </a:t>
            </a:r>
            <a:r>
              <a:rPr lang="en-US" sz="2400" b="1" dirty="0">
                <a:latin typeface="Baskerville Old Face" panose="02020602080505020303" pitchFamily="18" charset="0"/>
              </a:rPr>
              <a:t>2008</a:t>
            </a:r>
            <a:r>
              <a:rPr lang="en-US" sz="2400" dirty="0">
                <a:latin typeface="Baskerville Old Face" panose="02020602080505020303" pitchFamily="18" charset="0"/>
              </a:rPr>
              <a:t>, and the introduction of the </a:t>
            </a:r>
            <a:r>
              <a:rPr lang="en-US" sz="2400" b="1" dirty="0">
                <a:latin typeface="Baskerville Old Face" panose="02020602080505020303" pitchFamily="18" charset="0"/>
              </a:rPr>
              <a:t>Tata </a:t>
            </a:r>
            <a:r>
              <a:rPr lang="en-US" sz="2400" b="1" dirty="0" err="1">
                <a:latin typeface="Baskerville Old Face" panose="02020602080505020303" pitchFamily="18" charset="0"/>
              </a:rPr>
              <a:t>Nexon</a:t>
            </a:r>
            <a:r>
              <a:rPr lang="en-US" sz="2400" b="1" dirty="0">
                <a:latin typeface="Baskerville Old Face" panose="02020602080505020303" pitchFamily="18" charset="0"/>
              </a:rPr>
              <a:t> EV</a:t>
            </a:r>
            <a:r>
              <a:rPr lang="en-US" sz="2400" dirty="0">
                <a:latin typeface="Baskerville Old Face" panose="02020602080505020303" pitchFamily="18" charset="0"/>
              </a:rPr>
              <a:t> in </a:t>
            </a:r>
            <a:r>
              <a:rPr lang="en-US" sz="2400" b="1" dirty="0">
                <a:latin typeface="Baskerville Old Face" panose="02020602080505020303" pitchFamily="18" charset="0"/>
              </a:rPr>
              <a:t>2021</a:t>
            </a:r>
            <a:r>
              <a:rPr lang="en-US" sz="2400" dirty="0">
                <a:latin typeface="Baskerville Old Face" panose="02020602080505020303" pitchFamily="18" charset="0"/>
              </a:rPr>
              <a:t>, among others.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1817" y="157701"/>
            <a:ext cx="11402775" cy="613576"/>
            <a:chOff x="226157" y="189506"/>
            <a:chExt cx="11402775" cy="6135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7" y="222635"/>
              <a:ext cx="1724362" cy="5041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78" y="189506"/>
              <a:ext cx="696054" cy="61357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15" y="1129786"/>
            <a:ext cx="8666922" cy="29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5" y="3593989"/>
            <a:ext cx="10515600" cy="6042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61" y="4245997"/>
            <a:ext cx="10515600" cy="24569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askerville Old Face" panose="02020602080505020303" pitchFamily="18" charset="0"/>
              </a:rPr>
              <a:t>Economy </a:t>
            </a:r>
            <a:r>
              <a:rPr lang="en-US" sz="2000" b="1" dirty="0">
                <a:latin typeface="Baskerville Old Face" panose="02020602080505020303" pitchFamily="18" charset="0"/>
              </a:rPr>
              <a:t>Overview : </a:t>
            </a:r>
            <a:r>
              <a:rPr lang="en-US" sz="2000" b="1" dirty="0" smtClean="0">
                <a:latin typeface="Baskerville Old Face" panose="02020602080505020303" pitchFamily="18" charset="0"/>
              </a:rPr>
              <a:t>India</a:t>
            </a:r>
          </a:p>
          <a:p>
            <a:r>
              <a:rPr lang="en-US" sz="2000" b="1" dirty="0" smtClean="0">
                <a:latin typeface="Baskerville Old Face" panose="02020602080505020303" pitchFamily="18" charset="0"/>
              </a:rPr>
              <a:t>Market Overview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IN" sz="2000" b="1" dirty="0">
                <a:latin typeface="Baskerville Old Face" panose="02020602080505020303" pitchFamily="18" charset="0"/>
              </a:rPr>
              <a:t>Automobile Industry Overview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Industry Analysis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Competitive Analysis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Conclusions and Recommendations</a:t>
            </a:r>
            <a:endParaRPr lang="en-IN" sz="2000" b="1" dirty="0">
              <a:latin typeface="Baskerville Old Face" panose="020206020805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157" y="189506"/>
            <a:ext cx="11402775" cy="573819"/>
            <a:chOff x="226157" y="189506"/>
            <a:chExt cx="11402775" cy="613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7" y="222635"/>
              <a:ext cx="1724362" cy="5041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78" y="189506"/>
              <a:ext cx="696054" cy="61357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89614" y="914400"/>
            <a:ext cx="11243144" cy="26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Objective</a:t>
            </a:r>
            <a:r>
              <a:rPr lang="en-US" sz="2250" dirty="0"/>
              <a:t>: </a:t>
            </a:r>
            <a:r>
              <a:rPr lang="en-US" sz="2400" dirty="0">
                <a:latin typeface="Baskerville Old Face" panose="02020602080505020303" pitchFamily="18" charset="0"/>
              </a:rPr>
              <a:t>To provide a comprehensive market analysis of Tata Motors and its performance, focusing on </a:t>
            </a:r>
            <a:r>
              <a:rPr lang="en-US" sz="2400" b="1" dirty="0">
                <a:latin typeface="Baskerville Old Face" panose="02020602080505020303" pitchFamily="18" charset="0"/>
              </a:rPr>
              <a:t>key market trends, sales performance, competitive positioning, </a:t>
            </a:r>
            <a:r>
              <a:rPr lang="en-US" sz="2400" dirty="0">
                <a:latin typeface="Baskerville Old Face" panose="02020602080505020303" pitchFamily="18" charset="0"/>
              </a:rPr>
              <a:t>and </a:t>
            </a:r>
            <a:r>
              <a:rPr lang="en-US" sz="2400" b="1" dirty="0">
                <a:latin typeface="Baskerville Old Face" panose="02020602080505020303" pitchFamily="18" charset="0"/>
              </a:rPr>
              <a:t>future outlook</a:t>
            </a:r>
            <a:r>
              <a:rPr lang="en-US" sz="2400" dirty="0" smtClean="0">
                <a:latin typeface="Baskerville Old Face" panose="02020602080505020303" pitchFamily="18" charset="0"/>
              </a:rPr>
              <a:t>.</a:t>
            </a:r>
            <a:endParaRPr lang="en-US" sz="2000" b="1" dirty="0">
              <a:latin typeface="Baskerville Old Face" panose="02020602080505020303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Scope: </a:t>
            </a:r>
            <a:r>
              <a:rPr lang="en-US" sz="2400" dirty="0">
                <a:latin typeface="Baskerville Old Face" panose="02020602080505020303" pitchFamily="18" charset="0"/>
              </a:rPr>
              <a:t>This analysis covers the </a:t>
            </a:r>
            <a:r>
              <a:rPr lang="en-US" sz="2400" b="1" dirty="0">
                <a:latin typeface="Baskerville Old Face" panose="02020602080505020303" pitchFamily="18" charset="0"/>
              </a:rPr>
              <a:t>fiscal year 2021-22</a:t>
            </a:r>
            <a:r>
              <a:rPr lang="en-US" sz="2400" dirty="0">
                <a:latin typeface="Baskerville Old Face" panose="02020602080505020303" pitchFamily="18" charset="0"/>
              </a:rPr>
              <a:t>, highlighting significant changes compared to the previous fiscal year, and identifies strategic opportunities for growth and improvement.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5837" y="222637"/>
            <a:ext cx="507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Purpose of the Analysis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32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87" y="365125"/>
            <a:ext cx="10518913" cy="6208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Economy Overview: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8010"/>
            <a:ext cx="11353801" cy="595552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Overview of the Indian Economy</a:t>
            </a:r>
            <a:r>
              <a:rPr lang="en-US" sz="1600" dirty="0"/>
              <a:t>:</a:t>
            </a:r>
          </a:p>
          <a:p>
            <a:r>
              <a:rPr lang="en-US" sz="1400" dirty="0"/>
              <a:t>India's economy has been resilient, showing strong recovery post-pandemic.</a:t>
            </a:r>
          </a:p>
          <a:p>
            <a:r>
              <a:rPr lang="en-US" sz="1400" dirty="0" smtClean="0"/>
              <a:t>Key </a:t>
            </a:r>
            <a:r>
              <a:rPr lang="en-US" sz="1400" dirty="0"/>
              <a:t>sectors such as IT, manufacturing, and services have driven </a:t>
            </a:r>
            <a:r>
              <a:rPr lang="en-US" sz="1400" dirty="0" smtClean="0"/>
              <a:t>growth.</a:t>
            </a:r>
          </a:p>
          <a:p>
            <a:pPr marL="0"/>
            <a:r>
              <a:rPr lang="en-US" sz="1400" dirty="0" smtClean="0"/>
              <a:t>Government </a:t>
            </a:r>
            <a:r>
              <a:rPr lang="en-US" sz="1400" dirty="0"/>
              <a:t>initiatives like 'Make in India' and 'Digital India' are fostering economic development</a:t>
            </a:r>
            <a:r>
              <a:rPr lang="en-US" sz="1400" dirty="0" smtClean="0"/>
              <a:t>.</a:t>
            </a:r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6157" y="189506"/>
            <a:ext cx="11402775" cy="613576"/>
            <a:chOff x="226157" y="189506"/>
            <a:chExt cx="11402775" cy="6135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7" y="222635"/>
              <a:ext cx="1724362" cy="5041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78" y="189506"/>
              <a:ext cx="696054" cy="61357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0" y="2329732"/>
            <a:ext cx="6188205" cy="3721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074" y="6011186"/>
            <a:ext cx="619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Line graph of GDP growth rates (NSO and IMF estimates)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734" y="6543923"/>
            <a:ext cx="6265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National Statistical Office (NSO) and International Monetary Fund (IMF) provide GDP growth estimates.</a:t>
            </a:r>
          </a:p>
          <a:p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641205" y="1908314"/>
            <a:ext cx="36098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Key Economic Indicators</a:t>
            </a:r>
          </a:p>
          <a:p>
            <a:pPr algn="ctr"/>
            <a:endParaRPr lang="en-US" sz="14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Despite </a:t>
            </a:r>
            <a:r>
              <a:rPr lang="en-US" sz="1400" dirty="0"/>
              <a:t>the contraction in 2020 due to the pandemic, India’s GDP growth rebounded strongly in subsequent years.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I</a:t>
            </a:r>
            <a:r>
              <a:rPr lang="en-US" sz="1400" b="1" dirty="0" smtClean="0"/>
              <a:t>nflation </a:t>
            </a:r>
            <a:r>
              <a:rPr lang="en-US" sz="1400" b="1" dirty="0"/>
              <a:t>Rate: </a:t>
            </a:r>
            <a:r>
              <a:rPr lang="en-US" sz="1400" dirty="0"/>
              <a:t>Managed within the target range, but subject to global commodity price fluctuations</a:t>
            </a:r>
            <a:r>
              <a:rPr lang="en-US" sz="1400" dirty="0" smtClean="0"/>
              <a:t>.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Unemployment Rate: </a:t>
            </a:r>
            <a:r>
              <a:rPr lang="en-US" sz="1400" dirty="0"/>
              <a:t>Gradually decreasing with economic recovery and job creation initiatives</a:t>
            </a:r>
            <a:r>
              <a:rPr lang="en-US" sz="1400" dirty="0" smtClean="0"/>
              <a:t>.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Foreign Direct Investment (FDI): </a:t>
            </a:r>
            <a:r>
              <a:rPr lang="en-US" sz="1400" dirty="0"/>
              <a:t>Steady inflow supporting various sectors.</a:t>
            </a:r>
          </a:p>
        </p:txBody>
      </p:sp>
    </p:spTree>
    <p:extLst>
      <p:ext uri="{BB962C8B-B14F-4D97-AF65-F5344CB8AC3E}">
        <p14:creationId xmlns:p14="http://schemas.microsoft.com/office/powerpoint/2010/main" val="632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9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Market Overview</a:t>
            </a:r>
            <a:endParaRPr lang="en-IN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26157" y="189506"/>
            <a:ext cx="11402775" cy="613576"/>
            <a:chOff x="226157" y="189506"/>
            <a:chExt cx="11402775" cy="613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7" y="222635"/>
              <a:ext cx="1724362" cy="5041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78" y="189506"/>
              <a:ext cx="696054" cy="61357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7464" y="1105231"/>
            <a:ext cx="50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Global Automotive Sales (Post-Pandemic Recovery)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8" y="1566408"/>
            <a:ext cx="4215605" cy="2434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514" y="6178162"/>
            <a:ext cx="751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accent3">
                    <a:lumMod val="50000"/>
                  </a:schemeClr>
                </a:solidFill>
              </a:rPr>
              <a:t>Note:</a:t>
            </a:r>
            <a:r>
              <a:rPr lang="en-US" sz="1000">
                <a:solidFill>
                  <a:schemeClr val="accent3">
                    <a:lumMod val="50000"/>
                  </a:schemeClr>
                </a:solidFill>
              </a:rPr>
              <a:t> The data for 2023 is estimated based on industry forecasts</a:t>
            </a:r>
            <a:r>
              <a:rPr lang="en-US" sz="1000" smtClean="0"/>
              <a:t>.</a:t>
            </a:r>
          </a:p>
          <a:p>
            <a:r>
              <a:rPr lang="en-US" sz="1000" dirty="0" smtClean="0"/>
              <a:t>           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The baseline year (2019) can be set at 100% to represent the starting point for comparison.</a:t>
            </a:r>
            <a:endParaRPr lang="en-IN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24" y="4277801"/>
            <a:ext cx="11449878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</a:t>
            </a:r>
            <a:r>
              <a:rPr lang="en-US" sz="1600" b="1" dirty="0" smtClean="0"/>
              <a:t>Highlights: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Global vehicle sales declined in </a:t>
            </a:r>
            <a:r>
              <a:rPr lang="en-US" sz="1400" b="1" dirty="0"/>
              <a:t>2020</a:t>
            </a:r>
            <a:r>
              <a:rPr lang="en-US" sz="1400" dirty="0"/>
              <a:t> due to the pandemic's impact on production and consumer spending.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 gradual recovery is observed in the following years, indicating a positive trend</a:t>
            </a:r>
            <a:r>
              <a:rPr lang="en-US" sz="1400" dirty="0" smtClean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bars will show the percentage </a:t>
            </a:r>
            <a:r>
              <a:rPr lang="en-US" sz="1400" b="1" dirty="0"/>
              <a:t>increase</a:t>
            </a:r>
            <a:r>
              <a:rPr lang="en-US" sz="1400" dirty="0"/>
              <a:t> in adoption rate for each technology year-over-year (</a:t>
            </a:r>
            <a:r>
              <a:rPr lang="en-US" sz="1400" b="1" dirty="0"/>
              <a:t>2020, 2021, 2022, 2023</a:t>
            </a:r>
            <a:r>
              <a:rPr lang="en-US" sz="1400" dirty="0" smtClean="0"/>
              <a:t>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87046" y="1081378"/>
            <a:ext cx="48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Adoption of Advanced Automotive Technologies</a:t>
            </a:r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06" y="1467563"/>
            <a:ext cx="4397121" cy="26824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52884" y="6281531"/>
            <a:ext cx="3116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accent3">
                    <a:lumMod val="50000"/>
                  </a:schemeClr>
                </a:solidFill>
              </a:rPr>
              <a:t>Data Source: </a:t>
            </a:r>
            <a:r>
              <a:rPr lang="en-IN" sz="1000">
                <a:solidFill>
                  <a:schemeClr val="accent3">
                    <a:lumMod val="50000"/>
                  </a:schemeClr>
                </a:solidFill>
              </a:rPr>
              <a:t>EV Volumes</a:t>
            </a:r>
          </a:p>
        </p:txBody>
      </p:sp>
    </p:spTree>
    <p:extLst>
      <p:ext uri="{BB962C8B-B14F-4D97-AF65-F5344CB8AC3E}">
        <p14:creationId xmlns:p14="http://schemas.microsoft.com/office/powerpoint/2010/main" val="8062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18" y="326003"/>
            <a:ext cx="10328081" cy="4532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Automobile 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4" y="906449"/>
            <a:ext cx="10956235" cy="519100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Overview of the Indian Automobile Industry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6157" y="189506"/>
            <a:ext cx="11402775" cy="613576"/>
            <a:chOff x="226157" y="189506"/>
            <a:chExt cx="11402775" cy="613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7" y="222635"/>
              <a:ext cx="1724362" cy="5041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78" y="189506"/>
              <a:ext cx="696054" cy="61357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11318" y="1264257"/>
            <a:ext cx="8420431" cy="120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Indian automobile industry is experiencing significant growth.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It includes a wide range of vehicles from two-wheelers to commercial vehicles.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industry is a major contributor to the country's GDP and employment.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366" y="5661328"/>
            <a:ext cx="64644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b="1" dirty="0" smtClean="0"/>
              <a:t>Passenger Car Sales Decline:</a:t>
            </a:r>
            <a:r>
              <a:rPr lang="en-US" sz="1300" dirty="0" smtClean="0"/>
              <a:t> Passenger car sales experienced a slight decline (-4.5%). This could be due to various factors such as a shift in consumer preference towards SUVs or the impact of COVID-19 on smaller car purchases.</a:t>
            </a:r>
            <a:endParaRPr lang="en-IN" sz="13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4" y="2274280"/>
            <a:ext cx="6470292" cy="30848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78526" y="6464410"/>
            <a:ext cx="4548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chemeClr val="accent3">
                    <a:lumMod val="50000"/>
                  </a:schemeClr>
                </a:solidFill>
              </a:rPr>
              <a:t>Source:</a:t>
            </a:r>
            <a:r>
              <a:rPr lang="en-IN" sz="1000" dirty="0" smtClean="0">
                <a:solidFill>
                  <a:schemeClr val="accent3">
                    <a:lumMod val="50000"/>
                  </a:schemeClr>
                </a:solidFill>
              </a:rPr>
              <a:t> Management Discussion and Analysis Report, Tata Motors</a:t>
            </a:r>
            <a:endParaRPr lang="en-IN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250" y="5255813"/>
            <a:ext cx="426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  <a:r>
              <a:rPr lang="en-US" sz="1100" dirty="0" smtClean="0"/>
              <a:t>tal Vehicle Sales Worldwide (excluding China joint venture)</a:t>
            </a:r>
            <a:endParaRPr lang="en-IN" sz="11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703" y="1963974"/>
            <a:ext cx="2789865" cy="29976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05099" y="5629523"/>
            <a:ext cx="50490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/>
              <a:t>Overall, Tata Motors' automotive operations experienced significant growth in FY 2021-22, with Tata Passenger Vehicles leading the surge. 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2105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771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Industry Analysis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26157" y="189506"/>
            <a:ext cx="11402775" cy="613576"/>
            <a:chOff x="226157" y="189506"/>
            <a:chExt cx="11402775" cy="613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7" y="222635"/>
              <a:ext cx="1724362" cy="5041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78" y="189506"/>
              <a:ext cx="696054" cy="61357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26002" y="5064980"/>
            <a:ext cx="11865997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Market Share </a:t>
            </a:r>
            <a:r>
              <a:rPr lang="en-US" sz="1400" b="1" dirty="0" smtClean="0"/>
              <a:t>Analysis:</a:t>
            </a:r>
            <a:endParaRPr lang="en-US" sz="1400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Utility Vehicles: Dominated the market with 42.4% of total sales in FY 2021-22.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Passenger Cars: Contributed 17.4% of total sales in FY 2021-22.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Commercial Vehicles (combined): Accounted for a significant portion of the market, with notable growth across all segments</a:t>
            </a:r>
            <a:r>
              <a:rPr lang="en-US" sz="1600" dirty="0"/>
              <a:t>.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068709" y="1089329"/>
            <a:ext cx="4738977" cy="365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Growth Rates of Different Vehicle </a:t>
            </a:r>
            <a:r>
              <a:rPr lang="en-US" sz="1400" b="1" dirty="0" smtClean="0"/>
              <a:t>Categories:</a:t>
            </a:r>
            <a:endParaRPr lang="en-US" sz="1400" b="1" dirty="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Passenger Cars: Decreased by 4.5% from FY 2020-21 to FY 2021-22.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Utility Vehicles: Increased by 28.7% from FY 2020-21 to FY 2021-22.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Intermediate and Light Commercial Vehicles: Increased by 48.8% from FY 2020-21 to FY 2021-22.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SCV &amp; Pick Up: Increased by 23.3% from FY 2020-21 to FY 2021-22.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CV Passenger Vehicle: Increased by 70.5% from FY 2020-21 to FY 2021-22.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Medium and Heavy Commercial Vehicles: Increased by 55.4% from FY 2020-21 to FY 2021-22.</a:t>
            </a:r>
          </a:p>
          <a:p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0202" y="4373217"/>
            <a:ext cx="5406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Growth Rates of Different Vehicle Categories (FY 2021-22 vs. </a:t>
            </a:r>
            <a:r>
              <a:rPr lang="en-US" sz="1100" dirty="0"/>
              <a:t>FY 2020-21)</a:t>
            </a:r>
            <a:endParaRPr lang="en-IN" sz="11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29" y="1184743"/>
            <a:ext cx="6306704" cy="31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6206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Competitive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7" y="739471"/>
            <a:ext cx="4818489" cy="543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Market Share Comparison of Key Players (FY 2020-21 vs. FY 2021-22)</a:t>
            </a:r>
            <a:endParaRPr lang="en-IN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26157" y="189506"/>
            <a:ext cx="11402775" cy="613576"/>
            <a:chOff x="226157" y="189506"/>
            <a:chExt cx="11402775" cy="613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7" y="222635"/>
              <a:ext cx="1724362" cy="5041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78" y="189506"/>
              <a:ext cx="696054" cy="61357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597720" y="4389120"/>
            <a:ext cx="59634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Market Share </a:t>
            </a:r>
            <a:r>
              <a:rPr lang="en-US" b="1" dirty="0" smtClean="0"/>
              <a:t>Comparison: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Tata </a:t>
            </a:r>
            <a:r>
              <a:rPr lang="en-US" sz="1600" dirty="0"/>
              <a:t>Motors' share of the domestic market for passenger vehicles increased to </a:t>
            </a:r>
            <a:r>
              <a:rPr lang="en-US" sz="1600" b="1" dirty="0"/>
              <a:t>12.5%</a:t>
            </a:r>
            <a:r>
              <a:rPr lang="en-US" sz="1600" dirty="0"/>
              <a:t> in </a:t>
            </a:r>
            <a:r>
              <a:rPr lang="en-US" sz="1600" b="1" dirty="0"/>
              <a:t>FY</a:t>
            </a:r>
            <a:r>
              <a:rPr lang="en-US" sz="1600" dirty="0"/>
              <a:t> </a:t>
            </a:r>
            <a:r>
              <a:rPr lang="en-US" sz="1600" b="1" dirty="0"/>
              <a:t>2021-22</a:t>
            </a:r>
            <a:r>
              <a:rPr lang="en-US" sz="1600" dirty="0"/>
              <a:t>, up from </a:t>
            </a:r>
            <a:r>
              <a:rPr lang="en-US" sz="1600" b="1" dirty="0"/>
              <a:t>8.2%</a:t>
            </a:r>
            <a:r>
              <a:rPr lang="en-US" sz="1600" dirty="0"/>
              <a:t> in </a:t>
            </a:r>
            <a:r>
              <a:rPr lang="en-US" sz="1600" b="1" dirty="0"/>
              <a:t>FY</a:t>
            </a:r>
            <a:r>
              <a:rPr lang="en-US" sz="1600" dirty="0"/>
              <a:t> </a:t>
            </a:r>
            <a:r>
              <a:rPr lang="en-US" sz="1600" b="1" dirty="0"/>
              <a:t>2020-21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the commercial vehicle market, Tata Motors maintained a dominant position with a </a:t>
            </a:r>
            <a:r>
              <a:rPr lang="en-US" sz="1600" b="1" dirty="0"/>
              <a:t>44.9%</a:t>
            </a:r>
            <a:r>
              <a:rPr lang="en-US" sz="1600" dirty="0"/>
              <a:t> market share in </a:t>
            </a:r>
            <a:r>
              <a:rPr lang="en-US" sz="1600" b="1" dirty="0"/>
              <a:t>FY</a:t>
            </a:r>
            <a:r>
              <a:rPr lang="en-US" sz="1600" dirty="0"/>
              <a:t> </a:t>
            </a:r>
            <a:r>
              <a:rPr lang="en-US" sz="1600" b="1" dirty="0"/>
              <a:t>2021-22</a:t>
            </a:r>
            <a:r>
              <a:rPr lang="en-US" sz="1600" dirty="0"/>
              <a:t>, up from </a:t>
            </a:r>
            <a:r>
              <a:rPr lang="en-US" sz="1600" b="1" dirty="0"/>
              <a:t>42.4%</a:t>
            </a:r>
            <a:r>
              <a:rPr lang="en-US" sz="1600" dirty="0"/>
              <a:t> in </a:t>
            </a:r>
            <a:r>
              <a:rPr lang="en-US" sz="1600" b="1" dirty="0"/>
              <a:t>FY</a:t>
            </a:r>
            <a:r>
              <a:rPr lang="en-US" sz="1600" dirty="0"/>
              <a:t> </a:t>
            </a:r>
            <a:r>
              <a:rPr lang="en-US" sz="1600" b="1" dirty="0"/>
              <a:t>2020-21</a:t>
            </a:r>
            <a:r>
              <a:rPr lang="en-US" sz="1600" dirty="0"/>
              <a:t>.</a:t>
            </a:r>
          </a:p>
          <a:p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89766" y="1041622"/>
            <a:ext cx="5939624" cy="3139321"/>
            <a:chOff x="177527" y="-2372572"/>
            <a:chExt cx="5723845" cy="3310866"/>
          </a:xfrm>
        </p:grpSpPr>
        <p:sp>
          <p:nvSpPr>
            <p:cNvPr id="7" name="TextBox 6"/>
            <p:cNvSpPr txBox="1"/>
            <p:nvPr/>
          </p:nvSpPr>
          <p:spPr>
            <a:xfrm>
              <a:off x="177527" y="-2372572"/>
              <a:ext cx="5723845" cy="331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Key Players in the Automobile Industry</a:t>
              </a:r>
              <a:r>
                <a:rPr lang="en-IN" b="1" dirty="0" smtClean="0"/>
                <a:t>:</a:t>
              </a:r>
              <a:endParaRPr lang="en-IN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/>
                <a:t>Tata </a:t>
              </a:r>
              <a:r>
                <a:rPr lang="en-IN" dirty="0" smtClean="0"/>
                <a:t>Motors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 err="1" smtClean="0"/>
                <a:t>Maruti</a:t>
              </a:r>
              <a:r>
                <a:rPr lang="en-IN" dirty="0" smtClean="0"/>
                <a:t> Suzuki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 smtClean="0"/>
                <a:t>Hyundai</a:t>
              </a:r>
              <a:endParaRPr lang="en-IN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 smtClean="0"/>
                <a:t>Mahindra </a:t>
              </a:r>
              <a:r>
                <a:rPr lang="en-IN" dirty="0"/>
                <a:t>&amp; </a:t>
              </a:r>
              <a:r>
                <a:rPr lang="en-IN" dirty="0" smtClean="0"/>
                <a:t>Mahindra</a:t>
              </a:r>
            </a:p>
            <a:p>
              <a:pPr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 smtClean="0"/>
                <a:t>Toyota</a:t>
              </a:r>
              <a:endParaRPr lang="en-IN" sz="16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dirty="0" smtClean="0"/>
                <a:t>Honda</a:t>
              </a:r>
              <a:endParaRPr lang="en-IN" dirty="0"/>
            </a:p>
            <a:p>
              <a:endParaRPr lang="en-IN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2070" y="-1065072"/>
              <a:ext cx="453601" cy="2354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937" y="-1934378"/>
              <a:ext cx="847273" cy="2477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3893" y="-1567318"/>
              <a:ext cx="1210691" cy="23060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1059" y="-258975"/>
              <a:ext cx="361945" cy="36535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40160" y="226808"/>
              <a:ext cx="446480" cy="28222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22868" y="-671273"/>
              <a:ext cx="686480" cy="386067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7445071" y="6516877"/>
            <a:ext cx="77260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>
                <a:solidFill>
                  <a:schemeClr val="accent3">
                    <a:lumMod val="50000"/>
                  </a:schemeClr>
                </a:solidFill>
              </a:rPr>
              <a:t>Source:</a:t>
            </a:r>
            <a:r>
              <a:rPr lang="en-IN" sz="1100" dirty="0">
                <a:solidFill>
                  <a:schemeClr val="accent3">
                    <a:lumMod val="50000"/>
                  </a:schemeClr>
                </a:solidFill>
              </a:rPr>
              <a:t> Management Discussion and Analysis Report, Tata Motors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1359672"/>
            <a:ext cx="4374836" cy="25409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548" y="4429418"/>
            <a:ext cx="3958449" cy="24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960"/>
          </a:xfrm>
        </p:spPr>
        <p:txBody>
          <a:bodyPr/>
          <a:lstStyle/>
          <a:p>
            <a:pPr algn="ctr"/>
            <a:r>
              <a:rPr lang="en-US" b="1" dirty="0"/>
              <a:t>Sales Performance of Tata Motors</a:t>
            </a:r>
            <a:endParaRPr lang="en-IN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26157" y="189506"/>
            <a:ext cx="11402775" cy="613576"/>
            <a:chOff x="226157" y="189506"/>
            <a:chExt cx="11402775" cy="613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57" y="222635"/>
              <a:ext cx="1724362" cy="5041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878" y="189506"/>
              <a:ext cx="696054" cy="61357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12" y="1848893"/>
            <a:ext cx="4520677" cy="3239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6988" y="2019630"/>
            <a:ext cx="51444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Sales Performance of Major Competitors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Tata Passenger Vehicles</a:t>
            </a:r>
            <a:r>
              <a:rPr lang="en-US" sz="1600" dirty="0"/>
              <a:t>: </a:t>
            </a:r>
            <a:r>
              <a:rPr lang="en-US" sz="1600" b="1" dirty="0"/>
              <a:t>372,157</a:t>
            </a:r>
            <a:r>
              <a:rPr lang="en-US" sz="1600" dirty="0"/>
              <a:t> units sold in </a:t>
            </a:r>
            <a:r>
              <a:rPr lang="en-US" sz="1600" b="1" dirty="0"/>
              <a:t>FY 2021-22 </a:t>
            </a:r>
            <a:r>
              <a:rPr lang="en-US" sz="1600" dirty="0"/>
              <a:t>(</a:t>
            </a:r>
            <a:r>
              <a:rPr lang="en-US" sz="1600" b="1" dirty="0"/>
              <a:t>50.3% </a:t>
            </a:r>
            <a:r>
              <a:rPr lang="en-US" sz="1600" dirty="0"/>
              <a:t>of total sales), compared to </a:t>
            </a:r>
            <a:r>
              <a:rPr lang="en-US" sz="1600" b="1" dirty="0"/>
              <a:t>222,638</a:t>
            </a:r>
            <a:r>
              <a:rPr lang="en-US" sz="1600" dirty="0"/>
              <a:t> units in </a:t>
            </a:r>
            <a:r>
              <a:rPr lang="en-US" sz="1600" b="1" dirty="0"/>
              <a:t>FY 2020-21 </a:t>
            </a:r>
            <a:r>
              <a:rPr lang="en-US" sz="1600" dirty="0"/>
              <a:t>(</a:t>
            </a:r>
            <a:r>
              <a:rPr lang="en-US" sz="1600" b="1" dirty="0"/>
              <a:t>45.4%</a:t>
            </a:r>
            <a:r>
              <a:rPr lang="en-US" sz="1600" dirty="0"/>
              <a:t> of total sales).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Tata Commercial Vehicles</a:t>
            </a:r>
            <a:r>
              <a:rPr lang="en-US" sz="1600" dirty="0"/>
              <a:t>: </a:t>
            </a:r>
            <a:r>
              <a:rPr lang="en-US" sz="1600" b="1" dirty="0"/>
              <a:t>367,565</a:t>
            </a:r>
            <a:r>
              <a:rPr lang="en-US" sz="1600" dirty="0"/>
              <a:t> units sold in </a:t>
            </a:r>
            <a:r>
              <a:rPr lang="en-US" sz="1600" b="1" dirty="0"/>
              <a:t>FY</a:t>
            </a:r>
            <a:r>
              <a:rPr lang="en-US" sz="1600" dirty="0"/>
              <a:t> </a:t>
            </a:r>
            <a:r>
              <a:rPr lang="en-US" sz="1600" b="1" dirty="0"/>
              <a:t>2021-22</a:t>
            </a:r>
            <a:r>
              <a:rPr lang="en-US" sz="1600" dirty="0"/>
              <a:t> (</a:t>
            </a:r>
            <a:r>
              <a:rPr lang="en-US" sz="1600" b="1" dirty="0"/>
              <a:t>49.7</a:t>
            </a:r>
            <a:r>
              <a:rPr lang="en-US" sz="1600" dirty="0"/>
              <a:t>% of total sales), compared to </a:t>
            </a:r>
            <a:r>
              <a:rPr lang="en-US" sz="1600" b="1" dirty="0"/>
              <a:t>267,513</a:t>
            </a:r>
            <a:r>
              <a:rPr lang="en-US" sz="1600" dirty="0"/>
              <a:t> units in </a:t>
            </a:r>
            <a:r>
              <a:rPr lang="en-US" sz="1600" b="1" dirty="0"/>
              <a:t>FY</a:t>
            </a:r>
            <a:r>
              <a:rPr lang="en-US" sz="1600" dirty="0"/>
              <a:t> </a:t>
            </a:r>
            <a:r>
              <a:rPr lang="en-US" sz="1600" b="1" dirty="0"/>
              <a:t>2020-21</a:t>
            </a:r>
            <a:r>
              <a:rPr lang="en-US" sz="1600" dirty="0"/>
              <a:t> (</a:t>
            </a:r>
            <a:r>
              <a:rPr lang="en-US" sz="1600" b="1" dirty="0"/>
              <a:t>54.6%</a:t>
            </a:r>
            <a:r>
              <a:rPr lang="en-US" sz="1600" dirty="0"/>
              <a:t> of total sales).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858540" y="6596390"/>
            <a:ext cx="3965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>
                <a:solidFill>
                  <a:schemeClr val="accent3">
                    <a:lumMod val="50000"/>
                  </a:schemeClr>
                </a:solidFill>
              </a:rPr>
              <a:t>Source:</a:t>
            </a:r>
            <a:r>
              <a:rPr lang="en-IN" sz="1100" dirty="0">
                <a:solidFill>
                  <a:schemeClr val="accent3">
                    <a:lumMod val="50000"/>
                  </a:schemeClr>
                </a:solidFill>
              </a:rPr>
              <a:t> Management Discussion and Analysis Report, Tata Motors</a:t>
            </a:r>
          </a:p>
        </p:txBody>
      </p:sp>
    </p:spTree>
    <p:extLst>
      <p:ext uri="{BB962C8B-B14F-4D97-AF65-F5344CB8AC3E}">
        <p14:creationId xmlns:p14="http://schemas.microsoft.com/office/powerpoint/2010/main" val="8417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1127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Office Theme</vt:lpstr>
      <vt:lpstr>Tata Motors Market Analysis Report</vt:lpstr>
      <vt:lpstr>Introduction</vt:lpstr>
      <vt:lpstr>Table of Contents:</vt:lpstr>
      <vt:lpstr>Economy Overview: India</vt:lpstr>
      <vt:lpstr>Market Overview</vt:lpstr>
      <vt:lpstr>Automobile Industry Overview</vt:lpstr>
      <vt:lpstr>Industry Analysis</vt:lpstr>
      <vt:lpstr>Competitive Analysis</vt:lpstr>
      <vt:lpstr>Sales Performance of Tata Motors</vt:lpstr>
      <vt:lpstr>  Conclusions and 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 Report</dc:title>
  <dc:creator>Microsoft account</dc:creator>
  <cp:lastModifiedBy>Microsoft account</cp:lastModifiedBy>
  <cp:revision>46</cp:revision>
  <dcterms:created xsi:type="dcterms:W3CDTF">2024-05-26T11:02:18Z</dcterms:created>
  <dcterms:modified xsi:type="dcterms:W3CDTF">2024-05-28T10:24:07Z</dcterms:modified>
</cp:coreProperties>
</file>