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4"/>
  </p:notesMasterIdLst>
  <p:handoutMasterIdLst>
    <p:handoutMasterId r:id="rId65"/>
  </p:handoutMasterIdLst>
  <p:sldIdLst>
    <p:sldId id="320" r:id="rId5"/>
    <p:sldId id="258" r:id="rId6"/>
    <p:sldId id="260" r:id="rId7"/>
    <p:sldId id="261" r:id="rId8"/>
    <p:sldId id="262" r:id="rId9"/>
    <p:sldId id="263" r:id="rId10"/>
    <p:sldId id="316" r:id="rId11"/>
    <p:sldId id="265" r:id="rId12"/>
    <p:sldId id="266" r:id="rId13"/>
    <p:sldId id="267" r:id="rId14"/>
    <p:sldId id="317" r:id="rId15"/>
    <p:sldId id="315" r:id="rId16"/>
    <p:sldId id="268" r:id="rId17"/>
    <p:sldId id="269" r:id="rId18"/>
    <p:sldId id="270" r:id="rId19"/>
    <p:sldId id="271" r:id="rId20"/>
    <p:sldId id="272" r:id="rId21"/>
    <p:sldId id="318"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5324" autoAdjust="0"/>
  </p:normalViewPr>
  <p:slideViewPr>
    <p:cSldViewPr snapToGrid="0">
      <p:cViewPr varScale="1">
        <p:scale>
          <a:sx n="69" d="100"/>
          <a:sy n="69" d="100"/>
        </p:scale>
        <p:origin x="576" y="60"/>
      </p:cViewPr>
      <p:guideLst>
        <p:guide orient="horz" pos="2160"/>
        <p:guide pos="3840"/>
      </p:guideLst>
    </p:cSldViewPr>
  </p:slideViewPr>
  <p:notesTextViewPr>
    <p:cViewPr>
      <p:scale>
        <a:sx n="3" d="2"/>
        <a:sy n="3" d="2"/>
      </p:scale>
      <p:origin x="0" y="0"/>
    </p:cViewPr>
  </p:notesText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slide" Target="slides/slide51.xml" /><Relationship Id="rId63" Type="http://schemas.openxmlformats.org/officeDocument/2006/relationships/slide" Target="slides/slide59.xml" /><Relationship Id="rId68" Type="http://schemas.openxmlformats.org/officeDocument/2006/relationships/theme" Target="theme/theme1.xml" /><Relationship Id="rId7" Type="http://schemas.openxmlformats.org/officeDocument/2006/relationships/slide" Target="slides/slide3.xml" /><Relationship Id="rId2" Type="http://schemas.openxmlformats.org/officeDocument/2006/relationships/customXml" Target="../customXml/item2.xml" /><Relationship Id="rId16" Type="http://schemas.openxmlformats.org/officeDocument/2006/relationships/slide" Target="slides/slide12.xml" /><Relationship Id="rId29" Type="http://schemas.openxmlformats.org/officeDocument/2006/relationships/slide" Target="slides/slide25.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slide" Target="slides/slide49.xml" /><Relationship Id="rId58" Type="http://schemas.openxmlformats.org/officeDocument/2006/relationships/slide" Target="slides/slide54.xml" /><Relationship Id="rId66"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slide" Target="slides/slide53.xml" /><Relationship Id="rId61" Type="http://schemas.openxmlformats.org/officeDocument/2006/relationships/slide" Target="slides/slide57.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slide" Target="slides/slide56.xml" /><Relationship Id="rId65"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slide" Target="slides/slide52.xml" /><Relationship Id="rId64" Type="http://schemas.openxmlformats.org/officeDocument/2006/relationships/notesMaster" Target="notesMasters/notesMaster1.xml" /><Relationship Id="rId69" Type="http://schemas.openxmlformats.org/officeDocument/2006/relationships/tableStyles" Target="tableStyles.xml" /><Relationship Id="rId8" Type="http://schemas.openxmlformats.org/officeDocument/2006/relationships/slide" Target="slides/slide4.xml" /><Relationship Id="rId51" Type="http://schemas.openxmlformats.org/officeDocument/2006/relationships/slide" Target="slides/slide47.xml" /><Relationship Id="rId3" Type="http://schemas.openxmlformats.org/officeDocument/2006/relationships/customXml" Target="../customXml/item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slide" Target="slides/slide55.xml" /><Relationship Id="rId67" Type="http://schemas.openxmlformats.org/officeDocument/2006/relationships/viewProps" Target="viewProps.xml" /><Relationship Id="rId20" Type="http://schemas.openxmlformats.org/officeDocument/2006/relationships/slide" Target="slides/slide16.xml" /><Relationship Id="rId41" Type="http://schemas.openxmlformats.org/officeDocument/2006/relationships/slide" Target="slides/slide37.xml" /><Relationship Id="rId54" Type="http://schemas.openxmlformats.org/officeDocument/2006/relationships/slide" Target="slides/slide50.xml" /><Relationship Id="rId62" Type="http://schemas.openxmlformats.org/officeDocument/2006/relationships/slide" Target="slides/slide5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11/3/2023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11/3/2023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3661799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Master" Target="../slideMasters/slideMaster1.xml" /><Relationship Id="rId4" Type="http://schemas.openxmlformats.org/officeDocument/2006/relationships/image" Target="../media/image3.jpe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title="Slide Design Picture"/>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9" name="Picture 8" descr="Wave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July 22, 2012</a:t>
            </a:r>
            <a:endParaRPr/>
          </a:p>
        </p:txBody>
      </p:sp>
      <p:sp>
        <p:nvSpPr>
          <p:cNvPr id="8" name="Footer Placeholder 7"/>
          <p:cNvSpPr>
            <a:spLocks noGrp="1"/>
          </p:cNvSpPr>
          <p:nvPr>
            <p:ph type="ftr" sz="quarter" idx="11"/>
          </p:nvPr>
        </p:nvSpPr>
        <p:spPr/>
        <p:txBody>
          <a:bodyPr/>
          <a:lstStyle/>
          <a:p>
            <a:r>
              <a:t>Footer text here</a:t>
            </a:r>
          </a:p>
        </p:txBody>
      </p:sp>
      <p:sp>
        <p:nvSpPr>
          <p:cNvPr id="9" name="Slide Number Placeholder 8"/>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a:t>July 22, 2012</a:t>
            </a:r>
            <a:endParaRPr/>
          </a:p>
        </p:txBody>
      </p:sp>
      <p:sp>
        <p:nvSpPr>
          <p:cNvPr id="4" name="Footer Placeholder 3"/>
          <p:cNvSpPr>
            <a:spLocks noGrp="1"/>
          </p:cNvSpPr>
          <p:nvPr>
            <p:ph type="ftr" sz="quarter" idx="11"/>
          </p:nvPr>
        </p:nvSpPr>
        <p:spPr/>
        <p:txBody>
          <a:bodyPr/>
          <a:lstStyle/>
          <a:p>
            <a:r>
              <a:t>Footer text here</a:t>
            </a: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July 22, 2012</a:t>
            </a:r>
            <a:endParaRPr/>
          </a:p>
        </p:txBody>
      </p:sp>
      <p:sp>
        <p:nvSpPr>
          <p:cNvPr id="3" name="Footer Placeholder 2"/>
          <p:cNvSpPr>
            <a:spLocks noGrp="1"/>
          </p:cNvSpPr>
          <p:nvPr>
            <p:ph type="ftr" sz="quarter" idx="11"/>
          </p:nvPr>
        </p:nvSpPr>
        <p:spPr/>
        <p:txBody>
          <a:bodyPr/>
          <a:lstStyle/>
          <a:p>
            <a:r>
              <a:t>Footer text here</a:t>
            </a:r>
          </a:p>
        </p:txBody>
      </p:sp>
      <p:sp>
        <p:nvSpPr>
          <p:cNvPr id="4" name="Slide Number Placeholder 3"/>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rPr lang="en-US"/>
              <a:t>Click to edit Master title style</a:t>
            </a:r>
            <a:endParaRP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fld id="{9CD8D479-8942-46E8-A226-A4E01F7A105C}" type="slidenum">
              <a:rPr/>
              <a:pPr/>
              <a:t>‹#›</a:t>
            </a:fld>
            <a:endParaRPr/>
          </a:p>
        </p:txBody>
      </p:sp>
      <p:sp>
        <p:nvSpPr>
          <p:cNvPr id="4" name="Date Placeholder 3"/>
          <p:cNvSpPr>
            <a:spLocks noGrp="1"/>
          </p:cNvSpPr>
          <p:nvPr>
            <p:ph type="dt" sz="half" idx="2"/>
          </p:nvPr>
        </p:nvSpPr>
        <p:spPr>
          <a:xfrm>
            <a:off x="431101" y="6629400"/>
            <a:ext cx="100066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r>
              <a:rPr lang="en-US"/>
              <a:t>July 22, 2012</a:t>
            </a:r>
            <a:endParaRPr/>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800">
                <a:solidFill>
                  <a:schemeClr val="accent1">
                    <a:lumMod val="75000"/>
                  </a:schemeClr>
                </a:solidFill>
              </a:defRPr>
            </a:lvl1pPr>
          </a:lstStyle>
          <a:p>
            <a:r>
              <a:rPr dirty="0"/>
              <a:t>Footer text here</a:t>
            </a:r>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4.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rgbClr val="000000"/>
            </a:gs>
            <a:gs pos="100000">
              <a:srgbClr val="000000"/>
            </a:gs>
            <a:gs pos="100000">
              <a:schemeClr val="accent1">
                <a:lumMod val="45000"/>
                <a:lumOff val="5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3" name="Picture 2" descr="A logo with green leaves&#10;&#10;Description automatically generated">
            <a:extLst>
              <a:ext uri="{FF2B5EF4-FFF2-40B4-BE49-F238E27FC236}">
                <a16:creationId xmlns:a16="http://schemas.microsoft.com/office/drawing/2014/main" id="{020A2A90-2004-6EE9-8462-F202742C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507" y="362189"/>
            <a:ext cx="6133621" cy="6133621"/>
          </a:xfrm>
          <a:prstGeom prst="rect">
            <a:avLst/>
          </a:prstGeom>
          <a:pattFill prst="pct5">
            <a:fgClr>
              <a:schemeClr val="accent1"/>
            </a:fgClr>
            <a:bgClr>
              <a:schemeClr val="bg1"/>
            </a:bgClr>
          </a:pattFill>
        </p:spPr>
      </p:pic>
    </p:spTree>
    <p:extLst>
      <p:ext uri="{BB962C8B-B14F-4D97-AF65-F5344CB8AC3E}">
        <p14:creationId xmlns:p14="http://schemas.microsoft.com/office/powerpoint/2010/main" val="262863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B78C-F8C9-46BB-897A-49332CB9B183}"/>
              </a:ext>
            </a:extLst>
          </p:cNvPr>
          <p:cNvSpPr>
            <a:spLocks noGrp="1"/>
          </p:cNvSpPr>
          <p:nvPr>
            <p:ph type="title"/>
          </p:nvPr>
        </p:nvSpPr>
        <p:spPr>
          <a:xfrm>
            <a:off x="1410026" y="101276"/>
            <a:ext cx="9371949" cy="1183566"/>
          </a:xfrm>
        </p:spPr>
        <p:txBody>
          <a:bodyPr/>
          <a:lstStyle/>
          <a:p>
            <a:r>
              <a:rPr lang="en-US" dirty="0"/>
              <a:t>System Overall Diagram </a:t>
            </a:r>
          </a:p>
        </p:txBody>
      </p:sp>
      <p:pic>
        <p:nvPicPr>
          <p:cNvPr id="18" name="Content Placeholder 17">
            <a:extLst>
              <a:ext uri="{FF2B5EF4-FFF2-40B4-BE49-F238E27FC236}">
                <a16:creationId xmlns:a16="http://schemas.microsoft.com/office/drawing/2014/main" id="{2B6A3CE5-879B-4159-F6EA-FF930CF151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808" t="3562" r="10811" b="16248"/>
          <a:stretch/>
        </p:blipFill>
        <p:spPr>
          <a:xfrm>
            <a:off x="2992582" y="1284842"/>
            <a:ext cx="7509163" cy="4991267"/>
          </a:xfrm>
        </p:spPr>
      </p:pic>
    </p:spTree>
    <p:extLst>
      <p:ext uri="{BB962C8B-B14F-4D97-AF65-F5344CB8AC3E}">
        <p14:creationId xmlns:p14="http://schemas.microsoft.com/office/powerpoint/2010/main" val="135808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2038-4153-C05B-2AE4-F6103084054F}"/>
              </a:ext>
            </a:extLst>
          </p:cNvPr>
          <p:cNvSpPr>
            <a:spLocks noGrp="1"/>
          </p:cNvSpPr>
          <p:nvPr>
            <p:ph type="title"/>
          </p:nvPr>
        </p:nvSpPr>
        <p:spPr>
          <a:xfrm>
            <a:off x="1410026" y="276087"/>
            <a:ext cx="9371949" cy="1183566"/>
          </a:xfrm>
        </p:spPr>
        <p:txBody>
          <a:bodyPr anchor="b">
            <a:normAutofit/>
          </a:bodyPr>
          <a:lstStyle/>
          <a:p>
            <a:r>
              <a:rPr lang="en-US" dirty="0"/>
              <a:t>Mythology </a:t>
            </a:r>
          </a:p>
        </p:txBody>
      </p:sp>
      <p:sp>
        <p:nvSpPr>
          <p:cNvPr id="3" name="Content Placeholder 2">
            <a:extLst>
              <a:ext uri="{FF2B5EF4-FFF2-40B4-BE49-F238E27FC236}">
                <a16:creationId xmlns:a16="http://schemas.microsoft.com/office/drawing/2014/main" id="{ABEE672F-4350-1D07-150B-4D90695551F7}"/>
              </a:ext>
            </a:extLst>
          </p:cNvPr>
          <p:cNvSpPr>
            <a:spLocks noGrp="1"/>
          </p:cNvSpPr>
          <p:nvPr>
            <p:ph sz="half" idx="1"/>
          </p:nvPr>
        </p:nvSpPr>
        <p:spPr>
          <a:xfrm>
            <a:off x="1409700" y="1556281"/>
            <a:ext cx="4610099" cy="4620682"/>
          </a:xfrm>
        </p:spPr>
        <p:txBody>
          <a:bodyPr>
            <a:normAutofit/>
          </a:bodyPr>
          <a:lstStyle/>
          <a:p>
            <a:pPr marL="0" indent="0">
              <a:buNone/>
            </a:pPr>
            <a:r>
              <a:rPr lang="en-US" dirty="0"/>
              <a:t>System Architecture </a:t>
            </a:r>
          </a:p>
        </p:txBody>
      </p:sp>
      <p:pic>
        <p:nvPicPr>
          <p:cNvPr id="5" name="Picture 4" descr="A diagram of a data collection&#10;&#10;Description automatically generated">
            <a:extLst>
              <a:ext uri="{FF2B5EF4-FFF2-40B4-BE49-F238E27FC236}">
                <a16:creationId xmlns:a16="http://schemas.microsoft.com/office/drawing/2014/main" id="{3559B0E2-B61E-F1A3-9F80-18D4D260C961}"/>
              </a:ext>
            </a:extLst>
          </p:cNvPr>
          <p:cNvPicPr>
            <a:picLocks noChangeAspect="1"/>
          </p:cNvPicPr>
          <p:nvPr/>
        </p:nvPicPr>
        <p:blipFill rotWithShape="1">
          <a:blip r:embed="rId2">
            <a:extLst>
              <a:ext uri="{28A0092B-C50C-407E-A947-70E740481C1C}">
                <a14:useLocalDpi xmlns:a14="http://schemas.microsoft.com/office/drawing/2010/main" val="0"/>
              </a:ext>
            </a:extLst>
          </a:blip>
          <a:srcRect l="9569" t="4600" r="14234" b="15594"/>
          <a:stretch/>
        </p:blipFill>
        <p:spPr>
          <a:xfrm>
            <a:off x="4077325" y="1199213"/>
            <a:ext cx="5096655" cy="5475011"/>
          </a:xfrm>
          <a:prstGeom prst="rect">
            <a:avLst/>
          </a:prstGeom>
          <a:noFill/>
        </p:spPr>
      </p:pic>
    </p:spTree>
    <p:extLst>
      <p:ext uri="{BB962C8B-B14F-4D97-AF65-F5344CB8AC3E}">
        <p14:creationId xmlns:p14="http://schemas.microsoft.com/office/powerpoint/2010/main" val="385965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FE3CD-556C-6A2B-5185-4873B7733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110" y="1071562"/>
            <a:ext cx="8567779" cy="4714875"/>
          </a:xfrm>
          <a:prstGeom prst="rect">
            <a:avLst/>
          </a:prstGeom>
        </p:spPr>
      </p:pic>
    </p:spTree>
    <p:extLst>
      <p:ext uri="{BB962C8B-B14F-4D97-AF65-F5344CB8AC3E}">
        <p14:creationId xmlns:p14="http://schemas.microsoft.com/office/powerpoint/2010/main" val="285118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9F4F-3F9D-BE82-00CA-85DDA29A3C97}"/>
              </a:ext>
            </a:extLst>
          </p:cNvPr>
          <p:cNvSpPr>
            <a:spLocks noGrp="1"/>
          </p:cNvSpPr>
          <p:nvPr>
            <p:ph type="title"/>
          </p:nvPr>
        </p:nvSpPr>
        <p:spPr>
          <a:xfrm>
            <a:off x="1410026" y="975331"/>
            <a:ext cx="9371949" cy="1135854"/>
          </a:xfrm>
        </p:spPr>
        <p:txBody>
          <a:bodyPr/>
          <a:lstStyle/>
          <a:p>
            <a:r>
              <a:rPr lang="nn-NO" dirty="0">
                <a:solidFill>
                  <a:schemeClr val="tx1"/>
                </a:solidFill>
              </a:rPr>
              <a:t>IT</a:t>
            </a:r>
            <a:r>
              <a:rPr lang="nn-NO" dirty="0">
                <a:solidFill>
                  <a:schemeClr val="tx1"/>
                </a:solidFill>
                <a:latin typeface="Aptos Narrow" panose="020B0004020202020204" pitchFamily="34" charset="0"/>
              </a:rPr>
              <a:t>20647100</a:t>
            </a:r>
            <a:r>
              <a:rPr lang="nn-NO" dirty="0">
                <a:solidFill>
                  <a:schemeClr val="tx1"/>
                </a:solidFill>
              </a:rPr>
              <a:t> Perera M.T.G.E </a:t>
            </a:r>
            <a:br>
              <a:rPr lang="nn-NO" dirty="0"/>
            </a:br>
            <a:r>
              <a:rPr lang="en-US" dirty="0"/>
              <a:t>Introduction and Background:</a:t>
            </a:r>
          </a:p>
        </p:txBody>
      </p:sp>
      <p:sp>
        <p:nvSpPr>
          <p:cNvPr id="3" name="Content Placeholder 2">
            <a:extLst>
              <a:ext uri="{FF2B5EF4-FFF2-40B4-BE49-F238E27FC236}">
                <a16:creationId xmlns:a16="http://schemas.microsoft.com/office/drawing/2014/main" id="{64B1FB74-5C7D-F456-C40F-31ECC8EB0AC6}"/>
              </a:ext>
            </a:extLst>
          </p:cNvPr>
          <p:cNvSpPr>
            <a:spLocks noGrp="1"/>
          </p:cNvSpPr>
          <p:nvPr>
            <p:ph idx="1"/>
          </p:nvPr>
        </p:nvSpPr>
        <p:spPr>
          <a:xfrm>
            <a:off x="1410027" y="2237318"/>
            <a:ext cx="9371948" cy="4620682"/>
          </a:xfrm>
        </p:spPr>
        <p:txBody>
          <a:bodyPr/>
          <a:lstStyle/>
          <a:p>
            <a:pPr marL="0" indent="0" algn="just">
              <a:buNone/>
            </a:pPr>
            <a:r>
              <a:rPr lang="en-US" dirty="0"/>
              <a:t>The detection and timely diagnosis of crop diseases are critical factors that significantly impact agricultural productivity and the livelihoods of farmers. In various agricultural regions, such as Sri Lanka, where bean cultivation plays a crucial role in the economy, plant diseases pose a significant threat to crop yields and the income of farmers. The conventional approach to identifying these diseases relies heavily on manual visual inspection by experts, resulting in high costs, time consuming processes, and limited scalability</a:t>
            </a:r>
          </a:p>
        </p:txBody>
      </p:sp>
    </p:spTree>
    <p:extLst>
      <p:ext uri="{BB962C8B-B14F-4D97-AF65-F5344CB8AC3E}">
        <p14:creationId xmlns:p14="http://schemas.microsoft.com/office/powerpoint/2010/main" val="236961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5AE5-DCCE-B719-B7F2-9F21F5F17B11}"/>
              </a:ext>
            </a:extLst>
          </p:cNvPr>
          <p:cNvSpPr>
            <a:spLocks noGrp="1"/>
          </p:cNvSpPr>
          <p:nvPr>
            <p:ph type="title"/>
          </p:nvPr>
        </p:nvSpPr>
        <p:spPr/>
        <p:txBody>
          <a:bodyPr/>
          <a:lstStyle/>
          <a:p>
            <a:r>
              <a:rPr lang="en-US" dirty="0"/>
              <a:t>Research Gap: </a:t>
            </a:r>
          </a:p>
        </p:txBody>
      </p:sp>
      <p:sp>
        <p:nvSpPr>
          <p:cNvPr id="3" name="Content Placeholder 2">
            <a:extLst>
              <a:ext uri="{FF2B5EF4-FFF2-40B4-BE49-F238E27FC236}">
                <a16:creationId xmlns:a16="http://schemas.microsoft.com/office/drawing/2014/main" id="{B0DC3504-37E8-38E1-546E-78576F026CBD}"/>
              </a:ext>
            </a:extLst>
          </p:cNvPr>
          <p:cNvSpPr>
            <a:spLocks noGrp="1"/>
          </p:cNvSpPr>
          <p:nvPr>
            <p:ph idx="1"/>
          </p:nvPr>
        </p:nvSpPr>
        <p:spPr/>
        <p:txBody>
          <a:bodyPr/>
          <a:lstStyle/>
          <a:p>
            <a:pPr marL="0" indent="0">
              <a:buNone/>
            </a:pPr>
            <a:r>
              <a:rPr lang="en-US" dirty="0"/>
              <a:t>The existing disease diagnosis systems for beans in Sri Lanka often lack the capability to predict the quality of beans based on various attributes like size, color, and texture. There is a need for an advanced system that can accurately assess the quality of beans using machine learning models</a:t>
            </a:r>
          </a:p>
        </p:txBody>
      </p:sp>
    </p:spTree>
    <p:extLst>
      <p:ext uri="{BB962C8B-B14F-4D97-AF65-F5344CB8AC3E}">
        <p14:creationId xmlns:p14="http://schemas.microsoft.com/office/powerpoint/2010/main" val="286803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E158-1121-AFA0-BBCF-27849760D3A4}"/>
              </a:ext>
            </a:extLst>
          </p:cNvPr>
          <p:cNvSpPr>
            <a:spLocks noGrp="1"/>
          </p:cNvSpPr>
          <p:nvPr>
            <p:ph type="title"/>
          </p:nvPr>
        </p:nvSpPr>
        <p:spPr/>
        <p:txBody>
          <a:bodyPr/>
          <a:lstStyle/>
          <a:p>
            <a:r>
              <a:rPr lang="en-US" dirty="0"/>
              <a:t>Research Problem: </a:t>
            </a:r>
          </a:p>
        </p:txBody>
      </p:sp>
      <p:sp>
        <p:nvSpPr>
          <p:cNvPr id="3" name="Content Placeholder 2">
            <a:extLst>
              <a:ext uri="{FF2B5EF4-FFF2-40B4-BE49-F238E27FC236}">
                <a16:creationId xmlns:a16="http://schemas.microsoft.com/office/drawing/2014/main" id="{E2208FE4-1F6A-BD64-8AD0-0E63CB30E2EA}"/>
              </a:ext>
            </a:extLst>
          </p:cNvPr>
          <p:cNvSpPr>
            <a:spLocks noGrp="1"/>
          </p:cNvSpPr>
          <p:nvPr>
            <p:ph idx="1"/>
          </p:nvPr>
        </p:nvSpPr>
        <p:spPr/>
        <p:txBody>
          <a:bodyPr/>
          <a:lstStyle/>
          <a:p>
            <a:pPr marL="0" indent="0">
              <a:buNone/>
            </a:pPr>
            <a:r>
              <a:rPr lang="en-US" dirty="0"/>
              <a:t>The research problem revolves around predicting the quality of beans using machine learning techniques. The goal is to develop a robust model that can accurately assess the quality of beans based on their attributes, providing valuable insights to farmers</a:t>
            </a:r>
          </a:p>
        </p:txBody>
      </p:sp>
    </p:spTree>
    <p:extLst>
      <p:ext uri="{BB962C8B-B14F-4D97-AF65-F5344CB8AC3E}">
        <p14:creationId xmlns:p14="http://schemas.microsoft.com/office/powerpoint/2010/main" val="280100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C2CC-382C-8B78-ED8D-A9BB20DB575B}"/>
              </a:ext>
            </a:extLst>
          </p:cNvPr>
          <p:cNvSpPr>
            <a:spLocks noGrp="1"/>
          </p:cNvSpPr>
          <p:nvPr>
            <p:ph type="title"/>
          </p:nvPr>
        </p:nvSpPr>
        <p:spPr/>
        <p:txBody>
          <a:bodyPr/>
          <a:lstStyle/>
          <a:p>
            <a:r>
              <a:rPr lang="en-US" dirty="0"/>
              <a:t>Specific Objectives:</a:t>
            </a:r>
          </a:p>
        </p:txBody>
      </p:sp>
      <p:sp>
        <p:nvSpPr>
          <p:cNvPr id="3" name="Content Placeholder 2">
            <a:extLst>
              <a:ext uri="{FF2B5EF4-FFF2-40B4-BE49-F238E27FC236}">
                <a16:creationId xmlns:a16="http://schemas.microsoft.com/office/drawing/2014/main" id="{9C07505F-46B9-D956-74C0-3D7AD048F4C0}"/>
              </a:ext>
            </a:extLst>
          </p:cNvPr>
          <p:cNvSpPr>
            <a:spLocks noGrp="1"/>
          </p:cNvSpPr>
          <p:nvPr>
            <p:ph idx="1"/>
          </p:nvPr>
        </p:nvSpPr>
        <p:spPr/>
        <p:txBody>
          <a:bodyPr/>
          <a:lstStyle/>
          <a:p>
            <a:r>
              <a:rPr lang="en-US" dirty="0"/>
              <a:t>Gather data on bean quality attributes such as size, color, and texture from local farms and markets. </a:t>
            </a:r>
          </a:p>
          <a:p>
            <a:r>
              <a:rPr lang="en-US" dirty="0"/>
              <a:t> Preprocess the collected data to remove outliers and standardize the dataset. </a:t>
            </a:r>
          </a:p>
          <a:p>
            <a:r>
              <a:rPr lang="en-US" dirty="0"/>
              <a:t> Explore and select appropriate machine learning models (e.g., regression, decision trees) for quality prediction. </a:t>
            </a:r>
          </a:p>
          <a:p>
            <a:r>
              <a:rPr lang="en-US" dirty="0"/>
              <a:t> Develop and train the selected model using the preprocessed dataset. </a:t>
            </a:r>
          </a:p>
        </p:txBody>
      </p:sp>
    </p:spTree>
    <p:extLst>
      <p:ext uri="{BB962C8B-B14F-4D97-AF65-F5344CB8AC3E}">
        <p14:creationId xmlns:p14="http://schemas.microsoft.com/office/powerpoint/2010/main" val="336653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77D3-1A46-FD31-B7A6-F5892757E7C2}"/>
              </a:ext>
            </a:extLst>
          </p:cNvPr>
          <p:cNvSpPr>
            <a:spLocks noGrp="1"/>
          </p:cNvSpPr>
          <p:nvPr>
            <p:ph type="title"/>
          </p:nvPr>
        </p:nvSpPr>
        <p:spPr/>
        <p:txBody>
          <a:bodyPr/>
          <a:lstStyle/>
          <a:p>
            <a:r>
              <a:rPr lang="en-US" dirty="0"/>
              <a:t>Sub Objectives:</a:t>
            </a:r>
          </a:p>
        </p:txBody>
      </p:sp>
      <p:sp>
        <p:nvSpPr>
          <p:cNvPr id="3" name="Content Placeholder 2">
            <a:extLst>
              <a:ext uri="{FF2B5EF4-FFF2-40B4-BE49-F238E27FC236}">
                <a16:creationId xmlns:a16="http://schemas.microsoft.com/office/drawing/2014/main" id="{B84D7687-25E1-C8FF-6861-FEDAA05452BB}"/>
              </a:ext>
            </a:extLst>
          </p:cNvPr>
          <p:cNvSpPr>
            <a:spLocks noGrp="1"/>
          </p:cNvSpPr>
          <p:nvPr>
            <p:ph idx="1"/>
          </p:nvPr>
        </p:nvSpPr>
        <p:spPr/>
        <p:txBody>
          <a:bodyPr/>
          <a:lstStyle/>
          <a:p>
            <a:r>
              <a:rPr lang="en-US" dirty="0"/>
              <a:t> Collect a comprehensive dataset of bean quality attributes from various sources to ensure diversity and representativeness. </a:t>
            </a:r>
          </a:p>
          <a:p>
            <a:r>
              <a:rPr lang="en-US" dirty="0"/>
              <a:t> Apply data preprocessing techniques to clean the dataset, remove outliers, and standardize the data for consistency. </a:t>
            </a:r>
          </a:p>
          <a:p>
            <a:r>
              <a:rPr lang="en-US" dirty="0"/>
              <a:t> Investigate and evaluate different machine learning models suitable for quality prediction. </a:t>
            </a:r>
          </a:p>
          <a:p>
            <a:r>
              <a:rPr lang="en-US" dirty="0"/>
              <a:t>Train the chosen machine learning model using the preprocessed dataset and optimize its performance for accurate quality assessment. </a:t>
            </a:r>
          </a:p>
        </p:txBody>
      </p:sp>
    </p:spTree>
    <p:extLst>
      <p:ext uri="{BB962C8B-B14F-4D97-AF65-F5344CB8AC3E}">
        <p14:creationId xmlns:p14="http://schemas.microsoft.com/office/powerpoint/2010/main" val="412439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8EF3-3CF6-7681-5ECB-783BB0344805}"/>
              </a:ext>
            </a:extLst>
          </p:cNvPr>
          <p:cNvSpPr>
            <a:spLocks noGrp="1"/>
          </p:cNvSpPr>
          <p:nvPr>
            <p:ph type="title"/>
          </p:nvPr>
        </p:nvSpPr>
        <p:spPr>
          <a:xfrm>
            <a:off x="1410026" y="-92213"/>
            <a:ext cx="9371949" cy="1183566"/>
          </a:xfrm>
        </p:spPr>
        <p:txBody>
          <a:bodyPr/>
          <a:lstStyle/>
          <a:p>
            <a:r>
              <a:rPr lang="en-US" dirty="0"/>
              <a:t>Methodology:</a:t>
            </a:r>
          </a:p>
        </p:txBody>
      </p:sp>
      <p:sp>
        <p:nvSpPr>
          <p:cNvPr id="3" name="Content Placeholder 2">
            <a:extLst>
              <a:ext uri="{FF2B5EF4-FFF2-40B4-BE49-F238E27FC236}">
                <a16:creationId xmlns:a16="http://schemas.microsoft.com/office/drawing/2014/main" id="{424D68F0-49A0-91EA-55FB-B5B09D529E22}"/>
              </a:ext>
            </a:extLst>
          </p:cNvPr>
          <p:cNvSpPr>
            <a:spLocks noGrp="1"/>
          </p:cNvSpPr>
          <p:nvPr>
            <p:ph idx="1"/>
          </p:nvPr>
        </p:nvSpPr>
        <p:spPr>
          <a:xfrm>
            <a:off x="1359226" y="1197701"/>
            <a:ext cx="10731173" cy="5380899"/>
          </a:xfrm>
        </p:spPr>
        <p:txBody>
          <a:bodyPr/>
          <a:lstStyle/>
          <a:p>
            <a:pPr marL="0" indent="0" algn="just">
              <a:buNone/>
            </a:pPr>
            <a:r>
              <a:rPr lang="en-US" dirty="0"/>
              <a:t>The proposed methodology involves collecting data on bean quality attributes and preprocessing the dataset. Machine learning models such as regression and decision trees will be explored and utilized to predict the quality of beans. </a:t>
            </a:r>
          </a:p>
        </p:txBody>
      </p:sp>
      <p:sp>
        <p:nvSpPr>
          <p:cNvPr id="4" name="Rectangle 3">
            <a:extLst>
              <a:ext uri="{FF2B5EF4-FFF2-40B4-BE49-F238E27FC236}">
                <a16:creationId xmlns:a16="http://schemas.microsoft.com/office/drawing/2014/main" id="{8D0B5CBD-6422-91AC-6584-FCEF3EA41701}"/>
              </a:ext>
            </a:extLst>
          </p:cNvPr>
          <p:cNvSpPr/>
          <p:nvPr/>
        </p:nvSpPr>
        <p:spPr>
          <a:xfrm>
            <a:off x="1727200" y="2222500"/>
            <a:ext cx="2755900" cy="3175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6FEE5A1-3D91-348B-CF36-F7F05C85880F}"/>
              </a:ext>
            </a:extLst>
          </p:cNvPr>
          <p:cNvSpPr txBox="1"/>
          <p:nvPr/>
        </p:nvSpPr>
        <p:spPr>
          <a:xfrm>
            <a:off x="1955800" y="2222500"/>
            <a:ext cx="2298700" cy="369332"/>
          </a:xfrm>
          <a:prstGeom prst="rect">
            <a:avLst/>
          </a:prstGeom>
          <a:noFill/>
        </p:spPr>
        <p:txBody>
          <a:bodyPr wrap="square" rtlCol="0">
            <a:spAutoFit/>
          </a:bodyPr>
          <a:lstStyle/>
          <a:p>
            <a:pPr algn="ctr"/>
            <a:r>
              <a:rPr lang="en-US" dirty="0"/>
              <a:t>User Interface </a:t>
            </a:r>
          </a:p>
        </p:txBody>
      </p:sp>
      <p:sp>
        <p:nvSpPr>
          <p:cNvPr id="6" name="Rectangle: Rounded Corners 5">
            <a:extLst>
              <a:ext uri="{FF2B5EF4-FFF2-40B4-BE49-F238E27FC236}">
                <a16:creationId xmlns:a16="http://schemas.microsoft.com/office/drawing/2014/main" id="{654BA54A-7E33-A738-8532-88C91A71836A}"/>
              </a:ext>
            </a:extLst>
          </p:cNvPr>
          <p:cNvSpPr/>
          <p:nvPr/>
        </p:nvSpPr>
        <p:spPr>
          <a:xfrm>
            <a:off x="1816100" y="2591832"/>
            <a:ext cx="2552700" cy="369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User Friendly Web Application </a:t>
            </a:r>
          </a:p>
        </p:txBody>
      </p:sp>
      <p:sp>
        <p:nvSpPr>
          <p:cNvPr id="7" name="Rectangle: Rounded Corners 6">
            <a:extLst>
              <a:ext uri="{FF2B5EF4-FFF2-40B4-BE49-F238E27FC236}">
                <a16:creationId xmlns:a16="http://schemas.microsoft.com/office/drawing/2014/main" id="{FB9F5C43-37E6-F73B-1536-9458B956B310}"/>
              </a:ext>
            </a:extLst>
          </p:cNvPr>
          <p:cNvSpPr/>
          <p:nvPr/>
        </p:nvSpPr>
        <p:spPr>
          <a:xfrm>
            <a:off x="1816100" y="3228897"/>
            <a:ext cx="2552700" cy="387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Upload Images </a:t>
            </a:r>
          </a:p>
        </p:txBody>
      </p:sp>
      <p:sp>
        <p:nvSpPr>
          <p:cNvPr id="8" name="Rectangle: Rounded Corners 7">
            <a:extLst>
              <a:ext uri="{FF2B5EF4-FFF2-40B4-BE49-F238E27FC236}">
                <a16:creationId xmlns:a16="http://schemas.microsoft.com/office/drawing/2014/main" id="{867606CE-3A42-FAC1-594D-625886B50A35}"/>
              </a:ext>
            </a:extLst>
          </p:cNvPr>
          <p:cNvSpPr/>
          <p:nvPr/>
        </p:nvSpPr>
        <p:spPr>
          <a:xfrm>
            <a:off x="1816100" y="3899033"/>
            <a:ext cx="2552700" cy="4815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Automated Analysis and Classification </a:t>
            </a:r>
          </a:p>
        </p:txBody>
      </p:sp>
      <p:sp>
        <p:nvSpPr>
          <p:cNvPr id="9" name="Rectangle: Rounded Corners 8">
            <a:extLst>
              <a:ext uri="{FF2B5EF4-FFF2-40B4-BE49-F238E27FC236}">
                <a16:creationId xmlns:a16="http://schemas.microsoft.com/office/drawing/2014/main" id="{A9388B8D-B903-10C5-0DB3-4A0034C38C50}"/>
              </a:ext>
            </a:extLst>
          </p:cNvPr>
          <p:cNvSpPr/>
          <p:nvPr/>
        </p:nvSpPr>
        <p:spPr>
          <a:xfrm>
            <a:off x="1816100" y="4683048"/>
            <a:ext cx="2552700" cy="4815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Provide Disease Information </a:t>
            </a:r>
          </a:p>
        </p:txBody>
      </p:sp>
      <p:cxnSp>
        <p:nvCxnSpPr>
          <p:cNvPr id="11" name="Straight Arrow Connector 10">
            <a:extLst>
              <a:ext uri="{FF2B5EF4-FFF2-40B4-BE49-F238E27FC236}">
                <a16:creationId xmlns:a16="http://schemas.microsoft.com/office/drawing/2014/main" id="{D7EB46C0-BC5C-4DE4-3C0F-C6A8E48CDE4B}"/>
              </a:ext>
            </a:extLst>
          </p:cNvPr>
          <p:cNvCxnSpPr>
            <a:cxnSpLocks/>
            <a:stCxn id="6" idx="2"/>
            <a:endCxn id="7" idx="0"/>
          </p:cNvCxnSpPr>
          <p:nvPr/>
        </p:nvCxnSpPr>
        <p:spPr>
          <a:xfrm>
            <a:off x="3092450" y="2961164"/>
            <a:ext cx="0" cy="2677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A4FEF32-E164-C6A7-AB97-46900410BD6F}"/>
              </a:ext>
            </a:extLst>
          </p:cNvPr>
          <p:cNvCxnSpPr>
            <a:cxnSpLocks/>
            <a:stCxn id="7" idx="2"/>
            <a:endCxn id="8" idx="0"/>
          </p:cNvCxnSpPr>
          <p:nvPr/>
        </p:nvCxnSpPr>
        <p:spPr>
          <a:xfrm>
            <a:off x="3092450" y="3616631"/>
            <a:ext cx="0" cy="282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8D09E51-B010-A8A1-C49F-7D84035907AA}"/>
              </a:ext>
            </a:extLst>
          </p:cNvPr>
          <p:cNvCxnSpPr>
            <a:cxnSpLocks/>
            <a:stCxn id="8" idx="2"/>
            <a:endCxn id="9" idx="0"/>
          </p:cNvCxnSpPr>
          <p:nvPr/>
        </p:nvCxnSpPr>
        <p:spPr>
          <a:xfrm>
            <a:off x="3092450" y="4380601"/>
            <a:ext cx="0" cy="302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2579FE58-FDAC-58B9-75AD-AC1F80EE02BD}"/>
              </a:ext>
            </a:extLst>
          </p:cNvPr>
          <p:cNvSpPr/>
          <p:nvPr/>
        </p:nvSpPr>
        <p:spPr>
          <a:xfrm>
            <a:off x="6724812" y="2162693"/>
            <a:ext cx="3511388" cy="202191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873FF5E-4B8B-A41E-DD49-8BF97415C2E9}"/>
              </a:ext>
            </a:extLst>
          </p:cNvPr>
          <p:cNvSpPr txBox="1"/>
          <p:nvPr/>
        </p:nvSpPr>
        <p:spPr>
          <a:xfrm>
            <a:off x="7331156" y="2223532"/>
            <a:ext cx="2222500" cy="381000"/>
          </a:xfrm>
          <a:prstGeom prst="rect">
            <a:avLst/>
          </a:prstGeom>
          <a:noFill/>
        </p:spPr>
        <p:txBody>
          <a:bodyPr wrap="square" rtlCol="0">
            <a:spAutoFit/>
          </a:bodyPr>
          <a:lstStyle/>
          <a:p>
            <a:pPr algn="ctr"/>
            <a:r>
              <a:rPr lang="en-US" dirty="0"/>
              <a:t>Data Collection </a:t>
            </a:r>
          </a:p>
        </p:txBody>
      </p:sp>
      <p:sp>
        <p:nvSpPr>
          <p:cNvPr id="28" name="Rectangle: Rounded Corners 27">
            <a:extLst>
              <a:ext uri="{FF2B5EF4-FFF2-40B4-BE49-F238E27FC236}">
                <a16:creationId xmlns:a16="http://schemas.microsoft.com/office/drawing/2014/main" id="{FD0C677B-C4AF-14F0-CAD6-592CA22538EA}"/>
              </a:ext>
            </a:extLst>
          </p:cNvPr>
          <p:cNvSpPr/>
          <p:nvPr/>
        </p:nvSpPr>
        <p:spPr>
          <a:xfrm>
            <a:off x="6826412" y="2604532"/>
            <a:ext cx="3231988" cy="369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Collect Data on  Bean Quality Attributes</a:t>
            </a:r>
          </a:p>
        </p:txBody>
      </p:sp>
      <p:sp>
        <p:nvSpPr>
          <p:cNvPr id="29" name="Rectangle: Rounded Corners 28">
            <a:extLst>
              <a:ext uri="{FF2B5EF4-FFF2-40B4-BE49-F238E27FC236}">
                <a16:creationId xmlns:a16="http://schemas.microsoft.com/office/drawing/2014/main" id="{153D1749-47E7-4A23-E6DD-F4E1B03594C6}"/>
              </a:ext>
            </a:extLst>
          </p:cNvPr>
          <p:cNvSpPr/>
          <p:nvPr/>
        </p:nvSpPr>
        <p:spPr>
          <a:xfrm>
            <a:off x="6826412" y="3123308"/>
            <a:ext cx="1263488" cy="387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Preprocess Data</a:t>
            </a:r>
          </a:p>
        </p:txBody>
      </p:sp>
      <p:sp>
        <p:nvSpPr>
          <p:cNvPr id="30" name="Rectangle: Rounded Corners 29">
            <a:extLst>
              <a:ext uri="{FF2B5EF4-FFF2-40B4-BE49-F238E27FC236}">
                <a16:creationId xmlns:a16="http://schemas.microsoft.com/office/drawing/2014/main" id="{50CDDE9B-7C2E-F7B9-61DF-BF03058667EF}"/>
              </a:ext>
            </a:extLst>
          </p:cNvPr>
          <p:cNvSpPr/>
          <p:nvPr/>
        </p:nvSpPr>
        <p:spPr>
          <a:xfrm>
            <a:off x="6899518" y="3702784"/>
            <a:ext cx="1631788" cy="387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Standardize Dataset</a:t>
            </a:r>
          </a:p>
        </p:txBody>
      </p:sp>
      <p:sp>
        <p:nvSpPr>
          <p:cNvPr id="31" name="Rectangle 30">
            <a:extLst>
              <a:ext uri="{FF2B5EF4-FFF2-40B4-BE49-F238E27FC236}">
                <a16:creationId xmlns:a16="http://schemas.microsoft.com/office/drawing/2014/main" id="{6817DAD7-A637-388F-2EE0-40CA0F2F873B}"/>
              </a:ext>
            </a:extLst>
          </p:cNvPr>
          <p:cNvSpPr/>
          <p:nvPr/>
        </p:nvSpPr>
        <p:spPr>
          <a:xfrm>
            <a:off x="6686712" y="4376353"/>
            <a:ext cx="3689188" cy="258324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7B849A9-5DA2-E932-9299-C749E9A9430B}"/>
              </a:ext>
            </a:extLst>
          </p:cNvPr>
          <p:cNvSpPr txBox="1"/>
          <p:nvPr/>
        </p:nvSpPr>
        <p:spPr>
          <a:xfrm>
            <a:off x="7190398" y="4420652"/>
            <a:ext cx="2230478" cy="369332"/>
          </a:xfrm>
          <a:prstGeom prst="rect">
            <a:avLst/>
          </a:prstGeom>
          <a:noFill/>
        </p:spPr>
        <p:txBody>
          <a:bodyPr wrap="square" rtlCol="0">
            <a:spAutoFit/>
          </a:bodyPr>
          <a:lstStyle/>
          <a:p>
            <a:pPr algn="ctr"/>
            <a:r>
              <a:rPr lang="en-US" dirty="0"/>
              <a:t>Model Training </a:t>
            </a:r>
          </a:p>
        </p:txBody>
      </p:sp>
      <p:sp>
        <p:nvSpPr>
          <p:cNvPr id="33" name="Rectangle: Rounded Corners 32">
            <a:extLst>
              <a:ext uri="{FF2B5EF4-FFF2-40B4-BE49-F238E27FC236}">
                <a16:creationId xmlns:a16="http://schemas.microsoft.com/office/drawing/2014/main" id="{AE3D1E85-582E-C6A5-C1E9-389EBF46B7B4}"/>
              </a:ext>
            </a:extLst>
          </p:cNvPr>
          <p:cNvSpPr/>
          <p:nvPr/>
        </p:nvSpPr>
        <p:spPr>
          <a:xfrm>
            <a:off x="7190398" y="4908856"/>
            <a:ext cx="1711082" cy="387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Explore ML Model </a:t>
            </a:r>
          </a:p>
        </p:txBody>
      </p:sp>
      <p:sp>
        <p:nvSpPr>
          <p:cNvPr id="34" name="Rectangle: Rounded Corners 33">
            <a:extLst>
              <a:ext uri="{FF2B5EF4-FFF2-40B4-BE49-F238E27FC236}">
                <a16:creationId xmlns:a16="http://schemas.microsoft.com/office/drawing/2014/main" id="{DA0E191B-87C9-CBDC-6BE1-0EBEE5248EDC}"/>
              </a:ext>
            </a:extLst>
          </p:cNvPr>
          <p:cNvSpPr/>
          <p:nvPr/>
        </p:nvSpPr>
        <p:spPr>
          <a:xfrm>
            <a:off x="7331156" y="5488332"/>
            <a:ext cx="1711082" cy="387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Develop &amp; Train Model </a:t>
            </a:r>
          </a:p>
        </p:txBody>
      </p:sp>
      <p:sp>
        <p:nvSpPr>
          <p:cNvPr id="35" name="Rectangle: Rounded Corners 34">
            <a:extLst>
              <a:ext uri="{FF2B5EF4-FFF2-40B4-BE49-F238E27FC236}">
                <a16:creationId xmlns:a16="http://schemas.microsoft.com/office/drawing/2014/main" id="{FBB53412-0922-C00F-F997-EF1B0D04D197}"/>
              </a:ext>
            </a:extLst>
          </p:cNvPr>
          <p:cNvSpPr/>
          <p:nvPr/>
        </p:nvSpPr>
        <p:spPr>
          <a:xfrm>
            <a:off x="7416067" y="6044046"/>
            <a:ext cx="2230477" cy="387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Evaluate Model Performance </a:t>
            </a:r>
          </a:p>
        </p:txBody>
      </p:sp>
      <p:sp>
        <p:nvSpPr>
          <p:cNvPr id="36" name="Rectangle: Rounded Corners 35">
            <a:extLst>
              <a:ext uri="{FF2B5EF4-FFF2-40B4-BE49-F238E27FC236}">
                <a16:creationId xmlns:a16="http://schemas.microsoft.com/office/drawing/2014/main" id="{1F6BD36F-AD28-A3B1-5F7C-0A2FB1349D7F}"/>
              </a:ext>
            </a:extLst>
          </p:cNvPr>
          <p:cNvSpPr/>
          <p:nvPr/>
        </p:nvSpPr>
        <p:spPr>
          <a:xfrm>
            <a:off x="7842574" y="6490923"/>
            <a:ext cx="1711082" cy="387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Fine- tune Model </a:t>
            </a:r>
          </a:p>
        </p:txBody>
      </p:sp>
      <p:cxnSp>
        <p:nvCxnSpPr>
          <p:cNvPr id="38" name="Connector: Curved 37">
            <a:extLst>
              <a:ext uri="{FF2B5EF4-FFF2-40B4-BE49-F238E27FC236}">
                <a16:creationId xmlns:a16="http://schemas.microsoft.com/office/drawing/2014/main" id="{0CDCCA6B-DC04-4D35-0FD1-F0B2E5FC48D1}"/>
              </a:ext>
            </a:extLst>
          </p:cNvPr>
          <p:cNvCxnSpPr>
            <a:stCxn id="28" idx="2"/>
            <a:endCxn id="29" idx="0"/>
          </p:cNvCxnSpPr>
          <p:nvPr/>
        </p:nvCxnSpPr>
        <p:spPr>
          <a:xfrm rot="5400000">
            <a:off x="7875559" y="2556461"/>
            <a:ext cx="149444" cy="98425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or: Curved 38">
            <a:extLst>
              <a:ext uri="{FF2B5EF4-FFF2-40B4-BE49-F238E27FC236}">
                <a16:creationId xmlns:a16="http://schemas.microsoft.com/office/drawing/2014/main" id="{CE9A0AE9-EDFB-3240-4331-A945D0A7BBF8}"/>
              </a:ext>
            </a:extLst>
          </p:cNvPr>
          <p:cNvCxnSpPr>
            <a:cxnSpLocks/>
            <a:endCxn id="30" idx="0"/>
          </p:cNvCxnSpPr>
          <p:nvPr/>
        </p:nvCxnSpPr>
        <p:spPr>
          <a:xfrm>
            <a:off x="7458156" y="3511042"/>
            <a:ext cx="257256" cy="191742"/>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Curved 41">
            <a:extLst>
              <a:ext uri="{FF2B5EF4-FFF2-40B4-BE49-F238E27FC236}">
                <a16:creationId xmlns:a16="http://schemas.microsoft.com/office/drawing/2014/main" id="{55B3EF6F-0D99-A4A9-B0BF-7D11F7F49020}"/>
              </a:ext>
            </a:extLst>
          </p:cNvPr>
          <p:cNvCxnSpPr>
            <a:cxnSpLocks/>
          </p:cNvCxnSpPr>
          <p:nvPr/>
        </p:nvCxnSpPr>
        <p:spPr>
          <a:xfrm rot="5400000">
            <a:off x="7745356" y="3772413"/>
            <a:ext cx="1934992" cy="396467"/>
          </a:xfrm>
          <a:prstGeom prst="curvedConnector3">
            <a:avLst>
              <a:gd name="adj1" fmla="val 71003"/>
            </a:avLst>
          </a:prstGeom>
          <a:ln>
            <a:tailEnd type="triangle"/>
          </a:ln>
        </p:spPr>
        <p:style>
          <a:lnRef idx="3">
            <a:schemeClr val="dk1"/>
          </a:lnRef>
          <a:fillRef idx="0">
            <a:schemeClr val="dk1"/>
          </a:fillRef>
          <a:effectRef idx="2">
            <a:schemeClr val="dk1"/>
          </a:effectRef>
          <a:fontRef idx="minor">
            <a:schemeClr val="tx1"/>
          </a:fontRef>
        </p:style>
      </p:cxnSp>
      <p:cxnSp>
        <p:nvCxnSpPr>
          <p:cNvPr id="46" name="Connector: Curved 45">
            <a:extLst>
              <a:ext uri="{FF2B5EF4-FFF2-40B4-BE49-F238E27FC236}">
                <a16:creationId xmlns:a16="http://schemas.microsoft.com/office/drawing/2014/main" id="{F748878F-E756-97F6-0377-BC82666CD243}"/>
              </a:ext>
            </a:extLst>
          </p:cNvPr>
          <p:cNvCxnSpPr>
            <a:cxnSpLocks/>
            <a:stCxn id="30" idx="2"/>
            <a:endCxn id="33" idx="0"/>
          </p:cNvCxnSpPr>
          <p:nvPr/>
        </p:nvCxnSpPr>
        <p:spPr>
          <a:xfrm rot="16200000" flipH="1">
            <a:off x="7471506" y="4334423"/>
            <a:ext cx="818338" cy="330527"/>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51" name="Connector: Curved 50">
            <a:extLst>
              <a:ext uri="{FF2B5EF4-FFF2-40B4-BE49-F238E27FC236}">
                <a16:creationId xmlns:a16="http://schemas.microsoft.com/office/drawing/2014/main" id="{DE58D489-16BD-4C6A-6F38-F09FA6F9AAAE}"/>
              </a:ext>
            </a:extLst>
          </p:cNvPr>
          <p:cNvCxnSpPr>
            <a:stCxn id="33" idx="2"/>
            <a:endCxn id="34" idx="0"/>
          </p:cNvCxnSpPr>
          <p:nvPr/>
        </p:nvCxnSpPr>
        <p:spPr>
          <a:xfrm rot="16200000" flipH="1">
            <a:off x="8020447" y="5322082"/>
            <a:ext cx="191742" cy="14075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53" name="Connector: Curved 52">
            <a:extLst>
              <a:ext uri="{FF2B5EF4-FFF2-40B4-BE49-F238E27FC236}">
                <a16:creationId xmlns:a16="http://schemas.microsoft.com/office/drawing/2014/main" id="{8B95FF6D-4718-6D5B-6D5A-9AB2FFAEDDE3}"/>
              </a:ext>
            </a:extLst>
          </p:cNvPr>
          <p:cNvCxnSpPr>
            <a:endCxn id="34" idx="3"/>
          </p:cNvCxnSpPr>
          <p:nvPr/>
        </p:nvCxnSpPr>
        <p:spPr>
          <a:xfrm rot="16200000" flipH="1">
            <a:off x="7889747" y="4529707"/>
            <a:ext cx="1794049" cy="510933"/>
          </a:xfrm>
          <a:prstGeom prst="curvedConnector4">
            <a:avLst>
              <a:gd name="adj1" fmla="val 2123"/>
              <a:gd name="adj2" fmla="val 144742"/>
            </a:avLst>
          </a:prstGeom>
          <a:ln>
            <a:tailEnd type="triangle"/>
          </a:ln>
        </p:spPr>
        <p:style>
          <a:lnRef idx="3">
            <a:schemeClr val="dk1"/>
          </a:lnRef>
          <a:fillRef idx="0">
            <a:schemeClr val="dk1"/>
          </a:fillRef>
          <a:effectRef idx="2">
            <a:schemeClr val="dk1"/>
          </a:effectRef>
          <a:fontRef idx="minor">
            <a:schemeClr val="tx1"/>
          </a:fontRef>
        </p:style>
      </p:cxnSp>
      <p:cxnSp>
        <p:nvCxnSpPr>
          <p:cNvPr id="56" name="Connector: Curved 55">
            <a:extLst>
              <a:ext uri="{FF2B5EF4-FFF2-40B4-BE49-F238E27FC236}">
                <a16:creationId xmlns:a16="http://schemas.microsoft.com/office/drawing/2014/main" id="{11C0DB40-DBD6-9DBF-EFB9-F7E4A0250408}"/>
              </a:ext>
            </a:extLst>
          </p:cNvPr>
          <p:cNvCxnSpPr>
            <a:stCxn id="34" idx="2"/>
            <a:endCxn id="35" idx="0"/>
          </p:cNvCxnSpPr>
          <p:nvPr/>
        </p:nvCxnSpPr>
        <p:spPr>
          <a:xfrm rot="16200000" flipH="1">
            <a:off x="8275011" y="5787751"/>
            <a:ext cx="167980" cy="344609"/>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58" name="Connector: Curved 57">
            <a:extLst>
              <a:ext uri="{FF2B5EF4-FFF2-40B4-BE49-F238E27FC236}">
                <a16:creationId xmlns:a16="http://schemas.microsoft.com/office/drawing/2014/main" id="{A80B4E8F-6204-B17C-190C-8CDD33925A40}"/>
              </a:ext>
            </a:extLst>
          </p:cNvPr>
          <p:cNvCxnSpPr>
            <a:stCxn id="35" idx="2"/>
            <a:endCxn id="36" idx="0"/>
          </p:cNvCxnSpPr>
          <p:nvPr/>
        </p:nvCxnSpPr>
        <p:spPr>
          <a:xfrm rot="16200000" flipH="1">
            <a:off x="8585139" y="6377946"/>
            <a:ext cx="59143" cy="166809"/>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2632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A1BB-13BE-E408-3B95-DEBCBF24FEC6}"/>
              </a:ext>
            </a:extLst>
          </p:cNvPr>
          <p:cNvSpPr>
            <a:spLocks noGrp="1"/>
          </p:cNvSpPr>
          <p:nvPr>
            <p:ph type="title"/>
          </p:nvPr>
        </p:nvSpPr>
        <p:spPr/>
        <p:txBody>
          <a:bodyPr/>
          <a:lstStyle/>
          <a:p>
            <a:r>
              <a:rPr lang="en-US" dirty="0"/>
              <a:t>Tools and Technologies: </a:t>
            </a:r>
          </a:p>
        </p:txBody>
      </p:sp>
      <p:sp>
        <p:nvSpPr>
          <p:cNvPr id="3" name="Content Placeholder 2">
            <a:extLst>
              <a:ext uri="{FF2B5EF4-FFF2-40B4-BE49-F238E27FC236}">
                <a16:creationId xmlns:a16="http://schemas.microsoft.com/office/drawing/2014/main" id="{C1D546DC-990F-D5F3-183A-B7D42FD29D2D}"/>
              </a:ext>
            </a:extLst>
          </p:cNvPr>
          <p:cNvSpPr>
            <a:spLocks noGrp="1"/>
          </p:cNvSpPr>
          <p:nvPr>
            <p:ph idx="1"/>
          </p:nvPr>
        </p:nvSpPr>
        <p:spPr>
          <a:xfrm>
            <a:off x="1410027" y="1566000"/>
            <a:ext cx="9371948" cy="4737817"/>
          </a:xfrm>
        </p:spPr>
        <p:txBody>
          <a:bodyPr>
            <a:normAutofit/>
          </a:bodyPr>
          <a:lstStyle/>
          <a:p>
            <a:r>
              <a:rPr lang="en-US" dirty="0"/>
              <a:t>Python: Programming language for model development and web application.</a:t>
            </a:r>
          </a:p>
          <a:p>
            <a:r>
              <a:rPr lang="en-US" dirty="0" err="1"/>
              <a:t>PyTorch</a:t>
            </a:r>
            <a:r>
              <a:rPr lang="en-US" dirty="0"/>
              <a:t>: Deep learning framework for training CNN models.</a:t>
            </a:r>
          </a:p>
          <a:p>
            <a:r>
              <a:rPr lang="en-US" dirty="0"/>
              <a:t>Flask: Web application framework for user interface development.</a:t>
            </a:r>
          </a:p>
          <a:p>
            <a:r>
              <a:rPr lang="en-US" dirty="0"/>
              <a:t>HTML/CSS: Markup and styling languages for web interface.</a:t>
            </a:r>
          </a:p>
          <a:p>
            <a:r>
              <a:rPr lang="en-US" dirty="0"/>
              <a:t>JavaScript: Scripting language for interactive web features.</a:t>
            </a:r>
          </a:p>
          <a:p>
            <a:r>
              <a:rPr lang="en-US" dirty="0"/>
              <a:t>TensorFlow: Library for machine learning model development.</a:t>
            </a:r>
          </a:p>
          <a:p>
            <a:r>
              <a:rPr lang="en-US" dirty="0"/>
              <a:t>Git: Version control system for collaborative development..</a:t>
            </a:r>
          </a:p>
          <a:p>
            <a:pPr marL="0" indent="0">
              <a:buNone/>
            </a:pPr>
            <a:r>
              <a:rPr lang="en-US" dirty="0"/>
              <a:t> </a:t>
            </a:r>
          </a:p>
        </p:txBody>
      </p:sp>
    </p:spTree>
    <p:extLst>
      <p:ext uri="{BB962C8B-B14F-4D97-AF65-F5344CB8AC3E}">
        <p14:creationId xmlns:p14="http://schemas.microsoft.com/office/powerpoint/2010/main" val="72628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177" y="2994294"/>
            <a:ext cx="4961844" cy="2387600"/>
          </a:xfrm>
        </p:spPr>
        <p:txBody>
          <a:bodyPr>
            <a:normAutofit fontScale="90000"/>
          </a:bodyPr>
          <a:lstStyle/>
          <a:p>
            <a:r>
              <a:rPr lang="en-US" dirty="0"/>
              <a:t>Design and Implementation of Diseases Diagnosis System for Beans </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C05E-B36B-3D36-F939-8C63699E9B8B}"/>
              </a:ext>
            </a:extLst>
          </p:cNvPr>
          <p:cNvSpPr>
            <a:spLocks noGrp="1"/>
          </p:cNvSpPr>
          <p:nvPr>
            <p:ph type="title"/>
          </p:nvPr>
        </p:nvSpPr>
        <p:spPr>
          <a:xfrm>
            <a:off x="1410026" y="3893127"/>
            <a:ext cx="9371949" cy="863906"/>
          </a:xfrm>
        </p:spPr>
        <p:txBody>
          <a:bodyPr/>
          <a:lstStyle/>
          <a:p>
            <a:r>
              <a:rPr lang="en-US" dirty="0"/>
              <a:t>Non-Functional Requirements:</a:t>
            </a:r>
          </a:p>
        </p:txBody>
      </p:sp>
      <p:sp>
        <p:nvSpPr>
          <p:cNvPr id="3" name="Content Placeholder 2">
            <a:extLst>
              <a:ext uri="{FF2B5EF4-FFF2-40B4-BE49-F238E27FC236}">
                <a16:creationId xmlns:a16="http://schemas.microsoft.com/office/drawing/2014/main" id="{315595C5-2CD7-0513-6911-0FB4010468CC}"/>
              </a:ext>
            </a:extLst>
          </p:cNvPr>
          <p:cNvSpPr>
            <a:spLocks noGrp="1"/>
          </p:cNvSpPr>
          <p:nvPr>
            <p:ph idx="1"/>
          </p:nvPr>
        </p:nvSpPr>
        <p:spPr>
          <a:xfrm>
            <a:off x="1410027" y="5117709"/>
            <a:ext cx="9371948" cy="687343"/>
          </a:xfrm>
        </p:spPr>
        <p:txBody>
          <a:bodyPr>
            <a:normAutofit lnSpcReduction="10000"/>
          </a:bodyPr>
          <a:lstStyle/>
          <a:p>
            <a:pPr marL="0" indent="0">
              <a:buNone/>
            </a:pPr>
            <a:r>
              <a:rPr lang="en-US" dirty="0"/>
              <a:t>The system should be efficient and capable of processing a large volume of data for quality prediction. </a:t>
            </a:r>
          </a:p>
        </p:txBody>
      </p:sp>
      <p:sp>
        <p:nvSpPr>
          <p:cNvPr id="4" name="Title 1">
            <a:extLst>
              <a:ext uri="{FF2B5EF4-FFF2-40B4-BE49-F238E27FC236}">
                <a16:creationId xmlns:a16="http://schemas.microsoft.com/office/drawing/2014/main" id="{21D38AD6-7AF2-2EA6-DF80-49471297A44A}"/>
              </a:ext>
            </a:extLst>
          </p:cNvPr>
          <p:cNvSpPr txBox="1">
            <a:spLocks/>
          </p:cNvSpPr>
          <p:nvPr/>
        </p:nvSpPr>
        <p:spPr>
          <a:xfrm>
            <a:off x="1410024" y="505586"/>
            <a:ext cx="9371949" cy="11835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solidFill>
                <a:latin typeface="+mj-lt"/>
                <a:ea typeface="+mj-ea"/>
                <a:cs typeface="+mj-cs"/>
              </a:defRPr>
            </a:lvl1pPr>
          </a:lstStyle>
          <a:p>
            <a:r>
              <a:rPr lang="en-US" dirty="0"/>
              <a:t>Functional Requirements:</a:t>
            </a:r>
          </a:p>
        </p:txBody>
      </p:sp>
      <p:sp>
        <p:nvSpPr>
          <p:cNvPr id="5" name="Content Placeholder 2">
            <a:extLst>
              <a:ext uri="{FF2B5EF4-FFF2-40B4-BE49-F238E27FC236}">
                <a16:creationId xmlns:a16="http://schemas.microsoft.com/office/drawing/2014/main" id="{4D228F09-2EE5-1F1A-69D2-31AA7B901C2E}"/>
              </a:ext>
            </a:extLst>
          </p:cNvPr>
          <p:cNvSpPr txBox="1">
            <a:spLocks/>
          </p:cNvSpPr>
          <p:nvPr/>
        </p:nvSpPr>
        <p:spPr>
          <a:xfrm>
            <a:off x="1410026" y="1992181"/>
            <a:ext cx="9371948" cy="1540270"/>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The model should accurately predict the quality of beans based on attributes like size, color, and texture. </a:t>
            </a:r>
          </a:p>
        </p:txBody>
      </p:sp>
    </p:spTree>
    <p:extLst>
      <p:ext uri="{BB962C8B-B14F-4D97-AF65-F5344CB8AC3E}">
        <p14:creationId xmlns:p14="http://schemas.microsoft.com/office/powerpoint/2010/main" val="132548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2AD9-BCED-5D4E-BB5C-64CAB209E8A7}"/>
              </a:ext>
            </a:extLst>
          </p:cNvPr>
          <p:cNvSpPr>
            <a:spLocks noGrp="1"/>
          </p:cNvSpPr>
          <p:nvPr>
            <p:ph type="title"/>
          </p:nvPr>
        </p:nvSpPr>
        <p:spPr/>
        <p:txBody>
          <a:bodyPr/>
          <a:lstStyle/>
          <a:p>
            <a:r>
              <a:rPr lang="en-US" dirty="0"/>
              <a:t>Work Breakdown Structure: </a:t>
            </a:r>
          </a:p>
        </p:txBody>
      </p:sp>
      <p:pic>
        <p:nvPicPr>
          <p:cNvPr id="5" name="Content Placeholder 4" descr="A diagram of a project">
            <a:extLst>
              <a:ext uri="{FF2B5EF4-FFF2-40B4-BE49-F238E27FC236}">
                <a16:creationId xmlns:a16="http://schemas.microsoft.com/office/drawing/2014/main" id="{5AC6CE51-DCD7-2F7C-4E0A-0C7DF95B7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6544" y="1459653"/>
            <a:ext cx="7165056" cy="5140576"/>
          </a:xfrm>
        </p:spPr>
      </p:pic>
    </p:spTree>
    <p:extLst>
      <p:ext uri="{BB962C8B-B14F-4D97-AF65-F5344CB8AC3E}">
        <p14:creationId xmlns:p14="http://schemas.microsoft.com/office/powerpoint/2010/main" val="235491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A521-7D35-2714-3075-EEE1EB14F52D}"/>
              </a:ext>
            </a:extLst>
          </p:cNvPr>
          <p:cNvSpPr>
            <a:spLocks noGrp="1"/>
          </p:cNvSpPr>
          <p:nvPr>
            <p:ph type="title"/>
          </p:nvPr>
        </p:nvSpPr>
        <p:spPr/>
        <p:txBody>
          <a:bodyPr/>
          <a:lstStyle/>
          <a:p>
            <a:r>
              <a:rPr lang="en-US" dirty="0"/>
              <a:t>Gantt Chart: </a:t>
            </a:r>
          </a:p>
        </p:txBody>
      </p:sp>
      <p:pic>
        <p:nvPicPr>
          <p:cNvPr id="7" name="Content Placeholder 6" descr="A graph of a project&#10;&#10;Description automatically generated with medium confidence">
            <a:extLst>
              <a:ext uri="{FF2B5EF4-FFF2-40B4-BE49-F238E27FC236}">
                <a16:creationId xmlns:a16="http://schemas.microsoft.com/office/drawing/2014/main" id="{5C2F5840-23BD-CB3B-5090-8EF58254DE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98" t="5703" r="7296" b="18747"/>
          <a:stretch/>
        </p:blipFill>
        <p:spPr>
          <a:xfrm>
            <a:off x="1410026" y="1565563"/>
            <a:ext cx="10605109" cy="4876801"/>
          </a:xfrm>
        </p:spPr>
      </p:pic>
    </p:spTree>
    <p:extLst>
      <p:ext uri="{BB962C8B-B14F-4D97-AF65-F5344CB8AC3E}">
        <p14:creationId xmlns:p14="http://schemas.microsoft.com/office/powerpoint/2010/main" val="417792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DBCE-D1DD-51CA-5B19-FA1165FB126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6EE56A7C-8783-1B3F-B5DB-1FF354B2D927}"/>
              </a:ext>
            </a:extLst>
          </p:cNvPr>
          <p:cNvSpPr>
            <a:spLocks noGrp="1"/>
          </p:cNvSpPr>
          <p:nvPr>
            <p:ph idx="1"/>
          </p:nvPr>
        </p:nvSpPr>
        <p:spPr/>
        <p:txBody>
          <a:bodyPr>
            <a:normAutofit fontScale="85000" lnSpcReduction="20000"/>
          </a:bodyPr>
          <a:lstStyle/>
          <a:p>
            <a:r>
              <a:rPr lang="en-US" dirty="0"/>
              <a:t>Seneviratne, H. M. N. K., &amp; </a:t>
            </a:r>
            <a:r>
              <a:rPr lang="en-US" dirty="0" err="1"/>
              <a:t>Premarathne</a:t>
            </a:r>
            <a:r>
              <a:rPr lang="en-US" dirty="0"/>
              <a:t>, W. M. J. K. (2017). Automatic Pest Detection in Paddy Leaves using Image Processing Techniques. In Proceedings of the International Research Conference on Smart Computing and Systems Engineering (SCSE) (pp. 119-124). IEEE.</a:t>
            </a:r>
          </a:p>
          <a:p>
            <a:r>
              <a:rPr lang="en-US" dirty="0" err="1"/>
              <a:t>Samarasekara</a:t>
            </a:r>
            <a:r>
              <a:rPr lang="en-US" dirty="0"/>
              <a:t>, G., Perera, R., &amp; De Silva, K. (2019). Automated Pest Detection in Rice Plant Leaves using Image Processing Techniques. In Proceedings of the 2019 IEEE International Conference on Industrial Engineering and Engineering Management (IEEM) (pp. 1702-1706). IEEE.</a:t>
            </a:r>
          </a:p>
          <a:p>
            <a:r>
              <a:rPr lang="en-US" dirty="0" err="1"/>
              <a:t>Kodagoda</a:t>
            </a:r>
            <a:r>
              <a:rPr lang="en-US" dirty="0"/>
              <a:t>, D. K., </a:t>
            </a:r>
            <a:r>
              <a:rPr lang="en-US" dirty="0" err="1"/>
              <a:t>Hewavithana</a:t>
            </a:r>
            <a:r>
              <a:rPr lang="en-US" dirty="0"/>
              <a:t>, P. G. A., &amp; Premaratne, H. (2017). Development of a Decision Support System for Pest and Disease Management in Rice Production in Sri Lanka. In Proceedings of the 10th International Conference on Information and Automation for Sustainability (</a:t>
            </a:r>
            <a:r>
              <a:rPr lang="en-US" dirty="0" err="1"/>
              <a:t>ICIAfS</a:t>
            </a:r>
            <a:r>
              <a:rPr lang="en-US" dirty="0"/>
              <a:t>) (pp. 1-5). IEEE.</a:t>
            </a:r>
          </a:p>
          <a:p>
            <a:r>
              <a:rPr lang="en-US" dirty="0"/>
              <a:t>Tharanga, A. G. H. D., </a:t>
            </a:r>
            <a:r>
              <a:rPr lang="en-US" dirty="0" err="1"/>
              <a:t>Edirisinghe</a:t>
            </a:r>
            <a:r>
              <a:rPr lang="en-US" dirty="0"/>
              <a:t>, E. A. S., &amp; </a:t>
            </a:r>
            <a:r>
              <a:rPr lang="en-US" dirty="0" err="1"/>
              <a:t>Nanayakkara</a:t>
            </a:r>
            <a:r>
              <a:rPr lang="en-US" dirty="0"/>
              <a:t>, S. A. P. (2018). Detection of Common Diseases in Papaya using Image Processing Techniques. In Proceedings of the 2018 IEEE International Conference on Advanced Robotics and its Social Impacts (ARSO) (pp. 64-69). IEEE.</a:t>
            </a:r>
          </a:p>
          <a:p>
            <a:r>
              <a:rPr lang="en-US" dirty="0" err="1"/>
              <a:t>Ratnaweera</a:t>
            </a:r>
            <a:r>
              <a:rPr lang="en-US" dirty="0"/>
              <a:t>, R. A. D. C., </a:t>
            </a:r>
            <a:r>
              <a:rPr lang="en-US" dirty="0" err="1"/>
              <a:t>Wijayakulasooriya</a:t>
            </a:r>
            <a:r>
              <a:rPr lang="en-US" dirty="0"/>
              <a:t>, J. V. S. R., &amp; Senarath, A. D. (2020). Detection of Banana Diseases Using Deep Learning Techniques. In Proceedings of the 2020 IEEE International Conference on Big Data and Smart Computing (</a:t>
            </a:r>
            <a:r>
              <a:rPr lang="en-US" dirty="0" err="1"/>
              <a:t>BigComp</a:t>
            </a:r>
            <a:r>
              <a:rPr lang="en-US" dirty="0"/>
              <a:t>) (pp. 53-57). IEEE.</a:t>
            </a:r>
          </a:p>
          <a:p>
            <a:endParaRPr lang="en-US" dirty="0"/>
          </a:p>
        </p:txBody>
      </p:sp>
    </p:spTree>
    <p:extLst>
      <p:ext uri="{BB962C8B-B14F-4D97-AF65-F5344CB8AC3E}">
        <p14:creationId xmlns:p14="http://schemas.microsoft.com/office/powerpoint/2010/main" val="186203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CF1B-2832-41CE-42B5-118A98555541}"/>
              </a:ext>
            </a:extLst>
          </p:cNvPr>
          <p:cNvSpPr>
            <a:spLocks noGrp="1"/>
          </p:cNvSpPr>
          <p:nvPr>
            <p:ph type="title"/>
          </p:nvPr>
        </p:nvSpPr>
        <p:spPr/>
        <p:txBody>
          <a:bodyPr/>
          <a:lstStyle/>
          <a:p>
            <a:r>
              <a:rPr lang="en-US" dirty="0">
                <a:solidFill>
                  <a:schemeClr val="tx1"/>
                </a:solidFill>
              </a:rPr>
              <a:t>Subasinghe H.K.A.A.S </a:t>
            </a:r>
            <a:br>
              <a:rPr lang="en-US" dirty="0">
                <a:solidFill>
                  <a:schemeClr val="tx1"/>
                </a:solidFill>
              </a:rPr>
            </a:br>
            <a:r>
              <a:rPr lang="en-US" dirty="0"/>
              <a:t>Introduction and Background:</a:t>
            </a:r>
            <a:endParaRPr lang="en-US" dirty="0">
              <a:solidFill>
                <a:schemeClr val="tx1"/>
              </a:solidFill>
            </a:endParaRPr>
          </a:p>
        </p:txBody>
      </p:sp>
      <p:sp>
        <p:nvSpPr>
          <p:cNvPr id="3" name="Content Placeholder 2">
            <a:extLst>
              <a:ext uri="{FF2B5EF4-FFF2-40B4-BE49-F238E27FC236}">
                <a16:creationId xmlns:a16="http://schemas.microsoft.com/office/drawing/2014/main" id="{03D4448A-585F-2708-48E0-56CD44DF3E3F}"/>
              </a:ext>
            </a:extLst>
          </p:cNvPr>
          <p:cNvSpPr>
            <a:spLocks noGrp="1"/>
          </p:cNvSpPr>
          <p:nvPr>
            <p:ph idx="1"/>
          </p:nvPr>
        </p:nvSpPr>
        <p:spPr/>
        <p:txBody>
          <a:bodyPr/>
          <a:lstStyle/>
          <a:p>
            <a:pPr marL="0" indent="0">
              <a:buNone/>
            </a:pPr>
            <a:r>
              <a:rPr lang="en-US" dirty="0"/>
              <a:t>The detection and timely diagnosis of crop diseases are vital for agricultural productivity in regions like Sri Lanka, where bean cultivation plays a significant role in the economy. Manual visual inspection of bean plant leaves to identify diseases can be time-consuming and prone to errors. Therefore, there is a need for an advanced Disease Diagnosis System that can accurately classify various bean leaf diseases using state-of-the-art machine learning techniques. </a:t>
            </a:r>
          </a:p>
        </p:txBody>
      </p:sp>
    </p:spTree>
    <p:extLst>
      <p:ext uri="{BB962C8B-B14F-4D97-AF65-F5344CB8AC3E}">
        <p14:creationId xmlns:p14="http://schemas.microsoft.com/office/powerpoint/2010/main" val="406684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1884-7BDF-BB15-8B3B-49436A7CCA8B}"/>
              </a:ext>
            </a:extLst>
          </p:cNvPr>
          <p:cNvSpPr>
            <a:spLocks noGrp="1"/>
          </p:cNvSpPr>
          <p:nvPr>
            <p:ph type="title"/>
          </p:nvPr>
        </p:nvSpPr>
        <p:spPr/>
        <p:txBody>
          <a:bodyPr/>
          <a:lstStyle/>
          <a:p>
            <a:r>
              <a:rPr lang="en-US" dirty="0"/>
              <a:t>Research Gap:</a:t>
            </a:r>
          </a:p>
        </p:txBody>
      </p:sp>
      <p:sp>
        <p:nvSpPr>
          <p:cNvPr id="3" name="Content Placeholder 2">
            <a:extLst>
              <a:ext uri="{FF2B5EF4-FFF2-40B4-BE49-F238E27FC236}">
                <a16:creationId xmlns:a16="http://schemas.microsoft.com/office/drawing/2014/main" id="{812F7275-34DE-0A14-B1AF-E0E864910C31}"/>
              </a:ext>
            </a:extLst>
          </p:cNvPr>
          <p:cNvSpPr>
            <a:spLocks noGrp="1"/>
          </p:cNvSpPr>
          <p:nvPr>
            <p:ph idx="1"/>
          </p:nvPr>
        </p:nvSpPr>
        <p:spPr/>
        <p:txBody>
          <a:bodyPr/>
          <a:lstStyle/>
          <a:p>
            <a:pPr marL="0" indent="0">
              <a:buNone/>
            </a:pPr>
            <a:r>
              <a:rPr lang="en-US" dirty="0"/>
              <a:t>The existing disease diagnosis systems for beans in Sri Lanka lack advanced image preprocessing techniques and the integration of convolutional neural networks (CNNs) for accurate disease classification. There is a gap in utilizing advanced image analysis methods to enhance the quality of the dataset and select appropriate CNN architectures for improved disease classification. </a:t>
            </a:r>
          </a:p>
        </p:txBody>
      </p:sp>
    </p:spTree>
    <p:extLst>
      <p:ext uri="{BB962C8B-B14F-4D97-AF65-F5344CB8AC3E}">
        <p14:creationId xmlns:p14="http://schemas.microsoft.com/office/powerpoint/2010/main" val="187544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33BF-1427-91BD-86DB-25291DF059A2}"/>
              </a:ext>
            </a:extLst>
          </p:cNvPr>
          <p:cNvSpPr>
            <a:spLocks noGrp="1"/>
          </p:cNvSpPr>
          <p:nvPr>
            <p:ph type="title"/>
          </p:nvPr>
        </p:nvSpPr>
        <p:spPr/>
        <p:txBody>
          <a:bodyPr/>
          <a:lstStyle/>
          <a:p>
            <a:r>
              <a:rPr lang="en-US" dirty="0"/>
              <a:t>Research Problem:</a:t>
            </a:r>
          </a:p>
        </p:txBody>
      </p:sp>
      <p:sp>
        <p:nvSpPr>
          <p:cNvPr id="3" name="Content Placeholder 2">
            <a:extLst>
              <a:ext uri="{FF2B5EF4-FFF2-40B4-BE49-F238E27FC236}">
                <a16:creationId xmlns:a16="http://schemas.microsoft.com/office/drawing/2014/main" id="{E76BBE2C-E1D4-B6D3-EC48-E2C950368B09}"/>
              </a:ext>
            </a:extLst>
          </p:cNvPr>
          <p:cNvSpPr>
            <a:spLocks noGrp="1"/>
          </p:cNvSpPr>
          <p:nvPr>
            <p:ph idx="1"/>
          </p:nvPr>
        </p:nvSpPr>
        <p:spPr/>
        <p:txBody>
          <a:bodyPr/>
          <a:lstStyle/>
          <a:p>
            <a:pPr marL="0" indent="0">
              <a:buNone/>
            </a:pPr>
            <a:r>
              <a:rPr lang="en-US" dirty="0"/>
              <a:t>The research problem revolves around optimizing image preprocessing techniques and selecting suitable CNN architectures for precise disease classification in bean plant leaves. The goal is to build a robust and efficient Disease Diagnosis System that can accurately identify and classify different bean leaf diseases</a:t>
            </a:r>
          </a:p>
        </p:txBody>
      </p:sp>
    </p:spTree>
    <p:extLst>
      <p:ext uri="{BB962C8B-B14F-4D97-AF65-F5344CB8AC3E}">
        <p14:creationId xmlns:p14="http://schemas.microsoft.com/office/powerpoint/2010/main" val="21589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57BE-E8EA-CAF7-634C-112F2487BC6E}"/>
              </a:ext>
            </a:extLst>
          </p:cNvPr>
          <p:cNvSpPr>
            <a:spLocks noGrp="1"/>
          </p:cNvSpPr>
          <p:nvPr>
            <p:ph type="title"/>
          </p:nvPr>
        </p:nvSpPr>
        <p:spPr/>
        <p:txBody>
          <a:bodyPr/>
          <a:lstStyle/>
          <a:p>
            <a:r>
              <a:rPr lang="en-US" dirty="0"/>
              <a:t>Specific Objectives: </a:t>
            </a:r>
          </a:p>
        </p:txBody>
      </p:sp>
      <p:sp>
        <p:nvSpPr>
          <p:cNvPr id="3" name="Content Placeholder 2">
            <a:extLst>
              <a:ext uri="{FF2B5EF4-FFF2-40B4-BE49-F238E27FC236}">
                <a16:creationId xmlns:a16="http://schemas.microsoft.com/office/drawing/2014/main" id="{070FDAE1-A8B8-1163-783A-E6BF03471821}"/>
              </a:ext>
            </a:extLst>
          </p:cNvPr>
          <p:cNvSpPr>
            <a:spLocks noGrp="1"/>
          </p:cNvSpPr>
          <p:nvPr>
            <p:ph idx="1"/>
          </p:nvPr>
        </p:nvSpPr>
        <p:spPr/>
        <p:txBody>
          <a:bodyPr/>
          <a:lstStyle/>
          <a:p>
            <a:r>
              <a:rPr lang="en-US" dirty="0"/>
              <a:t>Collect a diverse dataset of bean plant leaf images with various prevalent diseases in Sri Lanka. </a:t>
            </a:r>
          </a:p>
          <a:p>
            <a:r>
              <a:rPr lang="en-US" dirty="0"/>
              <a:t> Implement image preprocessing techniques to remove noise, enhance image quality, and standardize the dataset for improved analysis. </a:t>
            </a:r>
          </a:p>
          <a:p>
            <a:r>
              <a:rPr lang="en-US" dirty="0"/>
              <a:t> Research and select appropriate convolutional neural network (CNN) architectures for leaf disease classification. </a:t>
            </a:r>
          </a:p>
          <a:p>
            <a:r>
              <a:rPr lang="en-US" dirty="0"/>
              <a:t> Develop and train a CNN model using </a:t>
            </a:r>
            <a:r>
              <a:rPr lang="en-US" dirty="0" err="1"/>
              <a:t>PyTorch</a:t>
            </a:r>
            <a:r>
              <a:rPr lang="en-US" dirty="0"/>
              <a:t> based on the selected architecture and the preprocessed dataset. </a:t>
            </a:r>
          </a:p>
        </p:txBody>
      </p:sp>
    </p:spTree>
    <p:extLst>
      <p:ext uri="{BB962C8B-B14F-4D97-AF65-F5344CB8AC3E}">
        <p14:creationId xmlns:p14="http://schemas.microsoft.com/office/powerpoint/2010/main" val="81673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2345-300E-68BA-967C-2F264DB8DAF5}"/>
              </a:ext>
            </a:extLst>
          </p:cNvPr>
          <p:cNvSpPr>
            <a:spLocks noGrp="1"/>
          </p:cNvSpPr>
          <p:nvPr>
            <p:ph type="title"/>
          </p:nvPr>
        </p:nvSpPr>
        <p:spPr/>
        <p:txBody>
          <a:bodyPr/>
          <a:lstStyle/>
          <a:p>
            <a:r>
              <a:rPr lang="en-US" dirty="0"/>
              <a:t>Sub Objectives:</a:t>
            </a:r>
          </a:p>
        </p:txBody>
      </p:sp>
      <p:sp>
        <p:nvSpPr>
          <p:cNvPr id="3" name="Content Placeholder 2">
            <a:extLst>
              <a:ext uri="{FF2B5EF4-FFF2-40B4-BE49-F238E27FC236}">
                <a16:creationId xmlns:a16="http://schemas.microsoft.com/office/drawing/2014/main" id="{7DB11E42-2B35-EE6A-443E-507FE75BB2A4}"/>
              </a:ext>
            </a:extLst>
          </p:cNvPr>
          <p:cNvSpPr>
            <a:spLocks noGrp="1"/>
          </p:cNvSpPr>
          <p:nvPr>
            <p:ph idx="1"/>
          </p:nvPr>
        </p:nvSpPr>
        <p:spPr/>
        <p:txBody>
          <a:bodyPr/>
          <a:lstStyle/>
          <a:p>
            <a:r>
              <a:rPr lang="en-US" dirty="0"/>
              <a:t> Curate a comprehensive dataset from local farms and markets, ensuring representation of various bean leaf diseases. </a:t>
            </a:r>
          </a:p>
          <a:p>
            <a:r>
              <a:rPr lang="en-US" dirty="0"/>
              <a:t> Apply state-of-the-art image preprocessing techniques to eliminate noise and enhance image clarity. </a:t>
            </a:r>
          </a:p>
          <a:p>
            <a:r>
              <a:rPr lang="en-US" dirty="0"/>
              <a:t> Explore and evaluate different CNN architectures to identify the most suitable model for accurate disease classification. </a:t>
            </a:r>
          </a:p>
          <a:p>
            <a:r>
              <a:rPr lang="en-US" dirty="0"/>
              <a:t> Train the selected CNN model with the preprocessed dataset, optimizing its performance for precise disease identification. </a:t>
            </a:r>
          </a:p>
        </p:txBody>
      </p:sp>
    </p:spTree>
    <p:extLst>
      <p:ext uri="{BB962C8B-B14F-4D97-AF65-F5344CB8AC3E}">
        <p14:creationId xmlns:p14="http://schemas.microsoft.com/office/powerpoint/2010/main" val="56590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5665B9-36F5-552C-5B04-A0F9E64C6B67}"/>
              </a:ext>
            </a:extLst>
          </p:cNvPr>
          <p:cNvSpPr/>
          <p:nvPr/>
        </p:nvSpPr>
        <p:spPr>
          <a:xfrm>
            <a:off x="3441700" y="2155539"/>
            <a:ext cx="4724400" cy="458888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719BD-FC6C-1A65-495B-E63378CFA3A2}"/>
              </a:ext>
            </a:extLst>
          </p:cNvPr>
          <p:cNvSpPr>
            <a:spLocks noGrp="1"/>
          </p:cNvSpPr>
          <p:nvPr>
            <p:ph type="title"/>
          </p:nvPr>
        </p:nvSpPr>
        <p:spPr>
          <a:xfrm>
            <a:off x="1410026" y="-219213"/>
            <a:ext cx="9371949" cy="1183566"/>
          </a:xfrm>
        </p:spPr>
        <p:txBody>
          <a:bodyPr/>
          <a:lstStyle/>
          <a:p>
            <a:r>
              <a:rPr lang="en-US" dirty="0"/>
              <a:t>Methodology: </a:t>
            </a:r>
          </a:p>
        </p:txBody>
      </p:sp>
      <p:sp>
        <p:nvSpPr>
          <p:cNvPr id="3" name="Content Placeholder 2">
            <a:extLst>
              <a:ext uri="{FF2B5EF4-FFF2-40B4-BE49-F238E27FC236}">
                <a16:creationId xmlns:a16="http://schemas.microsoft.com/office/drawing/2014/main" id="{784E046D-5919-8649-17E1-DC6E2E489056}"/>
              </a:ext>
            </a:extLst>
          </p:cNvPr>
          <p:cNvSpPr>
            <a:spLocks noGrp="1"/>
          </p:cNvSpPr>
          <p:nvPr>
            <p:ph idx="1"/>
          </p:nvPr>
        </p:nvSpPr>
        <p:spPr>
          <a:xfrm>
            <a:off x="1410027" y="1045301"/>
            <a:ext cx="9371948" cy="4620682"/>
          </a:xfrm>
        </p:spPr>
        <p:txBody>
          <a:bodyPr/>
          <a:lstStyle/>
          <a:p>
            <a:pPr marL="0" indent="0" algn="just">
              <a:buNone/>
            </a:pPr>
            <a:r>
              <a:rPr lang="en-US" dirty="0"/>
              <a:t>The proposed methodology involves collecting a diverse dataset of bean plant leaf images and applying image preprocessing techniques. We will experiment with various CNN architectures and leverage </a:t>
            </a:r>
            <a:r>
              <a:rPr lang="en-US" dirty="0" err="1"/>
              <a:t>PyTorch</a:t>
            </a:r>
            <a:r>
              <a:rPr lang="en-US" dirty="0"/>
              <a:t> for model development and training. 	</a:t>
            </a:r>
          </a:p>
        </p:txBody>
      </p:sp>
      <p:sp>
        <p:nvSpPr>
          <p:cNvPr id="5" name="TextBox 4">
            <a:extLst>
              <a:ext uri="{FF2B5EF4-FFF2-40B4-BE49-F238E27FC236}">
                <a16:creationId xmlns:a16="http://schemas.microsoft.com/office/drawing/2014/main" id="{BC52CF03-DE03-0793-EB23-5EFCFFA1AC76}"/>
              </a:ext>
            </a:extLst>
          </p:cNvPr>
          <p:cNvSpPr txBox="1"/>
          <p:nvPr/>
        </p:nvSpPr>
        <p:spPr>
          <a:xfrm>
            <a:off x="4083050" y="2155539"/>
            <a:ext cx="3441700" cy="406265"/>
          </a:xfrm>
          <a:prstGeom prst="rect">
            <a:avLst/>
          </a:prstGeom>
          <a:noFill/>
        </p:spPr>
        <p:txBody>
          <a:bodyPr wrap="square" rtlCol="0">
            <a:spAutoFit/>
          </a:bodyPr>
          <a:lstStyle/>
          <a:p>
            <a:pPr algn="ctr"/>
            <a:r>
              <a:rPr lang="en-US" dirty="0"/>
              <a:t>Data Collection </a:t>
            </a:r>
          </a:p>
        </p:txBody>
      </p:sp>
      <p:sp>
        <p:nvSpPr>
          <p:cNvPr id="6" name="Rectangle: Rounded Corners 5">
            <a:extLst>
              <a:ext uri="{FF2B5EF4-FFF2-40B4-BE49-F238E27FC236}">
                <a16:creationId xmlns:a16="http://schemas.microsoft.com/office/drawing/2014/main" id="{C9FFB446-3CA3-F9B8-5A3D-30BB339781D4}"/>
              </a:ext>
            </a:extLst>
          </p:cNvPr>
          <p:cNvSpPr/>
          <p:nvPr/>
        </p:nvSpPr>
        <p:spPr>
          <a:xfrm>
            <a:off x="3549650" y="2598250"/>
            <a:ext cx="4508500" cy="572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Collect Diverse Dataset of Bean Plant Leaf Image </a:t>
            </a:r>
          </a:p>
        </p:txBody>
      </p:sp>
      <p:sp>
        <p:nvSpPr>
          <p:cNvPr id="7" name="Rectangle: Rounded Corners 6">
            <a:extLst>
              <a:ext uri="{FF2B5EF4-FFF2-40B4-BE49-F238E27FC236}">
                <a16:creationId xmlns:a16="http://schemas.microsoft.com/office/drawing/2014/main" id="{9C96833F-5D84-DF2A-16BD-5AEE1AF0FE9E}"/>
              </a:ext>
            </a:extLst>
          </p:cNvPr>
          <p:cNvSpPr/>
          <p:nvPr/>
        </p:nvSpPr>
        <p:spPr>
          <a:xfrm>
            <a:off x="3549650" y="3290400"/>
            <a:ext cx="3975100" cy="572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Implement Image preprocessing Technique </a:t>
            </a:r>
          </a:p>
        </p:txBody>
      </p:sp>
      <p:sp>
        <p:nvSpPr>
          <p:cNvPr id="8" name="Rectangle: Rounded Corners 7">
            <a:extLst>
              <a:ext uri="{FF2B5EF4-FFF2-40B4-BE49-F238E27FC236}">
                <a16:creationId xmlns:a16="http://schemas.microsoft.com/office/drawing/2014/main" id="{F8071AFC-9575-C88F-6794-4B676AAE4509}"/>
              </a:ext>
            </a:extLst>
          </p:cNvPr>
          <p:cNvSpPr/>
          <p:nvPr/>
        </p:nvSpPr>
        <p:spPr>
          <a:xfrm>
            <a:off x="3816350" y="3982550"/>
            <a:ext cx="4241800" cy="572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Research &amp; select CNN Architectures for Disease Classification </a:t>
            </a:r>
          </a:p>
        </p:txBody>
      </p:sp>
      <p:sp>
        <p:nvSpPr>
          <p:cNvPr id="9" name="Rectangle: Rounded Corners 8">
            <a:extLst>
              <a:ext uri="{FF2B5EF4-FFF2-40B4-BE49-F238E27FC236}">
                <a16:creationId xmlns:a16="http://schemas.microsoft.com/office/drawing/2014/main" id="{67FC2A16-82FB-AFE6-AB21-843EA8693D1E}"/>
              </a:ext>
            </a:extLst>
          </p:cNvPr>
          <p:cNvSpPr/>
          <p:nvPr/>
        </p:nvSpPr>
        <p:spPr>
          <a:xfrm>
            <a:off x="3619500" y="4685938"/>
            <a:ext cx="2197100" cy="572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Develop and Train CNN Model </a:t>
            </a:r>
          </a:p>
        </p:txBody>
      </p:sp>
      <p:sp>
        <p:nvSpPr>
          <p:cNvPr id="10" name="Rectangle: Rounded Corners 9">
            <a:extLst>
              <a:ext uri="{FF2B5EF4-FFF2-40B4-BE49-F238E27FC236}">
                <a16:creationId xmlns:a16="http://schemas.microsoft.com/office/drawing/2014/main" id="{058036B7-0A76-D1ED-C310-442961C9D980}"/>
              </a:ext>
            </a:extLst>
          </p:cNvPr>
          <p:cNvSpPr/>
          <p:nvPr/>
        </p:nvSpPr>
        <p:spPr>
          <a:xfrm>
            <a:off x="3689350" y="5469911"/>
            <a:ext cx="2197100" cy="572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Evaluate Model Performance </a:t>
            </a:r>
          </a:p>
        </p:txBody>
      </p:sp>
      <p:sp>
        <p:nvSpPr>
          <p:cNvPr id="11" name="Rectangle: Rounded Corners 10">
            <a:extLst>
              <a:ext uri="{FF2B5EF4-FFF2-40B4-BE49-F238E27FC236}">
                <a16:creationId xmlns:a16="http://schemas.microsoft.com/office/drawing/2014/main" id="{76FB8741-F283-5524-140E-35EE4C68C42F}"/>
              </a:ext>
            </a:extLst>
          </p:cNvPr>
          <p:cNvSpPr/>
          <p:nvPr/>
        </p:nvSpPr>
        <p:spPr>
          <a:xfrm>
            <a:off x="3689350" y="6171655"/>
            <a:ext cx="2197100" cy="572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Fine tune  Model if Need 	</a:t>
            </a:r>
          </a:p>
        </p:txBody>
      </p:sp>
      <p:cxnSp>
        <p:nvCxnSpPr>
          <p:cNvPr id="13" name="Connector: Curved 12">
            <a:extLst>
              <a:ext uri="{FF2B5EF4-FFF2-40B4-BE49-F238E27FC236}">
                <a16:creationId xmlns:a16="http://schemas.microsoft.com/office/drawing/2014/main" id="{8E4897DB-79F2-235D-B068-35D06DB7F9A0}"/>
              </a:ext>
            </a:extLst>
          </p:cNvPr>
          <p:cNvCxnSpPr>
            <a:stCxn id="6" idx="2"/>
            <a:endCxn id="7" idx="0"/>
          </p:cNvCxnSpPr>
          <p:nvPr/>
        </p:nvCxnSpPr>
        <p:spPr>
          <a:xfrm rot="5400000">
            <a:off x="5610860" y="3097360"/>
            <a:ext cx="119380" cy="26670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Curved 14">
            <a:extLst>
              <a:ext uri="{FF2B5EF4-FFF2-40B4-BE49-F238E27FC236}">
                <a16:creationId xmlns:a16="http://schemas.microsoft.com/office/drawing/2014/main" id="{1DD47695-1BEF-B1D3-DEA6-4CD276916BE8}"/>
              </a:ext>
            </a:extLst>
          </p:cNvPr>
          <p:cNvCxnSpPr>
            <a:cxnSpLocks/>
            <a:stCxn id="6" idx="2"/>
            <a:endCxn id="8" idx="3"/>
          </p:cNvCxnSpPr>
          <p:nvPr/>
        </p:nvCxnSpPr>
        <p:spPr>
          <a:xfrm rot="16200000" flipH="1">
            <a:off x="6382068" y="2592852"/>
            <a:ext cx="1097915" cy="2254250"/>
          </a:xfrm>
          <a:prstGeom prst="curvedConnector4">
            <a:avLst>
              <a:gd name="adj1" fmla="val 36958"/>
              <a:gd name="adj2" fmla="val 11014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86EE5ED6-1D63-4990-67C4-8C4356B60140}"/>
              </a:ext>
            </a:extLst>
          </p:cNvPr>
          <p:cNvCxnSpPr>
            <a:stCxn id="7" idx="2"/>
            <a:endCxn id="8" idx="0"/>
          </p:cNvCxnSpPr>
          <p:nvPr/>
        </p:nvCxnSpPr>
        <p:spPr>
          <a:xfrm rot="16200000" flipH="1">
            <a:off x="5677535" y="3722835"/>
            <a:ext cx="119380" cy="40005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or: Curved 22">
            <a:extLst>
              <a:ext uri="{FF2B5EF4-FFF2-40B4-BE49-F238E27FC236}">
                <a16:creationId xmlns:a16="http://schemas.microsoft.com/office/drawing/2014/main" id="{3ACABE9C-3C40-1B16-1252-18FE2D4C57C7}"/>
              </a:ext>
            </a:extLst>
          </p:cNvPr>
          <p:cNvCxnSpPr>
            <a:stCxn id="8" idx="2"/>
            <a:endCxn id="9" idx="0"/>
          </p:cNvCxnSpPr>
          <p:nvPr/>
        </p:nvCxnSpPr>
        <p:spPr>
          <a:xfrm rot="5400000">
            <a:off x="5262341" y="4011029"/>
            <a:ext cx="130618" cy="121920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or: Curved 23">
            <a:extLst>
              <a:ext uri="{FF2B5EF4-FFF2-40B4-BE49-F238E27FC236}">
                <a16:creationId xmlns:a16="http://schemas.microsoft.com/office/drawing/2014/main" id="{A53CFD19-D74C-FE28-A021-7F7FBED29012}"/>
              </a:ext>
            </a:extLst>
          </p:cNvPr>
          <p:cNvCxnSpPr>
            <a:cxnSpLocks/>
            <a:stCxn id="9" idx="2"/>
            <a:endCxn id="10" idx="0"/>
          </p:cNvCxnSpPr>
          <p:nvPr/>
        </p:nvCxnSpPr>
        <p:spPr>
          <a:xfrm rot="16200000" flipH="1">
            <a:off x="4647374" y="5329384"/>
            <a:ext cx="211203" cy="69850"/>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or: Curved 26">
            <a:extLst>
              <a:ext uri="{FF2B5EF4-FFF2-40B4-BE49-F238E27FC236}">
                <a16:creationId xmlns:a16="http://schemas.microsoft.com/office/drawing/2014/main" id="{42EEF659-A7E7-D474-5CB0-9B33B28648BC}"/>
              </a:ext>
            </a:extLst>
          </p:cNvPr>
          <p:cNvCxnSpPr>
            <a:cxnSpLocks/>
            <a:endCxn id="11" idx="0"/>
          </p:cNvCxnSpPr>
          <p:nvPr/>
        </p:nvCxnSpPr>
        <p:spPr>
          <a:xfrm rot="5400000">
            <a:off x="4731400" y="6108803"/>
            <a:ext cx="119352" cy="6352"/>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502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Team Membres </a:t>
            </a:r>
            <a:endParaRPr lang="en-US" dirty="0"/>
          </a:p>
        </p:txBody>
      </p:sp>
      <p:sp>
        <p:nvSpPr>
          <p:cNvPr id="3" name="Content Placeholder 2"/>
          <p:cNvSpPr>
            <a:spLocks noGrp="1"/>
          </p:cNvSpPr>
          <p:nvPr>
            <p:ph idx="1"/>
          </p:nvPr>
        </p:nvSpPr>
        <p:spPr/>
        <p:txBody>
          <a:bodyPr/>
          <a:lstStyle/>
          <a:p>
            <a:r>
              <a:rPr lang="en-US" dirty="0"/>
              <a:t>Supervisor   :  </a:t>
            </a:r>
            <a:r>
              <a:rPr lang="en-US" dirty="0" err="1"/>
              <a:t>Ms</a:t>
            </a:r>
            <a:r>
              <a:rPr lang="en-US" dirty="0"/>
              <a:t> KBA </a:t>
            </a:r>
            <a:r>
              <a:rPr lang="en-US" dirty="0" err="1"/>
              <a:t>Bhagyanie</a:t>
            </a:r>
            <a:r>
              <a:rPr lang="en-US" dirty="0"/>
              <a:t> </a:t>
            </a:r>
            <a:r>
              <a:rPr lang="en-US" dirty="0" err="1"/>
              <a:t>Chathurika</a:t>
            </a:r>
            <a:endParaRPr lang="en-US" dirty="0"/>
          </a:p>
          <a:p>
            <a:r>
              <a:rPr lang="en-US" dirty="0"/>
              <a:t>Co – supervisor   :  </a:t>
            </a:r>
            <a:r>
              <a:rPr lang="en-US" dirty="0" err="1"/>
              <a:t>Ms</a:t>
            </a:r>
            <a:r>
              <a:rPr lang="en-US" dirty="0"/>
              <a:t> Chamali </a:t>
            </a:r>
            <a:r>
              <a:rPr lang="en-US" dirty="0" err="1"/>
              <a:t>Pabasara</a:t>
            </a:r>
            <a:r>
              <a:rPr lang="en-US" dirty="0"/>
              <a:t> </a:t>
            </a:r>
          </a:p>
          <a:p>
            <a:pPr marL="0" indent="0">
              <a:buNone/>
            </a:pPr>
            <a:endParaRPr lang="en-US" dirty="0"/>
          </a:p>
        </p:txBody>
      </p:sp>
      <p:graphicFrame>
        <p:nvGraphicFramePr>
          <p:cNvPr id="4" name="Table 4">
            <a:extLst>
              <a:ext uri="{FF2B5EF4-FFF2-40B4-BE49-F238E27FC236}">
                <a16:creationId xmlns:a16="http://schemas.microsoft.com/office/drawing/2014/main" id="{B857038F-AF50-7BB1-610B-4EAF776C39BD}"/>
              </a:ext>
            </a:extLst>
          </p:cNvPr>
          <p:cNvGraphicFramePr>
            <a:graphicFrameLocks noGrp="1"/>
          </p:cNvGraphicFramePr>
          <p:nvPr>
            <p:extLst>
              <p:ext uri="{D42A27DB-BD31-4B8C-83A1-F6EECF244321}">
                <p14:modId xmlns:p14="http://schemas.microsoft.com/office/powerpoint/2010/main" val="154498734"/>
              </p:ext>
            </p:extLst>
          </p:nvPr>
        </p:nvGraphicFramePr>
        <p:xfrm>
          <a:off x="1562767" y="2949241"/>
          <a:ext cx="8423444" cy="2342755"/>
        </p:xfrm>
        <a:graphic>
          <a:graphicData uri="http://schemas.openxmlformats.org/drawingml/2006/table">
            <a:tbl>
              <a:tblPr firstRow="1" bandRow="1">
                <a:tableStyleId>{5C22544A-7EE6-4342-B048-85BDC9FD1C3A}</a:tableStyleId>
              </a:tblPr>
              <a:tblGrid>
                <a:gridCol w="4211722">
                  <a:extLst>
                    <a:ext uri="{9D8B030D-6E8A-4147-A177-3AD203B41FA5}">
                      <a16:colId xmlns:a16="http://schemas.microsoft.com/office/drawing/2014/main" val="3935877295"/>
                    </a:ext>
                  </a:extLst>
                </a:gridCol>
                <a:gridCol w="4211722">
                  <a:extLst>
                    <a:ext uri="{9D8B030D-6E8A-4147-A177-3AD203B41FA5}">
                      <a16:colId xmlns:a16="http://schemas.microsoft.com/office/drawing/2014/main" val="3759783269"/>
                    </a:ext>
                  </a:extLst>
                </a:gridCol>
              </a:tblGrid>
              <a:tr h="468551">
                <a:tc>
                  <a:txBody>
                    <a:bodyPr/>
                    <a:lstStyle/>
                    <a:p>
                      <a:pPr algn="ctr"/>
                      <a:r>
                        <a:rPr lang="en-US" dirty="0"/>
                        <a:t>Student Name </a:t>
                      </a:r>
                    </a:p>
                  </a:txBody>
                  <a:tcPr/>
                </a:tc>
                <a:tc>
                  <a:txBody>
                    <a:bodyPr/>
                    <a:lstStyle/>
                    <a:p>
                      <a:pPr algn="ctr"/>
                      <a:r>
                        <a:rPr lang="en-US" dirty="0"/>
                        <a:t>Student ID </a:t>
                      </a:r>
                    </a:p>
                  </a:txBody>
                  <a:tcPr/>
                </a:tc>
                <a:extLst>
                  <a:ext uri="{0D108BD9-81ED-4DB2-BD59-A6C34878D82A}">
                    <a16:rowId xmlns:a16="http://schemas.microsoft.com/office/drawing/2014/main" val="2207588151"/>
                  </a:ext>
                </a:extLst>
              </a:tr>
              <a:tr h="468551">
                <a:tc>
                  <a:txBody>
                    <a:bodyPr/>
                    <a:lstStyle/>
                    <a:p>
                      <a:r>
                        <a:rPr lang="en-US" dirty="0" err="1"/>
                        <a:t>Perera.M.T.G.E</a:t>
                      </a:r>
                      <a:r>
                        <a:rPr lang="en-US" dirty="0"/>
                        <a:t>.</a:t>
                      </a:r>
                    </a:p>
                  </a:txBody>
                  <a:tcPr/>
                </a:tc>
                <a:tc>
                  <a:txBody>
                    <a:bodyPr/>
                    <a:lstStyle/>
                    <a:p>
                      <a:r>
                        <a:rPr lang="en-US" dirty="0">
                          <a:latin typeface="+mn-lt"/>
                        </a:rPr>
                        <a:t>IT20647100</a:t>
                      </a:r>
                    </a:p>
                  </a:txBody>
                  <a:tcPr/>
                </a:tc>
                <a:extLst>
                  <a:ext uri="{0D108BD9-81ED-4DB2-BD59-A6C34878D82A}">
                    <a16:rowId xmlns:a16="http://schemas.microsoft.com/office/drawing/2014/main" val="990179582"/>
                  </a:ext>
                </a:extLst>
              </a:tr>
              <a:tr h="468551">
                <a:tc>
                  <a:txBody>
                    <a:bodyPr/>
                    <a:lstStyle/>
                    <a:p>
                      <a:r>
                        <a:rPr lang="en-US" dirty="0" err="1"/>
                        <a:t>Subasinghe.H.K.A.A.S</a:t>
                      </a:r>
                      <a:endParaRPr lang="en-US" dirty="0"/>
                    </a:p>
                  </a:txBody>
                  <a:tcPr/>
                </a:tc>
                <a:tc>
                  <a:txBody>
                    <a:bodyPr/>
                    <a:lstStyle/>
                    <a:p>
                      <a:r>
                        <a:rPr lang="en-US" dirty="0">
                          <a:latin typeface="+mn-lt"/>
                        </a:rPr>
                        <a:t>IT20299170</a:t>
                      </a:r>
                    </a:p>
                  </a:txBody>
                  <a:tcPr/>
                </a:tc>
                <a:extLst>
                  <a:ext uri="{0D108BD9-81ED-4DB2-BD59-A6C34878D82A}">
                    <a16:rowId xmlns:a16="http://schemas.microsoft.com/office/drawing/2014/main" val="715580009"/>
                  </a:ext>
                </a:extLst>
              </a:tr>
              <a:tr h="468551">
                <a:tc>
                  <a:txBody>
                    <a:bodyPr/>
                    <a:lstStyle/>
                    <a:p>
                      <a:r>
                        <a:rPr lang="en-US" dirty="0"/>
                        <a:t>Bandara </a:t>
                      </a:r>
                      <a:r>
                        <a:rPr lang="en-US" dirty="0" err="1"/>
                        <a:t>Higgoda.T.T.S</a:t>
                      </a:r>
                      <a:r>
                        <a:rPr lang="en-US" dirty="0"/>
                        <a:t> </a:t>
                      </a:r>
                    </a:p>
                  </a:txBody>
                  <a:tcPr/>
                </a:tc>
                <a:tc>
                  <a:txBody>
                    <a:bodyPr/>
                    <a:lstStyle/>
                    <a:p>
                      <a:r>
                        <a:rPr lang="en-US" dirty="0">
                          <a:latin typeface="+mn-lt"/>
                        </a:rPr>
                        <a:t>IT20119362</a:t>
                      </a:r>
                    </a:p>
                  </a:txBody>
                  <a:tcPr/>
                </a:tc>
                <a:extLst>
                  <a:ext uri="{0D108BD9-81ED-4DB2-BD59-A6C34878D82A}">
                    <a16:rowId xmlns:a16="http://schemas.microsoft.com/office/drawing/2014/main" val="1184263281"/>
                  </a:ext>
                </a:extLst>
              </a:tr>
              <a:tr h="468551">
                <a:tc>
                  <a:txBody>
                    <a:bodyPr/>
                    <a:lstStyle/>
                    <a:p>
                      <a:r>
                        <a:rPr lang="en-US" dirty="0" err="1"/>
                        <a:t>Devinda.K.K.D</a:t>
                      </a:r>
                      <a:r>
                        <a:rPr lang="en-US" dirty="0"/>
                        <a:t>  </a:t>
                      </a:r>
                    </a:p>
                  </a:txBody>
                  <a:tcPr/>
                </a:tc>
                <a:tc>
                  <a:txBody>
                    <a:bodyPr/>
                    <a:lstStyle/>
                    <a:p>
                      <a:r>
                        <a:rPr lang="en-US" dirty="0">
                          <a:latin typeface="+mn-lt"/>
                        </a:rPr>
                        <a:t>IT20249502</a:t>
                      </a:r>
                    </a:p>
                  </a:txBody>
                  <a:tcPr/>
                </a:tc>
                <a:extLst>
                  <a:ext uri="{0D108BD9-81ED-4DB2-BD59-A6C34878D82A}">
                    <a16:rowId xmlns:a16="http://schemas.microsoft.com/office/drawing/2014/main" val="1966432683"/>
                  </a:ext>
                </a:extLst>
              </a:tr>
            </a:tbl>
          </a:graphicData>
        </a:graphic>
      </p:graphicFrame>
    </p:spTree>
    <p:extLst>
      <p:ext uri="{BB962C8B-B14F-4D97-AF65-F5344CB8AC3E}">
        <p14:creationId xmlns:p14="http://schemas.microsoft.com/office/powerpoint/2010/main" val="16287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06DD-A17B-3B04-2447-3DB3752C58E3}"/>
              </a:ext>
            </a:extLst>
          </p:cNvPr>
          <p:cNvSpPr txBox="1">
            <a:spLocks/>
          </p:cNvSpPr>
          <p:nvPr/>
        </p:nvSpPr>
        <p:spPr>
          <a:xfrm>
            <a:off x="1410026" y="276087"/>
            <a:ext cx="9371949" cy="1183566"/>
          </a:xfrm>
          <a:prstGeom prst="rect">
            <a:avLst/>
          </a:prstGeom>
        </p:spPr>
        <p:txBody>
          <a:bodyPr/>
          <a:lstStyle>
            <a:lvl1pPr algn="l" defTabSz="914400" rtl="0" eaLnBrk="1" latinLnBrk="0" hangingPunct="1">
              <a:spcBef>
                <a:spcPct val="0"/>
              </a:spcBef>
              <a:buNone/>
              <a:defRPr sz="3400" kern="1200">
                <a:solidFill>
                  <a:schemeClr val="accent1"/>
                </a:solidFill>
                <a:latin typeface="+mj-lt"/>
                <a:ea typeface="+mj-ea"/>
                <a:cs typeface="+mj-cs"/>
              </a:defRPr>
            </a:lvl1pPr>
          </a:lstStyle>
          <a:p>
            <a:r>
              <a:rPr lang="en-US"/>
              <a:t>Tools and Technologies: </a:t>
            </a:r>
            <a:endParaRPr lang="en-US" dirty="0"/>
          </a:p>
        </p:txBody>
      </p:sp>
      <p:sp>
        <p:nvSpPr>
          <p:cNvPr id="3" name="Content Placeholder 2">
            <a:extLst>
              <a:ext uri="{FF2B5EF4-FFF2-40B4-BE49-F238E27FC236}">
                <a16:creationId xmlns:a16="http://schemas.microsoft.com/office/drawing/2014/main" id="{B7FAD8C2-57B8-B34E-A166-2C1A7AD37948}"/>
              </a:ext>
            </a:extLst>
          </p:cNvPr>
          <p:cNvSpPr txBox="1">
            <a:spLocks/>
          </p:cNvSpPr>
          <p:nvPr/>
        </p:nvSpPr>
        <p:spPr>
          <a:xfrm>
            <a:off x="1410025" y="1566000"/>
            <a:ext cx="9371948" cy="4529999"/>
          </a:xfrm>
          <a:prstGeom prst="rect">
            <a:avLst/>
          </a:prstGeom>
        </p:spPr>
        <p:txBody>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US" dirty="0"/>
              <a:t>Python: Programming language for model development and web application.</a:t>
            </a:r>
          </a:p>
          <a:p>
            <a:r>
              <a:rPr lang="en-US" dirty="0" err="1"/>
              <a:t>PyTorch</a:t>
            </a:r>
            <a:r>
              <a:rPr lang="en-US" dirty="0"/>
              <a:t>: Deep learning framework for training CNN models.</a:t>
            </a:r>
          </a:p>
          <a:p>
            <a:r>
              <a:rPr lang="en-US" dirty="0"/>
              <a:t>Flask: Web application framework for user interface development.</a:t>
            </a:r>
          </a:p>
          <a:p>
            <a:r>
              <a:rPr lang="en-US" dirty="0"/>
              <a:t>HTML/CSS: Markup and styling languages for web interface.</a:t>
            </a:r>
          </a:p>
          <a:p>
            <a:r>
              <a:rPr lang="en-US" dirty="0"/>
              <a:t>JavaScript: Scripting language for interactive web features.</a:t>
            </a:r>
          </a:p>
          <a:p>
            <a:r>
              <a:rPr lang="en-US" dirty="0"/>
              <a:t>TensorFlow: Library for machine learning model development .</a:t>
            </a:r>
          </a:p>
          <a:p>
            <a:r>
              <a:rPr lang="en-US" dirty="0"/>
              <a:t>Git: Version control system for collaborative development.</a:t>
            </a:r>
          </a:p>
        </p:txBody>
      </p:sp>
    </p:spTree>
    <p:extLst>
      <p:ext uri="{BB962C8B-B14F-4D97-AF65-F5344CB8AC3E}">
        <p14:creationId xmlns:p14="http://schemas.microsoft.com/office/powerpoint/2010/main" val="31613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6BCB-E108-6AC4-9FDD-EE7AE659607B}"/>
              </a:ext>
            </a:extLst>
          </p:cNvPr>
          <p:cNvSpPr>
            <a:spLocks noGrp="1"/>
          </p:cNvSpPr>
          <p:nvPr>
            <p:ph type="title"/>
          </p:nvPr>
        </p:nvSpPr>
        <p:spPr>
          <a:xfrm>
            <a:off x="1410026" y="3961392"/>
            <a:ext cx="9371949" cy="477198"/>
          </a:xfrm>
        </p:spPr>
        <p:txBody>
          <a:bodyPr>
            <a:normAutofit fontScale="90000"/>
          </a:bodyPr>
          <a:lstStyle/>
          <a:p>
            <a:r>
              <a:rPr lang="en-US" dirty="0"/>
              <a:t>Non-Functional Requirements:</a:t>
            </a:r>
          </a:p>
        </p:txBody>
      </p:sp>
      <p:sp>
        <p:nvSpPr>
          <p:cNvPr id="3" name="Content Placeholder 2">
            <a:extLst>
              <a:ext uri="{FF2B5EF4-FFF2-40B4-BE49-F238E27FC236}">
                <a16:creationId xmlns:a16="http://schemas.microsoft.com/office/drawing/2014/main" id="{96C48876-533A-D81F-7CE6-8F02CF7D8254}"/>
              </a:ext>
            </a:extLst>
          </p:cNvPr>
          <p:cNvSpPr>
            <a:spLocks noGrp="1"/>
          </p:cNvSpPr>
          <p:nvPr>
            <p:ph idx="1"/>
          </p:nvPr>
        </p:nvSpPr>
        <p:spPr>
          <a:xfrm>
            <a:off x="1410027" y="5251306"/>
            <a:ext cx="9371948" cy="1862999"/>
          </a:xfrm>
        </p:spPr>
        <p:txBody>
          <a:bodyPr/>
          <a:lstStyle/>
          <a:p>
            <a:pPr marL="0" indent="0">
              <a:buNone/>
            </a:pPr>
            <a:r>
              <a:rPr lang="en-US" dirty="0"/>
              <a:t>The system should be efficient and capable of handling a large volume of bean plant leaf images for analysis. </a:t>
            </a:r>
          </a:p>
        </p:txBody>
      </p:sp>
      <p:sp>
        <p:nvSpPr>
          <p:cNvPr id="4" name="Title 1">
            <a:extLst>
              <a:ext uri="{FF2B5EF4-FFF2-40B4-BE49-F238E27FC236}">
                <a16:creationId xmlns:a16="http://schemas.microsoft.com/office/drawing/2014/main" id="{064EDE30-7838-D77C-B2C2-492F8D5DF732}"/>
              </a:ext>
            </a:extLst>
          </p:cNvPr>
          <p:cNvSpPr txBox="1">
            <a:spLocks/>
          </p:cNvSpPr>
          <p:nvPr/>
        </p:nvSpPr>
        <p:spPr>
          <a:xfrm>
            <a:off x="1410026" y="348460"/>
            <a:ext cx="9371949" cy="11835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solidFill>
                <a:latin typeface="+mj-lt"/>
                <a:ea typeface="+mj-ea"/>
                <a:cs typeface="+mj-cs"/>
              </a:defRPr>
            </a:lvl1pPr>
          </a:lstStyle>
          <a:p>
            <a:r>
              <a:rPr lang="en-US" dirty="0"/>
              <a:t>Functional Requirements:</a:t>
            </a:r>
          </a:p>
        </p:txBody>
      </p:sp>
      <p:sp>
        <p:nvSpPr>
          <p:cNvPr id="5" name="Content Placeholder 2">
            <a:extLst>
              <a:ext uri="{FF2B5EF4-FFF2-40B4-BE49-F238E27FC236}">
                <a16:creationId xmlns:a16="http://schemas.microsoft.com/office/drawing/2014/main" id="{D95B833A-A6AB-D522-4A5F-D213726D50F2}"/>
              </a:ext>
            </a:extLst>
          </p:cNvPr>
          <p:cNvSpPr txBox="1">
            <a:spLocks/>
          </p:cNvSpPr>
          <p:nvPr/>
        </p:nvSpPr>
        <p:spPr>
          <a:xfrm>
            <a:off x="1410027" y="1888730"/>
            <a:ext cx="9371948" cy="1540270"/>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The system should accurately classify different bean leaf diseases with exceptional precision. </a:t>
            </a:r>
          </a:p>
          <a:p>
            <a:pPr marL="0" indent="0">
              <a:buFont typeface="Arial" panose="020B0604020202020204" pitchFamily="34" charset="0"/>
              <a:buNone/>
            </a:pPr>
            <a:r>
              <a:rPr lang="en-US" dirty="0"/>
              <a:t>The image preprocessing techniques should improve the quality and consistency of the dataset. </a:t>
            </a:r>
          </a:p>
        </p:txBody>
      </p:sp>
    </p:spTree>
    <p:extLst>
      <p:ext uri="{BB962C8B-B14F-4D97-AF65-F5344CB8AC3E}">
        <p14:creationId xmlns:p14="http://schemas.microsoft.com/office/powerpoint/2010/main" val="30107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2831-9574-692D-0015-04DAC3286716}"/>
              </a:ext>
            </a:extLst>
          </p:cNvPr>
          <p:cNvSpPr>
            <a:spLocks noGrp="1"/>
          </p:cNvSpPr>
          <p:nvPr>
            <p:ph type="title"/>
          </p:nvPr>
        </p:nvSpPr>
        <p:spPr>
          <a:xfrm>
            <a:off x="1410026" y="276087"/>
            <a:ext cx="9371949" cy="1183566"/>
          </a:xfrm>
        </p:spPr>
        <p:txBody>
          <a:bodyPr anchor="b">
            <a:normAutofit/>
          </a:bodyPr>
          <a:lstStyle/>
          <a:p>
            <a:r>
              <a:rPr lang="en-US" dirty="0"/>
              <a:t>Work Breakdown Structure </a:t>
            </a:r>
          </a:p>
        </p:txBody>
      </p:sp>
      <p:pic>
        <p:nvPicPr>
          <p:cNvPr id="6" name="Content Placeholder 5" descr="A screenshot of a computer&#10;&#10;Description automatically generated">
            <a:extLst>
              <a:ext uri="{FF2B5EF4-FFF2-40B4-BE49-F238E27FC236}">
                <a16:creationId xmlns:a16="http://schemas.microsoft.com/office/drawing/2014/main" id="{9A79B11E-AE25-E55C-61F2-DFBD961CB5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5923" y="1566001"/>
            <a:ext cx="5892988" cy="5023772"/>
          </a:xfrm>
          <a:noFill/>
        </p:spPr>
      </p:pic>
    </p:spTree>
    <p:extLst>
      <p:ext uri="{BB962C8B-B14F-4D97-AF65-F5344CB8AC3E}">
        <p14:creationId xmlns:p14="http://schemas.microsoft.com/office/powerpoint/2010/main" val="24976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A952-4E74-8445-67E5-606F448D9763}"/>
              </a:ext>
            </a:extLst>
          </p:cNvPr>
          <p:cNvSpPr>
            <a:spLocks noGrp="1"/>
          </p:cNvSpPr>
          <p:nvPr>
            <p:ph type="title"/>
          </p:nvPr>
        </p:nvSpPr>
        <p:spPr>
          <a:xfrm>
            <a:off x="1410026" y="276087"/>
            <a:ext cx="9371949" cy="1183566"/>
          </a:xfrm>
        </p:spPr>
        <p:txBody>
          <a:bodyPr anchor="b">
            <a:normAutofit/>
          </a:bodyPr>
          <a:lstStyle/>
          <a:p>
            <a:r>
              <a:rPr lang="en-US" dirty="0"/>
              <a:t>Gantt Chart </a:t>
            </a:r>
          </a:p>
        </p:txBody>
      </p:sp>
      <p:pic>
        <p:nvPicPr>
          <p:cNvPr id="7" name="Content Placeholder 6" descr="A graph of a project&#10;&#10;Description automatically generated with medium confidence">
            <a:extLst>
              <a:ext uri="{FF2B5EF4-FFF2-40B4-BE49-F238E27FC236}">
                <a16:creationId xmlns:a16="http://schemas.microsoft.com/office/drawing/2014/main" id="{4F762703-A861-74DC-1D05-DF2118C24C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43" t="6027" r="7317" b="18393"/>
          <a:stretch/>
        </p:blipFill>
        <p:spPr>
          <a:xfrm>
            <a:off x="1914388" y="1566000"/>
            <a:ext cx="9163343" cy="5062747"/>
          </a:xfrm>
          <a:noFill/>
        </p:spPr>
      </p:pic>
    </p:spTree>
    <p:extLst>
      <p:ext uri="{BB962C8B-B14F-4D97-AF65-F5344CB8AC3E}">
        <p14:creationId xmlns:p14="http://schemas.microsoft.com/office/powerpoint/2010/main" val="177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CC35-4F9C-B3D9-FD56-F4EF6CB31123}"/>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1B42A60A-3867-9C02-ABA2-6672CD1A4AD2}"/>
              </a:ext>
            </a:extLst>
          </p:cNvPr>
          <p:cNvSpPr>
            <a:spLocks noGrp="1"/>
          </p:cNvSpPr>
          <p:nvPr>
            <p:ph idx="1"/>
          </p:nvPr>
        </p:nvSpPr>
        <p:spPr/>
        <p:txBody>
          <a:bodyPr>
            <a:normAutofit fontScale="85000" lnSpcReduction="20000"/>
          </a:bodyPr>
          <a:lstStyle/>
          <a:p>
            <a:r>
              <a:rPr lang="en-US" dirty="0"/>
              <a:t>Seneviratne, H. M. N. K., &amp; </a:t>
            </a:r>
            <a:r>
              <a:rPr lang="en-US" dirty="0" err="1"/>
              <a:t>Premarathne</a:t>
            </a:r>
            <a:r>
              <a:rPr lang="en-US" dirty="0"/>
              <a:t>, W. M. J. K. (2017). Automatic Pest Detection in Paddy Leaves using Image Processing Techniques. In Proceedings of the International Research Conference on Smart Computing and Systems Engineering (SCSE) (pp. 119-124). IEEE.</a:t>
            </a:r>
          </a:p>
          <a:p>
            <a:r>
              <a:rPr lang="en-US" dirty="0" err="1"/>
              <a:t>Samarasekara</a:t>
            </a:r>
            <a:r>
              <a:rPr lang="en-US" dirty="0"/>
              <a:t>, G., Perera, R., &amp; De Silva, K. (2019). Automated Pest Detection in Rice Plant Leaves using Image Processing Techniques. In Proceedings of the 2019 IEEE International Conference on Industrial Engineering and Engineering Management (IEEM) (pp. 1702-1706). IEEE.</a:t>
            </a:r>
          </a:p>
          <a:p>
            <a:r>
              <a:rPr lang="en-US" dirty="0" err="1"/>
              <a:t>Kodagoda</a:t>
            </a:r>
            <a:r>
              <a:rPr lang="en-US" dirty="0"/>
              <a:t>, D. K., </a:t>
            </a:r>
            <a:r>
              <a:rPr lang="en-US" dirty="0" err="1"/>
              <a:t>Hewavithana</a:t>
            </a:r>
            <a:r>
              <a:rPr lang="en-US" dirty="0"/>
              <a:t>, P. G. A., &amp; Premaratne, H. (2017). Development of a Decision Support System for Pest and Disease Management in Rice Production in Sri Lanka. In Proceedings of the 10th International Conference on Information and Automation for Sustainability (</a:t>
            </a:r>
            <a:r>
              <a:rPr lang="en-US" dirty="0" err="1"/>
              <a:t>ICIAfS</a:t>
            </a:r>
            <a:r>
              <a:rPr lang="en-US" dirty="0"/>
              <a:t>) (pp. 1-5). IEEE.</a:t>
            </a:r>
          </a:p>
          <a:p>
            <a:r>
              <a:rPr lang="en-US" dirty="0"/>
              <a:t>Tharanga, A. G. H. D., </a:t>
            </a:r>
            <a:r>
              <a:rPr lang="en-US" dirty="0" err="1"/>
              <a:t>Edirisinghe</a:t>
            </a:r>
            <a:r>
              <a:rPr lang="en-US" dirty="0"/>
              <a:t>, E. A. S., &amp; </a:t>
            </a:r>
            <a:r>
              <a:rPr lang="en-US" dirty="0" err="1"/>
              <a:t>Nanayakkara</a:t>
            </a:r>
            <a:r>
              <a:rPr lang="en-US" dirty="0"/>
              <a:t>, S. A. P. (2018). Detection of Common Diseases in Papaya using Image Processing Techniques. In Proceedings of the 2018 IEEE International Conference on Advanced Robotics and its Social Impacts (ARSO) (pp. 64-69). IEEE.</a:t>
            </a:r>
          </a:p>
          <a:p>
            <a:r>
              <a:rPr lang="en-US" dirty="0" err="1"/>
              <a:t>Ratnaweera</a:t>
            </a:r>
            <a:r>
              <a:rPr lang="en-US" dirty="0"/>
              <a:t>, R. A. D. C., </a:t>
            </a:r>
            <a:r>
              <a:rPr lang="en-US" dirty="0" err="1"/>
              <a:t>Wijayakulasooriya</a:t>
            </a:r>
            <a:r>
              <a:rPr lang="en-US" dirty="0"/>
              <a:t>, J. V. S. R., &amp; Senarath, A. D. (2020). Detection of Banana Diseases Using Deep Learning Techniques. In Proceedings of the 2020 IEEE International Conference on Big Data and Smart Computing (</a:t>
            </a:r>
            <a:r>
              <a:rPr lang="en-US" dirty="0" err="1"/>
              <a:t>BigComp</a:t>
            </a:r>
            <a:r>
              <a:rPr lang="en-US" dirty="0"/>
              <a:t>) (pp. 53-57). IEEE.</a:t>
            </a:r>
          </a:p>
          <a:p>
            <a:endParaRPr lang="en-US" dirty="0"/>
          </a:p>
        </p:txBody>
      </p:sp>
    </p:spTree>
    <p:extLst>
      <p:ext uri="{BB962C8B-B14F-4D97-AF65-F5344CB8AC3E}">
        <p14:creationId xmlns:p14="http://schemas.microsoft.com/office/powerpoint/2010/main" val="36087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D75C-3202-02D2-E4FA-AD9A85F916B1}"/>
              </a:ext>
            </a:extLst>
          </p:cNvPr>
          <p:cNvSpPr txBox="1">
            <a:spLocks/>
          </p:cNvSpPr>
          <p:nvPr/>
        </p:nvSpPr>
        <p:spPr>
          <a:xfrm>
            <a:off x="1410026" y="276087"/>
            <a:ext cx="9371949" cy="1183566"/>
          </a:xfrm>
          <a:prstGeom prst="rect">
            <a:avLst/>
          </a:prstGeom>
        </p:spPr>
        <p:txBody>
          <a:bodyPr/>
          <a:lstStyle>
            <a:lvl1pPr algn="l" defTabSz="914400" rtl="0" eaLnBrk="1" latinLnBrk="0" hangingPunct="1">
              <a:spcBef>
                <a:spcPct val="0"/>
              </a:spcBef>
              <a:buNone/>
              <a:defRPr sz="3400" kern="1200">
                <a:solidFill>
                  <a:schemeClr val="accent1"/>
                </a:solidFill>
                <a:latin typeface="+mj-lt"/>
                <a:ea typeface="+mj-ea"/>
                <a:cs typeface="+mj-cs"/>
              </a:defRPr>
            </a:lvl1pPr>
          </a:lstStyle>
          <a:p>
            <a:r>
              <a:rPr lang="sv-SE" dirty="0">
                <a:solidFill>
                  <a:schemeClr val="tx1"/>
                </a:solidFill>
              </a:rPr>
              <a:t>Bandara Higgoda T.T.S</a:t>
            </a:r>
            <a:br>
              <a:rPr lang="en-US" dirty="0">
                <a:solidFill>
                  <a:schemeClr val="tx1"/>
                </a:solidFill>
              </a:rPr>
            </a:br>
            <a:r>
              <a:rPr lang="en-US" dirty="0"/>
              <a:t>Introduction and Background:</a:t>
            </a:r>
            <a:endParaRPr lang="en-US" dirty="0">
              <a:solidFill>
                <a:schemeClr val="tx1"/>
              </a:solidFill>
            </a:endParaRPr>
          </a:p>
        </p:txBody>
      </p:sp>
      <p:sp>
        <p:nvSpPr>
          <p:cNvPr id="3" name="Content Placeholder 2">
            <a:extLst>
              <a:ext uri="{FF2B5EF4-FFF2-40B4-BE49-F238E27FC236}">
                <a16:creationId xmlns:a16="http://schemas.microsoft.com/office/drawing/2014/main" id="{C3BFC14F-D52E-04AC-5AB6-7C9EA0F9C246}"/>
              </a:ext>
            </a:extLst>
          </p:cNvPr>
          <p:cNvSpPr txBox="1">
            <a:spLocks/>
          </p:cNvSpPr>
          <p:nvPr/>
        </p:nvSpPr>
        <p:spPr>
          <a:xfrm>
            <a:off x="1410027" y="1566001"/>
            <a:ext cx="9371948" cy="4620682"/>
          </a:xfrm>
          <a:prstGeom prst="rect">
            <a:avLst/>
          </a:prstGeom>
        </p:spPr>
        <p:txBody>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The accurate prediction of market value for beans is crucial for farmers in Sri Lanka to make informed decisions regarding their crop sales. Gathering historical data on bean prices from local markets and trading platforms can provide valuable insights into market trends and fluctuations. Therefore, developing a predictive model for market value estimation will empower farmers with a better understanding of the bean market dynamics. </a:t>
            </a:r>
          </a:p>
        </p:txBody>
      </p:sp>
    </p:spTree>
    <p:extLst>
      <p:ext uri="{BB962C8B-B14F-4D97-AF65-F5344CB8AC3E}">
        <p14:creationId xmlns:p14="http://schemas.microsoft.com/office/powerpoint/2010/main" val="91317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FC86-BC77-52BE-AF84-CE0BCBDD8A51}"/>
              </a:ext>
            </a:extLst>
          </p:cNvPr>
          <p:cNvSpPr>
            <a:spLocks noGrp="1"/>
          </p:cNvSpPr>
          <p:nvPr>
            <p:ph type="title"/>
          </p:nvPr>
        </p:nvSpPr>
        <p:spPr/>
        <p:txBody>
          <a:bodyPr/>
          <a:lstStyle/>
          <a:p>
            <a:r>
              <a:rPr lang="en-US" dirty="0"/>
              <a:t>Research Gap: </a:t>
            </a:r>
          </a:p>
        </p:txBody>
      </p:sp>
      <p:sp>
        <p:nvSpPr>
          <p:cNvPr id="3" name="Content Placeholder 2">
            <a:extLst>
              <a:ext uri="{FF2B5EF4-FFF2-40B4-BE49-F238E27FC236}">
                <a16:creationId xmlns:a16="http://schemas.microsoft.com/office/drawing/2014/main" id="{E859740F-3F47-7A6D-6FDE-F0F08316BD71}"/>
              </a:ext>
            </a:extLst>
          </p:cNvPr>
          <p:cNvSpPr>
            <a:spLocks noGrp="1"/>
          </p:cNvSpPr>
          <p:nvPr>
            <p:ph idx="1"/>
          </p:nvPr>
        </p:nvSpPr>
        <p:spPr/>
        <p:txBody>
          <a:bodyPr/>
          <a:lstStyle/>
          <a:p>
            <a:pPr marL="0" indent="0">
              <a:buNone/>
            </a:pPr>
            <a:r>
              <a:rPr lang="en-US" dirty="0"/>
              <a:t>Existing market value prediction models for beans may not be tailored specifically to Sri Lanka's agricultural conditions and market trends. There is a gap in the research concerning the development of a localized predictive model that caters to the unique requirements of the Sri Lankan bean market. </a:t>
            </a:r>
          </a:p>
        </p:txBody>
      </p:sp>
    </p:spTree>
    <p:extLst>
      <p:ext uri="{BB962C8B-B14F-4D97-AF65-F5344CB8AC3E}">
        <p14:creationId xmlns:p14="http://schemas.microsoft.com/office/powerpoint/2010/main" val="154513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F373-1BB0-3D79-3504-34E2A02C7110}"/>
              </a:ext>
            </a:extLst>
          </p:cNvPr>
          <p:cNvSpPr>
            <a:spLocks noGrp="1"/>
          </p:cNvSpPr>
          <p:nvPr>
            <p:ph type="title"/>
          </p:nvPr>
        </p:nvSpPr>
        <p:spPr/>
        <p:txBody>
          <a:bodyPr/>
          <a:lstStyle/>
          <a:p>
            <a:r>
              <a:rPr lang="en-US" dirty="0"/>
              <a:t>Research Problem: </a:t>
            </a:r>
          </a:p>
        </p:txBody>
      </p:sp>
      <p:sp>
        <p:nvSpPr>
          <p:cNvPr id="3" name="Content Placeholder 2">
            <a:extLst>
              <a:ext uri="{FF2B5EF4-FFF2-40B4-BE49-F238E27FC236}">
                <a16:creationId xmlns:a16="http://schemas.microsoft.com/office/drawing/2014/main" id="{78D9052D-5791-976F-9683-D45604BC21DB}"/>
              </a:ext>
            </a:extLst>
          </p:cNvPr>
          <p:cNvSpPr>
            <a:spLocks noGrp="1"/>
          </p:cNvSpPr>
          <p:nvPr>
            <p:ph idx="1"/>
          </p:nvPr>
        </p:nvSpPr>
        <p:spPr/>
        <p:txBody>
          <a:bodyPr/>
          <a:lstStyle/>
          <a:p>
            <a:pPr marL="0" indent="0">
              <a:buNone/>
            </a:pPr>
            <a:r>
              <a:rPr lang="en-US" dirty="0"/>
              <a:t>The research problem revolves around predicting the market value of beans in Sri Lanka based on historical data. The goal is to develop an accurate and localized predictive model that considers local market dynamics and provides real-time market value estimates. </a:t>
            </a:r>
          </a:p>
        </p:txBody>
      </p:sp>
    </p:spTree>
    <p:extLst>
      <p:ext uri="{BB962C8B-B14F-4D97-AF65-F5344CB8AC3E}">
        <p14:creationId xmlns:p14="http://schemas.microsoft.com/office/powerpoint/2010/main" val="287376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5CC1-FE3F-8CBE-C4F1-E76A2BFE5120}"/>
              </a:ext>
            </a:extLst>
          </p:cNvPr>
          <p:cNvSpPr>
            <a:spLocks noGrp="1"/>
          </p:cNvSpPr>
          <p:nvPr>
            <p:ph type="title"/>
          </p:nvPr>
        </p:nvSpPr>
        <p:spPr/>
        <p:txBody>
          <a:bodyPr/>
          <a:lstStyle/>
          <a:p>
            <a:r>
              <a:rPr lang="en-US" dirty="0"/>
              <a:t>Specific Objectives:</a:t>
            </a:r>
          </a:p>
        </p:txBody>
      </p:sp>
      <p:sp>
        <p:nvSpPr>
          <p:cNvPr id="3" name="Content Placeholder 2">
            <a:extLst>
              <a:ext uri="{FF2B5EF4-FFF2-40B4-BE49-F238E27FC236}">
                <a16:creationId xmlns:a16="http://schemas.microsoft.com/office/drawing/2014/main" id="{5EB75E5B-6E13-72CD-8349-73352177314E}"/>
              </a:ext>
            </a:extLst>
          </p:cNvPr>
          <p:cNvSpPr>
            <a:spLocks noGrp="1"/>
          </p:cNvSpPr>
          <p:nvPr>
            <p:ph idx="1"/>
          </p:nvPr>
        </p:nvSpPr>
        <p:spPr/>
        <p:txBody>
          <a:bodyPr/>
          <a:lstStyle/>
          <a:p>
            <a:r>
              <a:rPr lang="en-US" dirty="0"/>
              <a:t>Gather historical data on bean prices from local markets and trading platforms. </a:t>
            </a:r>
          </a:p>
          <a:p>
            <a:r>
              <a:rPr lang="en-US" dirty="0"/>
              <a:t> Preprocess the market data to remove outliers and ensure consistency. </a:t>
            </a:r>
          </a:p>
          <a:p>
            <a:r>
              <a:rPr lang="en-US" dirty="0"/>
              <a:t>Investigate and choose suitable machine learning models (e.g., time series analysis, regression) for market value prediction. </a:t>
            </a:r>
          </a:p>
          <a:p>
            <a:r>
              <a:rPr lang="en-US" dirty="0"/>
              <a:t> Develop and train the selected model using the preprocessed market data</a:t>
            </a:r>
          </a:p>
        </p:txBody>
      </p:sp>
    </p:spTree>
    <p:extLst>
      <p:ext uri="{BB962C8B-B14F-4D97-AF65-F5344CB8AC3E}">
        <p14:creationId xmlns:p14="http://schemas.microsoft.com/office/powerpoint/2010/main" val="308645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E361-9EAE-C6EE-4066-39E1C3C12328}"/>
              </a:ext>
            </a:extLst>
          </p:cNvPr>
          <p:cNvSpPr>
            <a:spLocks noGrp="1"/>
          </p:cNvSpPr>
          <p:nvPr>
            <p:ph type="title"/>
          </p:nvPr>
        </p:nvSpPr>
        <p:spPr/>
        <p:txBody>
          <a:bodyPr>
            <a:normAutofit/>
          </a:bodyPr>
          <a:lstStyle/>
          <a:p>
            <a:r>
              <a:rPr lang="en-US" dirty="0"/>
              <a:t>Sub Objectives:</a:t>
            </a:r>
          </a:p>
        </p:txBody>
      </p:sp>
      <p:sp>
        <p:nvSpPr>
          <p:cNvPr id="3" name="Content Placeholder 2">
            <a:extLst>
              <a:ext uri="{FF2B5EF4-FFF2-40B4-BE49-F238E27FC236}">
                <a16:creationId xmlns:a16="http://schemas.microsoft.com/office/drawing/2014/main" id="{87C0E492-81C5-6081-CECB-304EC02B20F2}"/>
              </a:ext>
            </a:extLst>
          </p:cNvPr>
          <p:cNvSpPr>
            <a:spLocks noGrp="1"/>
          </p:cNvSpPr>
          <p:nvPr>
            <p:ph idx="1"/>
          </p:nvPr>
        </p:nvSpPr>
        <p:spPr/>
        <p:txBody>
          <a:bodyPr/>
          <a:lstStyle/>
          <a:p>
            <a:r>
              <a:rPr lang="en-US" dirty="0"/>
              <a:t> Collect a comprehensive historical dataset of bean prices from various local markets and trading platforms in Sri Lanka. </a:t>
            </a:r>
          </a:p>
          <a:p>
            <a:r>
              <a:rPr lang="en-US" dirty="0"/>
              <a:t> Apply data preprocessing techniques to clean the dataset, handle outliers, and ensure data uniformity. </a:t>
            </a:r>
          </a:p>
          <a:p>
            <a:r>
              <a:rPr lang="en-US" dirty="0"/>
              <a:t> Research and evaluate different machine learning models suitable for market value prediction. </a:t>
            </a:r>
          </a:p>
          <a:p>
            <a:r>
              <a:rPr lang="en-US" dirty="0"/>
              <a:t> Train the selected machine learning model with the preprocessed dataset, optimizing its performance for accurate market value estimation</a:t>
            </a:r>
          </a:p>
        </p:txBody>
      </p:sp>
    </p:spTree>
    <p:extLst>
      <p:ext uri="{BB962C8B-B14F-4D97-AF65-F5344CB8AC3E}">
        <p14:creationId xmlns:p14="http://schemas.microsoft.com/office/powerpoint/2010/main" val="345356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C1C3D8-AE80-22D3-339F-5441926B3F13}"/>
              </a:ext>
            </a:extLst>
          </p:cNvPr>
          <p:cNvSpPr>
            <a:spLocks noGrp="1"/>
          </p:cNvSpPr>
          <p:nvPr>
            <p:ph type="title"/>
          </p:nvPr>
        </p:nvSpPr>
        <p:spPr/>
        <p:txBody>
          <a:bodyPr>
            <a:normAutofit/>
          </a:bodyPr>
          <a:lstStyle/>
          <a:p>
            <a:r>
              <a:rPr lang="en-US" dirty="0"/>
              <a:t>Introduction to the overall project </a:t>
            </a:r>
          </a:p>
        </p:txBody>
      </p:sp>
      <p:sp>
        <p:nvSpPr>
          <p:cNvPr id="7" name="Content Placeholder 6">
            <a:extLst>
              <a:ext uri="{FF2B5EF4-FFF2-40B4-BE49-F238E27FC236}">
                <a16:creationId xmlns:a16="http://schemas.microsoft.com/office/drawing/2014/main" id="{C0778FE3-375F-834A-1EEF-C4FF8F1D55CB}"/>
              </a:ext>
            </a:extLst>
          </p:cNvPr>
          <p:cNvSpPr>
            <a:spLocks noGrp="1"/>
          </p:cNvSpPr>
          <p:nvPr>
            <p:ph idx="1"/>
          </p:nvPr>
        </p:nvSpPr>
        <p:spPr/>
        <p:txBody>
          <a:bodyPr>
            <a:normAutofit/>
          </a:bodyPr>
          <a:lstStyle/>
          <a:p>
            <a:pPr marL="0" indent="0">
              <a:buNone/>
            </a:pPr>
            <a:r>
              <a:rPr lang="en-US" sz="1600" dirty="0"/>
              <a:t>The cultivation of beans plays a vital role in Sri Lanka's economy, providing livelihoods to numerous farmers. However, bean crops face significant threats from various plant diseases, leading to reduced yields and financial losses. The conventional approach to disease identification relies heavily on manual visual inspection, resulting in high costs and time-consuming processes.</a:t>
            </a:r>
          </a:p>
          <a:p>
            <a:pPr marL="0" indent="0">
              <a:buNone/>
            </a:pPr>
            <a:endParaRPr lang="en-US" sz="1600" dirty="0"/>
          </a:p>
          <a:p>
            <a:pPr marL="0" indent="0">
              <a:buNone/>
            </a:pPr>
            <a:r>
              <a:rPr lang="en-US" sz="1600" dirty="0"/>
              <a:t>Our research project aims to tackle this critical issue by developing an advanced Disease Diagnosis System for beans. Leveraging cutting-edge machine learning techniques, specifically convolutional neural networks (CNNs), we seek to create an automated vision system capable of accurately detecting and classifying different leaf diseases affecting bean plants</a:t>
            </a:r>
          </a:p>
          <a:p>
            <a:pPr marL="0" indent="0">
              <a:buNone/>
            </a:pPr>
            <a:endParaRPr lang="en-US" sz="1600" dirty="0"/>
          </a:p>
          <a:p>
            <a:pPr marL="0" indent="0">
              <a:buNone/>
            </a:pPr>
            <a:r>
              <a:rPr lang="en-US" sz="1600" dirty="0"/>
              <a:t>The proposed system will empower farmers with an efficient and cost-effective solution for early disease detection, enabling timely and targeted management strategies. By integrating machine learning algorithms, the system will autonomously analyze leaf symptoms, providing precise disease classification and informed decision-making support for farmers. Through this project, we aim to revolutionize the way bean crop diseases are diagnosed and managed, fostering sustainable agricultural practices and contributing to the well-being of farmers and the overall economy of Sri Lanka. By leveraging state-of-the-art technology, the Disease Diagnosis System for Beans is poised to make a significant impact on the agricultural sector, ensuring food security and enhancing the livelihoods of farmers across the region.</a:t>
            </a:r>
          </a:p>
        </p:txBody>
      </p:sp>
    </p:spTree>
    <p:extLst>
      <p:ext uri="{BB962C8B-B14F-4D97-AF65-F5344CB8AC3E}">
        <p14:creationId xmlns:p14="http://schemas.microsoft.com/office/powerpoint/2010/main" val="187020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B45-0EF2-3F64-9F06-7B0BA0EC3D2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36C5788-F533-A266-D317-1ADEB35A5CF4}"/>
              </a:ext>
            </a:extLst>
          </p:cNvPr>
          <p:cNvSpPr>
            <a:spLocks noGrp="1"/>
          </p:cNvSpPr>
          <p:nvPr>
            <p:ph idx="1"/>
          </p:nvPr>
        </p:nvSpPr>
        <p:spPr>
          <a:xfrm>
            <a:off x="1410027" y="1566001"/>
            <a:ext cx="5430980" cy="4620682"/>
          </a:xfrm>
        </p:spPr>
        <p:txBody>
          <a:bodyPr/>
          <a:lstStyle/>
          <a:p>
            <a:pPr marL="0" indent="0" algn="just">
              <a:buNone/>
            </a:pPr>
            <a:r>
              <a:rPr lang="en-US" dirty="0"/>
              <a:t>The proposed methodology involves gathering historical market data on bean prices and implementing data preprocessing techniques. Machine learning models, such as time series analysis and regression, will be researched and utilized for market value prediction. </a:t>
            </a:r>
          </a:p>
        </p:txBody>
      </p:sp>
      <p:pic>
        <p:nvPicPr>
          <p:cNvPr id="6" name="Picture 5" descr="A diagram of a model&#10;&#10;Description automatically generated">
            <a:extLst>
              <a:ext uri="{FF2B5EF4-FFF2-40B4-BE49-F238E27FC236}">
                <a16:creationId xmlns:a16="http://schemas.microsoft.com/office/drawing/2014/main" id="{5D6AA61A-C9A1-3EFF-85C2-486E01BB3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323" y="226436"/>
            <a:ext cx="3295650" cy="6348550"/>
          </a:xfrm>
          <a:prstGeom prst="rect">
            <a:avLst/>
          </a:prstGeom>
        </p:spPr>
      </p:pic>
    </p:spTree>
    <p:extLst>
      <p:ext uri="{BB962C8B-B14F-4D97-AF65-F5344CB8AC3E}">
        <p14:creationId xmlns:p14="http://schemas.microsoft.com/office/powerpoint/2010/main" val="10477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677A-2CC4-28BF-44E0-01785E0A2610}"/>
              </a:ext>
            </a:extLst>
          </p:cNvPr>
          <p:cNvSpPr txBox="1">
            <a:spLocks/>
          </p:cNvSpPr>
          <p:nvPr/>
        </p:nvSpPr>
        <p:spPr>
          <a:xfrm>
            <a:off x="1410026" y="276087"/>
            <a:ext cx="9371949" cy="1183566"/>
          </a:xfrm>
          <a:prstGeom prst="rect">
            <a:avLst/>
          </a:prstGeom>
        </p:spPr>
        <p:txBody>
          <a:bodyPr/>
          <a:lstStyle>
            <a:lvl1pPr algn="l" defTabSz="914400" rtl="0" eaLnBrk="1" latinLnBrk="0" hangingPunct="1">
              <a:spcBef>
                <a:spcPct val="0"/>
              </a:spcBef>
              <a:buNone/>
              <a:defRPr sz="3400" kern="1200">
                <a:solidFill>
                  <a:schemeClr val="accent1"/>
                </a:solidFill>
                <a:latin typeface="+mj-lt"/>
                <a:ea typeface="+mj-ea"/>
                <a:cs typeface="+mj-cs"/>
              </a:defRPr>
            </a:lvl1pPr>
          </a:lstStyle>
          <a:p>
            <a:r>
              <a:rPr lang="en-US"/>
              <a:t>Tools and Technologies: </a:t>
            </a:r>
            <a:endParaRPr lang="en-US" dirty="0"/>
          </a:p>
        </p:txBody>
      </p:sp>
      <p:sp>
        <p:nvSpPr>
          <p:cNvPr id="3" name="Content Placeholder 2">
            <a:extLst>
              <a:ext uri="{FF2B5EF4-FFF2-40B4-BE49-F238E27FC236}">
                <a16:creationId xmlns:a16="http://schemas.microsoft.com/office/drawing/2014/main" id="{BB86B48A-33E6-0853-F46A-22C23EB99D76}"/>
              </a:ext>
            </a:extLst>
          </p:cNvPr>
          <p:cNvSpPr txBox="1">
            <a:spLocks/>
          </p:cNvSpPr>
          <p:nvPr/>
        </p:nvSpPr>
        <p:spPr>
          <a:xfrm>
            <a:off x="1410027" y="1566000"/>
            <a:ext cx="9371948" cy="4225199"/>
          </a:xfrm>
          <a:prstGeom prst="rect">
            <a:avLst/>
          </a:prstGeom>
        </p:spPr>
        <p:txBody>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US" dirty="0"/>
              <a:t>Python: Programming language for model development and web application.</a:t>
            </a:r>
          </a:p>
          <a:p>
            <a:r>
              <a:rPr lang="en-US" dirty="0" err="1"/>
              <a:t>PyTorch</a:t>
            </a:r>
            <a:r>
              <a:rPr lang="en-US" dirty="0"/>
              <a:t>: Deep learning framework for training CNN models.</a:t>
            </a:r>
          </a:p>
          <a:p>
            <a:r>
              <a:rPr lang="en-US" dirty="0"/>
              <a:t>Flask: Web application framework for user interface development.</a:t>
            </a:r>
          </a:p>
          <a:p>
            <a:r>
              <a:rPr lang="en-US" dirty="0"/>
              <a:t>HTML/CSS: Markup and styling languages for web interface.</a:t>
            </a:r>
          </a:p>
          <a:p>
            <a:r>
              <a:rPr lang="en-US" dirty="0"/>
              <a:t>JavaScript: Scripting language for interactive web features.</a:t>
            </a:r>
          </a:p>
          <a:p>
            <a:r>
              <a:rPr lang="en-US" dirty="0"/>
              <a:t>TensorFlow: Library for machine learning model development .</a:t>
            </a:r>
          </a:p>
          <a:p>
            <a:r>
              <a:rPr lang="en-US" dirty="0"/>
              <a:t>Git: Version control system for collaborative development.</a:t>
            </a:r>
          </a:p>
        </p:txBody>
      </p:sp>
    </p:spTree>
    <p:extLst>
      <p:ext uri="{BB962C8B-B14F-4D97-AF65-F5344CB8AC3E}">
        <p14:creationId xmlns:p14="http://schemas.microsoft.com/office/powerpoint/2010/main" val="426370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A47-BBFE-3426-2F95-456FF1E5CB97}"/>
              </a:ext>
            </a:extLst>
          </p:cNvPr>
          <p:cNvSpPr>
            <a:spLocks noGrp="1"/>
          </p:cNvSpPr>
          <p:nvPr>
            <p:ph type="title"/>
          </p:nvPr>
        </p:nvSpPr>
        <p:spPr>
          <a:xfrm>
            <a:off x="1410026" y="3504197"/>
            <a:ext cx="9371949" cy="564143"/>
          </a:xfrm>
        </p:spPr>
        <p:txBody>
          <a:bodyPr>
            <a:normAutofit fontScale="90000"/>
          </a:bodyPr>
          <a:lstStyle/>
          <a:p>
            <a:r>
              <a:rPr lang="en-US" dirty="0"/>
              <a:t>Non-Functional Requirements: </a:t>
            </a:r>
          </a:p>
        </p:txBody>
      </p:sp>
      <p:sp>
        <p:nvSpPr>
          <p:cNvPr id="3" name="Content Placeholder 2">
            <a:extLst>
              <a:ext uri="{FF2B5EF4-FFF2-40B4-BE49-F238E27FC236}">
                <a16:creationId xmlns:a16="http://schemas.microsoft.com/office/drawing/2014/main" id="{03B8E355-341C-56DB-AAF7-A8FA1E5A9225}"/>
              </a:ext>
            </a:extLst>
          </p:cNvPr>
          <p:cNvSpPr>
            <a:spLocks noGrp="1"/>
          </p:cNvSpPr>
          <p:nvPr>
            <p:ph idx="1"/>
          </p:nvPr>
        </p:nvSpPr>
        <p:spPr>
          <a:xfrm>
            <a:off x="1410027" y="4794111"/>
            <a:ext cx="9371948" cy="2202435"/>
          </a:xfrm>
        </p:spPr>
        <p:txBody>
          <a:bodyPr/>
          <a:lstStyle/>
          <a:p>
            <a:pPr marL="0" indent="0">
              <a:buNone/>
            </a:pPr>
            <a:r>
              <a:rPr lang="en-US" dirty="0"/>
              <a:t>The model should be reliable and capable of providing real-time market value estimates. </a:t>
            </a:r>
          </a:p>
        </p:txBody>
      </p:sp>
      <p:sp>
        <p:nvSpPr>
          <p:cNvPr id="4" name="Title 1">
            <a:extLst>
              <a:ext uri="{FF2B5EF4-FFF2-40B4-BE49-F238E27FC236}">
                <a16:creationId xmlns:a16="http://schemas.microsoft.com/office/drawing/2014/main" id="{09E664ED-6DCD-1439-FA9E-05E68223DDD7}"/>
              </a:ext>
            </a:extLst>
          </p:cNvPr>
          <p:cNvSpPr txBox="1">
            <a:spLocks/>
          </p:cNvSpPr>
          <p:nvPr/>
        </p:nvSpPr>
        <p:spPr>
          <a:xfrm>
            <a:off x="1410026" y="0"/>
            <a:ext cx="9371949" cy="11835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solidFill>
                <a:latin typeface="+mj-lt"/>
                <a:ea typeface="+mj-ea"/>
                <a:cs typeface="+mj-cs"/>
              </a:defRPr>
            </a:lvl1pPr>
          </a:lstStyle>
          <a:p>
            <a:r>
              <a:rPr lang="en-US" dirty="0"/>
              <a:t>Functional Requirements:</a:t>
            </a:r>
          </a:p>
        </p:txBody>
      </p:sp>
      <p:sp>
        <p:nvSpPr>
          <p:cNvPr id="5" name="Content Placeholder 2">
            <a:extLst>
              <a:ext uri="{FF2B5EF4-FFF2-40B4-BE49-F238E27FC236}">
                <a16:creationId xmlns:a16="http://schemas.microsoft.com/office/drawing/2014/main" id="{9C434ABA-ABE5-756A-57DB-5825D0F24C2D}"/>
              </a:ext>
            </a:extLst>
          </p:cNvPr>
          <p:cNvSpPr txBox="1">
            <a:spLocks/>
          </p:cNvSpPr>
          <p:nvPr/>
        </p:nvSpPr>
        <p:spPr>
          <a:xfrm>
            <a:off x="1410027" y="1540270"/>
            <a:ext cx="9371948" cy="1540270"/>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The model should accurately predict the market value of beans based on historical data. </a:t>
            </a:r>
          </a:p>
        </p:txBody>
      </p:sp>
    </p:spTree>
    <p:extLst>
      <p:ext uri="{BB962C8B-B14F-4D97-AF65-F5344CB8AC3E}">
        <p14:creationId xmlns:p14="http://schemas.microsoft.com/office/powerpoint/2010/main" val="80727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424B-E88C-4C6F-B1DC-4177810C421B}"/>
              </a:ext>
            </a:extLst>
          </p:cNvPr>
          <p:cNvSpPr>
            <a:spLocks noGrp="1"/>
          </p:cNvSpPr>
          <p:nvPr>
            <p:ph type="title"/>
          </p:nvPr>
        </p:nvSpPr>
        <p:spPr>
          <a:xfrm>
            <a:off x="1410026" y="276087"/>
            <a:ext cx="9371949" cy="1183566"/>
          </a:xfrm>
        </p:spPr>
        <p:txBody>
          <a:bodyPr anchor="b">
            <a:normAutofit/>
          </a:bodyPr>
          <a:lstStyle/>
          <a:p>
            <a:r>
              <a:rPr lang="en-US" dirty="0"/>
              <a:t>Work Breakdown Structure </a:t>
            </a:r>
          </a:p>
        </p:txBody>
      </p:sp>
      <p:pic>
        <p:nvPicPr>
          <p:cNvPr id="7" name="Content Placeholder 6" descr="A diagram of a company&#10;&#10;Description automatically generated">
            <a:extLst>
              <a:ext uri="{FF2B5EF4-FFF2-40B4-BE49-F238E27FC236}">
                <a16:creationId xmlns:a16="http://schemas.microsoft.com/office/drawing/2014/main" id="{E460D2B3-521D-F668-CA01-E0B6DE369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223" y="1459653"/>
            <a:ext cx="6617426" cy="5180244"/>
          </a:xfrm>
          <a:noFill/>
        </p:spPr>
      </p:pic>
    </p:spTree>
    <p:extLst>
      <p:ext uri="{BB962C8B-B14F-4D97-AF65-F5344CB8AC3E}">
        <p14:creationId xmlns:p14="http://schemas.microsoft.com/office/powerpoint/2010/main" val="75765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FB62-842F-1E78-F05A-8DDC39AFE9D7}"/>
              </a:ext>
            </a:extLst>
          </p:cNvPr>
          <p:cNvSpPr>
            <a:spLocks noGrp="1"/>
          </p:cNvSpPr>
          <p:nvPr>
            <p:ph type="title"/>
          </p:nvPr>
        </p:nvSpPr>
        <p:spPr>
          <a:xfrm>
            <a:off x="1410026" y="276087"/>
            <a:ext cx="9371949" cy="1183566"/>
          </a:xfrm>
        </p:spPr>
        <p:txBody>
          <a:bodyPr anchor="b">
            <a:normAutofit/>
          </a:bodyPr>
          <a:lstStyle/>
          <a:p>
            <a:r>
              <a:rPr lang="en-US" dirty="0"/>
              <a:t>Gantt Chart </a:t>
            </a:r>
          </a:p>
        </p:txBody>
      </p:sp>
      <p:pic>
        <p:nvPicPr>
          <p:cNvPr id="7" name="Content Placeholder 6" descr="A graph of a project&#10;&#10;Description automatically generated with medium confidence">
            <a:extLst>
              <a:ext uri="{FF2B5EF4-FFF2-40B4-BE49-F238E27FC236}">
                <a16:creationId xmlns:a16="http://schemas.microsoft.com/office/drawing/2014/main" id="{7C60F59B-B652-7B5D-F066-8FC555D853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43" t="6028" r="7138" b="19042"/>
          <a:stretch/>
        </p:blipFill>
        <p:spPr>
          <a:xfrm>
            <a:off x="1914388" y="1566001"/>
            <a:ext cx="8867587" cy="4899342"/>
          </a:xfrm>
          <a:noFill/>
        </p:spPr>
      </p:pic>
    </p:spTree>
    <p:extLst>
      <p:ext uri="{BB962C8B-B14F-4D97-AF65-F5344CB8AC3E}">
        <p14:creationId xmlns:p14="http://schemas.microsoft.com/office/powerpoint/2010/main" val="180331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7E10-BFF2-EC29-75C5-5DD52946AC90}"/>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DA6662BB-4021-3141-1538-9C1D373F673C}"/>
              </a:ext>
            </a:extLst>
          </p:cNvPr>
          <p:cNvSpPr>
            <a:spLocks noGrp="1"/>
          </p:cNvSpPr>
          <p:nvPr>
            <p:ph idx="1"/>
          </p:nvPr>
        </p:nvSpPr>
        <p:spPr/>
        <p:txBody>
          <a:bodyPr>
            <a:normAutofit fontScale="85000" lnSpcReduction="20000"/>
          </a:bodyPr>
          <a:lstStyle/>
          <a:p>
            <a:r>
              <a:rPr lang="en-US" dirty="0"/>
              <a:t>Seneviratne, H. M. N. K., &amp; </a:t>
            </a:r>
            <a:r>
              <a:rPr lang="en-US" dirty="0" err="1"/>
              <a:t>Premarathne</a:t>
            </a:r>
            <a:r>
              <a:rPr lang="en-US" dirty="0"/>
              <a:t>, W. M. J. K. (2017). Automatic Pest Detection in Paddy Leaves using Image Processing Techniques. In Proceedings of the International Research Conference on Smart Computing and Systems Engineering (SCSE) (pp. 119-124). IEEE.</a:t>
            </a:r>
          </a:p>
          <a:p>
            <a:r>
              <a:rPr lang="en-US" dirty="0" err="1"/>
              <a:t>Samarasekara</a:t>
            </a:r>
            <a:r>
              <a:rPr lang="en-US" dirty="0"/>
              <a:t>, G., Perera, R., &amp; De Silva, K. (2019). Automated Pest Detection in Rice Plant Leaves using Image Processing Techniques. In Proceedings of the 2019 IEEE International Conference on Industrial Engineering and Engineering Management (IEEM) (pp. 1702-1706). IEEE.</a:t>
            </a:r>
          </a:p>
          <a:p>
            <a:r>
              <a:rPr lang="en-US" dirty="0" err="1"/>
              <a:t>Kodagoda</a:t>
            </a:r>
            <a:r>
              <a:rPr lang="en-US" dirty="0"/>
              <a:t>, D. K., </a:t>
            </a:r>
            <a:r>
              <a:rPr lang="en-US" dirty="0" err="1"/>
              <a:t>Hewavithana</a:t>
            </a:r>
            <a:r>
              <a:rPr lang="en-US" dirty="0"/>
              <a:t>, P. G. A., &amp; Premaratne, H. (2017). Development of a Decision Support System for Pest and Disease Management in Rice Production in Sri Lanka. In Proceedings of the 10th International Conference on Information and Automation for Sustainability (</a:t>
            </a:r>
            <a:r>
              <a:rPr lang="en-US" dirty="0" err="1"/>
              <a:t>ICIAfS</a:t>
            </a:r>
            <a:r>
              <a:rPr lang="en-US" dirty="0"/>
              <a:t>) (pp. 1-5). IEEE.</a:t>
            </a:r>
          </a:p>
          <a:p>
            <a:r>
              <a:rPr lang="en-US" dirty="0"/>
              <a:t>Tharanga, A. G. H. D., </a:t>
            </a:r>
            <a:r>
              <a:rPr lang="en-US" dirty="0" err="1"/>
              <a:t>Edirisinghe</a:t>
            </a:r>
            <a:r>
              <a:rPr lang="en-US" dirty="0"/>
              <a:t>, E. A. S., &amp; </a:t>
            </a:r>
            <a:r>
              <a:rPr lang="en-US" dirty="0" err="1"/>
              <a:t>Nanayakkara</a:t>
            </a:r>
            <a:r>
              <a:rPr lang="en-US" dirty="0"/>
              <a:t>, S. A. P. (2018). Detection of Common Diseases in Papaya using Image Processing Techniques. In Proceedings of the 2018 IEEE International Conference on Advanced Robotics and its Social Impacts (ARSO) (pp. 64-69). IEEE.</a:t>
            </a:r>
          </a:p>
          <a:p>
            <a:r>
              <a:rPr lang="en-US" dirty="0" err="1"/>
              <a:t>Ratnaweera</a:t>
            </a:r>
            <a:r>
              <a:rPr lang="en-US" dirty="0"/>
              <a:t>, R. A. D. C., </a:t>
            </a:r>
            <a:r>
              <a:rPr lang="en-US" dirty="0" err="1"/>
              <a:t>Wijayakulasooriya</a:t>
            </a:r>
            <a:r>
              <a:rPr lang="en-US" dirty="0"/>
              <a:t>, J. V. S. R., &amp; Senarath, A. D. (2020). Detection of Banana Diseases Using Deep Learning Techniques. In Proceedings of the 2020 IEEE International Conference on Big Data and Smart Computing (</a:t>
            </a:r>
            <a:r>
              <a:rPr lang="en-US" dirty="0" err="1"/>
              <a:t>BigComp</a:t>
            </a:r>
            <a:r>
              <a:rPr lang="en-US" dirty="0"/>
              <a:t>) (pp. 53-57). IEEE.</a:t>
            </a:r>
          </a:p>
          <a:p>
            <a:endParaRPr lang="en-US" dirty="0"/>
          </a:p>
        </p:txBody>
      </p:sp>
    </p:spTree>
    <p:extLst>
      <p:ext uri="{BB962C8B-B14F-4D97-AF65-F5344CB8AC3E}">
        <p14:creationId xmlns:p14="http://schemas.microsoft.com/office/powerpoint/2010/main" val="127854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189B-AA20-472A-C8CF-EE2BBE57F80F}"/>
              </a:ext>
            </a:extLst>
          </p:cNvPr>
          <p:cNvSpPr txBox="1">
            <a:spLocks/>
          </p:cNvSpPr>
          <p:nvPr/>
        </p:nvSpPr>
        <p:spPr>
          <a:xfrm>
            <a:off x="1410026" y="276087"/>
            <a:ext cx="9371949" cy="1183566"/>
          </a:xfrm>
          <a:prstGeom prst="rect">
            <a:avLst/>
          </a:prstGeom>
        </p:spPr>
        <p:txBody>
          <a:bodyPr/>
          <a:lstStyle>
            <a:lvl1pPr algn="l" defTabSz="914400" rtl="0" eaLnBrk="1" latinLnBrk="0" hangingPunct="1">
              <a:spcBef>
                <a:spcPct val="0"/>
              </a:spcBef>
              <a:buNone/>
              <a:defRPr sz="3400" kern="1200">
                <a:solidFill>
                  <a:schemeClr val="accent1"/>
                </a:solidFill>
                <a:latin typeface="+mj-lt"/>
                <a:ea typeface="+mj-ea"/>
                <a:cs typeface="+mj-cs"/>
              </a:defRPr>
            </a:lvl1pPr>
          </a:lstStyle>
          <a:p>
            <a:r>
              <a:rPr lang="en-US" dirty="0" err="1">
                <a:solidFill>
                  <a:schemeClr val="tx1"/>
                </a:solidFill>
              </a:rPr>
              <a:t>Devinda</a:t>
            </a:r>
            <a:r>
              <a:rPr lang="en-US" dirty="0">
                <a:solidFill>
                  <a:schemeClr val="tx1"/>
                </a:solidFill>
              </a:rPr>
              <a:t> K.K.D </a:t>
            </a:r>
            <a:br>
              <a:rPr lang="en-US" dirty="0">
                <a:solidFill>
                  <a:schemeClr val="tx1"/>
                </a:solidFill>
              </a:rPr>
            </a:br>
            <a:r>
              <a:rPr lang="en-US" dirty="0"/>
              <a:t>Introduction and Background:</a:t>
            </a:r>
            <a:endParaRPr lang="en-US" dirty="0">
              <a:solidFill>
                <a:schemeClr val="tx1"/>
              </a:solidFill>
            </a:endParaRPr>
          </a:p>
        </p:txBody>
      </p:sp>
      <p:sp>
        <p:nvSpPr>
          <p:cNvPr id="3" name="Content Placeholder 2">
            <a:extLst>
              <a:ext uri="{FF2B5EF4-FFF2-40B4-BE49-F238E27FC236}">
                <a16:creationId xmlns:a16="http://schemas.microsoft.com/office/drawing/2014/main" id="{D1A9B51C-9475-D927-29DC-9335A7D73AE6}"/>
              </a:ext>
            </a:extLst>
          </p:cNvPr>
          <p:cNvSpPr txBox="1">
            <a:spLocks/>
          </p:cNvSpPr>
          <p:nvPr/>
        </p:nvSpPr>
        <p:spPr>
          <a:xfrm>
            <a:off x="1410027" y="1566001"/>
            <a:ext cx="9371948" cy="4620682"/>
          </a:xfrm>
          <a:prstGeom prst="rect">
            <a:avLst/>
          </a:prstGeom>
        </p:spPr>
        <p:txBody>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Accurate weather condition prediction plays a vital role in effective disease management for bean crops in Sri Lanka. Weather factors like temperature, humidity, and precipitation significantly impact disease outbreaks. Therefore, developing a predictive model for weather conditions tailored to bean-growing regions will provide farmers with invaluable support in optimizing their agricultural practices. </a:t>
            </a:r>
          </a:p>
        </p:txBody>
      </p:sp>
    </p:spTree>
    <p:extLst>
      <p:ext uri="{BB962C8B-B14F-4D97-AF65-F5344CB8AC3E}">
        <p14:creationId xmlns:p14="http://schemas.microsoft.com/office/powerpoint/2010/main" val="321690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05E9-33BC-A309-B661-320526F4CCF4}"/>
              </a:ext>
            </a:extLst>
          </p:cNvPr>
          <p:cNvSpPr>
            <a:spLocks noGrp="1"/>
          </p:cNvSpPr>
          <p:nvPr>
            <p:ph type="title"/>
          </p:nvPr>
        </p:nvSpPr>
        <p:spPr/>
        <p:txBody>
          <a:bodyPr/>
          <a:lstStyle/>
          <a:p>
            <a:r>
              <a:rPr lang="en-US" dirty="0"/>
              <a:t>Research Gap: </a:t>
            </a:r>
          </a:p>
        </p:txBody>
      </p:sp>
      <p:sp>
        <p:nvSpPr>
          <p:cNvPr id="3" name="Content Placeholder 2">
            <a:extLst>
              <a:ext uri="{FF2B5EF4-FFF2-40B4-BE49-F238E27FC236}">
                <a16:creationId xmlns:a16="http://schemas.microsoft.com/office/drawing/2014/main" id="{ED293E10-501D-FFF2-5722-1DAEA9A3E47C}"/>
              </a:ext>
            </a:extLst>
          </p:cNvPr>
          <p:cNvSpPr>
            <a:spLocks noGrp="1"/>
          </p:cNvSpPr>
          <p:nvPr>
            <p:ph idx="1"/>
          </p:nvPr>
        </p:nvSpPr>
        <p:spPr/>
        <p:txBody>
          <a:bodyPr/>
          <a:lstStyle/>
          <a:p>
            <a:pPr marL="0" indent="0">
              <a:buNone/>
            </a:pPr>
            <a:r>
              <a:rPr lang="en-US" dirty="0"/>
              <a:t>Existing weather prediction models for bean-growing regions in Sri Lanka may not fully utilize machine learning algorithms to handle missing data and ensure precise predictions. There is a gap in research concerning the development of an advanced weather prediction model that can handle real-world weather data and provide reliable forecasts</a:t>
            </a:r>
          </a:p>
        </p:txBody>
      </p:sp>
    </p:spTree>
    <p:extLst>
      <p:ext uri="{BB962C8B-B14F-4D97-AF65-F5344CB8AC3E}">
        <p14:creationId xmlns:p14="http://schemas.microsoft.com/office/powerpoint/2010/main" val="29722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13CD-C1E3-CEB6-F3C0-38F8AAC8F9CF}"/>
              </a:ext>
            </a:extLst>
          </p:cNvPr>
          <p:cNvSpPr>
            <a:spLocks noGrp="1"/>
          </p:cNvSpPr>
          <p:nvPr>
            <p:ph type="title"/>
          </p:nvPr>
        </p:nvSpPr>
        <p:spPr/>
        <p:txBody>
          <a:bodyPr/>
          <a:lstStyle/>
          <a:p>
            <a:r>
              <a:rPr lang="en-US" dirty="0"/>
              <a:t>Research Problem: </a:t>
            </a:r>
          </a:p>
        </p:txBody>
      </p:sp>
      <p:sp>
        <p:nvSpPr>
          <p:cNvPr id="3" name="Content Placeholder 2">
            <a:extLst>
              <a:ext uri="{FF2B5EF4-FFF2-40B4-BE49-F238E27FC236}">
                <a16:creationId xmlns:a16="http://schemas.microsoft.com/office/drawing/2014/main" id="{B92167F5-E70F-8770-CC1F-46E9E5428BBC}"/>
              </a:ext>
            </a:extLst>
          </p:cNvPr>
          <p:cNvSpPr>
            <a:spLocks noGrp="1"/>
          </p:cNvSpPr>
          <p:nvPr>
            <p:ph idx="1"/>
          </p:nvPr>
        </p:nvSpPr>
        <p:spPr/>
        <p:txBody>
          <a:bodyPr/>
          <a:lstStyle/>
          <a:p>
            <a:pPr marL="0" indent="0">
              <a:buNone/>
            </a:pPr>
            <a:r>
              <a:rPr lang="en-US" dirty="0"/>
              <a:t>The research problem focuses on predicting weather conditions for bean-growing regions in Sri Lanka using machine learning techniques. The goal is to build an accurate and robust predictive model that can analyze historical weather data and forecast future weather conditions. </a:t>
            </a:r>
          </a:p>
        </p:txBody>
      </p:sp>
    </p:spTree>
    <p:extLst>
      <p:ext uri="{BB962C8B-B14F-4D97-AF65-F5344CB8AC3E}">
        <p14:creationId xmlns:p14="http://schemas.microsoft.com/office/powerpoint/2010/main" val="232595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288F-2E49-6764-D2B0-BBF88032F426}"/>
              </a:ext>
            </a:extLst>
          </p:cNvPr>
          <p:cNvSpPr>
            <a:spLocks noGrp="1"/>
          </p:cNvSpPr>
          <p:nvPr>
            <p:ph type="title"/>
          </p:nvPr>
        </p:nvSpPr>
        <p:spPr/>
        <p:txBody>
          <a:bodyPr/>
          <a:lstStyle/>
          <a:p>
            <a:r>
              <a:rPr lang="en-US" dirty="0"/>
              <a:t>Specific Objectives: </a:t>
            </a:r>
          </a:p>
        </p:txBody>
      </p:sp>
      <p:sp>
        <p:nvSpPr>
          <p:cNvPr id="3" name="Content Placeholder 2">
            <a:extLst>
              <a:ext uri="{FF2B5EF4-FFF2-40B4-BE49-F238E27FC236}">
                <a16:creationId xmlns:a16="http://schemas.microsoft.com/office/drawing/2014/main" id="{A3E0C6C4-885C-5FC0-829D-C51796D93979}"/>
              </a:ext>
            </a:extLst>
          </p:cNvPr>
          <p:cNvSpPr>
            <a:spLocks noGrp="1"/>
          </p:cNvSpPr>
          <p:nvPr>
            <p:ph idx="1"/>
          </p:nvPr>
        </p:nvSpPr>
        <p:spPr/>
        <p:txBody>
          <a:bodyPr/>
          <a:lstStyle/>
          <a:p>
            <a:r>
              <a:rPr lang="en-US" dirty="0"/>
              <a:t>Acquire historical weather data (temperature, humidity, precipitation, etc.) from relevant sources for bean-growing regions in Sri Lanka. </a:t>
            </a:r>
          </a:p>
          <a:p>
            <a:r>
              <a:rPr lang="en-US" dirty="0"/>
              <a:t> Preprocess the weather data to handle missing values and ensure uniformity for accurate predictions. </a:t>
            </a:r>
          </a:p>
          <a:p>
            <a:r>
              <a:rPr lang="en-US" dirty="0"/>
              <a:t> Research and select appropriate machine learning models (e.g., time series analysis, regression) for weather condition prediction. </a:t>
            </a:r>
          </a:p>
          <a:p>
            <a:r>
              <a:rPr lang="en-US" dirty="0"/>
              <a:t> Develop and train the chosen model using the preprocessed weather data</a:t>
            </a:r>
          </a:p>
        </p:txBody>
      </p:sp>
    </p:spTree>
    <p:extLst>
      <p:ext uri="{BB962C8B-B14F-4D97-AF65-F5344CB8AC3E}">
        <p14:creationId xmlns:p14="http://schemas.microsoft.com/office/powerpoint/2010/main" val="189819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BE87-2DEE-9EDF-8E13-9E7539C51933}"/>
              </a:ext>
            </a:extLst>
          </p:cNvPr>
          <p:cNvSpPr>
            <a:spLocks noGrp="1"/>
          </p:cNvSpPr>
          <p:nvPr>
            <p:ph type="title"/>
          </p:nvPr>
        </p:nvSpPr>
        <p:spPr/>
        <p:txBody>
          <a:bodyPr/>
          <a:lstStyle/>
          <a:p>
            <a:pPr algn="ctr"/>
            <a:r>
              <a:rPr lang="en-US" dirty="0"/>
              <a:t>Legacy Systems</a:t>
            </a:r>
          </a:p>
        </p:txBody>
      </p:sp>
      <p:sp>
        <p:nvSpPr>
          <p:cNvPr id="3" name="Content Placeholder 2">
            <a:extLst>
              <a:ext uri="{FF2B5EF4-FFF2-40B4-BE49-F238E27FC236}">
                <a16:creationId xmlns:a16="http://schemas.microsoft.com/office/drawing/2014/main" id="{479A7053-705B-5789-1E35-3ADB5DD2BE37}"/>
              </a:ext>
            </a:extLst>
          </p:cNvPr>
          <p:cNvSpPr>
            <a:spLocks noGrp="1"/>
          </p:cNvSpPr>
          <p:nvPr>
            <p:ph idx="1"/>
          </p:nvPr>
        </p:nvSpPr>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691D26CF-227E-7EBE-0016-18F0DE38E9F3}"/>
              </a:ext>
            </a:extLst>
          </p:cNvPr>
          <p:cNvSpPr/>
          <p:nvPr/>
        </p:nvSpPr>
        <p:spPr>
          <a:xfrm>
            <a:off x="4538382" y="1855694"/>
            <a:ext cx="3115236" cy="605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Outdated Manual Diagnosis</a:t>
            </a:r>
          </a:p>
        </p:txBody>
      </p:sp>
      <p:sp>
        <p:nvSpPr>
          <p:cNvPr id="5" name="Rectangle: Rounded Corners 4">
            <a:extLst>
              <a:ext uri="{FF2B5EF4-FFF2-40B4-BE49-F238E27FC236}">
                <a16:creationId xmlns:a16="http://schemas.microsoft.com/office/drawing/2014/main" id="{339D445F-384A-6BE1-2789-F020D7E9AF95}"/>
              </a:ext>
            </a:extLst>
          </p:cNvPr>
          <p:cNvSpPr/>
          <p:nvPr/>
        </p:nvSpPr>
        <p:spPr>
          <a:xfrm>
            <a:off x="1485900" y="3489510"/>
            <a:ext cx="3115236" cy="605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consuming process </a:t>
            </a:r>
          </a:p>
        </p:txBody>
      </p:sp>
      <p:sp>
        <p:nvSpPr>
          <p:cNvPr id="6" name="Rectangle: Rounded Corners 5">
            <a:extLst>
              <a:ext uri="{FF2B5EF4-FFF2-40B4-BE49-F238E27FC236}">
                <a16:creationId xmlns:a16="http://schemas.microsoft.com/office/drawing/2014/main" id="{1CA5AD35-E621-669F-3DFC-8BCA4CD367FC}"/>
              </a:ext>
            </a:extLst>
          </p:cNvPr>
          <p:cNvSpPr/>
          <p:nvPr/>
        </p:nvSpPr>
        <p:spPr>
          <a:xfrm>
            <a:off x="7590865" y="3489510"/>
            <a:ext cx="3115236" cy="605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Limited scalability</a:t>
            </a:r>
          </a:p>
        </p:txBody>
      </p:sp>
      <p:sp>
        <p:nvSpPr>
          <p:cNvPr id="8" name="Rectangle: Rounded Corners 7">
            <a:extLst>
              <a:ext uri="{FF2B5EF4-FFF2-40B4-BE49-F238E27FC236}">
                <a16:creationId xmlns:a16="http://schemas.microsoft.com/office/drawing/2014/main" id="{894CE387-D09D-E38F-671B-3724987401EE}"/>
              </a:ext>
            </a:extLst>
          </p:cNvPr>
          <p:cNvSpPr/>
          <p:nvPr/>
        </p:nvSpPr>
        <p:spPr>
          <a:xfrm>
            <a:off x="5167033" y="3502957"/>
            <a:ext cx="1857935" cy="605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Hight costs</a:t>
            </a:r>
          </a:p>
        </p:txBody>
      </p:sp>
      <p:sp>
        <p:nvSpPr>
          <p:cNvPr id="10" name="Rectangle: Rounded Corners 9">
            <a:extLst>
              <a:ext uri="{FF2B5EF4-FFF2-40B4-BE49-F238E27FC236}">
                <a16:creationId xmlns:a16="http://schemas.microsoft.com/office/drawing/2014/main" id="{5FE97667-9895-0E96-47F8-38844F40B47E}"/>
              </a:ext>
            </a:extLst>
          </p:cNvPr>
          <p:cNvSpPr/>
          <p:nvPr/>
        </p:nvSpPr>
        <p:spPr>
          <a:xfrm>
            <a:off x="4538382" y="4989440"/>
            <a:ext cx="3115236" cy="605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Lack of Accuracy</a:t>
            </a:r>
          </a:p>
        </p:txBody>
      </p:sp>
      <p:cxnSp>
        <p:nvCxnSpPr>
          <p:cNvPr id="14" name="Connector: Curved 13">
            <a:extLst>
              <a:ext uri="{FF2B5EF4-FFF2-40B4-BE49-F238E27FC236}">
                <a16:creationId xmlns:a16="http://schemas.microsoft.com/office/drawing/2014/main" id="{E6CD0A88-B583-5308-176C-36C3277CF28C}"/>
              </a:ext>
            </a:extLst>
          </p:cNvPr>
          <p:cNvCxnSpPr>
            <a:stCxn id="4" idx="2"/>
            <a:endCxn id="5" idx="0"/>
          </p:cNvCxnSpPr>
          <p:nvPr/>
        </p:nvCxnSpPr>
        <p:spPr>
          <a:xfrm rot="5400000">
            <a:off x="4055410" y="1448920"/>
            <a:ext cx="1028698" cy="3052482"/>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Curved 14">
            <a:extLst>
              <a:ext uri="{FF2B5EF4-FFF2-40B4-BE49-F238E27FC236}">
                <a16:creationId xmlns:a16="http://schemas.microsoft.com/office/drawing/2014/main" id="{17D226CB-836F-8E61-069C-97AF594E7BF0}"/>
              </a:ext>
            </a:extLst>
          </p:cNvPr>
          <p:cNvCxnSpPr>
            <a:cxnSpLocks/>
            <a:stCxn id="4" idx="2"/>
            <a:endCxn id="8" idx="0"/>
          </p:cNvCxnSpPr>
          <p:nvPr/>
        </p:nvCxnSpPr>
        <p:spPr>
          <a:xfrm rot="16200000" flipH="1">
            <a:off x="5574928" y="2981883"/>
            <a:ext cx="1042145" cy="1"/>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Curved 17">
            <a:extLst>
              <a:ext uri="{FF2B5EF4-FFF2-40B4-BE49-F238E27FC236}">
                <a16:creationId xmlns:a16="http://schemas.microsoft.com/office/drawing/2014/main" id="{9A26B9CD-06EC-2F77-24C2-4436D0BE699F}"/>
              </a:ext>
            </a:extLst>
          </p:cNvPr>
          <p:cNvCxnSpPr>
            <a:cxnSpLocks/>
            <a:stCxn id="4" idx="2"/>
            <a:endCxn id="6" idx="0"/>
          </p:cNvCxnSpPr>
          <p:nvPr/>
        </p:nvCxnSpPr>
        <p:spPr>
          <a:xfrm rot="16200000" flipH="1">
            <a:off x="7107892" y="1448919"/>
            <a:ext cx="1028698" cy="3052483"/>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A052E87B-4B8C-7973-EE91-EF0DB05BBE4C}"/>
              </a:ext>
            </a:extLst>
          </p:cNvPr>
          <p:cNvCxnSpPr>
            <a:cxnSpLocks/>
            <a:stCxn id="5" idx="2"/>
            <a:endCxn id="10" idx="0"/>
          </p:cNvCxnSpPr>
          <p:nvPr/>
        </p:nvCxnSpPr>
        <p:spPr>
          <a:xfrm rot="16200000" flipH="1">
            <a:off x="4122353" y="3015793"/>
            <a:ext cx="894812" cy="305248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or: Curved 23">
            <a:extLst>
              <a:ext uri="{FF2B5EF4-FFF2-40B4-BE49-F238E27FC236}">
                <a16:creationId xmlns:a16="http://schemas.microsoft.com/office/drawing/2014/main" id="{2CA46B00-5A9A-7DD2-0942-1BB33DEE7D13}"/>
              </a:ext>
            </a:extLst>
          </p:cNvPr>
          <p:cNvCxnSpPr>
            <a:cxnSpLocks/>
            <a:stCxn id="8" idx="2"/>
          </p:cNvCxnSpPr>
          <p:nvPr/>
        </p:nvCxnSpPr>
        <p:spPr>
          <a:xfrm rot="5400000">
            <a:off x="5662042" y="4542034"/>
            <a:ext cx="867918" cy="12700"/>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or: Curved 26">
            <a:extLst>
              <a:ext uri="{FF2B5EF4-FFF2-40B4-BE49-F238E27FC236}">
                <a16:creationId xmlns:a16="http://schemas.microsoft.com/office/drawing/2014/main" id="{7311E0A1-5CB2-77F9-8DE1-B1AE9247BFD0}"/>
              </a:ext>
            </a:extLst>
          </p:cNvPr>
          <p:cNvCxnSpPr>
            <a:cxnSpLocks/>
            <a:stCxn id="6" idx="2"/>
            <a:endCxn id="10" idx="0"/>
          </p:cNvCxnSpPr>
          <p:nvPr/>
        </p:nvCxnSpPr>
        <p:spPr>
          <a:xfrm rot="5400000">
            <a:off x="7174836" y="3015793"/>
            <a:ext cx="894812" cy="3052483"/>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5775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C2AF-FF13-9B95-F083-A736F15BBB18}"/>
              </a:ext>
            </a:extLst>
          </p:cNvPr>
          <p:cNvSpPr>
            <a:spLocks noGrp="1"/>
          </p:cNvSpPr>
          <p:nvPr>
            <p:ph type="title"/>
          </p:nvPr>
        </p:nvSpPr>
        <p:spPr/>
        <p:txBody>
          <a:bodyPr/>
          <a:lstStyle/>
          <a:p>
            <a:r>
              <a:rPr lang="en-US" dirty="0"/>
              <a:t>Sub Objectives:	</a:t>
            </a:r>
          </a:p>
        </p:txBody>
      </p:sp>
      <p:sp>
        <p:nvSpPr>
          <p:cNvPr id="3" name="Content Placeholder 2">
            <a:extLst>
              <a:ext uri="{FF2B5EF4-FFF2-40B4-BE49-F238E27FC236}">
                <a16:creationId xmlns:a16="http://schemas.microsoft.com/office/drawing/2014/main" id="{B6B16132-0479-F33E-C44D-9F68C57038A6}"/>
              </a:ext>
            </a:extLst>
          </p:cNvPr>
          <p:cNvSpPr>
            <a:spLocks noGrp="1"/>
          </p:cNvSpPr>
          <p:nvPr>
            <p:ph idx="1"/>
          </p:nvPr>
        </p:nvSpPr>
        <p:spPr/>
        <p:txBody>
          <a:bodyPr/>
          <a:lstStyle/>
          <a:p>
            <a:r>
              <a:rPr lang="en-US" dirty="0"/>
              <a:t> Gather comprehensive historical weather data from reliable sources for relevant bean-growing regions in Sri Lanka. </a:t>
            </a:r>
          </a:p>
          <a:p>
            <a:r>
              <a:rPr lang="en-US" dirty="0"/>
              <a:t> Apply data preprocessing techniques to handle missing values, ensure data consistency, and prepare the data for analysis. </a:t>
            </a:r>
          </a:p>
          <a:p>
            <a:r>
              <a:rPr lang="en-US" dirty="0"/>
              <a:t> Research and evaluate different machine learning models suitable for weather condition prediction in bean-growing regions. </a:t>
            </a:r>
          </a:p>
          <a:p>
            <a:r>
              <a:rPr lang="en-US" dirty="0"/>
              <a:t> Train the selected machine learning model using the preprocessed weather data, optimizing its performance for precise weather condition forecasts. </a:t>
            </a:r>
          </a:p>
        </p:txBody>
      </p:sp>
    </p:spTree>
    <p:extLst>
      <p:ext uri="{BB962C8B-B14F-4D97-AF65-F5344CB8AC3E}">
        <p14:creationId xmlns:p14="http://schemas.microsoft.com/office/powerpoint/2010/main" val="233016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C83D-2616-79EA-0FA6-881EA8FF36A8}"/>
              </a:ext>
            </a:extLst>
          </p:cNvPr>
          <p:cNvSpPr>
            <a:spLocks noGrp="1"/>
          </p:cNvSpPr>
          <p:nvPr>
            <p:ph type="title"/>
          </p:nvPr>
        </p:nvSpPr>
        <p:spPr>
          <a:xfrm>
            <a:off x="1410026" y="276087"/>
            <a:ext cx="9371949" cy="1183566"/>
          </a:xfrm>
        </p:spPr>
        <p:txBody>
          <a:bodyPr anchor="b">
            <a:normAutofit/>
          </a:bodyPr>
          <a:lstStyle/>
          <a:p>
            <a:r>
              <a:rPr lang="en-US" dirty="0"/>
              <a:t>Methodology: </a:t>
            </a:r>
          </a:p>
        </p:txBody>
      </p:sp>
      <p:sp>
        <p:nvSpPr>
          <p:cNvPr id="3" name="Content Placeholder 2">
            <a:extLst>
              <a:ext uri="{FF2B5EF4-FFF2-40B4-BE49-F238E27FC236}">
                <a16:creationId xmlns:a16="http://schemas.microsoft.com/office/drawing/2014/main" id="{791A1523-4E7E-DB1B-A590-35004FF0F1F2}"/>
              </a:ext>
            </a:extLst>
          </p:cNvPr>
          <p:cNvSpPr>
            <a:spLocks noGrp="1"/>
          </p:cNvSpPr>
          <p:nvPr>
            <p:ph sz="half" idx="1"/>
          </p:nvPr>
        </p:nvSpPr>
        <p:spPr>
          <a:xfrm>
            <a:off x="1409700" y="1556281"/>
            <a:ext cx="4610099" cy="4620682"/>
          </a:xfrm>
        </p:spPr>
        <p:txBody>
          <a:bodyPr>
            <a:normAutofit/>
          </a:bodyPr>
          <a:lstStyle/>
          <a:p>
            <a:pPr marL="0" indent="0">
              <a:buNone/>
            </a:pPr>
            <a:r>
              <a:rPr lang="en-US" dirty="0"/>
              <a:t>The proposed methodology involves acquiring historical weather data for bean-growing regions and implementing data preprocessing techniques. Machine learning models such as time series analysis and regression will be researched and utilized for weather condition prediction. </a:t>
            </a:r>
            <a:endParaRPr lang="en-US"/>
          </a:p>
        </p:txBody>
      </p:sp>
      <p:pic>
        <p:nvPicPr>
          <p:cNvPr id="6" name="Picture 5" descr="A diagram of a model&#10;&#10;Description automatically generated">
            <a:extLst>
              <a:ext uri="{FF2B5EF4-FFF2-40B4-BE49-F238E27FC236}">
                <a16:creationId xmlns:a16="http://schemas.microsoft.com/office/drawing/2014/main" id="{9B23D040-063B-D0A5-8108-EE8167636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646" y="524656"/>
            <a:ext cx="3999007" cy="5652307"/>
          </a:xfrm>
          <a:prstGeom prst="rect">
            <a:avLst/>
          </a:prstGeom>
          <a:noFill/>
        </p:spPr>
      </p:pic>
    </p:spTree>
    <p:extLst>
      <p:ext uri="{BB962C8B-B14F-4D97-AF65-F5344CB8AC3E}">
        <p14:creationId xmlns:p14="http://schemas.microsoft.com/office/powerpoint/2010/main" val="257987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6B78-70EC-BF35-3A52-1CE0F8F3AC52}"/>
              </a:ext>
            </a:extLst>
          </p:cNvPr>
          <p:cNvSpPr txBox="1">
            <a:spLocks/>
          </p:cNvSpPr>
          <p:nvPr/>
        </p:nvSpPr>
        <p:spPr>
          <a:xfrm>
            <a:off x="1410026" y="276087"/>
            <a:ext cx="9371949" cy="1183566"/>
          </a:xfrm>
          <a:prstGeom prst="rect">
            <a:avLst/>
          </a:prstGeom>
        </p:spPr>
        <p:txBody>
          <a:bodyPr/>
          <a:lstStyle>
            <a:lvl1pPr algn="l" defTabSz="914400" rtl="0" eaLnBrk="1" latinLnBrk="0" hangingPunct="1">
              <a:spcBef>
                <a:spcPct val="0"/>
              </a:spcBef>
              <a:buNone/>
              <a:defRPr sz="3400" kern="1200">
                <a:solidFill>
                  <a:schemeClr val="accent1"/>
                </a:solidFill>
                <a:latin typeface="+mj-lt"/>
                <a:ea typeface="+mj-ea"/>
                <a:cs typeface="+mj-cs"/>
              </a:defRPr>
            </a:lvl1pPr>
          </a:lstStyle>
          <a:p>
            <a:r>
              <a:rPr lang="en-US"/>
              <a:t>Tools and Technologies: </a:t>
            </a:r>
            <a:endParaRPr lang="en-US" dirty="0"/>
          </a:p>
        </p:txBody>
      </p:sp>
      <p:sp>
        <p:nvSpPr>
          <p:cNvPr id="3" name="Content Placeholder 2">
            <a:extLst>
              <a:ext uri="{FF2B5EF4-FFF2-40B4-BE49-F238E27FC236}">
                <a16:creationId xmlns:a16="http://schemas.microsoft.com/office/drawing/2014/main" id="{EA4AE94C-4D50-5EEE-8953-9E4FEB8B6DF0}"/>
              </a:ext>
            </a:extLst>
          </p:cNvPr>
          <p:cNvSpPr txBox="1">
            <a:spLocks/>
          </p:cNvSpPr>
          <p:nvPr/>
        </p:nvSpPr>
        <p:spPr>
          <a:xfrm>
            <a:off x="1410027" y="1566000"/>
            <a:ext cx="9371948" cy="3864981"/>
          </a:xfrm>
          <a:prstGeom prst="rect">
            <a:avLst/>
          </a:prstGeom>
        </p:spPr>
        <p:txBody>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US" dirty="0"/>
              <a:t>Python: Programming language for model development and web application.</a:t>
            </a:r>
          </a:p>
          <a:p>
            <a:r>
              <a:rPr lang="en-US" dirty="0" err="1"/>
              <a:t>PyTorch</a:t>
            </a:r>
            <a:r>
              <a:rPr lang="en-US" dirty="0"/>
              <a:t>: Deep learning framework for training CNN models.</a:t>
            </a:r>
          </a:p>
          <a:p>
            <a:r>
              <a:rPr lang="en-US" dirty="0"/>
              <a:t>Flask: Web application framework for user interface development.</a:t>
            </a:r>
          </a:p>
          <a:p>
            <a:r>
              <a:rPr lang="en-US" dirty="0"/>
              <a:t>HTML/CSS: Markup and styling languages for web interface.</a:t>
            </a:r>
          </a:p>
          <a:p>
            <a:r>
              <a:rPr lang="en-US" dirty="0"/>
              <a:t>JavaScript: Scripting language for interactive web features.</a:t>
            </a:r>
          </a:p>
          <a:p>
            <a:r>
              <a:rPr lang="en-US" dirty="0"/>
              <a:t>TensorFlow: Library for machine learning model development .</a:t>
            </a:r>
          </a:p>
          <a:p>
            <a:r>
              <a:rPr lang="en-US" dirty="0"/>
              <a:t>Git: Version control system for collaborative development.</a:t>
            </a:r>
          </a:p>
        </p:txBody>
      </p:sp>
    </p:spTree>
    <p:extLst>
      <p:ext uri="{BB962C8B-B14F-4D97-AF65-F5344CB8AC3E}">
        <p14:creationId xmlns:p14="http://schemas.microsoft.com/office/powerpoint/2010/main" val="423150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DDB1-0F2D-56E6-18C2-A761B41BC355}"/>
              </a:ext>
            </a:extLst>
          </p:cNvPr>
          <p:cNvSpPr>
            <a:spLocks noGrp="1"/>
          </p:cNvSpPr>
          <p:nvPr>
            <p:ph type="title"/>
          </p:nvPr>
        </p:nvSpPr>
        <p:spPr>
          <a:xfrm>
            <a:off x="1410026" y="3850557"/>
            <a:ext cx="9371949" cy="365412"/>
          </a:xfrm>
        </p:spPr>
        <p:txBody>
          <a:bodyPr>
            <a:normAutofit fontScale="90000"/>
          </a:bodyPr>
          <a:lstStyle/>
          <a:p>
            <a:r>
              <a:rPr lang="en-US" dirty="0"/>
              <a:t>Non-Functional Requirements: </a:t>
            </a:r>
          </a:p>
        </p:txBody>
      </p:sp>
      <p:sp>
        <p:nvSpPr>
          <p:cNvPr id="3" name="Content Placeholder 2">
            <a:extLst>
              <a:ext uri="{FF2B5EF4-FFF2-40B4-BE49-F238E27FC236}">
                <a16:creationId xmlns:a16="http://schemas.microsoft.com/office/drawing/2014/main" id="{7AD3D11A-27F7-B000-90D3-22518D388F96}"/>
              </a:ext>
            </a:extLst>
          </p:cNvPr>
          <p:cNvSpPr>
            <a:spLocks noGrp="1"/>
          </p:cNvSpPr>
          <p:nvPr>
            <p:ph idx="1"/>
          </p:nvPr>
        </p:nvSpPr>
        <p:spPr>
          <a:xfrm>
            <a:off x="1410027" y="5140471"/>
            <a:ext cx="9371948" cy="1426581"/>
          </a:xfrm>
        </p:spPr>
        <p:txBody>
          <a:bodyPr/>
          <a:lstStyle/>
          <a:p>
            <a:pPr marL="0" indent="0">
              <a:buNone/>
            </a:pPr>
            <a:r>
              <a:rPr lang="en-US" dirty="0"/>
              <a:t>The model should be reliable and capable of handling real-world weather data for accurate predictions. </a:t>
            </a:r>
          </a:p>
        </p:txBody>
      </p:sp>
      <p:sp>
        <p:nvSpPr>
          <p:cNvPr id="4" name="Title 1">
            <a:extLst>
              <a:ext uri="{FF2B5EF4-FFF2-40B4-BE49-F238E27FC236}">
                <a16:creationId xmlns:a16="http://schemas.microsoft.com/office/drawing/2014/main" id="{BA473A65-5C6B-60D8-B816-69AFCCE13354}"/>
              </a:ext>
            </a:extLst>
          </p:cNvPr>
          <p:cNvSpPr txBox="1">
            <a:spLocks/>
          </p:cNvSpPr>
          <p:nvPr/>
        </p:nvSpPr>
        <p:spPr>
          <a:xfrm>
            <a:off x="1410026" y="290948"/>
            <a:ext cx="9371949" cy="11835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solidFill>
                <a:latin typeface="+mj-lt"/>
                <a:ea typeface="+mj-ea"/>
                <a:cs typeface="+mj-cs"/>
              </a:defRPr>
            </a:lvl1pPr>
          </a:lstStyle>
          <a:p>
            <a:r>
              <a:rPr lang="en-US" dirty="0"/>
              <a:t>Functional Requirements:</a:t>
            </a:r>
          </a:p>
        </p:txBody>
      </p:sp>
      <p:sp>
        <p:nvSpPr>
          <p:cNvPr id="5" name="Content Placeholder 2">
            <a:extLst>
              <a:ext uri="{FF2B5EF4-FFF2-40B4-BE49-F238E27FC236}">
                <a16:creationId xmlns:a16="http://schemas.microsoft.com/office/drawing/2014/main" id="{F15046CD-616A-8385-47D2-939BD7F9937A}"/>
              </a:ext>
            </a:extLst>
          </p:cNvPr>
          <p:cNvSpPr txBox="1">
            <a:spLocks/>
          </p:cNvSpPr>
          <p:nvPr/>
        </p:nvSpPr>
        <p:spPr>
          <a:xfrm>
            <a:off x="1410027" y="1831218"/>
            <a:ext cx="9371948" cy="1540270"/>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The weather prediction model should accurately forecast weather conditions for bean-growing regions in Sri Lanka. </a:t>
            </a:r>
          </a:p>
        </p:txBody>
      </p:sp>
    </p:spTree>
    <p:extLst>
      <p:ext uri="{BB962C8B-B14F-4D97-AF65-F5344CB8AC3E}">
        <p14:creationId xmlns:p14="http://schemas.microsoft.com/office/powerpoint/2010/main" val="206536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1A99-5A69-4F9E-BB4A-DB8E146DC298}"/>
              </a:ext>
            </a:extLst>
          </p:cNvPr>
          <p:cNvSpPr>
            <a:spLocks noGrp="1"/>
          </p:cNvSpPr>
          <p:nvPr>
            <p:ph type="title"/>
          </p:nvPr>
        </p:nvSpPr>
        <p:spPr/>
        <p:txBody>
          <a:bodyPr/>
          <a:lstStyle/>
          <a:p>
            <a:r>
              <a:rPr lang="en-US" dirty="0"/>
              <a:t>Work Breakdown Structure </a:t>
            </a:r>
          </a:p>
        </p:txBody>
      </p:sp>
      <p:pic>
        <p:nvPicPr>
          <p:cNvPr id="6" name="Content Placeholder 5">
            <a:extLst>
              <a:ext uri="{FF2B5EF4-FFF2-40B4-BE49-F238E27FC236}">
                <a16:creationId xmlns:a16="http://schemas.microsoft.com/office/drawing/2014/main" id="{9AE70C8A-B9E1-A877-4CAA-5BF9C6B9D8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821" y="1459653"/>
            <a:ext cx="3274543" cy="5167840"/>
          </a:xfrm>
        </p:spPr>
      </p:pic>
    </p:spTree>
    <p:extLst>
      <p:ext uri="{BB962C8B-B14F-4D97-AF65-F5344CB8AC3E}">
        <p14:creationId xmlns:p14="http://schemas.microsoft.com/office/powerpoint/2010/main" val="384379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02A3-0221-A8FF-FC2E-47B6E1F517CD}"/>
              </a:ext>
            </a:extLst>
          </p:cNvPr>
          <p:cNvSpPr>
            <a:spLocks noGrp="1"/>
          </p:cNvSpPr>
          <p:nvPr>
            <p:ph type="title"/>
          </p:nvPr>
        </p:nvSpPr>
        <p:spPr>
          <a:xfrm>
            <a:off x="1410026" y="276087"/>
            <a:ext cx="9371949" cy="1183566"/>
          </a:xfrm>
        </p:spPr>
        <p:txBody>
          <a:bodyPr anchor="b">
            <a:normAutofit/>
          </a:bodyPr>
          <a:lstStyle/>
          <a:p>
            <a:r>
              <a:rPr lang="en-US" dirty="0"/>
              <a:t>Gantt Chart </a:t>
            </a:r>
          </a:p>
        </p:txBody>
      </p:sp>
      <p:pic>
        <p:nvPicPr>
          <p:cNvPr id="7" name="Content Placeholder 6" descr="A graph of a project&#10;&#10;Description automatically generated with medium confidence">
            <a:extLst>
              <a:ext uri="{FF2B5EF4-FFF2-40B4-BE49-F238E27FC236}">
                <a16:creationId xmlns:a16="http://schemas.microsoft.com/office/drawing/2014/main" id="{3805645E-6BC7-7F1C-F226-44FFADA011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914388" y="1566000"/>
            <a:ext cx="10137704" cy="4998225"/>
          </a:xfrm>
          <a:noFill/>
        </p:spPr>
      </p:pic>
    </p:spTree>
    <p:extLst>
      <p:ext uri="{BB962C8B-B14F-4D97-AF65-F5344CB8AC3E}">
        <p14:creationId xmlns:p14="http://schemas.microsoft.com/office/powerpoint/2010/main" val="39676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6B9B-91CA-FBE4-66B0-09865BE5B582}"/>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4C6A94D4-EBE3-81A2-F3E1-19C77E196B3C}"/>
              </a:ext>
            </a:extLst>
          </p:cNvPr>
          <p:cNvSpPr>
            <a:spLocks noGrp="1"/>
          </p:cNvSpPr>
          <p:nvPr>
            <p:ph idx="1"/>
          </p:nvPr>
        </p:nvSpPr>
        <p:spPr/>
        <p:txBody>
          <a:bodyPr>
            <a:normAutofit fontScale="85000" lnSpcReduction="20000"/>
          </a:bodyPr>
          <a:lstStyle/>
          <a:p>
            <a:r>
              <a:rPr lang="en-US" dirty="0"/>
              <a:t>Seneviratne, H. M. N. K., &amp; </a:t>
            </a:r>
            <a:r>
              <a:rPr lang="en-US" dirty="0" err="1"/>
              <a:t>Premarathne</a:t>
            </a:r>
            <a:r>
              <a:rPr lang="en-US" dirty="0"/>
              <a:t>, W. M. J. K. (2017). Automatic Pest Detection in Paddy Leaves using Image Processing Techniques. In Proceedings of the International Research Conference on Smart Computing and Systems Engineering (SCSE) (pp. 119-124). IEEE.</a:t>
            </a:r>
          </a:p>
          <a:p>
            <a:r>
              <a:rPr lang="en-US" dirty="0" err="1"/>
              <a:t>Samarasekara</a:t>
            </a:r>
            <a:r>
              <a:rPr lang="en-US" dirty="0"/>
              <a:t>, G., Perera, R., &amp; De Silva, K. (2019). Automated Pest Detection in Rice Plant Leaves using Image Processing Techniques. In Proceedings of the 2019 IEEE International Conference on Industrial Engineering and Engineering Management (IEEM) (pp. 1702-1706). IEEE.</a:t>
            </a:r>
          </a:p>
          <a:p>
            <a:r>
              <a:rPr lang="en-US" dirty="0" err="1"/>
              <a:t>Kodagoda</a:t>
            </a:r>
            <a:r>
              <a:rPr lang="en-US" dirty="0"/>
              <a:t>, D. K., </a:t>
            </a:r>
            <a:r>
              <a:rPr lang="en-US" dirty="0" err="1"/>
              <a:t>Hewavithana</a:t>
            </a:r>
            <a:r>
              <a:rPr lang="en-US" dirty="0"/>
              <a:t>, P. G. A., &amp; Premaratne, H. (2017). Development of a Decision Support System for Pest and Disease Management in Rice Production in Sri Lanka. In Proceedings of the 10th International Conference on Information and Automation for Sustainability (</a:t>
            </a:r>
            <a:r>
              <a:rPr lang="en-US" dirty="0" err="1"/>
              <a:t>ICIAfS</a:t>
            </a:r>
            <a:r>
              <a:rPr lang="en-US" dirty="0"/>
              <a:t>) (pp. 1-5). IEEE.</a:t>
            </a:r>
          </a:p>
          <a:p>
            <a:r>
              <a:rPr lang="en-US" dirty="0"/>
              <a:t>Tharanga, A. G. H. D., </a:t>
            </a:r>
            <a:r>
              <a:rPr lang="en-US" dirty="0" err="1"/>
              <a:t>Edirisinghe</a:t>
            </a:r>
            <a:r>
              <a:rPr lang="en-US" dirty="0"/>
              <a:t>, E. A. S., &amp; </a:t>
            </a:r>
            <a:r>
              <a:rPr lang="en-US" dirty="0" err="1"/>
              <a:t>Nanayakkara</a:t>
            </a:r>
            <a:r>
              <a:rPr lang="en-US" dirty="0"/>
              <a:t>, S. A. P. (2018). Detection of Common Diseases in Papaya using Image Processing Techniques. In Proceedings of the 2018 IEEE International Conference on Advanced Robotics and its Social Impacts (ARSO) (pp. 64-69). IEEE.</a:t>
            </a:r>
          </a:p>
          <a:p>
            <a:r>
              <a:rPr lang="en-US" dirty="0" err="1"/>
              <a:t>Ratnaweera</a:t>
            </a:r>
            <a:r>
              <a:rPr lang="en-US" dirty="0"/>
              <a:t>, R. A. D. C., </a:t>
            </a:r>
            <a:r>
              <a:rPr lang="en-US" dirty="0" err="1"/>
              <a:t>Wijayakulasooriya</a:t>
            </a:r>
            <a:r>
              <a:rPr lang="en-US" dirty="0"/>
              <a:t>, J. V. S. R., &amp; Senarath, A. D. (2020). Detection of Banana Diseases Using Deep Learning Techniques. In Proceedings of the 2020 IEEE International Conference on Big Data and Smart Computing (</a:t>
            </a:r>
            <a:r>
              <a:rPr lang="en-US" dirty="0" err="1"/>
              <a:t>BigComp</a:t>
            </a:r>
            <a:r>
              <a:rPr lang="en-US" dirty="0"/>
              <a:t>) (pp. 53-57). IEEE.</a:t>
            </a:r>
          </a:p>
        </p:txBody>
      </p:sp>
    </p:spTree>
    <p:extLst>
      <p:ext uri="{BB962C8B-B14F-4D97-AF65-F5344CB8AC3E}">
        <p14:creationId xmlns:p14="http://schemas.microsoft.com/office/powerpoint/2010/main" val="351978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D924-1BAB-662A-9ABB-F9FCBC28F9D8}"/>
              </a:ext>
            </a:extLst>
          </p:cNvPr>
          <p:cNvSpPr>
            <a:spLocks noGrp="1"/>
          </p:cNvSpPr>
          <p:nvPr>
            <p:ph type="title"/>
          </p:nvPr>
        </p:nvSpPr>
        <p:spPr/>
        <p:txBody>
          <a:bodyPr/>
          <a:lstStyle/>
          <a:p>
            <a:r>
              <a:rPr lang="en-US" dirty="0"/>
              <a:t>Commercialization </a:t>
            </a:r>
          </a:p>
        </p:txBody>
      </p:sp>
      <p:sp>
        <p:nvSpPr>
          <p:cNvPr id="3" name="Content Placeholder 2">
            <a:extLst>
              <a:ext uri="{FF2B5EF4-FFF2-40B4-BE49-F238E27FC236}">
                <a16:creationId xmlns:a16="http://schemas.microsoft.com/office/drawing/2014/main" id="{9C8C36D9-212D-FA14-94EC-1ECD52D474B2}"/>
              </a:ext>
            </a:extLst>
          </p:cNvPr>
          <p:cNvSpPr>
            <a:spLocks noGrp="1"/>
          </p:cNvSpPr>
          <p:nvPr>
            <p:ph idx="1"/>
          </p:nvPr>
        </p:nvSpPr>
        <p:spPr>
          <a:xfrm>
            <a:off x="1410026" y="1566001"/>
            <a:ext cx="9812155" cy="4862508"/>
          </a:xfrm>
        </p:spPr>
        <p:txBody>
          <a:bodyPr>
            <a:normAutofit fontScale="85000" lnSpcReduction="10000"/>
          </a:bodyPr>
          <a:lstStyle/>
          <a:p>
            <a:r>
              <a:rPr lang="en-US" dirty="0"/>
              <a:t> </a:t>
            </a:r>
            <a:r>
              <a:rPr lang="en-US" b="1" dirty="0"/>
              <a:t>Increased Agricultural Productivity</a:t>
            </a:r>
            <a:r>
              <a:rPr lang="en-US" dirty="0"/>
              <a:t>: The automated disease diagnosis system helps farmers identify and manage crop diseases more efficiently. By taking timely actions based on accurate diagnoses, farmers can improve crop yields and overall agricultural productivity.</a:t>
            </a:r>
          </a:p>
          <a:p>
            <a:r>
              <a:rPr lang="en-US" dirty="0"/>
              <a:t> </a:t>
            </a:r>
            <a:r>
              <a:rPr lang="en-US" b="1" dirty="0"/>
              <a:t>Cost Savings for Farmers</a:t>
            </a:r>
            <a:r>
              <a:rPr lang="en-US" dirty="0"/>
              <a:t>: By automating the disease diagnosis process, farmers can save on labor costs and reduce the expenses associated with manual inspections and treatments. This cost-saving measure contributes to their profitability and financial well-being.</a:t>
            </a:r>
          </a:p>
          <a:p>
            <a:r>
              <a:rPr lang="en-US" dirty="0"/>
              <a:t> </a:t>
            </a:r>
            <a:r>
              <a:rPr lang="en-US" b="1" dirty="0"/>
              <a:t>Enhanced Farmer Decision-making</a:t>
            </a:r>
            <a:r>
              <a:rPr lang="en-US" dirty="0"/>
              <a:t>: With the disease diagnosis system providing precise information about crop diseases and management strategies, farmers can make better-informed decisions. This empowers them to take appropriate actions to protect their crops and optimize their farming practices.</a:t>
            </a:r>
          </a:p>
          <a:p>
            <a:r>
              <a:rPr lang="en-US" dirty="0"/>
              <a:t> </a:t>
            </a:r>
            <a:r>
              <a:rPr lang="en-US" b="1" dirty="0"/>
              <a:t>Improved Sustainability</a:t>
            </a:r>
            <a:r>
              <a:rPr lang="en-US" dirty="0"/>
              <a:t>: Early disease detection and targeted management practices promoted by the system reduce the reliance on chemical treatments and promote sustainable agricultural practices. This contributes to environmental preservation and long-term sustainability.</a:t>
            </a:r>
          </a:p>
          <a:p>
            <a:r>
              <a:rPr lang="en-US" dirty="0"/>
              <a:t> </a:t>
            </a:r>
            <a:r>
              <a:rPr lang="en-US" b="1" dirty="0"/>
              <a:t>Efficient Resource Allocation</a:t>
            </a:r>
            <a:r>
              <a:rPr lang="en-US" dirty="0"/>
              <a:t>: The automation of disease diagnosis and documentation processes optimizes the allocation of resources, such as workforce and time. This efficiency leads to reduced operational costs and improved utilization of available resources.</a:t>
            </a:r>
          </a:p>
        </p:txBody>
      </p:sp>
    </p:spTree>
    <p:extLst>
      <p:ext uri="{BB962C8B-B14F-4D97-AF65-F5344CB8AC3E}">
        <p14:creationId xmlns:p14="http://schemas.microsoft.com/office/powerpoint/2010/main" val="174041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0C50-7392-EB90-1D3D-E76656D6DBB6}"/>
              </a:ext>
            </a:extLst>
          </p:cNvPr>
          <p:cNvSpPr>
            <a:spLocks noGrp="1"/>
          </p:cNvSpPr>
          <p:nvPr>
            <p:ph type="title"/>
          </p:nvPr>
        </p:nvSpPr>
        <p:spPr/>
        <p:txBody>
          <a:bodyPr/>
          <a:lstStyle/>
          <a:p>
            <a:r>
              <a:rPr lang="en-US"/>
              <a:t>Budget &amp; Budget Justification</a:t>
            </a:r>
          </a:p>
        </p:txBody>
      </p:sp>
      <p:pic>
        <p:nvPicPr>
          <p:cNvPr id="5" name="Content Placeholder 4">
            <a:extLst>
              <a:ext uri="{FF2B5EF4-FFF2-40B4-BE49-F238E27FC236}">
                <a16:creationId xmlns:a16="http://schemas.microsoft.com/office/drawing/2014/main" id="{2AF06A0F-1E71-4D80-161A-EC40B3BD4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700" y="1648864"/>
            <a:ext cx="9372600" cy="4454034"/>
          </a:xfrm>
        </p:spPr>
      </p:pic>
    </p:spTree>
    <p:extLst>
      <p:ext uri="{BB962C8B-B14F-4D97-AF65-F5344CB8AC3E}">
        <p14:creationId xmlns:p14="http://schemas.microsoft.com/office/powerpoint/2010/main" val="346427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97A8A7-90B4-7E9E-4C74-3202A6A5C101}"/>
              </a:ext>
            </a:extLst>
          </p:cNvPr>
          <p:cNvSpPr/>
          <p:nvPr/>
        </p:nvSpPr>
        <p:spPr>
          <a:xfrm>
            <a:off x="4125688" y="2967335"/>
            <a:ext cx="394063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3814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CD7E-B5E3-76B3-9247-3C781276161C}"/>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5CA8D7D1-FE82-D0F0-2E47-6D9D000C7B71}"/>
              </a:ext>
            </a:extLst>
          </p:cNvPr>
          <p:cNvSpPr>
            <a:spLocks noGrp="1"/>
          </p:cNvSpPr>
          <p:nvPr>
            <p:ph idx="1"/>
          </p:nvPr>
        </p:nvSpPr>
        <p:spPr/>
        <p:txBody>
          <a:bodyPr/>
          <a:lstStyle/>
          <a:p>
            <a:pPr marL="0" indent="0">
              <a:buNone/>
            </a:pPr>
            <a:endParaRPr lang="en-US" dirty="0"/>
          </a:p>
        </p:txBody>
      </p:sp>
      <p:sp>
        <p:nvSpPr>
          <p:cNvPr id="5" name="Rectangle: Rounded Corners 4">
            <a:extLst>
              <a:ext uri="{FF2B5EF4-FFF2-40B4-BE49-F238E27FC236}">
                <a16:creationId xmlns:a16="http://schemas.microsoft.com/office/drawing/2014/main" id="{90B95300-0504-85FB-F5CB-D7CE2E78BA28}"/>
              </a:ext>
            </a:extLst>
          </p:cNvPr>
          <p:cNvSpPr/>
          <p:nvPr/>
        </p:nvSpPr>
        <p:spPr>
          <a:xfrm>
            <a:off x="4986618" y="1897264"/>
            <a:ext cx="2218764" cy="617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Research Question </a:t>
            </a:r>
          </a:p>
        </p:txBody>
      </p:sp>
      <p:sp>
        <p:nvSpPr>
          <p:cNvPr id="8" name="Rectangle: Rounded Corners 7">
            <a:extLst>
              <a:ext uri="{FF2B5EF4-FFF2-40B4-BE49-F238E27FC236}">
                <a16:creationId xmlns:a16="http://schemas.microsoft.com/office/drawing/2014/main" id="{5DB1DFF8-4286-032F-6500-5C1A61D5AA02}"/>
              </a:ext>
            </a:extLst>
          </p:cNvPr>
          <p:cNvSpPr/>
          <p:nvPr/>
        </p:nvSpPr>
        <p:spPr>
          <a:xfrm>
            <a:off x="2528047" y="4076788"/>
            <a:ext cx="7315199" cy="617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Can an Automated  Disease Diagnosis system  for Beans be Developed?</a:t>
            </a:r>
          </a:p>
        </p:txBody>
      </p:sp>
      <p:sp>
        <p:nvSpPr>
          <p:cNvPr id="9" name="Rectangle: Rounded Corners 8">
            <a:extLst>
              <a:ext uri="{FF2B5EF4-FFF2-40B4-BE49-F238E27FC236}">
                <a16:creationId xmlns:a16="http://schemas.microsoft.com/office/drawing/2014/main" id="{A311B399-39D8-8A04-574C-E0C95E54B3F6}"/>
              </a:ext>
            </a:extLst>
          </p:cNvPr>
          <p:cNvSpPr/>
          <p:nvPr/>
        </p:nvSpPr>
        <p:spPr>
          <a:xfrm>
            <a:off x="3431242" y="5291999"/>
            <a:ext cx="1555376" cy="617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Yes </a:t>
            </a:r>
          </a:p>
        </p:txBody>
      </p:sp>
      <p:sp>
        <p:nvSpPr>
          <p:cNvPr id="10" name="Rectangle: Rounded Corners 9">
            <a:extLst>
              <a:ext uri="{FF2B5EF4-FFF2-40B4-BE49-F238E27FC236}">
                <a16:creationId xmlns:a16="http://schemas.microsoft.com/office/drawing/2014/main" id="{5D7F3C39-FE28-5528-BC0F-D0B9625A923A}"/>
              </a:ext>
            </a:extLst>
          </p:cNvPr>
          <p:cNvSpPr/>
          <p:nvPr/>
        </p:nvSpPr>
        <p:spPr>
          <a:xfrm>
            <a:off x="7205382" y="5291999"/>
            <a:ext cx="1555376" cy="617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a:t>
            </a:r>
          </a:p>
        </p:txBody>
      </p:sp>
      <p:cxnSp>
        <p:nvCxnSpPr>
          <p:cNvPr id="15" name="Connector: Curved 14">
            <a:extLst>
              <a:ext uri="{FF2B5EF4-FFF2-40B4-BE49-F238E27FC236}">
                <a16:creationId xmlns:a16="http://schemas.microsoft.com/office/drawing/2014/main" id="{A11CA709-6978-12C1-D997-045A1D5116C2}"/>
              </a:ext>
            </a:extLst>
          </p:cNvPr>
          <p:cNvCxnSpPr>
            <a:stCxn id="5" idx="2"/>
            <a:endCxn id="8" idx="0"/>
          </p:cNvCxnSpPr>
          <p:nvPr/>
        </p:nvCxnSpPr>
        <p:spPr>
          <a:xfrm rot="16200000" flipH="1">
            <a:off x="5314905" y="3295693"/>
            <a:ext cx="1562188" cy="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Rounded Corners 6">
            <a:extLst>
              <a:ext uri="{FF2B5EF4-FFF2-40B4-BE49-F238E27FC236}">
                <a16:creationId xmlns:a16="http://schemas.microsoft.com/office/drawing/2014/main" id="{B0B5E6B3-15A1-0AF7-5075-37AF53E993F1}"/>
              </a:ext>
            </a:extLst>
          </p:cNvPr>
          <p:cNvSpPr/>
          <p:nvPr/>
        </p:nvSpPr>
        <p:spPr>
          <a:xfrm>
            <a:off x="4986618" y="2993135"/>
            <a:ext cx="2218764" cy="6051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Hypothesis test </a:t>
            </a:r>
          </a:p>
        </p:txBody>
      </p:sp>
      <p:cxnSp>
        <p:nvCxnSpPr>
          <p:cNvPr id="17" name="Connector: Curved 16">
            <a:extLst>
              <a:ext uri="{FF2B5EF4-FFF2-40B4-BE49-F238E27FC236}">
                <a16:creationId xmlns:a16="http://schemas.microsoft.com/office/drawing/2014/main" id="{0DEA4BF3-FCAB-7423-92B8-BB6B9A8E6089}"/>
              </a:ext>
            </a:extLst>
          </p:cNvPr>
          <p:cNvCxnSpPr>
            <a:stCxn id="8" idx="2"/>
            <a:endCxn id="9" idx="0"/>
          </p:cNvCxnSpPr>
          <p:nvPr/>
        </p:nvCxnSpPr>
        <p:spPr>
          <a:xfrm rot="5400000">
            <a:off x="4898352" y="4004703"/>
            <a:ext cx="597875" cy="1976717"/>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Curved 17">
            <a:extLst>
              <a:ext uri="{FF2B5EF4-FFF2-40B4-BE49-F238E27FC236}">
                <a16:creationId xmlns:a16="http://schemas.microsoft.com/office/drawing/2014/main" id="{76B685BF-C795-FA96-A0E4-6BED4B3E7DF9}"/>
              </a:ext>
            </a:extLst>
          </p:cNvPr>
          <p:cNvCxnSpPr>
            <a:cxnSpLocks/>
            <a:stCxn id="8" idx="2"/>
            <a:endCxn id="10" idx="0"/>
          </p:cNvCxnSpPr>
          <p:nvPr/>
        </p:nvCxnSpPr>
        <p:spPr>
          <a:xfrm rot="16200000" flipH="1">
            <a:off x="6785421" y="4094349"/>
            <a:ext cx="597875" cy="1797423"/>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3506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D87D-4A5A-0A81-6319-7B53CC67C7CC}"/>
              </a:ext>
            </a:extLst>
          </p:cNvPr>
          <p:cNvSpPr>
            <a:spLocks noGrp="1"/>
          </p:cNvSpPr>
          <p:nvPr>
            <p:ph type="title"/>
          </p:nvPr>
        </p:nvSpPr>
        <p:spPr>
          <a:xfrm>
            <a:off x="1410026" y="276087"/>
            <a:ext cx="9371949" cy="1026240"/>
          </a:xfrm>
        </p:spPr>
        <p:txBody>
          <a:bodyPr>
            <a:normAutofit fontScale="90000"/>
          </a:bodyPr>
          <a:lstStyle/>
          <a:p>
            <a:r>
              <a:rPr lang="en-US" dirty="0"/>
              <a:t>Benefits of design and implementation of diseases diagnosis system for beans</a:t>
            </a:r>
          </a:p>
        </p:txBody>
      </p:sp>
      <p:sp>
        <p:nvSpPr>
          <p:cNvPr id="3" name="Content Placeholder 2">
            <a:extLst>
              <a:ext uri="{FF2B5EF4-FFF2-40B4-BE49-F238E27FC236}">
                <a16:creationId xmlns:a16="http://schemas.microsoft.com/office/drawing/2014/main" id="{92D7D5A0-E215-7588-78A5-EA00D799EA85}"/>
              </a:ext>
            </a:extLst>
          </p:cNvPr>
          <p:cNvSpPr>
            <a:spLocks noGrp="1"/>
          </p:cNvSpPr>
          <p:nvPr>
            <p:ph idx="1"/>
          </p:nvPr>
        </p:nvSpPr>
        <p:spPr>
          <a:xfrm>
            <a:off x="1410027" y="1302327"/>
            <a:ext cx="9371948" cy="4884356"/>
          </a:xfrm>
        </p:spPr>
        <p:txBody>
          <a:bodyPr>
            <a:normAutofit lnSpcReduction="10000"/>
          </a:bodyPr>
          <a:lstStyle/>
          <a:p>
            <a:r>
              <a:rPr lang="en-US" b="1" dirty="0"/>
              <a:t>Benefits of design and implementation of diseases diagnosis system for beans Increased Agricultural Productivity</a:t>
            </a:r>
            <a:r>
              <a:rPr lang="en-US" dirty="0"/>
              <a:t>: By promptly detecting diseases, farmers can implement appropriate measures to prevent disease spread and optimize yields.</a:t>
            </a:r>
          </a:p>
          <a:p>
            <a:r>
              <a:rPr lang="en-US" b="1" dirty="0"/>
              <a:t>Cost Savings for Farmers</a:t>
            </a:r>
            <a:r>
              <a:rPr lang="en-US" dirty="0"/>
              <a:t>: Reduced crop losses due to disease result in financial savings for farmers, increasing overall profitability.</a:t>
            </a:r>
          </a:p>
          <a:p>
            <a:r>
              <a:rPr lang="en-US" b="1" dirty="0"/>
              <a:t>Enhanced Farmer Decision-making</a:t>
            </a:r>
            <a:r>
              <a:rPr lang="en-US" dirty="0"/>
              <a:t>: Access to accurate disease information enables farmers to make informed decisions about disease management strategies.</a:t>
            </a:r>
          </a:p>
          <a:p>
            <a:r>
              <a:rPr lang="en-US" b="1" dirty="0"/>
              <a:t>Improved Sustainability</a:t>
            </a:r>
            <a:r>
              <a:rPr lang="en-US" dirty="0"/>
              <a:t>: Early disease detection and management contribute to sustainable farming practices, reducing the need for excessive pesticide use.</a:t>
            </a:r>
          </a:p>
          <a:p>
            <a:r>
              <a:rPr lang="en-US" b="1" dirty="0"/>
              <a:t>Efficient Resource Allocation</a:t>
            </a:r>
            <a:r>
              <a:rPr lang="en-US" dirty="0"/>
              <a:t>: The system allows for targeted use of resources, such as pesticides and fungicides, resulting in efficient resource utilization.</a:t>
            </a:r>
          </a:p>
        </p:txBody>
      </p:sp>
    </p:spTree>
    <p:extLst>
      <p:ext uri="{BB962C8B-B14F-4D97-AF65-F5344CB8AC3E}">
        <p14:creationId xmlns:p14="http://schemas.microsoft.com/office/powerpoint/2010/main" val="72287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CA94-FD93-3D60-628E-5607BF07E16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574288C-0CFF-84CB-1F66-1CDB610CB2CD}"/>
              </a:ext>
            </a:extLst>
          </p:cNvPr>
          <p:cNvSpPr>
            <a:spLocks noGrp="1"/>
          </p:cNvSpPr>
          <p:nvPr>
            <p:ph idx="1"/>
          </p:nvPr>
        </p:nvSpPr>
        <p:spPr/>
        <p:txBody>
          <a:bodyPr/>
          <a:lstStyle/>
          <a:p>
            <a:pPr marL="0" indent="0">
              <a:buNone/>
            </a:pPr>
            <a:r>
              <a:rPr lang="en-US" dirty="0"/>
              <a:t>The objective of the project "Design and Implementation of Diseases Diagnosis System for Beans" is to develop an advanced and user-friendly Disease Diagnosis System using convolutional neural networks (CNNs) to accurately detect and classify various leaf diseases affecting bean plants. The system aims to empower farmers in Sri Lanka with an efficient and economical solution for early disease detection, enabling timely and targeted management strategies to enhance agricultural productivity and minimize crop losses due to plant diseases</a:t>
            </a:r>
          </a:p>
        </p:txBody>
      </p:sp>
    </p:spTree>
    <p:extLst>
      <p:ext uri="{BB962C8B-B14F-4D97-AF65-F5344CB8AC3E}">
        <p14:creationId xmlns:p14="http://schemas.microsoft.com/office/powerpoint/2010/main" val="69319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E656-E7CD-18C4-E08B-3C09016A25A2}"/>
              </a:ext>
            </a:extLst>
          </p:cNvPr>
          <p:cNvSpPr>
            <a:spLocks noGrp="1"/>
          </p:cNvSpPr>
          <p:nvPr>
            <p:ph type="title"/>
          </p:nvPr>
        </p:nvSpPr>
        <p:spPr/>
        <p:txBody>
          <a:bodyPr/>
          <a:lstStyle/>
          <a:p>
            <a:r>
              <a:rPr lang="en-US" dirty="0"/>
              <a:t>Sub Objectives</a:t>
            </a:r>
          </a:p>
        </p:txBody>
      </p:sp>
      <p:sp>
        <p:nvSpPr>
          <p:cNvPr id="3" name="Content Placeholder 2">
            <a:extLst>
              <a:ext uri="{FF2B5EF4-FFF2-40B4-BE49-F238E27FC236}">
                <a16:creationId xmlns:a16="http://schemas.microsoft.com/office/drawing/2014/main" id="{BD9CE7C7-E2CB-EE7F-7AD0-45A29546FCFC}"/>
              </a:ext>
            </a:extLst>
          </p:cNvPr>
          <p:cNvSpPr>
            <a:spLocks noGrp="1"/>
          </p:cNvSpPr>
          <p:nvPr>
            <p:ph idx="1"/>
          </p:nvPr>
        </p:nvSpPr>
        <p:spPr/>
        <p:txBody>
          <a:bodyPr/>
          <a:lstStyle/>
          <a:p>
            <a:pPr>
              <a:buFont typeface="Wingdings" panose="05000000000000000000" pitchFamily="2" charset="2"/>
              <a:buChar char="Ø"/>
            </a:pPr>
            <a:r>
              <a:rPr lang="en-US" dirty="0"/>
              <a:t>Data Collection and Preprocessing </a:t>
            </a:r>
          </a:p>
          <a:p>
            <a:pPr>
              <a:buFont typeface="Wingdings" panose="05000000000000000000" pitchFamily="2" charset="2"/>
              <a:buChar char="Ø"/>
            </a:pPr>
            <a:r>
              <a:rPr lang="en-US" dirty="0"/>
              <a:t> Machine Learning Model Training </a:t>
            </a:r>
          </a:p>
          <a:p>
            <a:pPr>
              <a:buFont typeface="Wingdings" panose="05000000000000000000" pitchFamily="2" charset="2"/>
              <a:buChar char="Ø"/>
            </a:pPr>
            <a:r>
              <a:rPr lang="en-US" dirty="0"/>
              <a:t>User Interface Development </a:t>
            </a:r>
          </a:p>
          <a:p>
            <a:pPr>
              <a:buFont typeface="Wingdings" panose="05000000000000000000" pitchFamily="2" charset="2"/>
              <a:buChar char="Ø"/>
            </a:pPr>
            <a:r>
              <a:rPr lang="en-US" dirty="0"/>
              <a:t>Quality Prediction of Beans </a:t>
            </a:r>
          </a:p>
          <a:p>
            <a:pPr>
              <a:buFont typeface="Wingdings" panose="05000000000000000000" pitchFamily="2" charset="2"/>
              <a:buChar char="Ø"/>
            </a:pPr>
            <a:r>
              <a:rPr lang="en-US" dirty="0"/>
              <a:t> Prediction of Diseases of Beans </a:t>
            </a:r>
          </a:p>
          <a:p>
            <a:pPr>
              <a:buFont typeface="Wingdings" panose="05000000000000000000" pitchFamily="2" charset="2"/>
              <a:buChar char="Ø"/>
            </a:pPr>
            <a:r>
              <a:rPr lang="en-US" dirty="0"/>
              <a:t>Prediction of Market Value of Beans </a:t>
            </a:r>
          </a:p>
          <a:p>
            <a:pPr>
              <a:buFont typeface="Wingdings" panose="05000000000000000000" pitchFamily="2" charset="2"/>
              <a:buChar char="Ø"/>
            </a:pPr>
            <a:r>
              <a:rPr lang="en-US" dirty="0"/>
              <a:t> Prediction of Weather Conditions for Beans </a:t>
            </a:r>
          </a:p>
        </p:txBody>
      </p:sp>
    </p:spTree>
    <p:extLst>
      <p:ext uri="{BB962C8B-B14F-4D97-AF65-F5344CB8AC3E}">
        <p14:creationId xmlns:p14="http://schemas.microsoft.com/office/powerpoint/2010/main" val="247293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EC9E49B7-4EF5-484D-A5C3-E44E8A0091EA}"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4F6EFD-5A76-4C77-A0A3-4BA9EAEE14E7}">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4D18307F-863E-465D-9426-B14DA0CBD25E}">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78F2847D-96C7-4634-93AB-D232DDB6E5E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tf03098889_wac</Template>
  <TotalTime>5282</TotalTime>
  <Words>4081</Words>
  <Application>Microsoft Office PowerPoint</Application>
  <PresentationFormat>Widescreen</PresentationFormat>
  <Paragraphs>237</Paragraphs>
  <Slides>59</Slides>
  <Notes>2</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Custom</vt:lpstr>
      <vt:lpstr>PowerPoint Presentation</vt:lpstr>
      <vt:lpstr>Design and Implementation of Diseases Diagnosis System for Beans </vt:lpstr>
      <vt:lpstr>Team Membres </vt:lpstr>
      <vt:lpstr>Introduction to the overall project </vt:lpstr>
      <vt:lpstr>Legacy Systems</vt:lpstr>
      <vt:lpstr>Research Question</vt:lpstr>
      <vt:lpstr>Benefits of design and implementation of diseases diagnosis system for beans</vt:lpstr>
      <vt:lpstr>Objective</vt:lpstr>
      <vt:lpstr>Sub Objectives</vt:lpstr>
      <vt:lpstr>System Overall Diagram </vt:lpstr>
      <vt:lpstr>Mythology </vt:lpstr>
      <vt:lpstr>PowerPoint Presentation</vt:lpstr>
      <vt:lpstr>IT20647100 Perera M.T.G.E  Introduction and Background:</vt:lpstr>
      <vt:lpstr>Research Gap: </vt:lpstr>
      <vt:lpstr>Research Problem: </vt:lpstr>
      <vt:lpstr>Specific Objectives:</vt:lpstr>
      <vt:lpstr>Sub Objectives:</vt:lpstr>
      <vt:lpstr>Methodology:</vt:lpstr>
      <vt:lpstr>Tools and Technologies: </vt:lpstr>
      <vt:lpstr>Non-Functional Requirements:</vt:lpstr>
      <vt:lpstr>Work Breakdown Structure: </vt:lpstr>
      <vt:lpstr>Gantt Chart: </vt:lpstr>
      <vt:lpstr>References: </vt:lpstr>
      <vt:lpstr>Subasinghe H.K.A.A.S  Introduction and Background:</vt:lpstr>
      <vt:lpstr>Research Gap:</vt:lpstr>
      <vt:lpstr>Research Problem:</vt:lpstr>
      <vt:lpstr>Specific Objectives: </vt:lpstr>
      <vt:lpstr>Sub Objectives:</vt:lpstr>
      <vt:lpstr>Methodology: </vt:lpstr>
      <vt:lpstr>PowerPoint Presentation</vt:lpstr>
      <vt:lpstr>Non-Functional Requirements:</vt:lpstr>
      <vt:lpstr>Work Breakdown Structure </vt:lpstr>
      <vt:lpstr>Gantt Chart </vt:lpstr>
      <vt:lpstr>References </vt:lpstr>
      <vt:lpstr>PowerPoint Presentation</vt:lpstr>
      <vt:lpstr>Research Gap: </vt:lpstr>
      <vt:lpstr>Research Problem: </vt:lpstr>
      <vt:lpstr>Specific Objectives:</vt:lpstr>
      <vt:lpstr>Sub Objectives:</vt:lpstr>
      <vt:lpstr>Methodology:</vt:lpstr>
      <vt:lpstr>PowerPoint Presentation</vt:lpstr>
      <vt:lpstr>Non-Functional Requirements: </vt:lpstr>
      <vt:lpstr>Work Breakdown Structure </vt:lpstr>
      <vt:lpstr>Gantt Chart </vt:lpstr>
      <vt:lpstr>References </vt:lpstr>
      <vt:lpstr>PowerPoint Presentation</vt:lpstr>
      <vt:lpstr>Research Gap: </vt:lpstr>
      <vt:lpstr>Research Problem: </vt:lpstr>
      <vt:lpstr>Specific Objectives: </vt:lpstr>
      <vt:lpstr>Sub Objectives: </vt:lpstr>
      <vt:lpstr>Methodology: </vt:lpstr>
      <vt:lpstr>PowerPoint Presentation</vt:lpstr>
      <vt:lpstr>Non-Functional Requirements: </vt:lpstr>
      <vt:lpstr>Work Breakdown Structure </vt:lpstr>
      <vt:lpstr>Gantt Chart </vt:lpstr>
      <vt:lpstr>References </vt:lpstr>
      <vt:lpstr>Commercialization </vt:lpstr>
      <vt:lpstr>Budget &amp; Budget Justification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Diseases Diagnosis System for Beans </dc:title>
  <dc:creator>Subhasinghe H.K.A.A.S it20299170</dc:creator>
  <cp:lastModifiedBy>IT20299170 Subhasinghe H.K.A.A.S</cp:lastModifiedBy>
  <cp:revision>4</cp:revision>
  <dcterms:created xsi:type="dcterms:W3CDTF">2023-07-30T15:48:50Z</dcterms:created>
  <dcterms:modified xsi:type="dcterms:W3CDTF">2023-11-03T15:16:45Z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