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17"/>
  </p:notesMasterIdLst>
  <p:handoutMasterIdLst>
    <p:handoutMasterId r:id="rId18"/>
  </p:handoutMasterIdLst>
  <p:sldIdLst>
    <p:sldId id="344" r:id="rId2"/>
    <p:sldId id="356" r:id="rId3"/>
    <p:sldId id="338" r:id="rId4"/>
    <p:sldId id="383" r:id="rId5"/>
    <p:sldId id="385" r:id="rId6"/>
    <p:sldId id="384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0066"/>
    <a:srgbClr val="FF9999"/>
    <a:srgbClr val="5F6103"/>
    <a:srgbClr val="D83CDC"/>
    <a:srgbClr val="7B135D"/>
    <a:srgbClr val="5F0D19"/>
    <a:srgbClr val="0000CC"/>
    <a:srgbClr val="3B9434"/>
    <a:srgbClr val="BEC30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3" autoAdjust="0"/>
    <p:restoredTop sz="94601" autoAdjust="0"/>
  </p:normalViewPr>
  <p:slideViewPr>
    <p:cSldViewPr>
      <p:cViewPr varScale="1">
        <p:scale>
          <a:sx n="86" d="100"/>
          <a:sy n="86" d="100"/>
        </p:scale>
        <p:origin x="-14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9A51B64-6BC7-4B60-8DE2-78752796A9F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5BE4C9F-D2B3-47C1-920E-D976772FBC3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3</a:t>
            </a:fld>
            <a:fld id="{3F94CEDA-53D8-4FFB-A27B-8BAE87059D87}" type="slidenum">
              <a:rPr lang="en-US" altLang="zh-TW"/>
              <a:pPr/>
              <a:t>3</a:t>
            </a:fld>
            <a:fld id="{A9983B5B-20C8-49FD-A668-567CDC76100D}" type="slidenum">
              <a:rPr lang="en-US" altLang="zh-TW"/>
              <a:pPr/>
              <a:t>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12</a:t>
            </a:fld>
            <a:fld id="{3F94CEDA-53D8-4FFB-A27B-8BAE87059D87}" type="slidenum">
              <a:rPr lang="en-US" altLang="zh-TW"/>
              <a:pPr/>
              <a:t>12</a:t>
            </a:fld>
            <a:fld id="{A9983B5B-20C8-49FD-A668-567CDC76100D}" type="slidenum">
              <a:rPr lang="en-US" altLang="zh-TW"/>
              <a:pPr/>
              <a:t>12</a:t>
            </a:fld>
            <a:endParaRPr lang="en-US" altLang="zh-TW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13</a:t>
            </a:fld>
            <a:fld id="{3F94CEDA-53D8-4FFB-A27B-8BAE87059D87}" type="slidenum">
              <a:rPr lang="en-US" altLang="zh-TW"/>
              <a:pPr/>
              <a:t>13</a:t>
            </a:fld>
            <a:fld id="{A9983B5B-20C8-49FD-A668-567CDC76100D}" type="slidenum">
              <a:rPr lang="en-US" altLang="zh-TW"/>
              <a:pPr/>
              <a:t>13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14</a:t>
            </a:fld>
            <a:fld id="{3F94CEDA-53D8-4FFB-A27B-8BAE87059D87}" type="slidenum">
              <a:rPr lang="en-US" altLang="zh-TW"/>
              <a:pPr/>
              <a:t>14</a:t>
            </a:fld>
            <a:fld id="{A9983B5B-20C8-49FD-A668-567CDC76100D}" type="slidenum">
              <a:rPr lang="en-US" altLang="zh-TW"/>
              <a:pPr/>
              <a:t>14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15</a:t>
            </a:fld>
            <a:fld id="{3F94CEDA-53D8-4FFB-A27B-8BAE87059D87}" type="slidenum">
              <a:rPr lang="en-US" altLang="zh-TW"/>
              <a:pPr/>
              <a:t>15</a:t>
            </a:fld>
            <a:fld id="{A9983B5B-20C8-49FD-A668-567CDC76100D}" type="slidenum">
              <a:rPr lang="en-US" altLang="zh-TW"/>
              <a:pPr/>
              <a:t>15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4</a:t>
            </a:fld>
            <a:fld id="{3F94CEDA-53D8-4FFB-A27B-8BAE87059D87}" type="slidenum">
              <a:rPr lang="en-US" altLang="zh-TW"/>
              <a:pPr/>
              <a:t>4</a:t>
            </a:fld>
            <a:fld id="{A9983B5B-20C8-49FD-A668-567CDC76100D}" type="slidenum">
              <a:rPr lang="en-US" altLang="zh-TW"/>
              <a:pPr/>
              <a:t>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5</a:t>
            </a:fld>
            <a:fld id="{3F94CEDA-53D8-4FFB-A27B-8BAE87059D87}" type="slidenum">
              <a:rPr lang="en-US" altLang="zh-TW"/>
              <a:pPr/>
              <a:t>5</a:t>
            </a:fld>
            <a:fld id="{A9983B5B-20C8-49FD-A668-567CDC76100D}" type="slidenum">
              <a:rPr lang="en-US" altLang="zh-TW"/>
              <a:pPr/>
              <a:t>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6</a:t>
            </a:fld>
            <a:fld id="{3F94CEDA-53D8-4FFB-A27B-8BAE87059D87}" type="slidenum">
              <a:rPr lang="en-US" altLang="zh-TW"/>
              <a:pPr/>
              <a:t>6</a:t>
            </a:fld>
            <a:fld id="{A9983B5B-20C8-49FD-A668-567CDC76100D}" type="slidenum">
              <a:rPr lang="en-US" altLang="zh-TW"/>
              <a:pPr/>
              <a:t>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7</a:t>
            </a:fld>
            <a:fld id="{3F94CEDA-53D8-4FFB-A27B-8BAE87059D87}" type="slidenum">
              <a:rPr lang="en-US" altLang="zh-TW"/>
              <a:pPr/>
              <a:t>7</a:t>
            </a:fld>
            <a:fld id="{A9983B5B-20C8-49FD-A668-567CDC76100D}" type="slidenum">
              <a:rPr lang="en-US" altLang="zh-TW"/>
              <a:pPr/>
              <a:t>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8</a:t>
            </a:fld>
            <a:fld id="{3F94CEDA-53D8-4FFB-A27B-8BAE87059D87}" type="slidenum">
              <a:rPr lang="en-US" altLang="zh-TW"/>
              <a:pPr/>
              <a:t>8</a:t>
            </a:fld>
            <a:fld id="{A9983B5B-20C8-49FD-A668-567CDC76100D}" type="slidenum">
              <a:rPr lang="en-US" altLang="zh-TW"/>
              <a:pPr/>
              <a:t>8</a:t>
            </a:fld>
            <a:endParaRPr lang="en-US" altLang="zh-TW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9</a:t>
            </a:fld>
            <a:fld id="{3F94CEDA-53D8-4FFB-A27B-8BAE87059D87}" type="slidenum">
              <a:rPr lang="en-US" altLang="zh-TW"/>
              <a:pPr/>
              <a:t>9</a:t>
            </a:fld>
            <a:fld id="{A9983B5B-20C8-49FD-A668-567CDC76100D}" type="slidenum">
              <a:rPr lang="en-US" altLang="zh-TW"/>
              <a:pPr/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10</a:t>
            </a:fld>
            <a:fld id="{3F94CEDA-53D8-4FFB-A27B-8BAE87059D87}" type="slidenum">
              <a:rPr lang="en-US" altLang="zh-TW"/>
              <a:pPr/>
              <a:t>10</a:t>
            </a:fld>
            <a:fld id="{A9983B5B-20C8-49FD-A668-567CDC76100D}" type="slidenum">
              <a:rPr lang="en-US" altLang="zh-TW"/>
              <a:pPr/>
              <a:t>10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907E-59A9-4174-8618-F9C837782A1F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045F76A5-7C8B-4879-823D-8E5B44CA4227}" type="slidenum">
              <a:rPr lang="en-US" altLang="zh-TW"/>
              <a:pPr/>
              <a:t>11</a:t>
            </a:fld>
            <a:fld id="{3F94CEDA-53D8-4FFB-A27B-8BAE87059D87}" type="slidenum">
              <a:rPr lang="en-US" altLang="zh-TW"/>
              <a:pPr/>
              <a:t>11</a:t>
            </a:fld>
            <a:fld id="{A9983B5B-20C8-49FD-A668-567CDC76100D}" type="slidenum">
              <a:rPr lang="en-US" altLang="zh-TW"/>
              <a:pPr/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A4E691A-9561-4FAD-B4C5-A7C5580DC7E9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78856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7885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8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B79A4-2C2C-4298-94E2-A62CBE4158A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EE277-BF0E-4B3D-9B5A-599505DF846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7C02A50-6692-4CFE-8787-DAA262D0600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03CC105-4275-432C-9B99-C22B33BDD18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4D5A2-85BE-4F9D-91AC-0FA2BA5CA3E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21934-AB21-4806-AD7C-9BDF2822C2D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19534B-BD5D-499F-A9B1-454A78CBA67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E4D06-3E03-4D84-B4C9-87A0469A411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A11AC-1C67-4224-A81E-E5662E04698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D6A9E1-58B6-43C4-ADEC-8FCEB386D72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46246-7604-4F88-B049-37291AA6AA9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A2FFF-BA89-4EA9-975C-52BBB0CC843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+mn-lt"/>
              </a:defRPr>
            </a:lvl1pPr>
          </a:lstStyle>
          <a:p>
            <a:fld id="{69ED4A9A-CF35-465E-95AD-2C2CB027B9C8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778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778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shub.org/wp-content/uploads/2015/01/Output-characteristics-of-common-emitter-configuration.jp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shub.org/wp-content/uploads/2015/01/5.-Common-collector-symbol-and-connection.jp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shub.org/wp-content/uploads/2015/01/6.-Common-collector-transistor-circuit.jp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shub.org/wp-content/uploads/2015/01/7.-Input-characteristics-of-common-collector-configuration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shub.org/wp-content/uploads/2015/01/8.-UntitledOutput-characteristics-of-common-collector-configuration.jp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shub.org/wp-content/uploads/2015/01/1.-Common-base-symbol-and-connection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shub.org/wp-content/uploads/2015/01/2.-Common-base-transistor-circuit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shub.org/wp-content/uploads/2015/01/3.-Input-characteristics-of-common-base-configuration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shub.org/wp-content/uploads/2015/01/4.-Output-characteristics-of-common-base-configuration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shub.org/wp-content/uploads/2015/01/9.-Common-emitter-symbol-and-connection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shub.org/wp-content/uploads/2015/01/10.-Common-emitter-transistor-circuit.jp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shub.org/wp-content/uploads/2015/01/11.-Input-characteristics-of-common-emitter-configuration.jp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1286"/>
            <a:ext cx="7772400" cy="2057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EE281 (Introduction to Electrical Engineering II) and EE285 (Electronics I)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BJT Amplifier Configurations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0652" y="3525396"/>
            <a:ext cx="6400800" cy="2514600"/>
          </a:xfrm>
        </p:spPr>
        <p:txBody>
          <a:bodyPr/>
          <a:lstStyle/>
          <a:p>
            <a:endParaRPr lang="en-US" sz="2000" dirty="0" smtClean="0"/>
          </a:p>
          <a:p>
            <a:pPr algn="ctr"/>
            <a:r>
              <a:rPr lang="en-US" sz="2000" dirty="0" smtClean="0"/>
              <a:t>Dr. Melaka </a:t>
            </a:r>
            <a:r>
              <a:rPr lang="en-US" sz="2000" dirty="0" err="1" smtClean="0"/>
              <a:t>Senadeera</a:t>
            </a:r>
            <a:endParaRPr lang="en-US" sz="2000" dirty="0" smtClean="0"/>
          </a:p>
          <a:p>
            <a:pPr algn="ctr"/>
            <a:r>
              <a:rPr lang="en-US" sz="2000" dirty="0" smtClean="0"/>
              <a:t>Department of Electrical and Electronics Engineering</a:t>
            </a:r>
          </a:p>
          <a:p>
            <a:pPr algn="ctr"/>
            <a:r>
              <a:rPr lang="en-US" sz="2000" dirty="0" smtClean="0"/>
              <a:t>University of </a:t>
            </a:r>
            <a:r>
              <a:rPr lang="en-US" sz="2000" dirty="0" err="1" smtClean="0"/>
              <a:t>Peradeniya</a:t>
            </a:r>
            <a:endParaRPr lang="en-US" sz="2000" dirty="0" smtClean="0"/>
          </a:p>
          <a:p>
            <a:pPr algn="ctr"/>
            <a:r>
              <a:rPr lang="en-US" sz="2000" dirty="0" err="1" smtClean="0"/>
              <a:t>Peradeniya</a:t>
            </a:r>
            <a:r>
              <a:rPr lang="en-US" sz="2000" dirty="0" smtClean="0"/>
              <a:t> 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fld id="{941CD5ED-D97C-4351-9893-A8E51C75843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95400" y="152400"/>
            <a:ext cx="6629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kumimoji="1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ransistor</a:t>
            </a:r>
            <a:r>
              <a:rPr kumimoji="1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configurations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0" y="953213"/>
            <a:ext cx="922566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/>
              <a:t>Output Characteristics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Common emitter configuration are obtained between the output current I</a:t>
            </a:r>
            <a:r>
              <a:rPr lang="en-US" sz="1400" baseline="-25000" dirty="0" smtClean="0"/>
              <a:t>C</a:t>
            </a:r>
            <a:r>
              <a:rPr lang="en-US" sz="1400" dirty="0" smtClean="0"/>
              <a:t> and output voltage V</a:t>
            </a:r>
            <a:r>
              <a:rPr lang="en-US" sz="1400" baseline="-25000" dirty="0" smtClean="0"/>
              <a:t>CE</a:t>
            </a:r>
            <a:r>
              <a:rPr lang="en-US" sz="1400" dirty="0" smtClean="0"/>
              <a:t> </a:t>
            </a:r>
          </a:p>
          <a:p>
            <a:r>
              <a:rPr lang="en-US" sz="1400" dirty="0" smtClean="0"/>
              <a:t>  with constant input current I</a:t>
            </a:r>
            <a:r>
              <a:rPr lang="en-US" sz="1400" baseline="-25000" dirty="0" smtClean="0"/>
              <a:t>B</a:t>
            </a:r>
            <a:r>
              <a:rPr lang="en-US" sz="1400" dirty="0" smtClean="0"/>
              <a:t>. 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Keep the base current I</a:t>
            </a:r>
            <a:r>
              <a:rPr lang="en-US" sz="1400" baseline="-25000" dirty="0" smtClean="0"/>
              <a:t>B </a:t>
            </a:r>
            <a:r>
              <a:rPr lang="en-US" sz="1400" dirty="0" smtClean="0"/>
              <a:t>constant and vary the value of output voltage V</a:t>
            </a:r>
            <a:r>
              <a:rPr lang="en-US" sz="1400" baseline="-25000" dirty="0" smtClean="0"/>
              <a:t>CE</a:t>
            </a:r>
            <a:r>
              <a:rPr lang="en-US" sz="1400" dirty="0" smtClean="0"/>
              <a:t> for different points.</a:t>
            </a:r>
          </a:p>
          <a:p>
            <a:r>
              <a:rPr lang="en-US" sz="1400" dirty="0" smtClean="0"/>
              <a:t>  Plot the graph between the parameters I</a:t>
            </a:r>
            <a:r>
              <a:rPr lang="en-US" sz="1400" baseline="-25000" dirty="0" smtClean="0"/>
              <a:t>C</a:t>
            </a:r>
            <a:r>
              <a:rPr lang="en-US" sz="1400" dirty="0" smtClean="0"/>
              <a:t> and V</a:t>
            </a:r>
            <a:r>
              <a:rPr lang="en-US" sz="1400" baseline="-25000" dirty="0" smtClean="0"/>
              <a:t>CE </a:t>
            </a:r>
            <a:r>
              <a:rPr lang="en-US" sz="1400" dirty="0" smtClean="0"/>
              <a:t>in order to get the output characteristics of </a:t>
            </a:r>
          </a:p>
          <a:p>
            <a:r>
              <a:rPr lang="en-US" sz="1400" dirty="0" smtClean="0"/>
              <a:t>  common emitter configuration. 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The equation to calculate the output resistance from this graph is given below.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R</a:t>
            </a:r>
            <a:r>
              <a:rPr lang="en-US" sz="1400" baseline="-25000" dirty="0" smtClean="0"/>
              <a:t>out</a:t>
            </a:r>
            <a:r>
              <a:rPr lang="en-US" sz="1400" dirty="0" smtClean="0"/>
              <a:t> = V</a:t>
            </a:r>
            <a:r>
              <a:rPr lang="en-US" sz="1400" baseline="-25000" dirty="0" smtClean="0"/>
              <a:t>CE</a:t>
            </a:r>
            <a:r>
              <a:rPr lang="en-US" sz="1400" dirty="0" smtClean="0"/>
              <a:t>/I</a:t>
            </a:r>
            <a:r>
              <a:rPr lang="en-US" sz="1400" baseline="-25000" dirty="0" smtClean="0"/>
              <a:t>C</a:t>
            </a:r>
            <a:r>
              <a:rPr lang="en-US" sz="1400" dirty="0" smtClean="0"/>
              <a:t> (when I</a:t>
            </a:r>
            <a:r>
              <a:rPr lang="en-US" sz="1400" baseline="-25000" dirty="0" smtClean="0"/>
              <a:t>B</a:t>
            </a:r>
            <a:r>
              <a:rPr lang="en-US" sz="1400" dirty="0" smtClean="0"/>
              <a:t> is at constant)</a:t>
            </a:r>
            <a:endParaRPr lang="en-US" sz="1400" dirty="0"/>
          </a:p>
        </p:txBody>
      </p:sp>
      <p:pic>
        <p:nvPicPr>
          <p:cNvPr id="8" name="Picture 7" descr="http://www.electronicshub.org/wp-content/uploads/2015/01/Output-characteristics-of-common-emitter-configuration.jpg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3710847"/>
            <a:ext cx="51720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95400" y="152400"/>
            <a:ext cx="6629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kumimoji="1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ransistor</a:t>
            </a:r>
            <a:r>
              <a:rPr kumimoji="1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configurations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66800" y="4153354"/>
            <a:ext cx="7086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Collector terminal as common for both input and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  output signals.</a:t>
            </a:r>
          </a:p>
          <a:p>
            <a:pPr lvl="1" algn="just">
              <a:spcBef>
                <a:spcPts val="0"/>
              </a:spcBef>
            </a:pPr>
            <a:endParaRPr lang="en-US" dirty="0" smtClean="0"/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input signal is applied between the base-collector </a:t>
            </a:r>
          </a:p>
          <a:p>
            <a:pPr lvl="1" algn="just">
              <a:spcBef>
                <a:spcPts val="0"/>
              </a:spcBef>
            </a:pPr>
            <a:r>
              <a:rPr lang="en-US" dirty="0" smtClean="0"/>
              <a:t>  region and the output is taken from the emitter-</a:t>
            </a:r>
          </a:p>
          <a:p>
            <a:pPr lvl="1" algn="just">
              <a:spcBef>
                <a:spcPts val="0"/>
              </a:spcBef>
            </a:pPr>
            <a:r>
              <a:rPr lang="en-US" dirty="0" smtClean="0"/>
              <a:t>  collector region</a:t>
            </a:r>
          </a:p>
          <a:p>
            <a:pPr lvl="1" algn="just">
              <a:spcBef>
                <a:spcPts val="0"/>
              </a:spcBef>
            </a:pPr>
            <a:endParaRPr lang="en-US" dirty="0" smtClean="0"/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input parameters are V</a:t>
            </a:r>
            <a:r>
              <a:rPr lang="en-US" baseline="-25000" dirty="0" smtClean="0"/>
              <a:t>BC</a:t>
            </a:r>
            <a:r>
              <a:rPr lang="en-US" dirty="0" smtClean="0"/>
              <a:t> and I</a:t>
            </a:r>
            <a:r>
              <a:rPr lang="en-US" baseline="-25000" dirty="0" smtClean="0"/>
              <a:t>B</a:t>
            </a:r>
            <a:r>
              <a:rPr lang="en-US" dirty="0" smtClean="0"/>
              <a:t> and the output </a:t>
            </a:r>
          </a:p>
          <a:p>
            <a:pPr lvl="1" algn="just">
              <a:spcBef>
                <a:spcPts val="0"/>
              </a:spcBef>
            </a:pPr>
            <a:r>
              <a:rPr lang="en-US" dirty="0" smtClean="0"/>
              <a:t>  parameters are V</a:t>
            </a:r>
            <a:r>
              <a:rPr lang="en-US" baseline="-25000" dirty="0" smtClean="0"/>
              <a:t>EC</a:t>
            </a:r>
            <a:r>
              <a:rPr lang="en-US" dirty="0" smtClean="0"/>
              <a:t> and I</a:t>
            </a:r>
            <a:r>
              <a:rPr lang="en-US" baseline="-25000" dirty="0" smtClean="0"/>
              <a:t>E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</p:txBody>
      </p:sp>
      <p:pic>
        <p:nvPicPr>
          <p:cNvPr id="8" name="Picture 7" descr="5. Common collector symbol and connection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914401"/>
            <a:ext cx="5257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98788" y="20196"/>
            <a:ext cx="6629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kumimoji="1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ransistor</a:t>
            </a:r>
            <a:r>
              <a:rPr kumimoji="1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configurations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1800" y="22098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1017" y="4171723"/>
            <a:ext cx="33307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Current gain,</a:t>
            </a:r>
          </a:p>
          <a:p>
            <a:endParaRPr lang="en-US" dirty="0" smtClean="0">
              <a:latin typeface="+mj-lt"/>
              <a:cs typeface="Times New Roman" pitchFamily="18" charset="0"/>
            </a:endParaRPr>
          </a:p>
          <a:p>
            <a:r>
              <a:rPr lang="en-US" dirty="0" smtClean="0">
                <a:latin typeface="+mj-lt"/>
                <a:cs typeface="Times New Roman" pitchFamily="18" charset="0"/>
              </a:rPr>
              <a:t>A</a:t>
            </a:r>
            <a:r>
              <a:rPr lang="en-US" baseline="-25000" dirty="0" smtClean="0">
                <a:latin typeface="+mj-lt"/>
                <a:cs typeface="Times New Roman" pitchFamily="18" charset="0"/>
              </a:rPr>
              <a:t>i</a:t>
            </a:r>
            <a:r>
              <a:rPr lang="en-US" dirty="0" smtClean="0">
                <a:latin typeface="+mj-lt"/>
                <a:cs typeface="Times New Roman" pitchFamily="18" charset="0"/>
              </a:rPr>
              <a:t> = output current/Input current</a:t>
            </a:r>
          </a:p>
          <a:p>
            <a:endParaRPr lang="en-US" dirty="0" smtClean="0">
              <a:latin typeface="+mj-lt"/>
              <a:cs typeface="Times New Roman" pitchFamily="18" charset="0"/>
            </a:endParaRPr>
          </a:p>
          <a:p>
            <a:r>
              <a:rPr lang="en-US" dirty="0" smtClean="0">
                <a:latin typeface="+mj-lt"/>
                <a:cs typeface="Times New Roman" pitchFamily="18" charset="0"/>
              </a:rPr>
              <a:t>   A</a:t>
            </a:r>
            <a:r>
              <a:rPr lang="en-US" baseline="-25000" dirty="0" smtClean="0">
                <a:latin typeface="+mj-lt"/>
                <a:cs typeface="Times New Roman" pitchFamily="18" charset="0"/>
              </a:rPr>
              <a:t>i</a:t>
            </a:r>
            <a:r>
              <a:rPr lang="en-US" dirty="0" smtClean="0">
                <a:latin typeface="+mj-lt"/>
                <a:cs typeface="Times New Roman" pitchFamily="18" charset="0"/>
              </a:rPr>
              <a:t> = I</a:t>
            </a:r>
            <a:r>
              <a:rPr lang="en-US" baseline="-25000" dirty="0" smtClean="0">
                <a:latin typeface="+mj-lt"/>
                <a:cs typeface="Times New Roman" pitchFamily="18" charset="0"/>
              </a:rPr>
              <a:t>E</a:t>
            </a:r>
            <a:r>
              <a:rPr lang="en-US" dirty="0" smtClean="0">
                <a:latin typeface="+mj-lt"/>
                <a:cs typeface="Times New Roman" pitchFamily="18" charset="0"/>
              </a:rPr>
              <a:t>/I</a:t>
            </a:r>
            <a:r>
              <a:rPr lang="en-US" baseline="-25000" dirty="0" smtClean="0">
                <a:latin typeface="+mj-lt"/>
                <a:cs typeface="Times New Roman" pitchFamily="18" charset="0"/>
              </a:rPr>
              <a:t>B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r>
              <a:rPr lang="en-US" dirty="0" smtClean="0">
                <a:latin typeface="+mj-lt"/>
                <a:cs typeface="Times New Roman" pitchFamily="18" charset="0"/>
              </a:rPr>
              <a:t>   A</a:t>
            </a:r>
            <a:r>
              <a:rPr lang="en-US" baseline="-25000" dirty="0" smtClean="0">
                <a:latin typeface="+mj-lt"/>
                <a:cs typeface="Times New Roman" pitchFamily="18" charset="0"/>
              </a:rPr>
              <a:t>i</a:t>
            </a:r>
            <a:r>
              <a:rPr lang="en-US" dirty="0" smtClean="0">
                <a:latin typeface="+mj-lt"/>
                <a:cs typeface="Times New Roman" pitchFamily="18" charset="0"/>
              </a:rPr>
              <a:t> = (I</a:t>
            </a:r>
            <a:r>
              <a:rPr lang="en-US" baseline="-25000" dirty="0" smtClean="0">
                <a:latin typeface="+mj-lt"/>
                <a:cs typeface="Times New Roman" pitchFamily="18" charset="0"/>
              </a:rPr>
              <a:t>C</a:t>
            </a:r>
            <a:r>
              <a:rPr lang="en-US" dirty="0" smtClean="0">
                <a:latin typeface="+mj-lt"/>
                <a:cs typeface="Times New Roman" pitchFamily="18" charset="0"/>
              </a:rPr>
              <a:t> + I</a:t>
            </a:r>
            <a:r>
              <a:rPr lang="en-US" baseline="-25000" dirty="0" smtClean="0">
                <a:latin typeface="+mj-lt"/>
                <a:cs typeface="Times New Roman" pitchFamily="18" charset="0"/>
              </a:rPr>
              <a:t>B</a:t>
            </a:r>
            <a:r>
              <a:rPr lang="en-US" dirty="0" smtClean="0">
                <a:latin typeface="+mj-lt"/>
                <a:cs typeface="Times New Roman" pitchFamily="18" charset="0"/>
              </a:rPr>
              <a:t>)/I</a:t>
            </a:r>
            <a:r>
              <a:rPr lang="en-US" baseline="-25000" dirty="0" smtClean="0">
                <a:latin typeface="+mj-lt"/>
                <a:cs typeface="Times New Roman" pitchFamily="18" charset="0"/>
              </a:rPr>
              <a:t>B</a:t>
            </a:r>
          </a:p>
          <a:p>
            <a:r>
              <a:rPr lang="en-US" baseline="-25000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  <a:cs typeface="Times New Roman" pitchFamily="18" charset="0"/>
              </a:rPr>
              <a:t>  A</a:t>
            </a:r>
            <a:r>
              <a:rPr lang="en-US" baseline="-25000" dirty="0" smtClean="0">
                <a:latin typeface="+mj-lt"/>
                <a:cs typeface="Times New Roman" pitchFamily="18" charset="0"/>
              </a:rPr>
              <a:t>i</a:t>
            </a:r>
            <a:r>
              <a:rPr lang="en-US" dirty="0" smtClean="0">
                <a:latin typeface="+mj-lt"/>
                <a:cs typeface="Times New Roman" pitchFamily="18" charset="0"/>
              </a:rPr>
              <a:t> = β + 1</a:t>
            </a:r>
          </a:p>
          <a:p>
            <a:r>
              <a:rPr lang="en-US" dirty="0" smtClean="0">
                <a:latin typeface="+mj-lt"/>
                <a:cs typeface="Times New Roman" pitchFamily="18" charset="0"/>
              </a:rPr>
              <a:t>   A</a:t>
            </a:r>
            <a:r>
              <a:rPr lang="en-US" baseline="-25000" dirty="0" smtClean="0">
                <a:latin typeface="+mj-lt"/>
                <a:cs typeface="Times New Roman" pitchFamily="18" charset="0"/>
              </a:rPr>
              <a:t>i</a:t>
            </a:r>
            <a:r>
              <a:rPr lang="en-US" dirty="0" smtClean="0">
                <a:latin typeface="+mj-lt"/>
                <a:cs typeface="Times New Roman" pitchFamily="18" charset="0"/>
              </a:rPr>
              <a:t> = (I</a:t>
            </a:r>
            <a:r>
              <a:rPr lang="en-US" baseline="-25000" dirty="0" smtClean="0">
                <a:latin typeface="+mj-lt"/>
                <a:cs typeface="Times New Roman" pitchFamily="18" charset="0"/>
              </a:rPr>
              <a:t>C</a:t>
            </a:r>
            <a:r>
              <a:rPr lang="en-US" dirty="0" smtClean="0">
                <a:latin typeface="+mj-lt"/>
                <a:cs typeface="Times New Roman" pitchFamily="18" charset="0"/>
              </a:rPr>
              <a:t>/I</a:t>
            </a:r>
            <a:r>
              <a:rPr lang="en-US" baseline="-25000" dirty="0" smtClean="0">
                <a:latin typeface="+mj-lt"/>
                <a:cs typeface="Times New Roman" pitchFamily="18" charset="0"/>
              </a:rPr>
              <a:t>B</a:t>
            </a:r>
            <a:r>
              <a:rPr lang="en-US" dirty="0" smtClean="0">
                <a:latin typeface="+mj-lt"/>
                <a:cs typeface="Times New Roman" pitchFamily="18" charset="0"/>
              </a:rPr>
              <a:t>) + 1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70238" y="4376451"/>
            <a:ext cx="56213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dirty="0" smtClean="0">
                <a:latin typeface="+mj-lt"/>
              </a:rPr>
              <a:t>This common collector configuration is a non inverting amplifier circuit.</a:t>
            </a:r>
          </a:p>
          <a:p>
            <a:pPr lvl="0" algn="just"/>
            <a:r>
              <a:rPr kumimoji="0" lang="en-US" dirty="0" smtClean="0">
                <a:solidFill>
                  <a:srgbClr val="000000"/>
                </a:solidFill>
                <a:latin typeface="+mj-lt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algn="just"/>
            <a:r>
              <a:rPr lang="en-US" dirty="0" smtClean="0">
                <a:latin typeface="+mj-lt"/>
              </a:rPr>
              <a:t>It has large current gain because the load resistor in this circuit receives both the collector and base currents.</a:t>
            </a:r>
            <a:endParaRPr kumimoji="0" lang="en-US" dirty="0" smtClean="0">
              <a:solidFill>
                <a:srgbClr val="000000"/>
              </a:solidFill>
              <a:latin typeface="+mj-lt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9" name="Picture 8" descr="6. Common collector transistor circuit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0750" y="734166"/>
            <a:ext cx="398145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95400" y="152400"/>
            <a:ext cx="6629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kumimoji="1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ransistor</a:t>
            </a:r>
            <a:r>
              <a:rPr kumimoji="1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configurations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4369" name="Rectangle 1"/>
          <p:cNvSpPr>
            <a:spLocks noChangeArrowheads="1"/>
          </p:cNvSpPr>
          <p:nvPr/>
        </p:nvSpPr>
        <p:spPr bwMode="auto">
          <a:xfrm>
            <a:off x="396613" y="772132"/>
            <a:ext cx="7848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Input Characteristics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/>
              <a:t>The input characteristics of a common collector configuration are quite different from the common base and common emitter configurations because the input voltage V</a:t>
            </a:r>
            <a:r>
              <a:rPr lang="en-US" sz="1400" baseline="-25000" dirty="0" smtClean="0"/>
              <a:t>BC</a:t>
            </a:r>
            <a:r>
              <a:rPr lang="en-US" sz="1400" dirty="0" smtClean="0"/>
              <a:t> is largely determined by V</a:t>
            </a:r>
            <a:r>
              <a:rPr lang="en-US" sz="1400" baseline="-25000" dirty="0" smtClean="0"/>
              <a:t>EC</a:t>
            </a:r>
            <a:r>
              <a:rPr lang="en-US" sz="1400" dirty="0" smtClean="0"/>
              <a:t> level. Here,</a:t>
            </a:r>
          </a:p>
          <a:p>
            <a:endParaRPr lang="en-US" sz="1400" dirty="0" smtClean="0"/>
          </a:p>
          <a:p>
            <a:r>
              <a:rPr lang="en-US" sz="1400" dirty="0" smtClean="0"/>
              <a:t>V</a:t>
            </a:r>
            <a:r>
              <a:rPr lang="en-US" sz="1400" baseline="-25000" dirty="0" smtClean="0"/>
              <a:t>EC</a:t>
            </a:r>
            <a:r>
              <a:rPr lang="en-US" sz="1400" dirty="0" smtClean="0"/>
              <a:t> = V</a:t>
            </a:r>
            <a:r>
              <a:rPr lang="en-US" sz="1400" baseline="-25000" dirty="0" smtClean="0"/>
              <a:t>EB</a:t>
            </a:r>
            <a:r>
              <a:rPr lang="en-US" sz="1400" dirty="0" smtClean="0"/>
              <a:t> + V</a:t>
            </a:r>
            <a:r>
              <a:rPr lang="en-US" sz="1400" baseline="-25000" dirty="0" smtClean="0"/>
              <a:t>BC</a:t>
            </a:r>
            <a:endParaRPr lang="en-US" sz="1400" dirty="0" smtClean="0"/>
          </a:p>
          <a:p>
            <a:r>
              <a:rPr lang="en-US" sz="1400" dirty="0" smtClean="0"/>
              <a:t>V</a:t>
            </a:r>
            <a:r>
              <a:rPr lang="en-US" sz="1400" baseline="-25000" dirty="0" smtClean="0"/>
              <a:t>EB</a:t>
            </a:r>
            <a:r>
              <a:rPr lang="en-US" sz="1400" dirty="0" smtClean="0"/>
              <a:t> = V</a:t>
            </a:r>
            <a:r>
              <a:rPr lang="en-US" sz="1400" baseline="-25000" dirty="0" smtClean="0"/>
              <a:t>EC</a:t>
            </a:r>
            <a:r>
              <a:rPr lang="en-US" sz="1400" dirty="0" smtClean="0"/>
              <a:t> – V</a:t>
            </a:r>
            <a:r>
              <a:rPr lang="en-US" sz="1400" baseline="-25000" dirty="0" smtClean="0"/>
              <a:t>BC</a:t>
            </a:r>
          </a:p>
          <a:p>
            <a:endParaRPr lang="en-US" sz="1400" dirty="0" smtClean="0"/>
          </a:p>
          <a:p>
            <a:r>
              <a:rPr lang="en-US" sz="1400" dirty="0" smtClean="0"/>
              <a:t>The input characteristics of a common-collector configuration are obtained between inputs current I</a:t>
            </a:r>
            <a:r>
              <a:rPr lang="en-US" sz="1400" baseline="-25000" dirty="0" smtClean="0"/>
              <a:t>B</a:t>
            </a:r>
            <a:r>
              <a:rPr lang="en-US" sz="1400" dirty="0" smtClean="0"/>
              <a:t> and the input voltage V</a:t>
            </a:r>
            <a:r>
              <a:rPr lang="en-US" sz="1400" baseline="-25000" dirty="0" smtClean="0"/>
              <a:t>CB</a:t>
            </a:r>
            <a:r>
              <a:rPr lang="en-US" sz="1400" dirty="0" smtClean="0"/>
              <a:t> at constant output voltage V</a:t>
            </a:r>
            <a:r>
              <a:rPr lang="en-US" sz="1400" baseline="-25000" dirty="0" smtClean="0"/>
              <a:t>EC</a:t>
            </a:r>
            <a:r>
              <a:rPr lang="en-US" sz="1400" dirty="0" smtClean="0"/>
              <a:t>. Keep the output voltage V</a:t>
            </a:r>
            <a:r>
              <a:rPr lang="en-US" sz="1400" baseline="-25000" dirty="0" smtClean="0"/>
              <a:t>EC </a:t>
            </a:r>
            <a:r>
              <a:rPr lang="en-US" sz="1400" dirty="0" smtClean="0"/>
              <a:t>constant at different levels and vary the input voltage V</a:t>
            </a:r>
            <a:r>
              <a:rPr lang="en-US" sz="1400" baseline="-25000" dirty="0" smtClean="0"/>
              <a:t>BC</a:t>
            </a:r>
            <a:r>
              <a:rPr lang="en-US" sz="1400" dirty="0" smtClean="0"/>
              <a:t> for different points and record the I</a:t>
            </a:r>
            <a:r>
              <a:rPr lang="en-US" sz="1400" baseline="-25000" dirty="0" smtClean="0"/>
              <a:t>B</a:t>
            </a:r>
            <a:r>
              <a:rPr lang="en-US" sz="1400" dirty="0" smtClean="0"/>
              <a:t> values for each point. Now using these values we need to draw a graph between the parameters of V</a:t>
            </a:r>
            <a:r>
              <a:rPr lang="en-US" sz="1400" baseline="-25000" dirty="0" smtClean="0"/>
              <a:t>BC</a:t>
            </a:r>
            <a:r>
              <a:rPr lang="en-US" sz="1400" dirty="0" smtClean="0"/>
              <a:t> and I</a:t>
            </a:r>
            <a:r>
              <a:rPr lang="en-US" sz="1400" baseline="-25000" dirty="0" smtClean="0"/>
              <a:t>B</a:t>
            </a:r>
            <a:r>
              <a:rPr lang="en-US" sz="1400" dirty="0" smtClean="0"/>
              <a:t> at constant V</a:t>
            </a:r>
            <a:r>
              <a:rPr lang="en-US" sz="1400" baseline="-25000" dirty="0" smtClean="0"/>
              <a:t>EC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7. Input characteristics of common collector configuration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5948" y="3866923"/>
            <a:ext cx="3581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95400" y="152400"/>
            <a:ext cx="6629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kumimoji="1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ransistor</a:t>
            </a:r>
            <a:r>
              <a:rPr kumimoji="1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configurations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4609" name="Rectangle 1"/>
          <p:cNvSpPr>
            <a:spLocks noChangeArrowheads="1"/>
          </p:cNvSpPr>
          <p:nvPr/>
        </p:nvSpPr>
        <p:spPr bwMode="auto">
          <a:xfrm>
            <a:off x="22034" y="790545"/>
            <a:ext cx="914385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Output Characteristics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operation of the common collector circuit is same as that of common emitter circuit.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output characteristics of a common collector circuit are obtained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between the output voltage V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and output current I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at constant input current I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dirty="0" smtClean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 the operation of common collector circuit if the base current is zero then the emitter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current also becomes zero. 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dirty="0" smtClean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As a result no current flows through the transistor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If the base current increases then the transistor operates in active region and finally reaches to saturation region.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dirty="0" smtClean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lot the graph between the parameters of I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and V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at constant values of I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8. Output characteristics of common collector configuration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85153" y="3972498"/>
            <a:ext cx="4070732" cy="273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54582" y="2945171"/>
            <a:ext cx="50292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Thank you</a:t>
            </a:r>
            <a:endParaRPr kumimoji="1" lang="en-US" altLang="zh-CN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6629400" cy="11430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Transistor configurations</a:t>
            </a:r>
            <a:endParaRPr lang="en-US" altLang="zh-CN" sz="3600" dirty="0">
              <a:ea typeface="宋体" pitchFamily="2" charset="-122"/>
            </a:endParaRPr>
          </a:p>
        </p:txBody>
      </p:sp>
      <p:sp>
        <p:nvSpPr>
          <p:cNvPr id="134149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837979"/>
            <a:ext cx="7848600" cy="3886200"/>
          </a:xfrm>
          <a:noFill/>
          <a:ln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 smtClean="0"/>
              <a:t>Transistor configurations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 lvl="1">
              <a:spcBef>
                <a:spcPts val="0"/>
              </a:spcBef>
            </a:pPr>
            <a:r>
              <a:rPr lang="en-US" sz="2400" dirty="0" smtClean="0"/>
              <a:t>Common base (CB) configuration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/>
              <a:t>    (No current gain, but voltage gain)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 lvl="1">
              <a:spcBef>
                <a:spcPts val="0"/>
              </a:spcBef>
            </a:pPr>
            <a:r>
              <a:rPr lang="en-US" sz="2400" dirty="0" smtClean="0"/>
              <a:t>Common collector (CC) configuration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/>
              <a:t>    (Current gain, but no </a:t>
            </a:r>
            <a:r>
              <a:rPr lang="en-US" sz="2400" dirty="0" err="1" smtClean="0"/>
              <a:t>volatge</a:t>
            </a:r>
            <a:r>
              <a:rPr lang="en-US" sz="2400" dirty="0" smtClean="0"/>
              <a:t> gain)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 lvl="1">
              <a:spcBef>
                <a:spcPts val="0"/>
              </a:spcBef>
            </a:pPr>
            <a:r>
              <a:rPr lang="en-US" sz="2400" dirty="0" smtClean="0"/>
              <a:t>Common Emitter (CE) configuration 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 smtClean="0"/>
              <a:t>    (current gain and voltage gain)</a:t>
            </a:r>
          </a:p>
          <a:p>
            <a:pPr>
              <a:lnSpc>
                <a:spcPct val="90000"/>
              </a:lnSpc>
              <a:buNone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6853AEAD-2F9B-4941-8343-1AE7DBB5ECCA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95400" y="152400"/>
            <a:ext cx="6629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kumimoji="1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ransistor</a:t>
            </a:r>
            <a:r>
              <a:rPr kumimoji="1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configurations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196247" y="3648410"/>
            <a:ext cx="7086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Base terminal common to both input and output</a:t>
            </a:r>
          </a:p>
          <a:p>
            <a:pPr lvl="1" algn="just">
              <a:spcBef>
                <a:spcPts val="0"/>
              </a:spcBef>
            </a:pPr>
            <a:endParaRPr lang="en-US" dirty="0" smtClean="0"/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The input is applied between the base and emitter </a:t>
            </a:r>
          </a:p>
          <a:p>
            <a:pPr lvl="1" algn="just">
              <a:spcBef>
                <a:spcPts val="0"/>
              </a:spcBef>
            </a:pPr>
            <a:r>
              <a:rPr lang="en-US" dirty="0" smtClean="0"/>
              <a:t>  terminals and the corresponding output signal is </a:t>
            </a:r>
          </a:p>
          <a:p>
            <a:pPr lvl="1" algn="just">
              <a:spcBef>
                <a:spcPts val="0"/>
              </a:spcBef>
            </a:pPr>
            <a:r>
              <a:rPr lang="en-US" dirty="0" smtClean="0"/>
              <a:t>  taken between the base and collector terminals with   </a:t>
            </a:r>
          </a:p>
          <a:p>
            <a:pPr lvl="1" algn="just">
              <a:spcBef>
                <a:spcPts val="0"/>
              </a:spcBef>
            </a:pPr>
            <a:r>
              <a:rPr lang="en-US" dirty="0" smtClean="0"/>
              <a:t>  the base terminal grounded</a:t>
            </a:r>
          </a:p>
          <a:p>
            <a:pPr lvl="1" algn="just">
              <a:spcBef>
                <a:spcPts val="0"/>
              </a:spcBef>
            </a:pPr>
            <a:endParaRPr lang="en-US" dirty="0" smtClean="0"/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Input parameters are V</a:t>
            </a:r>
            <a:r>
              <a:rPr lang="en-US" baseline="-25000" dirty="0" smtClean="0"/>
              <a:t>EB</a:t>
            </a:r>
            <a:r>
              <a:rPr lang="en-US" dirty="0" smtClean="0"/>
              <a:t> and I</a:t>
            </a:r>
            <a:r>
              <a:rPr lang="en-US" baseline="-25000" dirty="0" smtClean="0"/>
              <a:t>E</a:t>
            </a:r>
            <a:r>
              <a:rPr lang="en-US" dirty="0" smtClean="0"/>
              <a:t> and the output </a:t>
            </a:r>
          </a:p>
          <a:p>
            <a:pPr lvl="1" algn="just">
              <a:spcBef>
                <a:spcPts val="0"/>
              </a:spcBef>
            </a:pPr>
            <a:r>
              <a:rPr lang="en-US" dirty="0" smtClean="0"/>
              <a:t>  parameters are V</a:t>
            </a:r>
            <a:r>
              <a:rPr lang="en-US" baseline="-25000" dirty="0" smtClean="0"/>
              <a:t>CB</a:t>
            </a:r>
            <a:r>
              <a:rPr lang="en-US" dirty="0" smtClean="0"/>
              <a:t> and I</a:t>
            </a:r>
            <a:r>
              <a:rPr lang="en-US" baseline="-25000" dirty="0" smtClean="0"/>
              <a:t>C</a:t>
            </a:r>
            <a:r>
              <a:rPr lang="en-US" dirty="0" smtClean="0"/>
              <a:t>.</a:t>
            </a:r>
          </a:p>
          <a:p>
            <a:pPr lvl="1" algn="just"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</p:txBody>
      </p:sp>
      <p:pic>
        <p:nvPicPr>
          <p:cNvPr id="44" name="Picture 43" descr="1. Common base symbol and connection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066800"/>
            <a:ext cx="64770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95400" y="152400"/>
            <a:ext cx="6629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kumimoji="1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ransistor</a:t>
            </a:r>
            <a:r>
              <a:rPr kumimoji="1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configurations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311012" y="4235068"/>
            <a:ext cx="7086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Voltage gain </a:t>
            </a:r>
            <a:r>
              <a:rPr lang="en-US" dirty="0" smtClean="0"/>
              <a:t>for this configuration</a:t>
            </a:r>
          </a:p>
          <a:p>
            <a:endParaRPr lang="en-US" sz="1600" dirty="0" smtClean="0"/>
          </a:p>
          <a:p>
            <a:r>
              <a:rPr lang="en-US" dirty="0" smtClean="0"/>
              <a:t>	A</a:t>
            </a:r>
            <a:r>
              <a:rPr lang="en-US" sz="1100" baseline="-25000" dirty="0" smtClean="0"/>
              <a:t>V</a:t>
            </a:r>
            <a:r>
              <a:rPr lang="en-US" dirty="0" smtClean="0"/>
              <a:t> = </a:t>
            </a:r>
            <a:r>
              <a:rPr lang="en-US" dirty="0" err="1" smtClean="0"/>
              <a:t>V</a:t>
            </a:r>
            <a:r>
              <a:rPr lang="en-US" sz="1100" baseline="-25000" dirty="0" err="1" smtClean="0"/>
              <a:t>out</a:t>
            </a:r>
            <a:r>
              <a:rPr lang="en-US" dirty="0" smtClean="0"/>
              <a:t>/V</a:t>
            </a:r>
            <a:r>
              <a:rPr lang="en-US" sz="1100" baseline="-25000" dirty="0" smtClean="0"/>
              <a:t>in</a:t>
            </a:r>
            <a:r>
              <a:rPr lang="en-US" dirty="0" smtClean="0"/>
              <a:t> = (I</a:t>
            </a:r>
            <a:r>
              <a:rPr lang="en-US" sz="1100" baseline="-25000" dirty="0" smtClean="0"/>
              <a:t>C</a:t>
            </a:r>
            <a:r>
              <a:rPr lang="en-US" dirty="0" smtClean="0"/>
              <a:t>*R</a:t>
            </a:r>
            <a:r>
              <a:rPr lang="en-US" sz="1100" baseline="-25000" dirty="0" smtClean="0"/>
              <a:t>L</a:t>
            </a:r>
            <a:r>
              <a:rPr lang="en-US" dirty="0" smtClean="0"/>
              <a:t>) / (I</a:t>
            </a:r>
            <a:r>
              <a:rPr lang="en-US" sz="1100" baseline="-25000" dirty="0" smtClean="0"/>
              <a:t>E</a:t>
            </a:r>
            <a:r>
              <a:rPr lang="en-US" dirty="0" smtClean="0"/>
              <a:t>*</a:t>
            </a:r>
            <a:r>
              <a:rPr lang="en-US" dirty="0" err="1" smtClean="0"/>
              <a:t>R</a:t>
            </a:r>
            <a:r>
              <a:rPr lang="en-US" sz="1100" baseline="-25000" dirty="0" err="1" smtClean="0"/>
              <a:t>in</a:t>
            </a:r>
            <a:r>
              <a:rPr lang="en-US" dirty="0" smtClean="0"/>
              <a:t>)</a:t>
            </a:r>
          </a:p>
          <a:p>
            <a:endParaRPr lang="en-US" sz="1600" dirty="0" smtClean="0"/>
          </a:p>
          <a:p>
            <a:r>
              <a:rPr lang="en-US" b="1" dirty="0" smtClean="0"/>
              <a:t>Current gain </a:t>
            </a:r>
            <a:r>
              <a:rPr lang="en-US" dirty="0" smtClean="0"/>
              <a:t>in common base configuration</a:t>
            </a:r>
            <a:endParaRPr lang="en-US" sz="1600" dirty="0" smtClean="0"/>
          </a:p>
          <a:p>
            <a:endParaRPr lang="en-US" dirty="0" smtClean="0"/>
          </a:p>
          <a:p>
            <a:r>
              <a:rPr lang="en-US" dirty="0" smtClean="0"/>
              <a:t>α </a:t>
            </a:r>
            <a:r>
              <a:rPr lang="en-US" dirty="0" smtClean="0"/>
              <a:t>= Output current/Input current</a:t>
            </a:r>
          </a:p>
          <a:p>
            <a:endParaRPr lang="en-US" sz="1600" dirty="0" smtClean="0"/>
          </a:p>
          <a:p>
            <a:r>
              <a:rPr lang="en-US" dirty="0" smtClean="0"/>
              <a:t>α </a:t>
            </a:r>
            <a:r>
              <a:rPr lang="en-US" dirty="0" smtClean="0"/>
              <a:t>= I</a:t>
            </a:r>
            <a:r>
              <a:rPr lang="en-US" sz="1100" baseline="-25000" dirty="0" smtClean="0"/>
              <a:t>C</a:t>
            </a:r>
            <a:r>
              <a:rPr lang="en-US" dirty="0" smtClean="0"/>
              <a:t>/I</a:t>
            </a:r>
            <a:r>
              <a:rPr lang="en-US" sz="1100" baseline="-25000" dirty="0" smtClean="0"/>
              <a:t>E</a:t>
            </a:r>
            <a:endParaRPr lang="en-US" dirty="0" smtClean="0"/>
          </a:p>
          <a:p>
            <a:pPr lvl="1" algn="just"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</p:txBody>
      </p:sp>
      <p:pic>
        <p:nvPicPr>
          <p:cNvPr id="20" name="Picture 19" descr="2. Common base transistor circuit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914400"/>
            <a:ext cx="6477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971800" y="22098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95400" y="152400"/>
            <a:ext cx="6629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kumimoji="1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ransistor</a:t>
            </a:r>
            <a:r>
              <a:rPr kumimoji="1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configurations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4369" name="Rectangle 1"/>
          <p:cNvSpPr>
            <a:spLocks noChangeArrowheads="1"/>
          </p:cNvSpPr>
          <p:nvPr/>
        </p:nvSpPr>
        <p:spPr bwMode="auto">
          <a:xfrm>
            <a:off x="396613" y="808856"/>
            <a:ext cx="78486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Input Characteristics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Input characteristics are obtained between input current and input voltage with constant output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voltage.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eep the output voltage V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constant and vary the input voltage V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for different points then 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each point record the input current I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value.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Repeat the same process at different output voltage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en-US" sz="1400" b="0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= V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/ I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(when V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is constant)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9" name="Picture 8" descr="3. Input characteristics of common base configuration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352800"/>
            <a:ext cx="3810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95400" y="152400"/>
            <a:ext cx="6629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kumimoji="1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ransistor</a:t>
            </a:r>
            <a:r>
              <a:rPr kumimoji="1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configurations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0" y="1060933"/>
            <a:ext cx="9018751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Output Characteristics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The output characteristics of common base configuration are obtained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between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dirty="0" smtClean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output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current and output voltage with constant input current.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eep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emitter current constant and vary the V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value for different points, record the I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values at each point.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The equation to calculate the output resistance value is given below.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= V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/ I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(when I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is constant)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1" name="Picture 10" descr="4. Output characteristics of common base configuration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686175"/>
            <a:ext cx="41243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95400" y="152400"/>
            <a:ext cx="6629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kumimoji="1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ransistor</a:t>
            </a:r>
            <a:r>
              <a:rPr kumimoji="1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configurations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127399" y="3872091"/>
            <a:ext cx="726011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Emitter as common terminal for both input and output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Common emitter configuration is an inverting amplifier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  circuit.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Input is applied between base-emitter region and the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  output is taken between collector and emitter terminals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input parameters are V</a:t>
            </a:r>
            <a:r>
              <a:rPr lang="en-US" baseline="-25000" dirty="0" smtClean="0"/>
              <a:t>BE</a:t>
            </a:r>
            <a:r>
              <a:rPr lang="en-US" dirty="0" smtClean="0"/>
              <a:t> and I</a:t>
            </a:r>
            <a:r>
              <a:rPr lang="en-US" baseline="-25000" dirty="0" smtClean="0"/>
              <a:t>B</a:t>
            </a:r>
            <a:r>
              <a:rPr lang="en-US" dirty="0" smtClean="0"/>
              <a:t> and the output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  parameters are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CE</a:t>
            </a:r>
            <a:r>
              <a:rPr lang="en-US" dirty="0" err="1" smtClean="0"/>
              <a:t>and</a:t>
            </a:r>
            <a:r>
              <a:rPr lang="en-US" dirty="0" smtClean="0"/>
              <a:t> I</a:t>
            </a:r>
            <a:r>
              <a:rPr lang="en-US" baseline="-25000" dirty="0" smtClean="0"/>
              <a:t>C</a:t>
            </a:r>
            <a:r>
              <a:rPr lang="en-US" dirty="0" smtClean="0"/>
              <a:t>.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 algn="just">
              <a:spcBef>
                <a:spcPts val="0"/>
              </a:spcBef>
            </a:pPr>
            <a:endParaRPr lang="en-US" dirty="0" smtClean="0"/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The input is applied between the base and emitter </a:t>
            </a:r>
          </a:p>
          <a:p>
            <a:pPr lvl="1" algn="just">
              <a:spcBef>
                <a:spcPts val="0"/>
              </a:spcBef>
            </a:pPr>
            <a:r>
              <a:rPr lang="en-US" dirty="0" smtClean="0"/>
              <a:t>  terminals and the corresponding output signal is </a:t>
            </a:r>
          </a:p>
          <a:p>
            <a:pPr lvl="1" algn="just">
              <a:spcBef>
                <a:spcPts val="0"/>
              </a:spcBef>
            </a:pPr>
            <a:r>
              <a:rPr lang="en-US" dirty="0" smtClean="0"/>
              <a:t>  taken between the base and collector terminals with   </a:t>
            </a:r>
          </a:p>
          <a:p>
            <a:pPr lvl="1" algn="just">
              <a:spcBef>
                <a:spcPts val="0"/>
              </a:spcBef>
            </a:pPr>
            <a:r>
              <a:rPr lang="en-US" dirty="0" smtClean="0"/>
              <a:t>  the base terminal grounded</a:t>
            </a:r>
          </a:p>
          <a:p>
            <a:pPr lvl="1" algn="just">
              <a:spcBef>
                <a:spcPts val="0"/>
              </a:spcBef>
            </a:pPr>
            <a:endParaRPr lang="en-US" dirty="0" smtClean="0"/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Input parameters are V</a:t>
            </a:r>
            <a:r>
              <a:rPr lang="en-US" baseline="-25000" dirty="0" smtClean="0"/>
              <a:t>EB</a:t>
            </a:r>
            <a:r>
              <a:rPr lang="en-US" dirty="0" smtClean="0"/>
              <a:t> and I</a:t>
            </a:r>
            <a:r>
              <a:rPr lang="en-US" baseline="-25000" dirty="0" smtClean="0"/>
              <a:t>E</a:t>
            </a:r>
            <a:r>
              <a:rPr lang="en-US" dirty="0" smtClean="0"/>
              <a:t> and the output </a:t>
            </a:r>
          </a:p>
          <a:p>
            <a:pPr lvl="1" algn="just">
              <a:spcBef>
                <a:spcPts val="0"/>
              </a:spcBef>
            </a:pPr>
            <a:r>
              <a:rPr lang="en-US" dirty="0" smtClean="0"/>
              <a:t>  parameters are V</a:t>
            </a:r>
            <a:r>
              <a:rPr lang="en-US" baseline="-25000" dirty="0" smtClean="0"/>
              <a:t>CB</a:t>
            </a:r>
            <a:r>
              <a:rPr lang="en-US" dirty="0" smtClean="0"/>
              <a:t> and I</a:t>
            </a:r>
            <a:r>
              <a:rPr lang="en-US" baseline="-25000" dirty="0" smtClean="0"/>
              <a:t>C</a:t>
            </a:r>
            <a:r>
              <a:rPr lang="en-US" dirty="0" smtClean="0"/>
              <a:t>.</a:t>
            </a:r>
          </a:p>
          <a:p>
            <a:pPr lvl="1" algn="just"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</p:txBody>
      </p:sp>
      <p:pic>
        <p:nvPicPr>
          <p:cNvPr id="8" name="Picture 7" descr="9. Common emitter symbol and connection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8552" y="901546"/>
            <a:ext cx="5326648" cy="283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95400" y="152400"/>
            <a:ext cx="6629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kumimoji="1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ransistor</a:t>
            </a:r>
            <a:r>
              <a:rPr kumimoji="1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configurations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1800" y="22098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10. Common emitter transistor circuit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1960" y="749146"/>
            <a:ext cx="51911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-11017" y="4171723"/>
            <a:ext cx="3330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Current gains</a:t>
            </a:r>
            <a:endParaRPr kumimoji="0" lang="en-US" sz="800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kumimoji="0" lang="en-US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Current gain (α) = I</a:t>
            </a:r>
            <a:r>
              <a:rPr kumimoji="0" lang="en-US" sz="1100" baseline="-300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en-US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/I</a:t>
            </a:r>
            <a:r>
              <a:rPr kumimoji="0" lang="en-US" sz="1100" baseline="-300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endParaRPr kumimoji="0" lang="en-US" sz="800" dirty="0" smtClean="0"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kumimoji="0" lang="en-US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Current gain (β) = I</a:t>
            </a:r>
            <a:r>
              <a:rPr kumimoji="0" lang="en-US" sz="1100" baseline="-300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en-US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/I</a:t>
            </a:r>
            <a:r>
              <a:rPr kumimoji="0" lang="en-US" sz="1100" baseline="-300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endParaRPr kumimoji="0" lang="en-US" dirty="0" smtClean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hangingPunct="0"/>
            <a:r>
              <a:rPr kumimoji="0" lang="en-US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Collector current I</a:t>
            </a:r>
            <a:r>
              <a:rPr kumimoji="0" lang="en-US" sz="1100" baseline="-300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en-US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 =α I</a:t>
            </a:r>
            <a:r>
              <a:rPr kumimoji="0" lang="en-US" sz="1100" baseline="-300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 = </a:t>
            </a:r>
            <a:r>
              <a:rPr kumimoji="0" lang="en-US" dirty="0" err="1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βI</a:t>
            </a:r>
            <a:r>
              <a:rPr kumimoji="0" lang="en-US" sz="1100" baseline="-30000" dirty="0" err="1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en-US" sz="800" dirty="0" smtClean="0">
                <a:latin typeface="Arial" pitchFamily="34" charset="0"/>
                <a:cs typeface="Arial" pitchFamily="34" charset="0"/>
              </a:rPr>
              <a:t> </a:t>
            </a:r>
            <a:endParaRPr kumimoji="0"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70238" y="4178145"/>
            <a:ext cx="562136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kumimoji="0" lang="en-US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This configuration is mostly used one among all the three configurations.</a:t>
            </a:r>
          </a:p>
          <a:p>
            <a:pPr lvl="0" algn="just"/>
            <a:r>
              <a:rPr kumimoji="0" lang="en-US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 algn="just"/>
            <a:r>
              <a:rPr kumimoji="0" lang="en-US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It has medium input and output impedance values. It also has the medium current and voltage gains. But the output signal has a phase shift of 180</a:t>
            </a:r>
            <a:r>
              <a:rPr kumimoji="0" lang="en-US" baseline="300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en-US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i.e. both the input and output are inverse to each other.</a:t>
            </a:r>
            <a:endParaRPr kumimoji="0"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AAE5-93AA-4F28-8218-525D4E9F79E9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95400" y="152400"/>
            <a:ext cx="6629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kumimoji="1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ransistor</a:t>
            </a:r>
            <a:r>
              <a:rPr kumimoji="1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configurations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8490" y="1724122"/>
            <a:ext cx="2438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4369" name="Rectangle 1"/>
          <p:cNvSpPr>
            <a:spLocks noChangeArrowheads="1"/>
          </p:cNvSpPr>
          <p:nvPr/>
        </p:nvSpPr>
        <p:spPr bwMode="auto">
          <a:xfrm>
            <a:off x="429664" y="761118"/>
            <a:ext cx="7848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/>
              <a:t>The input characteristics</a:t>
            </a:r>
          </a:p>
          <a:p>
            <a:r>
              <a:rPr lang="en-US" sz="1400" b="1" dirty="0" smtClean="0"/>
              <a:t> 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common emitter configuration are obtained between input current I</a:t>
            </a:r>
            <a:r>
              <a:rPr lang="en-US" sz="1400" baseline="-25000" dirty="0" smtClean="0"/>
              <a:t>B </a:t>
            </a:r>
            <a:r>
              <a:rPr lang="en-US" sz="1400" dirty="0" smtClean="0"/>
              <a:t>and input </a:t>
            </a:r>
          </a:p>
          <a:p>
            <a:r>
              <a:rPr lang="en-US" sz="1400" dirty="0" smtClean="0"/>
              <a:t>  voltage V</a:t>
            </a:r>
            <a:r>
              <a:rPr lang="en-US" sz="1400" baseline="-25000" dirty="0" smtClean="0"/>
              <a:t>BE</a:t>
            </a:r>
            <a:r>
              <a:rPr lang="en-US" sz="1400" dirty="0" smtClean="0"/>
              <a:t> with constant output voltage V</a:t>
            </a:r>
            <a:r>
              <a:rPr lang="en-US" sz="1400" baseline="-25000" dirty="0" smtClean="0"/>
              <a:t>CE</a:t>
            </a:r>
            <a:r>
              <a:rPr lang="en-US" sz="1400" dirty="0" smtClean="0"/>
              <a:t>. 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Keep the output voltage </a:t>
            </a:r>
            <a:r>
              <a:rPr lang="en-US" sz="1400" dirty="0" smtClean="0"/>
              <a:t>V</a:t>
            </a:r>
            <a:r>
              <a:rPr lang="en-US" sz="1400" baseline="-25000" dirty="0" smtClean="0"/>
              <a:t>CE </a:t>
            </a:r>
            <a:r>
              <a:rPr lang="en-US" sz="1400" dirty="0" smtClean="0"/>
              <a:t>constant </a:t>
            </a:r>
            <a:r>
              <a:rPr lang="en-US" sz="1400" dirty="0" smtClean="0"/>
              <a:t>and vary the input voltage V</a:t>
            </a:r>
            <a:r>
              <a:rPr lang="en-US" sz="1400" baseline="-25000" dirty="0" smtClean="0"/>
              <a:t>BE</a:t>
            </a:r>
            <a:r>
              <a:rPr lang="en-US" sz="1400" dirty="0" smtClean="0"/>
              <a:t> for different </a:t>
            </a:r>
          </a:p>
          <a:p>
            <a:r>
              <a:rPr lang="en-US" sz="1400" dirty="0" smtClean="0"/>
              <a:t>  points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/>
              <a:t>Draw </a:t>
            </a:r>
            <a:r>
              <a:rPr lang="en-US" sz="1400" dirty="0" smtClean="0"/>
              <a:t>a graph between the values of I</a:t>
            </a:r>
            <a:r>
              <a:rPr lang="en-US" sz="1400" baseline="-25000" dirty="0" smtClean="0"/>
              <a:t>B</a:t>
            </a:r>
            <a:r>
              <a:rPr lang="en-US" sz="1400" dirty="0" smtClean="0"/>
              <a:t> and V</a:t>
            </a:r>
            <a:r>
              <a:rPr lang="en-US" sz="1400" baseline="-25000" dirty="0" smtClean="0"/>
              <a:t>BE</a:t>
            </a:r>
            <a:r>
              <a:rPr lang="en-US" sz="1400" dirty="0" smtClean="0"/>
              <a:t> at constant V</a:t>
            </a:r>
            <a:r>
              <a:rPr lang="en-US" sz="1400" baseline="-25000" dirty="0" smtClean="0"/>
              <a:t>CE</a:t>
            </a:r>
            <a:r>
              <a:rPr lang="en-US" sz="1400" dirty="0" smtClean="0"/>
              <a:t>. 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The equation to calculate the input resistance </a:t>
            </a:r>
            <a:r>
              <a:rPr lang="en-US" sz="1400" dirty="0" err="1" smtClean="0"/>
              <a:t>R</a:t>
            </a:r>
            <a:r>
              <a:rPr lang="en-US" sz="1400" baseline="-25000" dirty="0" err="1" smtClean="0"/>
              <a:t>in</a:t>
            </a:r>
            <a:r>
              <a:rPr lang="en-US" sz="1400" dirty="0" smtClean="0"/>
              <a:t> is given below.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R</a:t>
            </a:r>
            <a:r>
              <a:rPr lang="en-US" sz="1400" baseline="-25000" dirty="0" err="1" smtClean="0"/>
              <a:t>in</a:t>
            </a:r>
            <a:r>
              <a:rPr lang="en-US" sz="1400" dirty="0" smtClean="0"/>
              <a:t> = V</a:t>
            </a:r>
            <a:r>
              <a:rPr lang="en-US" sz="1400" baseline="-25000" dirty="0" smtClean="0"/>
              <a:t>BE</a:t>
            </a:r>
            <a:r>
              <a:rPr lang="en-US" sz="1400" dirty="0" smtClean="0"/>
              <a:t>/I</a:t>
            </a:r>
            <a:r>
              <a:rPr lang="en-US" sz="1400" baseline="-25000" dirty="0" smtClean="0"/>
              <a:t>B</a:t>
            </a:r>
            <a:r>
              <a:rPr lang="en-US" sz="1400" dirty="0" smtClean="0"/>
              <a:t> (when V</a:t>
            </a:r>
            <a:r>
              <a:rPr lang="en-US" sz="1400" baseline="-25000" dirty="0" smtClean="0"/>
              <a:t>CE</a:t>
            </a:r>
            <a:r>
              <a:rPr lang="en-US" sz="1400" dirty="0" smtClean="0"/>
              <a:t> is at constant)</a:t>
            </a:r>
          </a:p>
          <a:p>
            <a:endParaRPr lang="en-US" sz="1400" dirty="0"/>
          </a:p>
        </p:txBody>
      </p:sp>
      <p:pic>
        <p:nvPicPr>
          <p:cNvPr id="8" name="Picture 7" descr="11. Input characteristics of common emitter configuration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3734719"/>
            <a:ext cx="38100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4048</TotalTime>
  <Words>532</Words>
  <Application>Microsoft Office PowerPoint</Application>
  <PresentationFormat>On-screen Show (4:3)</PresentationFormat>
  <Paragraphs>205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Network</vt:lpstr>
      <vt:lpstr>    EE281 (Introduction to Electrical Engineering II) and EE285 (Electronics I)   BJT Amplifier Configurations </vt:lpstr>
      <vt:lpstr>Transistor configurations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Melaka</dc:creator>
  <cp:lastModifiedBy>Melaka</cp:lastModifiedBy>
  <cp:revision>215</cp:revision>
  <cp:lastPrinted>1601-01-01T00:00:00Z</cp:lastPrinted>
  <dcterms:created xsi:type="dcterms:W3CDTF">1601-01-01T00:00:00Z</dcterms:created>
  <dcterms:modified xsi:type="dcterms:W3CDTF">2016-07-18T04:02:36Z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