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4713-07EA-459E-AAF2-34426DA41DD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5416-2FEC-48C5-9679-EA8C4B512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5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4713-07EA-459E-AAF2-34426DA41DD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5416-2FEC-48C5-9679-EA8C4B512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0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4713-07EA-459E-AAF2-34426DA41DD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5416-2FEC-48C5-9679-EA8C4B512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9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4713-07EA-459E-AAF2-34426DA41DD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5416-2FEC-48C5-9679-EA8C4B512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5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4713-07EA-459E-AAF2-34426DA41DD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5416-2FEC-48C5-9679-EA8C4B512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9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4713-07EA-459E-AAF2-34426DA41DD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5416-2FEC-48C5-9679-EA8C4B512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0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4713-07EA-459E-AAF2-34426DA41DD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5416-2FEC-48C5-9679-EA8C4B512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7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4713-07EA-459E-AAF2-34426DA41DD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5416-2FEC-48C5-9679-EA8C4B512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4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4713-07EA-459E-AAF2-34426DA41DD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5416-2FEC-48C5-9679-EA8C4B512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4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4713-07EA-459E-AAF2-34426DA41DD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5416-2FEC-48C5-9679-EA8C4B512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4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4713-07EA-459E-AAF2-34426DA41DD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5416-2FEC-48C5-9679-EA8C4B512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3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94713-07EA-459E-AAF2-34426DA41DD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65416-2FEC-48C5-9679-EA8C4B512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9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20770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dirty="0" smtClean="0">
                <a:solidFill>
                  <a:srgbClr val="081D58"/>
                </a:solidFill>
                <a:effectLst/>
                <a:latin typeface="Arial-BoldMT"/>
              </a:rPr>
              <a:t>LOW POWER COMPUTING</a:t>
            </a:r>
          </a:p>
          <a:p>
            <a:endParaRPr lang="en-US" sz="3200" b="1" dirty="0">
              <a:solidFill>
                <a:srgbClr val="081D58"/>
              </a:solidFill>
              <a:latin typeface="Arial-BoldMT"/>
            </a:endParaRPr>
          </a:p>
          <a:p>
            <a:r>
              <a:rPr lang="en-US" sz="3200" b="1" i="0" dirty="0" smtClean="0">
                <a:solidFill>
                  <a:srgbClr val="081D58"/>
                </a:solidFill>
                <a:effectLst/>
                <a:latin typeface="Arial-BoldMT"/>
              </a:rPr>
              <a:t>Topics</a:t>
            </a:r>
          </a:p>
          <a:p>
            <a:r>
              <a:rPr lang="en-US" sz="3200" b="1" i="0" dirty="0" smtClean="0">
                <a:solidFill>
                  <a:schemeClr val="accent5">
                    <a:lumMod val="75000"/>
                  </a:schemeClr>
                </a:solidFill>
                <a:effectLst/>
                <a:latin typeface="Arial-BoldMT"/>
              </a:rPr>
              <a:t/>
            </a:r>
            <a:br>
              <a:rPr lang="en-US" sz="3200" b="1" i="0" dirty="0" smtClean="0">
                <a:solidFill>
                  <a:schemeClr val="accent5">
                    <a:lumMod val="75000"/>
                  </a:schemeClr>
                </a:solidFill>
                <a:effectLst/>
                <a:latin typeface="Arial-BoldMT"/>
              </a:rPr>
            </a:b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effectLst/>
                <a:latin typeface="Arial-BoldItalicMT"/>
              </a:rPr>
              <a:t>General Remarks</a:t>
            </a:r>
            <a:r>
              <a:rPr lang="en-US" sz="2800" b="1" i="1" dirty="0" smtClean="0">
                <a:solidFill>
                  <a:srgbClr val="063DE8"/>
                </a:solidFill>
                <a:effectLst/>
                <a:latin typeface="Arial-BoldItalicMT"/>
              </a:rPr>
              <a:t/>
            </a:r>
            <a:br>
              <a:rPr lang="en-US" sz="2800" b="1" i="1" dirty="0" smtClean="0">
                <a:solidFill>
                  <a:srgbClr val="063DE8"/>
                </a:solidFill>
                <a:effectLst/>
                <a:latin typeface="Arial-BoldItalic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Power and Energy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Basic Techniques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Wingdings-Regular"/>
              </a:rPr>
              <a:t> 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Parallelism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Wingdings-Regular"/>
              </a:rPr>
              <a:t> 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VLIW (parallelism and reduced overhead)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Wingdings-Regular"/>
              </a:rPr>
              <a:t> 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Dynamic Voltage Scaling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Wingdings-Regular"/>
              </a:rPr>
              <a:t> 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Dynamic Power Management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86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 smtClean="0">
                <a:solidFill>
                  <a:srgbClr val="081D58"/>
                </a:solidFill>
                <a:effectLst/>
                <a:latin typeface="Arial-BoldMT"/>
              </a:rPr>
              <a:t>Power Consumption of CMOS Processors</a:t>
            </a:r>
          </a:p>
          <a:p>
            <a:r>
              <a:rPr lang="en-US" sz="2800" b="1" i="0" dirty="0" smtClean="0">
                <a:solidFill>
                  <a:srgbClr val="081D58"/>
                </a:solidFill>
                <a:effectLst/>
                <a:latin typeface="Arial-BoldMT"/>
              </a:rPr>
              <a:t/>
            </a:r>
            <a:br>
              <a:rPr lang="en-US" sz="2800" b="1" i="0" dirty="0" smtClean="0">
                <a:solidFill>
                  <a:srgbClr val="081D58"/>
                </a:solidFill>
                <a:effectLst/>
                <a:latin typeface="Arial-BoldMT"/>
              </a:rPr>
            </a:br>
            <a:r>
              <a:rPr lang="en-US" sz="2800" b="1" i="1" dirty="0" smtClean="0">
                <a:solidFill>
                  <a:srgbClr val="3333CC"/>
                </a:solidFill>
                <a:effectLst/>
                <a:latin typeface="Arial-BoldItalicMT"/>
              </a:rPr>
              <a:t>Main sources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: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Wingdings-Regular"/>
              </a:rPr>
              <a:t> 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Dynamic power consumption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	• charging and discharging capacitors</a:t>
            </a:r>
          </a:p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/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Wingdings-Regular"/>
              </a:rPr>
              <a:t> 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Short circuit power consumption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	• short circuit path between supply rails during switching</a:t>
            </a:r>
          </a:p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/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Wingdings-Regular"/>
              </a:rPr>
              <a:t> 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Leakage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	• leaking diodes and translators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	• becomes one of the major factors due to shrinking feature sizes in semiconductor technology</a:t>
            </a:r>
            <a:r>
              <a:rPr lang="en-US" sz="28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856" y="393759"/>
            <a:ext cx="4506698" cy="248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7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2896" y="78395"/>
            <a:ext cx="984166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i="0" dirty="0" smtClean="0">
                <a:solidFill>
                  <a:srgbClr val="081D58"/>
                </a:solidFill>
                <a:effectLst/>
                <a:latin typeface="Arial-BoldMT"/>
              </a:rPr>
              <a:t>Dynamic Voltage Scaling (DVS)</a:t>
            </a:r>
            <a:r>
              <a:rPr lang="en-US" sz="48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96" y="1000663"/>
            <a:ext cx="9322272" cy="36748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29418" y="4822377"/>
            <a:ext cx="104437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Decreasing </a:t>
            </a:r>
            <a:r>
              <a:rPr lang="en-US" sz="2800" b="0" i="1" dirty="0" err="1" smtClean="0">
                <a:solidFill>
                  <a:srgbClr val="000000"/>
                </a:solidFill>
                <a:effectLst/>
                <a:latin typeface="Arial-ItalicMT"/>
              </a:rPr>
              <a:t>Vdd</a:t>
            </a:r>
            <a:r>
              <a:rPr lang="en-US" sz="2800" b="0" i="1" dirty="0" smtClean="0">
                <a:solidFill>
                  <a:srgbClr val="000000"/>
                </a:solidFill>
                <a:effectLst/>
                <a:latin typeface="Arial-ItalicMT"/>
              </a:rPr>
              <a:t> 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reduces </a:t>
            </a:r>
            <a:r>
              <a:rPr lang="en-US" sz="2800" b="0" i="1" dirty="0" smtClean="0">
                <a:solidFill>
                  <a:srgbClr val="000000"/>
                </a:solidFill>
                <a:effectLst/>
                <a:latin typeface="Arial-ItalicMT"/>
              </a:rPr>
              <a:t>P 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ArialMT"/>
              </a:rPr>
              <a:t>quadratically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 (</a:t>
            </a:r>
            <a:r>
              <a:rPr lang="en-US" sz="2800" b="0" i="1" dirty="0" smtClean="0">
                <a:solidFill>
                  <a:srgbClr val="000000"/>
                </a:solidFill>
                <a:effectLst/>
                <a:latin typeface="Arial-ItalicMT"/>
              </a:rPr>
              <a:t>f 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constant).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The gate delay increases reciprocally with decreasing </a:t>
            </a:r>
            <a:r>
              <a:rPr lang="en-US" sz="2800" b="0" i="1" dirty="0" err="1" smtClean="0">
                <a:solidFill>
                  <a:srgbClr val="000000"/>
                </a:solidFill>
                <a:effectLst/>
                <a:latin typeface="Arial-ItalicMT"/>
              </a:rPr>
              <a:t>Vdd</a:t>
            </a:r>
            <a:r>
              <a:rPr lang="en-US" sz="2800" b="0" i="1" dirty="0" smtClean="0">
                <a:solidFill>
                  <a:srgbClr val="000000"/>
                </a:solidFill>
                <a:effectLst/>
                <a:latin typeface="Arial-ItalicMT"/>
              </a:rPr>
              <a:t> 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.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Maximal frequency </a:t>
            </a:r>
            <a:r>
              <a:rPr lang="en-US" sz="2800" b="0" i="1" dirty="0" err="1" smtClean="0">
                <a:solidFill>
                  <a:srgbClr val="000000"/>
                </a:solidFill>
                <a:effectLst/>
                <a:latin typeface="Arial-ItalicMT"/>
              </a:rPr>
              <a:t>f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ArialMT"/>
              </a:rPr>
              <a:t>max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 decreases linearly with decreasing </a:t>
            </a:r>
            <a:r>
              <a:rPr lang="en-US" sz="2800" b="0" i="1" dirty="0" err="1" smtClean="0">
                <a:solidFill>
                  <a:srgbClr val="000000"/>
                </a:solidFill>
                <a:effectLst/>
                <a:latin typeface="Arial-ItalicMT"/>
              </a:rPr>
              <a:t>Vdd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786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3155" y="155601"/>
            <a:ext cx="947755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i="0" dirty="0" smtClean="0">
                <a:solidFill>
                  <a:srgbClr val="081D58"/>
                </a:solidFill>
                <a:effectLst/>
                <a:latin typeface="Arial-BoldMT"/>
              </a:rPr>
              <a:t>Example: Voltage Scaling</a:t>
            </a:r>
            <a:r>
              <a:rPr lang="en-US" sz="48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04" y="801931"/>
            <a:ext cx="11788896" cy="605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8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8023"/>
            <a:ext cx="12192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i="0" dirty="0" smtClean="0">
                <a:solidFill>
                  <a:srgbClr val="081D58"/>
                </a:solidFill>
                <a:effectLst/>
                <a:latin typeface="Arial-BoldMT"/>
              </a:rPr>
              <a:t>Power Supply Gating</a:t>
            </a:r>
            <a:r>
              <a:rPr lang="en-US" sz="3200" b="1" i="0" dirty="0" smtClean="0">
                <a:solidFill>
                  <a:srgbClr val="081D58"/>
                </a:solidFill>
                <a:effectLst/>
                <a:latin typeface="Arial-BoldMT"/>
              </a:rPr>
              <a:t/>
            </a:r>
            <a:br>
              <a:rPr lang="en-US" sz="3200" b="1" i="0" dirty="0" smtClean="0">
                <a:solidFill>
                  <a:srgbClr val="081D58"/>
                </a:solidFill>
                <a:effectLst/>
                <a:latin typeface="Arial-Bold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Power gating is one of the most effective ways of minimizing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static power consumption (leakage)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Wingdings-Regular"/>
              </a:rPr>
              <a:t> 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Cut-off power supply to inactive units/components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Wingdings-Regular"/>
              </a:rPr>
              <a:t> 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Reduces leakage</a:t>
            </a:r>
            <a:r>
              <a:rPr lang="en-US" sz="28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63" y="2827101"/>
            <a:ext cx="8356473" cy="383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1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222662"/>
            <a:ext cx="10248181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i="0" dirty="0" smtClean="0">
                <a:solidFill>
                  <a:srgbClr val="081D58"/>
                </a:solidFill>
                <a:effectLst/>
                <a:latin typeface="Arial-BoldMT"/>
              </a:rPr>
              <a:t>Topics</a:t>
            </a:r>
            <a:r>
              <a:rPr lang="en-US" sz="2800" b="1" i="0" dirty="0" smtClean="0">
                <a:solidFill>
                  <a:srgbClr val="081D58"/>
                </a:solidFill>
                <a:effectLst/>
                <a:latin typeface="Arial-BoldMT"/>
              </a:rPr>
              <a:t/>
            </a:r>
            <a:br>
              <a:rPr lang="en-US" sz="2800" b="1" i="0" dirty="0" smtClean="0">
                <a:solidFill>
                  <a:srgbClr val="081D58"/>
                </a:solidFill>
                <a:effectLst/>
                <a:latin typeface="Arial-Bold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General Remarks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Power and Energy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Basic Techniques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Wingdings-Regular"/>
              </a:rPr>
              <a:t> </a:t>
            </a:r>
            <a:r>
              <a:rPr lang="en-US" sz="2800" b="1" i="1" dirty="0" smtClean="0">
                <a:solidFill>
                  <a:srgbClr val="063DE8"/>
                </a:solidFill>
                <a:effectLst/>
                <a:latin typeface="Arial-BoldItalicMT"/>
              </a:rPr>
              <a:t>Parallelism</a:t>
            </a:r>
            <a:br>
              <a:rPr lang="en-US" sz="2800" b="1" i="1" dirty="0" smtClean="0">
                <a:solidFill>
                  <a:srgbClr val="063DE8"/>
                </a:solidFill>
                <a:effectLst/>
                <a:latin typeface="Arial-BoldItalic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Wingdings-Regular"/>
              </a:rPr>
              <a:t> 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VLIW (parallelism and reduced overhead)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Wingdings-Regular"/>
              </a:rPr>
              <a:t> 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Dynamic Voltage Scaling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Wingdings-Regular"/>
              </a:rPr>
              <a:t> 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Dynamic Power Management</a:t>
            </a:r>
            <a:r>
              <a:rPr lang="en-US" sz="28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7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27" y="1628235"/>
            <a:ext cx="9480139" cy="49968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60408" y="241865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800" b="1" i="0" dirty="0" smtClean="0">
                <a:solidFill>
                  <a:srgbClr val="081D58"/>
                </a:solidFill>
                <a:effectLst/>
                <a:latin typeface="Arial-BoldMT"/>
              </a:rPr>
              <a:t>Use of Parallelism</a:t>
            </a:r>
            <a:r>
              <a:rPr lang="en-US" sz="48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3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65" y="1040439"/>
            <a:ext cx="10099286" cy="581756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22717" y="155601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800" b="1" i="0" dirty="0" smtClean="0">
                <a:solidFill>
                  <a:srgbClr val="081D58"/>
                </a:solidFill>
                <a:effectLst/>
                <a:latin typeface="Arial-BoldMT"/>
              </a:rPr>
              <a:t>Use of Pipelining</a:t>
            </a:r>
            <a:r>
              <a:rPr lang="en-US" sz="48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1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38023"/>
            <a:ext cx="91440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i="0" dirty="0" smtClean="0">
                <a:solidFill>
                  <a:srgbClr val="081D58"/>
                </a:solidFill>
                <a:effectLst/>
                <a:latin typeface="Arial-BoldMT"/>
              </a:rPr>
              <a:t>Topics</a:t>
            </a:r>
            <a:r>
              <a:rPr lang="en-US" sz="3200" b="1" i="0" dirty="0" smtClean="0">
                <a:solidFill>
                  <a:srgbClr val="081D58"/>
                </a:solidFill>
                <a:effectLst/>
                <a:latin typeface="Arial-BoldMT"/>
              </a:rPr>
              <a:t/>
            </a:r>
            <a:br>
              <a:rPr lang="en-US" sz="3200" b="1" i="0" dirty="0" smtClean="0">
                <a:solidFill>
                  <a:srgbClr val="081D58"/>
                </a:solidFill>
                <a:effectLst/>
                <a:latin typeface="Arial-Bold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General Remarks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Power and Energy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Basic Techniques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Wingdings-Regular"/>
              </a:rPr>
              <a:t> 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Parallelism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Wingdings-Regular"/>
              </a:rPr>
              <a:t> </a:t>
            </a:r>
            <a:r>
              <a:rPr lang="en-US" sz="2800" b="1" i="1" dirty="0" smtClean="0">
                <a:solidFill>
                  <a:srgbClr val="0000FF"/>
                </a:solidFill>
                <a:effectLst/>
                <a:latin typeface="Arial-BoldItalicMT"/>
              </a:rPr>
              <a:t>VLIW (parallelism and reduced overhead)</a:t>
            </a:r>
            <a:br>
              <a:rPr lang="en-US" sz="2800" b="1" i="1" dirty="0" smtClean="0">
                <a:solidFill>
                  <a:srgbClr val="0000FF"/>
                </a:solidFill>
                <a:effectLst/>
                <a:latin typeface="Arial-BoldItalic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Wingdings-Regular"/>
              </a:rPr>
              <a:t> 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Dynamic Voltage Scaling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Wingdings-Regular"/>
              </a:rPr>
              <a:t> 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Dynamic Power Management</a:t>
            </a:r>
            <a:r>
              <a:rPr lang="en-US" sz="28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64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33" y="793540"/>
            <a:ext cx="11120887" cy="58998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74143" y="147209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800" b="1" i="0" dirty="0" smtClean="0">
                <a:solidFill>
                  <a:srgbClr val="081D58"/>
                </a:solidFill>
                <a:effectLst/>
                <a:latin typeface="Arial-BoldMT"/>
              </a:rPr>
              <a:t>New ideas help …</a:t>
            </a:r>
            <a:r>
              <a:rPr lang="en-US" sz="48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55276"/>
            <a:ext cx="12192000" cy="7325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dirty="0" smtClean="0">
                <a:solidFill>
                  <a:srgbClr val="081D58"/>
                </a:solidFill>
                <a:effectLst/>
                <a:latin typeface="Arial-BoldMT"/>
              </a:rPr>
              <a:t>Power and Energy Consumption</a:t>
            </a:r>
          </a:p>
          <a:p>
            <a:endParaRPr lang="en-US" sz="3200" b="1" dirty="0">
              <a:solidFill>
                <a:srgbClr val="081D58"/>
              </a:solidFill>
              <a:latin typeface="Arial-BoldMT"/>
            </a:endParaRPr>
          </a:p>
          <a:p>
            <a:endParaRPr lang="en-US" sz="3200" b="1" i="0" dirty="0" smtClean="0">
              <a:solidFill>
                <a:srgbClr val="081D58"/>
              </a:solidFill>
              <a:effectLst/>
              <a:latin typeface="Arial-BoldMT"/>
            </a:endParaRPr>
          </a:p>
          <a:p>
            <a:endParaRPr lang="en-US" sz="3200" b="1" dirty="0">
              <a:solidFill>
                <a:srgbClr val="081D58"/>
              </a:solidFill>
              <a:latin typeface="Arial-BoldMT"/>
            </a:endParaRPr>
          </a:p>
          <a:p>
            <a:endParaRPr lang="en-US" sz="3200" b="1" i="0" dirty="0" smtClean="0">
              <a:solidFill>
                <a:srgbClr val="081D58"/>
              </a:solidFill>
              <a:effectLst/>
              <a:latin typeface="Arial-BoldMT"/>
            </a:endParaRPr>
          </a:p>
          <a:p>
            <a:endParaRPr lang="en-US" sz="3200" b="1" dirty="0">
              <a:solidFill>
                <a:srgbClr val="081D58"/>
              </a:solidFill>
              <a:latin typeface="Arial-BoldMT"/>
            </a:endParaRPr>
          </a:p>
          <a:p>
            <a:endParaRPr lang="en-US" sz="3200" b="1" i="0" dirty="0" smtClean="0">
              <a:solidFill>
                <a:srgbClr val="081D58"/>
              </a:solidFill>
              <a:effectLst/>
              <a:latin typeface="Arial-BoldMT"/>
            </a:endParaRPr>
          </a:p>
          <a:p>
            <a:r>
              <a:rPr lang="en-US" sz="3200" b="1" i="0" dirty="0" smtClean="0">
                <a:solidFill>
                  <a:srgbClr val="081D58"/>
                </a:solidFill>
                <a:effectLst/>
                <a:latin typeface="Arial-BoldMT"/>
              </a:rPr>
              <a:t/>
            </a:r>
            <a:br>
              <a:rPr lang="en-US" sz="3200" b="1" i="0" dirty="0" smtClean="0">
                <a:solidFill>
                  <a:srgbClr val="081D58"/>
                </a:solidFill>
                <a:effectLst/>
                <a:latin typeface="Arial-Bold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Need for efficiency (power and energy):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1" dirty="0" smtClean="0">
                <a:solidFill>
                  <a:srgbClr val="000000"/>
                </a:solidFill>
                <a:effectLst/>
                <a:latin typeface="Arial-ItalicMT"/>
              </a:rPr>
              <a:t>„</a:t>
            </a:r>
            <a:r>
              <a:rPr lang="en-US" sz="2800" b="1" i="1" dirty="0" smtClean="0">
                <a:solidFill>
                  <a:srgbClr val="000000"/>
                </a:solidFill>
                <a:effectLst/>
                <a:latin typeface="Arial-BoldItalicMT"/>
              </a:rPr>
              <a:t>Power is considered as the most important constraint in embedded</a:t>
            </a:r>
            <a:br>
              <a:rPr lang="en-US" sz="2800" b="1" i="1" dirty="0" smtClean="0">
                <a:solidFill>
                  <a:srgbClr val="000000"/>
                </a:solidFill>
                <a:effectLst/>
                <a:latin typeface="Arial-BoldItalicMT"/>
              </a:rPr>
            </a:br>
            <a:r>
              <a:rPr lang="en-US" sz="2800" b="1" i="1" dirty="0" smtClean="0">
                <a:solidFill>
                  <a:srgbClr val="000000"/>
                </a:solidFill>
                <a:effectLst/>
                <a:latin typeface="Arial-BoldItalicMT"/>
              </a:rPr>
              <a:t>systems.</a:t>
            </a:r>
            <a:r>
              <a:rPr lang="en-US" sz="2800" b="0" i="1" dirty="0" smtClean="0">
                <a:solidFill>
                  <a:srgbClr val="000000"/>
                </a:solidFill>
                <a:effectLst/>
                <a:latin typeface="Arial-ItalicMT"/>
              </a:rPr>
              <a:t>” 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[in: L. 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ArialMT"/>
              </a:rPr>
              <a:t>Eggermont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 (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ArialMT"/>
              </a:rPr>
              <a:t>ed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): Embedded Systems Roadmap 2002, STW]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1" i="1" dirty="0" smtClean="0">
                <a:solidFill>
                  <a:srgbClr val="000000"/>
                </a:solidFill>
                <a:effectLst/>
                <a:latin typeface="Arial-BoldItalicMT"/>
              </a:rPr>
              <a:t>“Power demands are increasing rapidly, yet battery capacity cannot</a:t>
            </a:r>
            <a:br>
              <a:rPr lang="en-US" sz="2800" b="1" i="1" dirty="0" smtClean="0">
                <a:solidFill>
                  <a:srgbClr val="000000"/>
                </a:solidFill>
                <a:effectLst/>
                <a:latin typeface="Arial-BoldItalicMT"/>
              </a:rPr>
            </a:br>
            <a:r>
              <a:rPr lang="en-US" sz="2800" b="1" i="1" dirty="0" smtClean="0">
                <a:solidFill>
                  <a:srgbClr val="000000"/>
                </a:solidFill>
                <a:effectLst/>
                <a:latin typeface="Arial-BoldItalicMT"/>
              </a:rPr>
              <a:t>keep up.</a:t>
            </a:r>
            <a:r>
              <a:rPr lang="en-US" sz="2800" b="1" i="0" dirty="0" smtClean="0">
                <a:solidFill>
                  <a:srgbClr val="000000"/>
                </a:solidFill>
                <a:effectLst/>
                <a:latin typeface="Arial-BoldMT"/>
              </a:rPr>
              <a:t>” 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[in 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ArialMT"/>
              </a:rPr>
              <a:t>Diztel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 et al.: Power-Aware Architecting for data-dominated applications, 2007, Springer]</a:t>
            </a:r>
            <a:r>
              <a:rPr lang="en-US" sz="28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182" y="944155"/>
            <a:ext cx="7427946" cy="257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0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124" y="1208642"/>
            <a:ext cx="9360379" cy="46484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7838" y="345989"/>
            <a:ext cx="8707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IMPLEMENTATION ALTERNATIVES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9429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82" y="1519766"/>
            <a:ext cx="9867595" cy="40226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9643" y="436605"/>
            <a:ext cx="7949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POWER EFFICIENCY CONFLICT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1458097" y="555593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ArialMT"/>
              </a:rPr>
              <a:t>Necessary to </a:t>
            </a:r>
            <a:r>
              <a:rPr lang="en-US" b="1" i="1" dirty="0" smtClean="0">
                <a:solidFill>
                  <a:srgbClr val="000000"/>
                </a:solidFill>
                <a:effectLst/>
                <a:latin typeface="Arial-BoldItalicMT"/>
              </a:rPr>
              <a:t>optimize HW and SW</a:t>
            </a:r>
            <a:br>
              <a:rPr lang="en-US" b="1" i="1" dirty="0" smtClean="0">
                <a:solidFill>
                  <a:srgbClr val="000000"/>
                </a:solidFill>
                <a:effectLst/>
                <a:latin typeface="Arial-BoldItalicMT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ArialMT"/>
              </a:rPr>
              <a:t>Use </a:t>
            </a:r>
            <a:r>
              <a:rPr lang="en-US" b="1" i="1" dirty="0" smtClean="0">
                <a:solidFill>
                  <a:srgbClr val="000000"/>
                </a:solidFill>
                <a:effectLst/>
                <a:latin typeface="Arial-BoldItalicMT"/>
              </a:rPr>
              <a:t>heterogeneous architectures</a:t>
            </a:r>
            <a:br>
              <a:rPr lang="en-US" b="1" i="1" dirty="0" smtClean="0">
                <a:solidFill>
                  <a:srgbClr val="000000"/>
                </a:solidFill>
                <a:effectLst/>
                <a:latin typeface="Arial-BoldItalicMT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ArialMT"/>
              </a:rPr>
              <a:t>Apply </a:t>
            </a:r>
            <a:r>
              <a:rPr lang="en-US" b="1" i="1" dirty="0" smtClean="0">
                <a:solidFill>
                  <a:srgbClr val="000000"/>
                </a:solidFill>
                <a:effectLst/>
                <a:latin typeface="Arial-BoldItalicMT"/>
              </a:rPr>
              <a:t>specialization techniques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MT"/>
              </a:rPr>
              <a:t>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9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5351" y="207360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800" b="1" i="0" dirty="0" smtClean="0">
                <a:solidFill>
                  <a:srgbClr val="081D58"/>
                </a:solidFill>
                <a:effectLst/>
                <a:latin typeface="Arial-BoldMT"/>
              </a:rPr>
              <a:t>Energy Efficiency</a:t>
            </a:r>
            <a:r>
              <a:rPr lang="en-US" sz="48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502" y="873558"/>
            <a:ext cx="9678838" cy="572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423" y="655608"/>
            <a:ext cx="1016191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 smtClean="0">
                <a:solidFill>
                  <a:srgbClr val="081D58"/>
                </a:solidFill>
                <a:effectLst/>
                <a:latin typeface="Arial-BoldMT"/>
              </a:rPr>
              <a:t>Topics</a:t>
            </a:r>
            <a:br>
              <a:rPr lang="en-US" sz="2800" b="1" i="0" dirty="0" smtClean="0">
                <a:solidFill>
                  <a:srgbClr val="081D58"/>
                </a:solidFill>
                <a:effectLst/>
                <a:latin typeface="Arial-Bold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General Remarks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1" i="1" dirty="0" smtClean="0">
                <a:solidFill>
                  <a:srgbClr val="063DE8"/>
                </a:solidFill>
                <a:effectLst/>
                <a:latin typeface="Arial-BoldItalicMT"/>
              </a:rPr>
              <a:t>Power and Energy</a:t>
            </a:r>
            <a:br>
              <a:rPr lang="en-US" sz="2800" b="1" i="1" dirty="0" smtClean="0">
                <a:solidFill>
                  <a:srgbClr val="063DE8"/>
                </a:solidFill>
                <a:effectLst/>
                <a:latin typeface="Arial-BoldItalic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Basic Techniques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Wingdings-Regular"/>
              </a:rPr>
              <a:t> 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Parallelism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Wingdings-Regular"/>
              </a:rPr>
              <a:t> 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VLIW (parallelism and reduced overhead)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Wingdings-Regular"/>
              </a:rPr>
              <a:t> 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Dynamic Voltage Scaling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Wingdings-Regular"/>
              </a:rPr>
              <a:t> 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Dynamic Power Management</a:t>
            </a:r>
            <a:r>
              <a:rPr lang="en-US" sz="28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28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7328" y="172854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i="0" dirty="0" smtClean="0">
                <a:solidFill>
                  <a:srgbClr val="081D58"/>
                </a:solidFill>
                <a:effectLst/>
                <a:latin typeface="Arial-BoldMT"/>
              </a:rPr>
              <a:t>Power and Energy are Related</a:t>
            </a:r>
            <a:r>
              <a:rPr lang="en-US" sz="28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25901" y="5103674"/>
            <a:ext cx="1082327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In many cases, faster execution also means less energy, but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the opposite may be true if power has to be increased to allow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faster execution.</a:t>
            </a:r>
            <a:r>
              <a:rPr lang="en-US" sz="28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397" y="842777"/>
            <a:ext cx="8219716" cy="426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6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9968" y="224613"/>
            <a:ext cx="897722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i="0" dirty="0" smtClean="0">
                <a:solidFill>
                  <a:srgbClr val="081D58"/>
                </a:solidFill>
                <a:effectLst/>
                <a:latin typeface="Arial-BoldMT"/>
              </a:rPr>
              <a:t>Low Power vs. Low Energy</a:t>
            </a:r>
            <a:r>
              <a:rPr lang="en-US" sz="48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874455"/>
            <a:ext cx="11938958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dirty="0" smtClean="0">
                <a:solidFill>
                  <a:srgbClr val="081D58"/>
                </a:solidFill>
                <a:effectLst/>
                <a:latin typeface="Arial-BoldMT"/>
              </a:rPr>
              <a:t/>
            </a:r>
            <a:br>
              <a:rPr lang="en-US" sz="3200" b="1" i="0" dirty="0" smtClean="0">
                <a:solidFill>
                  <a:srgbClr val="081D58"/>
                </a:solidFill>
                <a:effectLst/>
                <a:latin typeface="Arial-Bold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Minimizing the </a:t>
            </a:r>
            <a:r>
              <a:rPr lang="en-US" sz="2800" b="1" i="1" dirty="0" smtClean="0">
                <a:solidFill>
                  <a:srgbClr val="3333CC"/>
                </a:solidFill>
                <a:effectLst/>
                <a:latin typeface="Arial-BoldItalicMT"/>
              </a:rPr>
              <a:t>power consumption 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is important for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Wingdings-Regular"/>
              </a:rPr>
              <a:t> 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the design of the power supply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Wingdings-Regular"/>
              </a:rPr>
              <a:t> 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the design of voltage regulators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Wingdings-Regular"/>
              </a:rPr>
              <a:t> 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the dimensioning of interconnect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Wingdings-Regular"/>
              </a:rPr>
              <a:t> 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cooling (short term cooling)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• high cost (estimated to be rising at $1 to $3 per Watt for heat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dissipation [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ArialMT"/>
              </a:rPr>
              <a:t>Skadron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 et al. ISCA 2003])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• limited space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Minimizing the </a:t>
            </a:r>
            <a:r>
              <a:rPr lang="en-US" sz="2800" b="1" i="1" dirty="0" smtClean="0">
                <a:solidFill>
                  <a:srgbClr val="3333CC"/>
                </a:solidFill>
                <a:effectLst/>
                <a:latin typeface="Arial-BoldItalicMT"/>
              </a:rPr>
              <a:t>energy consumption 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is important due to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Wingdings-Regular"/>
              </a:rPr>
              <a:t> 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restricted availability of energy (mobile systems)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Wingdings-Regular"/>
              </a:rPr>
              <a:t> 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limited battery capacities (only slowly improving)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Wingdings-Regular"/>
              </a:rPr>
              <a:t> 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very high costs of energy (solar panels, in space)</a:t>
            </a:r>
            <a:b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Wingdings-Regular"/>
              </a:rPr>
              <a:t> 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ArialMT"/>
              </a:rPr>
              <a:t>long lifetimes, low temperatures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566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8317" y="310877"/>
            <a:ext cx="1130060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i="0" dirty="0" smtClean="0">
                <a:solidFill>
                  <a:srgbClr val="081D58"/>
                </a:solidFill>
                <a:effectLst/>
                <a:latin typeface="Arial-BoldMT"/>
              </a:rPr>
              <a:t>Power Consumption of a CMOS Gate</a:t>
            </a:r>
            <a:r>
              <a:rPr lang="en-US" sz="48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6709"/>
            <a:ext cx="12191999" cy="558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90</Words>
  <Application>Microsoft Office PowerPoint</Application>
  <PresentationFormat>Widescreen</PresentationFormat>
  <Paragraphs>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Arial-BoldItalicMT</vt:lpstr>
      <vt:lpstr>Arial-BoldMT</vt:lpstr>
      <vt:lpstr>Arial-ItalicMT</vt:lpstr>
      <vt:lpstr>ArialMT</vt:lpstr>
      <vt:lpstr>Calibri</vt:lpstr>
      <vt:lpstr>Calibri Light</vt:lpstr>
      <vt:lpstr>Wingdings-Regular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SR</dc:creator>
  <cp:lastModifiedBy>Dr. SR</cp:lastModifiedBy>
  <cp:revision>13</cp:revision>
  <dcterms:created xsi:type="dcterms:W3CDTF">2016-09-22T04:34:26Z</dcterms:created>
  <dcterms:modified xsi:type="dcterms:W3CDTF">2016-09-23T08:17:19Z</dcterms:modified>
</cp:coreProperties>
</file>