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86" d="100"/>
          <a:sy n="86" d="100"/>
        </p:scale>
        <p:origin x="720" y="64"/>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26-02-2025</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pallavireddy593@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hyperlink" Target="mailto:gollageethanjali1@gmail.com" TargetMode="External"/><Relationship Id="rId5" Type="http://schemas.openxmlformats.org/officeDocument/2006/relationships/image" Target="../media/image4.png"/><Relationship Id="rId10" Type="http://schemas.openxmlformats.org/officeDocument/2006/relationships/hyperlink" Target="mailto:sushmitha3193@gmail.com" TargetMode="External"/><Relationship Id="rId4" Type="http://schemas.openxmlformats.org/officeDocument/2006/relationships/image" Target="../media/image3.png"/><Relationship Id="rId9" Type="http://schemas.openxmlformats.org/officeDocument/2006/relationships/hyperlink" Target="mailto:penakacharlaruchitha1423@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1747024"/>
            <a:ext cx="6650006" cy="3416320"/>
          </a:xfrm>
          <a:prstGeom prst="rect">
            <a:avLst/>
          </a:prstGeom>
          <a:noFill/>
        </p:spPr>
        <p:txBody>
          <a:bodyPr wrap="square">
            <a:spAutoFit/>
          </a:bodyPr>
          <a:lstStyle/>
          <a:p>
            <a:pPr algn="ctr"/>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Email </a:t>
            </a:r>
            <a:r>
              <a:rPr lang="en-US" sz="2400" dirty="0">
                <a:latin typeface="Times New Roman" panose="02020603050405020304" pitchFamily="18" charset="0"/>
                <a:cs typeface="Times New Roman" panose="02020603050405020304" pitchFamily="18" charset="0"/>
              </a:rPr>
              <a:t>Spam Detection</a:t>
            </a:r>
          </a:p>
          <a:p>
            <a:endParaRPr lang="en-US" sz="1400" dirty="0" smtClean="0"/>
          </a:p>
          <a:p>
            <a:r>
              <a:rPr lang="en-US" sz="1600" b="1" dirty="0" smtClean="0">
                <a:latin typeface="Times New Roman" panose="02020603050405020304" pitchFamily="18" charset="0"/>
                <a:cs typeface="Times New Roman" panose="02020603050405020304" pitchFamily="18" charset="0"/>
              </a:rPr>
              <a:t>Team</a:t>
            </a:r>
            <a:r>
              <a:rPr lang="en-US" sz="1400" b="1" dirty="0" smtClean="0"/>
              <a:t> </a:t>
            </a:r>
            <a:r>
              <a:rPr lang="en-US" sz="1400" dirty="0"/>
              <a:t>: </a:t>
            </a:r>
            <a:endParaRPr lang="en-US" sz="1400" dirty="0" smtClean="0"/>
          </a:p>
          <a:p>
            <a:r>
              <a:rPr lang="en-US" dirty="0" smtClean="0">
                <a:latin typeface="Times New Roman" panose="02020603050405020304" pitchFamily="18" charset="0"/>
                <a:cs typeface="Times New Roman" panose="02020603050405020304" pitchFamily="18" charset="0"/>
              </a:rPr>
              <a:t>Gopu </a:t>
            </a:r>
            <a:r>
              <a:rPr lang="en-US" dirty="0">
                <a:latin typeface="Times New Roman" panose="02020603050405020304" pitchFamily="18" charset="0"/>
                <a:cs typeface="Times New Roman" panose="02020603050405020304" pitchFamily="18" charset="0"/>
              </a:rPr>
              <a:t>Pallavi , </a:t>
            </a:r>
            <a:r>
              <a:rPr lang="en-US" dirty="0" smtClean="0">
                <a:latin typeface="Times New Roman" panose="02020603050405020304" pitchFamily="18" charset="0"/>
                <a:cs typeface="Times New Roman" panose="02020603050405020304" pitchFamily="18" charset="0"/>
                <a:hlinkClick r:id="rId8"/>
              </a:rPr>
              <a:t>pallavireddy593@gmail.com</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Penakacharla </a:t>
            </a:r>
            <a:r>
              <a:rPr lang="en-US" dirty="0">
                <a:latin typeface="Times New Roman" panose="02020603050405020304" pitchFamily="18" charset="0"/>
                <a:cs typeface="Times New Roman" panose="02020603050405020304" pitchFamily="18" charset="0"/>
              </a:rPr>
              <a:t>Ruchitha Yadav, </a:t>
            </a:r>
            <a:r>
              <a:rPr lang="en-US" dirty="0" smtClean="0">
                <a:latin typeface="Times New Roman" panose="02020603050405020304" pitchFamily="18" charset="0"/>
                <a:cs typeface="Times New Roman" panose="02020603050405020304" pitchFamily="18" charset="0"/>
                <a:hlinkClick r:id="rId9"/>
              </a:rPr>
              <a:t>penakacharlaruchitha1423@gmail.com</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Sushmitha </a:t>
            </a:r>
            <a:r>
              <a:rPr lang="en-US" dirty="0">
                <a:latin typeface="Times New Roman" panose="02020603050405020304" pitchFamily="18" charset="0"/>
                <a:cs typeface="Times New Roman" panose="02020603050405020304" pitchFamily="18" charset="0"/>
              </a:rPr>
              <a:t>R , </a:t>
            </a:r>
            <a:r>
              <a:rPr lang="en-US" dirty="0" smtClean="0">
                <a:latin typeface="Times New Roman" panose="02020603050405020304" pitchFamily="18" charset="0"/>
                <a:cs typeface="Times New Roman" panose="02020603050405020304" pitchFamily="18" charset="0"/>
                <a:hlinkClick r:id="rId10"/>
              </a:rPr>
              <a:t>sushmitha3193@gmail.com</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Golla </a:t>
            </a:r>
            <a:r>
              <a:rPr lang="en-US" dirty="0">
                <a:latin typeface="Times New Roman" panose="02020603050405020304" pitchFamily="18" charset="0"/>
                <a:cs typeface="Times New Roman" panose="02020603050405020304" pitchFamily="18" charset="0"/>
              </a:rPr>
              <a:t>Geethanjali , </a:t>
            </a:r>
            <a:r>
              <a:rPr lang="en-US" dirty="0" smtClean="0">
                <a:latin typeface="Times New Roman" panose="02020603050405020304" pitchFamily="18" charset="0"/>
                <a:cs typeface="Times New Roman" panose="02020603050405020304" pitchFamily="18" charset="0"/>
                <a:hlinkClick r:id="rId11"/>
              </a:rPr>
              <a:t>gollageethanjali1@gmail.com</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Guide</a:t>
            </a:r>
            <a:r>
              <a:rPr lang="en-US" dirty="0">
                <a:latin typeface="Times New Roman" panose="02020603050405020304" pitchFamily="18" charset="0"/>
                <a:cs typeface="Times New Roman" panose="02020603050405020304" pitchFamily="18" charset="0"/>
              </a:rPr>
              <a:t> : Saomya chaudhury</a:t>
            </a:r>
          </a:p>
          <a:p>
            <a:endParaRPr lang="en-US" dirty="0" smtClean="0"/>
          </a:p>
          <a:p>
            <a:r>
              <a:rPr lang="en-US" dirty="0" smtClean="0"/>
              <a:t> </a:t>
            </a:r>
            <a:r>
              <a:rPr lang="en-US" sz="1400" dirty="0"/>
              <a:t>		</a:t>
            </a: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52039" y="445025"/>
            <a:ext cx="8780261"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118945" y="840059"/>
            <a:ext cx="8787161" cy="630942"/>
          </a:xfrm>
          <a:prstGeom prst="rect">
            <a:avLst/>
          </a:prstGeom>
        </p:spPr>
        <p:txBody>
          <a:bodyPr wrap="square">
            <a:spAutoFit/>
          </a:bodyPr>
          <a:lstStyle/>
          <a:p>
            <a:pPr algn="just"/>
            <a:endParaRPr lang="en-US" dirty="0" smtClean="0"/>
          </a:p>
          <a:p>
            <a:pPr algn="just">
              <a:lnSpc>
                <a:spcPct val="150000"/>
              </a:lnSpc>
            </a:pPr>
            <a:endParaRPr lang="en-US" dirty="0"/>
          </a:p>
        </p:txBody>
      </p:sp>
      <p:sp>
        <p:nvSpPr>
          <p:cNvPr id="4" name="Rectangle 3"/>
          <p:cNvSpPr/>
          <p:nvPr/>
        </p:nvSpPr>
        <p:spPr>
          <a:xfrm>
            <a:off x="193288" y="840059"/>
            <a:ext cx="8482362" cy="698717"/>
          </a:xfrm>
          <a:prstGeom prst="rect">
            <a:avLst/>
          </a:prstGeom>
        </p:spPr>
        <p:txBody>
          <a:bodyPr wrap="square">
            <a:spAutoFit/>
          </a:bodyPr>
          <a:lstStyle/>
          <a:p>
            <a:pPr>
              <a:lnSpc>
                <a:spcPct val="150000"/>
              </a:lnSpc>
            </a:pPr>
            <a:r>
              <a:rPr lang="en-US" dirty="0"/>
              <a:t>The results of this study demonstrate that the developed email spam detection system offers a reliable and effective solution for protecting users from unwanted and potentially harmful emails. </a:t>
            </a:r>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08156" y="921834"/>
            <a:ext cx="8519532" cy="2314544"/>
          </a:xfrm>
          <a:prstGeom prst="rect">
            <a:avLst/>
          </a:prstGeom>
        </p:spPr>
        <p:txBody>
          <a:bodyPr wrap="square">
            <a:spAutoFit/>
          </a:bodyPr>
          <a:lstStyle/>
          <a:p>
            <a:pPr algn="just">
              <a:lnSpc>
                <a:spcPct val="150000"/>
              </a:lnSpc>
            </a:pPr>
            <a:r>
              <a:rPr lang="en-US" dirty="0"/>
              <a:t>The "Email Spam Detection" project, undertaken as part of the TSP 4.0 Capstone Project, aimed to develop a robust machine learning model capable of accurately classifying emails as either spam or legitimate. This was achieved through a systematic process involving data acquisition, preprocessing, feature extraction, model training, and evaluation. The project utilized the publicly available "Email Spam" dataset from Kaggle, providing a foundation of labeled email text for analysis and it is also creating a functional system capable of automatically filtering spam emails, and showcasing the steps involved in a comprehensive data science project. </a:t>
            </a: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45327" y="921834"/>
            <a:ext cx="8348547" cy="1991379"/>
          </a:xfrm>
          <a:prstGeom prst="rect">
            <a:avLst/>
          </a:prstGeom>
        </p:spPr>
        <p:txBody>
          <a:bodyPr wrap="square">
            <a:spAutoFit/>
          </a:bodyPr>
          <a:lstStyle/>
          <a:p>
            <a:pPr algn="just">
              <a:lnSpc>
                <a:spcPct val="150000"/>
              </a:lnSpc>
            </a:pPr>
            <a:r>
              <a:rPr lang="en-US" dirty="0"/>
              <a:t>The proliferation of unsolicited bulk emails, commonly known as spam, poses a significant challenge to individuals and organizations alike. Spam emails not only clutter inboxes and waste valuable time, but they also represent a substantial security risk, often containing phishing attempts, malware, and other malicious content. Traditional rule-based spam filters are frequently inadequate in addressing the evolving tactics of spammers, resulting in a persistent need for more sophisticated and adaptive solutions.</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193289" y="1017725"/>
            <a:ext cx="8579004"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t>Develop </a:t>
            </a:r>
            <a:r>
              <a:rPr lang="en-US" dirty="0"/>
              <a:t>a machine learning model capable of accurately classifying emails as either spam or legitimate ("ham"). This is the primary objective, focusing on the core functionality of the project</a:t>
            </a:r>
            <a:r>
              <a:rPr lang="en-US" dirty="0" smtClean="0"/>
              <a:t>.</a:t>
            </a:r>
          </a:p>
          <a:p>
            <a:pPr marL="285750" indent="-285750" algn="just">
              <a:lnSpc>
                <a:spcPct val="150000"/>
              </a:lnSpc>
              <a:buFont typeface="Arial" panose="020B0604020202020204" pitchFamily="34" charset="0"/>
              <a:buChar char="•"/>
            </a:pPr>
            <a:r>
              <a:rPr lang="en-US" dirty="0" smtClean="0"/>
              <a:t> Train </a:t>
            </a:r>
            <a:r>
              <a:rPr lang="en-US" dirty="0"/>
              <a:t>and evaluate a Multinomial Naive Bayes classification model to achieve effective spam detection. This objective specifies the chosen machine learning algorithm and the evaluation process. </a:t>
            </a:r>
            <a:endParaRPr lang="en-US" dirty="0" smtClean="0"/>
          </a:p>
          <a:p>
            <a:pPr marL="285750" indent="-285750" algn="just">
              <a:lnSpc>
                <a:spcPct val="150000"/>
              </a:lnSpc>
              <a:buFont typeface="Arial" panose="020B0604020202020204" pitchFamily="34" charset="0"/>
              <a:buChar char="•"/>
            </a:pPr>
            <a:r>
              <a:rPr lang="en-US" dirty="0" smtClean="0"/>
              <a:t>Enhance </a:t>
            </a:r>
            <a:r>
              <a:rPr lang="en-US" dirty="0"/>
              <a:t>understanding of text classification and spam filtering techniques. This objective highlight the learning goals of the project</a:t>
            </a:r>
            <a:r>
              <a:rPr lang="en-US" dirty="0" smtClean="0"/>
              <a:t>.</a:t>
            </a:r>
          </a:p>
          <a:p>
            <a:pPr marL="285750" indent="-285750" algn="just">
              <a:lnSpc>
                <a:spcPct val="150000"/>
              </a:lnSpc>
              <a:buFont typeface="Arial" panose="020B0604020202020204" pitchFamily="34" charset="0"/>
              <a:buChar char="•"/>
            </a:pPr>
            <a:r>
              <a:rPr lang="en-US" dirty="0" smtClean="0"/>
              <a:t> Produce </a:t>
            </a:r>
            <a:r>
              <a:rPr lang="en-US" dirty="0"/>
              <a:t>a comprehensive project report documenting the methodology, implementation, and results of the spam detection system. This objective addresses the documentation and reporting requirements of the project.</a:t>
            </a: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86" y="919596"/>
            <a:ext cx="6420932" cy="3997137"/>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62" y="919466"/>
            <a:ext cx="7632926" cy="3890971"/>
          </a:xfrm>
          <a:prstGeom prst="rect">
            <a:avLst/>
          </a:prstGeom>
        </p:spPr>
      </p:pic>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2221"/>
            <a:ext cx="8006576" cy="4241627"/>
          </a:xfrm>
          <a:prstGeom prst="rect">
            <a:avLst/>
          </a:prstGeom>
        </p:spPr>
      </p:pic>
    </p:spTree>
    <p:extLst>
      <p:ext uri="{BB962C8B-B14F-4D97-AF65-F5344CB8AC3E}">
        <p14:creationId xmlns:p14="http://schemas.microsoft.com/office/powerpoint/2010/main" val="312414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192754" y="296342"/>
            <a:ext cx="8520600" cy="572700"/>
          </a:xfrm>
        </p:spPr>
        <p:txBody>
          <a:bodyPr>
            <a:noAutofit/>
          </a:bodyPr>
          <a:lstStyle/>
          <a:p>
            <a:r>
              <a:rPr lang="en-US" sz="2400" b="1" dirty="0">
                <a:solidFill>
                  <a:srgbClr val="002060"/>
                </a:solidFill>
                <a:latin typeface="Arial" panose="020B0604020202020204" pitchFamily="34" charset="0"/>
                <a:cs typeface="Arial" panose="020B0604020202020204" pitchFamily="34" charset="0"/>
              </a:rPr>
              <a:t>Future</a:t>
            </a:r>
            <a:r>
              <a:rPr lang="en-US" sz="2800" b="1"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Scope</a:t>
            </a:r>
            <a:endParaRPr lang="en-IN" sz="2400" dirty="0"/>
          </a:p>
        </p:txBody>
      </p:sp>
      <p:sp>
        <p:nvSpPr>
          <p:cNvPr id="7" name="Rectangle 6"/>
          <p:cNvSpPr/>
          <p:nvPr/>
        </p:nvSpPr>
        <p:spPr>
          <a:xfrm>
            <a:off x="192754" y="869042"/>
            <a:ext cx="8237568" cy="4253537"/>
          </a:xfrm>
          <a:prstGeom prst="rect">
            <a:avLst/>
          </a:prstGeom>
        </p:spPr>
        <p:txBody>
          <a:bodyPr wrap="square">
            <a:spAutoFit/>
          </a:bodyPr>
          <a:lstStyle/>
          <a:p>
            <a:pPr algn="just">
              <a:lnSpc>
                <a:spcPct val="150000"/>
              </a:lnSpc>
            </a:pPr>
            <a:r>
              <a:rPr lang="en-US" dirty="0"/>
              <a:t>"This project, 'Email Spam Detection,' was chosen due to the persistent and evolving challenge that spam emails pose in today's digital landscape. The motivation stems from the recognition that traditional spam filtering methods often fall short in effectively addressing the sophisticated tactics employed by spammers. Spam not only clutters inboxes, leading to decreased productivity, but also poses significant security risks, including phishing attempts, malware distribution, and data breaches. By developing a machine learning-based spam detection system, this project aims to provide a more adaptive and accurate solution. </a:t>
            </a:r>
            <a:r>
              <a:rPr lang="en-US" dirty="0"/>
              <a:t>The potential applications of this system are vast, ranging from individual email clients to enterprise-level security solutions, thereby enhancing email security and user productivity. The impact of such a system would be a reduction in the time wasted dealing with spam, a decrease in the risk of falling victim to email-based  cyberattacks, and an overall improvement in the efficiency and security of digital communication. Ultimately, this project contributes to the broader goal of creating a safer and more productive online environment." </a:t>
            </a:r>
          </a:p>
          <a:p>
            <a:pPr algn="just">
              <a:lnSpc>
                <a:spcPct val="150000"/>
              </a:lnSpc>
            </a:pPr>
            <a:endParaRPr lang="en-US" dirty="0"/>
          </a:p>
        </p:txBody>
      </p:sp>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94eeb56d-118c-48c3-937f-7f05817f7373"/>
    <ds:schemaRef ds:uri="fe56e3b0-34a1-4d6f-a501-a0b2b7006a18"/>
    <ds:schemaRef ds:uri="http://purl.org/dc/dcmityp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56</TotalTime>
  <Words>644</Words>
  <Application>Microsoft Office PowerPoint</Application>
  <PresentationFormat>On-screen Show (16:9)</PresentationFormat>
  <Paragraphs>44</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Live Demo of Project</vt:lpstr>
      <vt:lpstr>PowerPoint Presentation</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Geethanjali Golla</cp:lastModifiedBy>
  <cp:revision>14</cp:revision>
  <dcterms:modified xsi:type="dcterms:W3CDTF">2025-02-26T13:21:32Z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