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8" r:id="rId4"/>
    <p:sldId id="279" r:id="rId5"/>
    <p:sldId id="280" r:id="rId6"/>
    <p:sldId id="258" r:id="rId7"/>
    <p:sldId id="259" r:id="rId8"/>
    <p:sldId id="281" r:id="rId9"/>
    <p:sldId id="273" r:id="rId10"/>
    <p:sldId id="262" r:id="rId11"/>
    <p:sldId id="267" r:id="rId12"/>
    <p:sldId id="282" r:id="rId13"/>
    <p:sldId id="277" r:id="rId14"/>
    <p:sldId id="264" r:id="rId15"/>
    <p:sldId id="268" r:id="rId16"/>
    <p:sldId id="270" r:id="rId17"/>
    <p:sldId id="283" r:id="rId18"/>
    <p:sldId id="271" r:id="rId19"/>
    <p:sldId id="272" r:id="rId20"/>
    <p:sldId id="284"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Recall Value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DescisionTree</c:v>
                </c:pt>
                <c:pt idx="1">
                  <c:v>Random Forest</c:v>
                </c:pt>
                <c:pt idx="2">
                  <c:v>AGABoost</c:v>
                </c:pt>
                <c:pt idx="3">
                  <c:v>GradientBoost</c:v>
                </c:pt>
                <c:pt idx="4">
                  <c:v>XGBoost</c:v>
                </c:pt>
                <c:pt idx="5">
                  <c:v>KNN</c:v>
                </c:pt>
                <c:pt idx="6">
                  <c:v>LogisticRegression</c:v>
                </c:pt>
              </c:strCache>
            </c:strRef>
          </c:cat>
          <c:val>
            <c:numRef>
              <c:f>Sheet1!$B$2:$B$8</c:f>
              <c:numCache>
                <c:formatCode>General</c:formatCode>
                <c:ptCount val="7"/>
                <c:pt idx="0">
                  <c:v>69.2</c:v>
                </c:pt>
                <c:pt idx="1">
                  <c:v>79.8</c:v>
                </c:pt>
                <c:pt idx="2">
                  <c:v>59.3</c:v>
                </c:pt>
                <c:pt idx="3">
                  <c:v>64.400000000000006</c:v>
                </c:pt>
                <c:pt idx="4">
                  <c:v>74.7</c:v>
                </c:pt>
                <c:pt idx="5">
                  <c:v>60</c:v>
                </c:pt>
                <c:pt idx="6">
                  <c:v>56.8</c:v>
                </c:pt>
              </c:numCache>
            </c:numRef>
          </c:val>
          <c:extLst>
            <c:ext xmlns:c16="http://schemas.microsoft.com/office/drawing/2014/chart" uri="{C3380CC4-5D6E-409C-BE32-E72D297353CC}">
              <c16:uniqueId val="{00000000-7EBF-4D0E-BE5B-BEA9689E89AB}"/>
            </c:ext>
          </c:extLst>
        </c:ser>
        <c:ser>
          <c:idx val="1"/>
          <c:order val="1"/>
          <c:tx>
            <c:strRef>
              <c:f>Sheet1!$C$1</c:f>
              <c:strCache>
                <c:ptCount val="1"/>
                <c:pt idx="0">
                  <c:v>F1-Score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DescisionTree</c:v>
                </c:pt>
                <c:pt idx="1">
                  <c:v>Random Forest</c:v>
                </c:pt>
                <c:pt idx="2">
                  <c:v>AGABoost</c:v>
                </c:pt>
                <c:pt idx="3">
                  <c:v>GradientBoost</c:v>
                </c:pt>
                <c:pt idx="4">
                  <c:v>XGBoost</c:v>
                </c:pt>
                <c:pt idx="5">
                  <c:v>KNN</c:v>
                </c:pt>
                <c:pt idx="6">
                  <c:v>LogisticRegression</c:v>
                </c:pt>
              </c:strCache>
            </c:strRef>
          </c:cat>
          <c:val>
            <c:numRef>
              <c:f>Sheet1!$C$2:$C$8</c:f>
              <c:numCache>
                <c:formatCode>General</c:formatCode>
                <c:ptCount val="7"/>
                <c:pt idx="0">
                  <c:v>81.599999999999994</c:v>
                </c:pt>
                <c:pt idx="1">
                  <c:v>88.6</c:v>
                </c:pt>
                <c:pt idx="2">
                  <c:v>74.099999999999994</c:v>
                </c:pt>
                <c:pt idx="3">
                  <c:v>78.099999999999994</c:v>
                </c:pt>
                <c:pt idx="4">
                  <c:v>85.3</c:v>
                </c:pt>
                <c:pt idx="5">
                  <c:v>40</c:v>
                </c:pt>
                <c:pt idx="6">
                  <c:v>72.2</c:v>
                </c:pt>
              </c:numCache>
            </c:numRef>
          </c:val>
          <c:extLst>
            <c:ext xmlns:c16="http://schemas.microsoft.com/office/drawing/2014/chart" uri="{C3380CC4-5D6E-409C-BE32-E72D297353CC}">
              <c16:uniqueId val="{00000001-7EBF-4D0E-BE5B-BEA9689E89AB}"/>
            </c:ext>
          </c:extLst>
        </c:ser>
        <c:ser>
          <c:idx val="2"/>
          <c:order val="2"/>
          <c:tx>
            <c:strRef>
              <c:f>Sheet1!$D$1</c:f>
              <c:strCache>
                <c:ptCount val="1"/>
                <c:pt idx="0">
                  <c:v>Precisison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DescisionTree</c:v>
                </c:pt>
                <c:pt idx="1">
                  <c:v>Random Forest</c:v>
                </c:pt>
                <c:pt idx="2">
                  <c:v>AGABoost</c:v>
                </c:pt>
                <c:pt idx="3">
                  <c:v>GradientBoost</c:v>
                </c:pt>
                <c:pt idx="4">
                  <c:v>XGBoost</c:v>
                </c:pt>
                <c:pt idx="5">
                  <c:v>KNN</c:v>
                </c:pt>
                <c:pt idx="6">
                  <c:v>LogisticRegression</c:v>
                </c:pt>
              </c:strCache>
            </c:strRef>
          </c:cat>
          <c:val>
            <c:numRef>
              <c:f>Sheet1!$D$2:$D$8</c:f>
              <c:numCache>
                <c:formatCode>General</c:formatCode>
                <c:ptCount val="7"/>
                <c:pt idx="0">
                  <c:v>99.5</c:v>
                </c:pt>
                <c:pt idx="1">
                  <c:v>99.6</c:v>
                </c:pt>
                <c:pt idx="2">
                  <c:v>98.9</c:v>
                </c:pt>
                <c:pt idx="3">
                  <c:v>99.06</c:v>
                </c:pt>
                <c:pt idx="4">
                  <c:v>99.42</c:v>
                </c:pt>
                <c:pt idx="5">
                  <c:v>99</c:v>
                </c:pt>
                <c:pt idx="6">
                  <c:v>98.8</c:v>
                </c:pt>
              </c:numCache>
            </c:numRef>
          </c:val>
          <c:extLst>
            <c:ext xmlns:c16="http://schemas.microsoft.com/office/drawing/2014/chart" uri="{C3380CC4-5D6E-409C-BE32-E72D297353CC}">
              <c16:uniqueId val="{00000002-7EBF-4D0E-BE5B-BEA9689E89AB}"/>
            </c:ext>
          </c:extLst>
        </c:ser>
        <c:dLbls>
          <c:dLblPos val="outEnd"/>
          <c:showLegendKey val="0"/>
          <c:showVal val="1"/>
          <c:showCatName val="0"/>
          <c:showSerName val="0"/>
          <c:showPercent val="0"/>
          <c:showBubbleSize val="0"/>
        </c:dLbls>
        <c:gapWidth val="219"/>
        <c:overlap val="-27"/>
        <c:axId val="559466976"/>
        <c:axId val="559464064"/>
      </c:barChart>
      <c:catAx>
        <c:axId val="559466976"/>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9464064"/>
        <c:crosses val="autoZero"/>
        <c:auto val="1"/>
        <c:lblAlgn val="ctr"/>
        <c:lblOffset val="100"/>
        <c:noMultiLvlLbl val="0"/>
      </c:catAx>
      <c:valAx>
        <c:axId val="559464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94669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a:outerShdw blurRad="50800" dist="50800" dir="5400000" algn="ctr" rotWithShape="0">
              <a:schemeClr val="tx2">
                <a:lumMod val="10000"/>
              </a:schemeClr>
            </a:outerShdw>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00E8FF"/>
                    </a:gs>
                    <a:gs pos="100000">
                      <a:srgbClr val="FF00F7"/>
                    </a:gs>
                  </a:gsLst>
                  <a:lin ang="3967761"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Attribution</a:t>
            </a:r>
          </a:p>
        </p:txBody>
      </p:sp>
      <p:sp>
        <p:nvSpPr>
          <p:cNvPr id="116" name="Body Level One…"/>
          <p:cNvSpPr txBox="1">
            <a:spLocks noGrp="1"/>
          </p:cNvSpPr>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FD00"/>
                    </a:gs>
                  </a:gsLst>
                  <a:lin ang="270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Northern Lights display over a snowy landscape"/>
          <p:cNvSpPr>
            <a:spLocks noGrp="1"/>
          </p:cNvSpPr>
          <p:nvPr>
            <p:ph type="pic" sz="half" idx="21"/>
          </p:nvPr>
        </p:nvSpPr>
        <p:spPr>
          <a:xfrm>
            <a:off x="12192000" y="6229350"/>
            <a:ext cx="12192000" cy="8128000"/>
          </a:xfrm>
          <a:prstGeom prst="rect">
            <a:avLst/>
          </a:prstGeom>
        </p:spPr>
        <p:txBody>
          <a:bodyPr lIns="91439" tIns="45719" rIns="91439" bIns="45719">
            <a:noAutofit/>
          </a:bodyPr>
          <a:lstStyle/>
          <a:p>
            <a:endParaRPr/>
          </a:p>
        </p:txBody>
      </p:sp>
      <p:sp>
        <p:nvSpPr>
          <p:cNvPr id="125" name="Colorful clouds against a starry night sky"/>
          <p:cNvSpPr>
            <a:spLocks noGrp="1"/>
          </p:cNvSpPr>
          <p:nvPr>
            <p:ph type="pic" sz="half" idx="22"/>
          </p:nvPr>
        </p:nvSpPr>
        <p:spPr>
          <a:xfrm>
            <a:off x="12192000" y="-641351"/>
            <a:ext cx="12192000" cy="8128001"/>
          </a:xfrm>
          <a:prstGeom prst="rect">
            <a:avLst/>
          </a:prstGeom>
        </p:spPr>
        <p:txBody>
          <a:bodyPr lIns="91439" tIns="45719" rIns="91439" bIns="45719">
            <a:noAutofit/>
          </a:bodyPr>
          <a:lstStyle/>
          <a:p>
            <a:endParaRPr/>
          </a:p>
        </p:txBody>
      </p:sp>
      <p:sp>
        <p:nvSpPr>
          <p:cNvPr id="126" name="Northern Lights display over a snowy mountain landscape"/>
          <p:cNvSpPr>
            <a:spLocks noGrp="1"/>
          </p:cNvSpPr>
          <p:nvPr>
            <p:ph type="pic" idx="23"/>
          </p:nvPr>
        </p:nvSpPr>
        <p:spPr>
          <a:xfrm>
            <a:off x="-1" y="-2258501"/>
            <a:ext cx="12166601" cy="18233003"/>
          </a:xfrm>
          <a:prstGeom prst="rect">
            <a:avLst/>
          </a:prstGeom>
        </p:spPr>
        <p:txBody>
          <a:bodyPr lIns="91439" tIns="45719" rIns="91439" bIns="45719">
            <a:noAutofit/>
          </a:bodyPr>
          <a:lstStyle/>
          <a:p>
            <a:endParaRPr/>
          </a:p>
        </p:txBody>
      </p:sp>
      <p:sp>
        <p:nvSpPr>
          <p:cNvPr id="127"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Northern Lights display over a snowy landscape"/>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olorful clouds against a starry night sky"/>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6200"/>
            <a:ext cx="9652000" cy="3200202"/>
          </a:xfrm>
          <a:prstGeom prst="rect">
            <a:avLst/>
          </a:prstGeom>
        </p:spPr>
        <p:txBody>
          <a:body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Northern Lights display over a snowy mountain landscape"/>
          <p:cNvSpPr>
            <a:spLocks noGrp="1"/>
          </p:cNvSpPr>
          <p:nvPr>
            <p:ph type="pic" idx="21"/>
          </p:nvPr>
        </p:nvSpPr>
        <p:spPr>
          <a:xfrm>
            <a:off x="12204700" y="-2277533"/>
            <a:ext cx="12192000" cy="18271067"/>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64"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00FF00"/>
                    </a:gs>
                    <a:gs pos="100000">
                      <a:srgbClr val="007DFF"/>
                    </a:gs>
                  </a:gsLst>
                  <a:lin ang="3965999" scaled="0"/>
                </a:gradFill>
              </a:defRPr>
            </a:lvl1pPr>
          </a:lstStyle>
          <a:p>
            <a:r>
              <a:t>Section Title</a:t>
            </a:r>
          </a:p>
        </p:txBody>
      </p:sp>
      <p:sp>
        <p:nvSpPr>
          <p:cNvPr id="72"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Slide Subtitle</a:t>
            </a:r>
          </a:p>
        </p:txBody>
      </p:sp>
      <p:sp>
        <p:nvSpPr>
          <p:cNvPr id="8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00E8FF"/>
                    </a:gs>
                    <a:gs pos="100000">
                      <a:srgbClr val="FF00F7"/>
                    </a:gs>
                  </a:gsLst>
                  <a:lin ang="3967761"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r>
              <a:t>Fact information</a:t>
            </a:r>
          </a:p>
        </p:txBody>
      </p:sp>
      <p:sp>
        <p:nvSpPr>
          <p:cNvPr id="108"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01"/>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393574E-9F45-3D86-3ACC-C4640866AB97}"/>
              </a:ext>
            </a:extLst>
          </p:cNvPr>
          <p:cNvPicPr>
            <a:picLocks noGrp="1" noChangeAspect="1"/>
          </p:cNvPicPr>
          <p:nvPr>
            <p:ph type="pic" idx="21"/>
          </p:nvPr>
        </p:nvPicPr>
        <p:blipFill>
          <a:blip r:embed="rId2">
            <a:extLst>
              <a:ext uri="{28A0092B-C50C-407E-A947-70E740481C1C}">
                <a14:useLocalDpi xmlns:a14="http://schemas.microsoft.com/office/drawing/2010/main" val="0"/>
              </a:ext>
            </a:extLst>
          </a:blip>
          <a:srcRect l="15509" r="15509"/>
          <a:stretch/>
        </p:blipFill>
        <p:spPr>
          <a:xfrm>
            <a:off x="10114384" y="0"/>
            <a:ext cx="14269616" cy="13716001"/>
          </a:xfrm>
        </p:spPr>
      </p:pic>
      <p:sp>
        <p:nvSpPr>
          <p:cNvPr id="151" name="CREDIT CARD APPROVAL PREDICTIVE ANALYSIS"/>
          <p:cNvSpPr txBox="1">
            <a:spLocks noGrp="1"/>
          </p:cNvSpPr>
          <p:nvPr>
            <p:ph type="title"/>
          </p:nvPr>
        </p:nvSpPr>
        <p:spPr>
          <a:xfrm>
            <a:off x="206310" y="4798367"/>
            <a:ext cx="9652000" cy="3200202"/>
          </a:xfrm>
          <a:prstGeom prst="rect">
            <a:avLst/>
          </a:prstGeom>
        </p:spPr>
        <p:txBody>
          <a:bodyPr/>
          <a:lstStyle/>
          <a:p>
            <a:r>
              <a:rPr dirty="0"/>
              <a:t>CREDIT CARD APPROVAL PREDICTIVE ANALYSIS</a:t>
            </a:r>
          </a:p>
        </p:txBody>
      </p:sp>
      <p:sp>
        <p:nvSpPr>
          <p:cNvPr id="152" name="By Team ZENITH (Section 4)"/>
          <p:cNvSpPr txBox="1">
            <a:spLocks noGrp="1"/>
          </p:cNvSpPr>
          <p:nvPr>
            <p:ph type="body" sz="quarter" idx="1"/>
          </p:nvPr>
        </p:nvSpPr>
        <p:spPr>
          <a:xfrm>
            <a:off x="206310" y="8917633"/>
            <a:ext cx="9652000" cy="149626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462280">
              <a:defRPr sz="3584"/>
            </a:lvl1pPr>
          </a:lstStyle>
          <a:p>
            <a:r>
              <a:rPr dirty="0"/>
              <a:t>By Team ZENITH (Section 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escription of Data"/>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t>Description of Data</a:t>
            </a:r>
          </a:p>
        </p:txBody>
      </p:sp>
      <p:sp>
        <p:nvSpPr>
          <p:cNvPr id="170" name="Presentation Subtitle"/>
          <p:cNvSpPr txBox="1">
            <a:spLocks noGrp="1"/>
          </p:cNvSpPr>
          <p:nvPr>
            <p:ph type="subTitle" idx="1"/>
          </p:nvPr>
        </p:nvSpPr>
        <p:spPr>
          <a:xfrm>
            <a:off x="1270000" y="2514600"/>
            <a:ext cx="21844000" cy="10388600"/>
          </a:xfrm>
          <a:prstGeom prst="rect">
            <a:avLst/>
          </a:prstGeom>
        </p:spPr>
        <p:txBody>
          <a:bodyPr>
            <a:normAutofit/>
          </a:bodyPr>
          <a:lstStyle/>
          <a:p>
            <a:pPr marL="571500" indent="-571500" algn="l">
              <a:buClr>
                <a:schemeClr val="tx1">
                  <a:lumMod val="20000"/>
                  <a:lumOff val="80000"/>
                </a:schemeClr>
              </a:buClr>
              <a:buFont typeface="Wingdings" panose="05000000000000000000" pitchFamily="2" charset="2"/>
              <a:buChar char="Ø"/>
            </a:pPr>
            <a:r>
              <a:rPr lang="en-US" sz="4000" dirty="0">
                <a:solidFill>
                  <a:srgbClr val="FFFFFF"/>
                </a:solidFill>
              </a:rPr>
              <a:t>The data set consists : </a:t>
            </a:r>
          </a:p>
          <a:p>
            <a:pPr marL="571500" indent="-571500" algn="l">
              <a:buClr>
                <a:schemeClr val="tx1">
                  <a:lumMod val="20000"/>
                  <a:lumOff val="80000"/>
                </a:schemeClr>
              </a:buClr>
              <a:buFont typeface="Wingdings" panose="05000000000000000000" pitchFamily="2" charset="2"/>
              <a:buChar char="q"/>
            </a:pPr>
            <a:endParaRPr lang="en-US" sz="4000" dirty="0">
              <a:solidFill>
                <a:srgbClr val="FFFFFF"/>
              </a:solidFill>
            </a:endParaRPr>
          </a:p>
          <a:p>
            <a:pPr marL="571500" indent="-571500" algn="l">
              <a:buClr>
                <a:schemeClr val="tx1">
                  <a:lumMod val="20000"/>
                  <a:lumOff val="80000"/>
                </a:schemeClr>
              </a:buClr>
              <a:buFont typeface="Arial" panose="020B0604020202020204" pitchFamily="34" charset="0"/>
              <a:buChar char="•"/>
            </a:pPr>
            <a:r>
              <a:rPr lang="en-US" sz="4000" dirty="0">
                <a:solidFill>
                  <a:srgbClr val="FFFFFF"/>
                </a:solidFill>
              </a:rPr>
              <a:t>The number of rows : 777715 rows</a:t>
            </a:r>
          </a:p>
          <a:p>
            <a:pPr marL="571500" indent="-571500" algn="l">
              <a:buClr>
                <a:schemeClr val="tx1">
                  <a:lumMod val="20000"/>
                  <a:lumOff val="80000"/>
                </a:schemeClr>
              </a:buClr>
              <a:buFont typeface="Arial" panose="020B0604020202020204" pitchFamily="34" charset="0"/>
              <a:buChar char="•"/>
            </a:pPr>
            <a:r>
              <a:rPr lang="en-US" sz="4000" dirty="0">
                <a:solidFill>
                  <a:srgbClr val="FFFFFF"/>
                </a:solidFill>
              </a:rPr>
              <a:t>The number of attributes : 20</a:t>
            </a:r>
          </a:p>
          <a:p>
            <a:pPr marL="571500" indent="-571500" algn="l">
              <a:buClr>
                <a:schemeClr val="tx1">
                  <a:lumMod val="20000"/>
                  <a:lumOff val="80000"/>
                </a:schemeClr>
              </a:buClr>
              <a:buFont typeface="Arial" panose="020B0604020202020204" pitchFamily="34" charset="0"/>
              <a:buChar char="•"/>
            </a:pPr>
            <a:r>
              <a:rPr lang="en-US" sz="4000" dirty="0">
                <a:solidFill>
                  <a:srgbClr val="FFFFFF"/>
                </a:solidFill>
              </a:rPr>
              <a:t>Target Variable : Status</a:t>
            </a:r>
          </a:p>
          <a:p>
            <a:pPr marL="571500" indent="-571500" algn="l">
              <a:buClr>
                <a:schemeClr val="tx1">
                  <a:lumMod val="20000"/>
                  <a:lumOff val="80000"/>
                </a:schemeClr>
              </a:buClr>
              <a:buFont typeface="Arial" panose="020B0604020202020204" pitchFamily="34" charset="0"/>
              <a:buChar char="•"/>
            </a:pPr>
            <a:r>
              <a:rPr lang="en-US" sz="4000" dirty="0">
                <a:solidFill>
                  <a:srgbClr val="FFFFFF"/>
                </a:solidFill>
              </a:rPr>
              <a:t> Classification of target variable : Binary</a:t>
            </a:r>
          </a:p>
          <a:p>
            <a:pPr marL="571500" indent="-571500" algn="l">
              <a:buClr>
                <a:schemeClr val="tx1">
                  <a:lumMod val="20000"/>
                  <a:lumOff val="80000"/>
                </a:schemeClr>
              </a:buClr>
              <a:buFont typeface="Arial" panose="020B0604020202020204" pitchFamily="34" charset="0"/>
              <a:buChar char="•"/>
            </a:pPr>
            <a:endParaRPr lang="en-US" sz="4000" dirty="0">
              <a:solidFill>
                <a:srgbClr val="FFFFFF"/>
              </a:solidFill>
            </a:endParaRPr>
          </a:p>
          <a:p>
            <a:pPr marL="571500" indent="-571500" algn="l">
              <a:buClr>
                <a:schemeClr val="tx1">
                  <a:lumMod val="20000"/>
                  <a:lumOff val="80000"/>
                </a:schemeClr>
              </a:buClr>
              <a:buFont typeface="Arial" panose="020B0604020202020204" pitchFamily="34" charset="0"/>
              <a:buChar char="•"/>
            </a:pPr>
            <a:endParaRPr lang="en-US" sz="4000" dirty="0">
              <a:solidFill>
                <a:srgbClr val="FFFFFF"/>
              </a:solidFill>
            </a:endParaRPr>
          </a:p>
          <a:p>
            <a:pPr marL="571500" indent="-571500" algn="l">
              <a:buClr>
                <a:schemeClr val="tx1">
                  <a:lumMod val="20000"/>
                  <a:lumOff val="80000"/>
                </a:schemeClr>
              </a:buClr>
              <a:buFont typeface="Arial" panose="020B0604020202020204" pitchFamily="34" charset="0"/>
              <a:buChar char="•"/>
            </a:pPr>
            <a:endParaRPr lang="en-US" sz="4000" dirty="0">
              <a:solidFill>
                <a:srgbClr val="FFFFFF"/>
              </a:solidFill>
            </a:endParaRPr>
          </a:p>
          <a:p>
            <a:pPr marL="571500" indent="-571500" algn="l">
              <a:buClr>
                <a:schemeClr val="tx1">
                  <a:lumMod val="20000"/>
                  <a:lumOff val="80000"/>
                </a:schemeClr>
              </a:buClr>
              <a:buFont typeface="Wingdings" panose="05000000000000000000" pitchFamily="2" charset="2"/>
              <a:buChar char="Ø"/>
            </a:pPr>
            <a:r>
              <a:rPr lang="en-US" sz="4000" dirty="0">
                <a:solidFill>
                  <a:srgbClr val="FFFFFF"/>
                </a:solidFill>
              </a:rPr>
              <a:t> Data set reference link :</a:t>
            </a:r>
          </a:p>
          <a:p>
            <a:pPr marL="571500" indent="-571500" algn="l">
              <a:buClr>
                <a:schemeClr val="tx1">
                  <a:lumMod val="20000"/>
                  <a:lumOff val="80000"/>
                </a:schemeClr>
              </a:buClr>
              <a:buFont typeface="Wingdings" panose="05000000000000000000" pitchFamily="2" charset="2"/>
              <a:buChar char="Ø"/>
            </a:pPr>
            <a:endParaRPr lang="en-US" sz="4000" dirty="0">
              <a:solidFill>
                <a:srgbClr val="FFFFFF"/>
              </a:solidFill>
            </a:endParaRPr>
          </a:p>
          <a:p>
            <a:pPr marL="571500" indent="-571500" algn="l">
              <a:buClr>
                <a:schemeClr val="tx1">
                  <a:lumMod val="20000"/>
                  <a:lumOff val="80000"/>
                </a:schemeClr>
              </a:buClr>
              <a:buFont typeface="Arial" panose="020B0604020202020204" pitchFamily="34" charset="0"/>
              <a:buChar char="•"/>
            </a:pPr>
            <a:r>
              <a:rPr lang="en-US" sz="4000" dirty="0">
                <a:solidFill>
                  <a:srgbClr val="FFFFFF"/>
                </a:solidFill>
              </a:rPr>
              <a:t> https://www.kaggle.com/datasets/rikdifos/credit-card-approval-prediction</a:t>
            </a:r>
          </a:p>
          <a:p>
            <a:pPr marL="571500" indent="-571500" algn="l">
              <a:buClr>
                <a:schemeClr val="tx1">
                  <a:lumMod val="20000"/>
                  <a:lumOff val="80000"/>
                </a:schemeClr>
              </a:buClr>
              <a:buFont typeface="Arial" panose="020B0604020202020204" pitchFamily="34" charset="0"/>
              <a:buChar char="•"/>
            </a:pPr>
            <a:endParaRPr lang="en-US" sz="4000" dirty="0">
              <a:solidFill>
                <a:schemeClr val="tx2">
                  <a:lumMod val="90000"/>
                </a:schemeClr>
              </a:solidFill>
            </a:endParaRPr>
          </a:p>
          <a:p>
            <a:pPr algn="l">
              <a:buClr>
                <a:schemeClr val="tx1">
                  <a:lumMod val="20000"/>
                  <a:lumOff val="80000"/>
                </a:schemeClr>
              </a:buClr>
            </a:pPr>
            <a:endParaRPr lang="en-US" sz="4000" dirty="0">
              <a:solidFill>
                <a:schemeClr val="tx2">
                  <a:lumMod val="90000"/>
                </a:schemeClr>
              </a:solidFill>
            </a:endParaRPr>
          </a:p>
          <a:p>
            <a:pPr marL="1143000" indent="-1143000" algn="l">
              <a:buClr>
                <a:schemeClr val="tx1">
                  <a:lumMod val="20000"/>
                  <a:lumOff val="80000"/>
                </a:schemeClr>
              </a:buClr>
              <a:buFont typeface="Wingdings" panose="05000000000000000000" pitchFamily="2" charset="2"/>
              <a:buChar char="Ø"/>
            </a:pPr>
            <a:endParaRPr sz="4000" dirty="0">
              <a:solidFill>
                <a:schemeClr val="tx2">
                  <a:lumMod val="90000"/>
                </a:schemeClr>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rocess"/>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rPr lang="en-US" dirty="0"/>
              <a:t>Description of Attributes</a:t>
            </a:r>
            <a:endParaRPr dirty="0"/>
          </a:p>
        </p:txBody>
      </p:sp>
      <p:sp>
        <p:nvSpPr>
          <p:cNvPr id="2" name="Presentation Subtitle">
            <a:extLst>
              <a:ext uri="{FF2B5EF4-FFF2-40B4-BE49-F238E27FC236}">
                <a16:creationId xmlns:a16="http://schemas.microsoft.com/office/drawing/2014/main" id="{D4AA0644-F557-99DE-6D8F-4197B0330EFB}"/>
              </a:ext>
            </a:extLst>
          </p:cNvPr>
          <p:cNvSpPr txBox="1">
            <a:spLocks noGrp="1"/>
          </p:cNvSpPr>
          <p:nvPr/>
        </p:nvSpPr>
        <p:spPr>
          <a:xfrm>
            <a:off x="1270000" y="1922106"/>
            <a:ext cx="21844000" cy="10188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50800" tIns="50800" rIns="50800" bIns="50800" numCol="2">
            <a:normAutofit/>
          </a:bodyPr>
          <a:lstStyle>
            <a:lvl1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1pPr>
            <a:lvl2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2pPr>
            <a:lvl3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3pPr>
            <a:lvl4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4pPr>
            <a:lvl5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a:lstStyle>
          <a:p>
            <a:pPr algn="l"/>
            <a:endParaRPr lang="en-US" sz="3600" dirty="0"/>
          </a:p>
          <a:p>
            <a:pPr algn="l"/>
            <a:r>
              <a:rPr lang="en-US" sz="3600" dirty="0"/>
              <a:t>         </a:t>
            </a:r>
            <a:r>
              <a:rPr lang="en-US" sz="3600" dirty="0">
                <a:solidFill>
                  <a:srgbClr val="FFFFFF"/>
                </a:solidFill>
              </a:rPr>
              <a:t>CREDIT_RECORD data set</a:t>
            </a: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endParaRPr lang="en-US" sz="3600" dirty="0">
              <a:solidFill>
                <a:srgbClr val="FFFFFF"/>
              </a:solidFill>
            </a:endParaRPr>
          </a:p>
          <a:p>
            <a:pPr algn="l"/>
            <a:r>
              <a:rPr lang="en-US" sz="3600" dirty="0">
                <a:solidFill>
                  <a:srgbClr val="FFFFFF"/>
                </a:solidFill>
              </a:rPr>
              <a:t>                                                                              </a:t>
            </a:r>
          </a:p>
          <a:p>
            <a:pPr algn="l"/>
            <a:endParaRPr lang="en-US" sz="3600" dirty="0">
              <a:solidFill>
                <a:srgbClr val="FFFFFF"/>
              </a:solidFill>
            </a:endParaRPr>
          </a:p>
          <a:p>
            <a:pPr algn="l"/>
            <a:r>
              <a:rPr lang="en-US" sz="3600" dirty="0">
                <a:solidFill>
                  <a:srgbClr val="FFFFFF"/>
                </a:solidFill>
              </a:rPr>
              <a:t>APPLICATION_RECORD data set</a:t>
            </a:r>
          </a:p>
        </p:txBody>
      </p:sp>
      <p:pic>
        <p:nvPicPr>
          <p:cNvPr id="3" name="table">
            <a:extLst>
              <a:ext uri="{FF2B5EF4-FFF2-40B4-BE49-F238E27FC236}">
                <a16:creationId xmlns:a16="http://schemas.microsoft.com/office/drawing/2014/main" id="{A2E8D710-CC72-23E3-D354-11436B1BAFEC}"/>
              </a:ext>
            </a:extLst>
          </p:cNvPr>
          <p:cNvPicPr>
            <a:picLocks noChangeAspect="1"/>
          </p:cNvPicPr>
          <p:nvPr/>
        </p:nvPicPr>
        <p:blipFill>
          <a:blip r:embed="rId2"/>
          <a:stretch>
            <a:fillRect/>
          </a:stretch>
        </p:blipFill>
        <p:spPr>
          <a:xfrm>
            <a:off x="2259045" y="3161853"/>
            <a:ext cx="7673910" cy="9471277"/>
          </a:xfrm>
          <a:prstGeom prst="rect">
            <a:avLst/>
          </a:prstGeom>
        </p:spPr>
      </p:pic>
      <p:pic>
        <p:nvPicPr>
          <p:cNvPr id="4" name="table">
            <a:extLst>
              <a:ext uri="{FF2B5EF4-FFF2-40B4-BE49-F238E27FC236}">
                <a16:creationId xmlns:a16="http://schemas.microsoft.com/office/drawing/2014/main" id="{7EAA2B25-2BF3-D46C-D5CC-0923CE41161F}"/>
              </a:ext>
            </a:extLst>
          </p:cNvPr>
          <p:cNvPicPr>
            <a:picLocks noChangeAspect="1"/>
          </p:cNvPicPr>
          <p:nvPr/>
        </p:nvPicPr>
        <p:blipFill>
          <a:blip r:embed="rId3"/>
          <a:stretch>
            <a:fillRect/>
          </a:stretch>
        </p:blipFill>
        <p:spPr>
          <a:xfrm>
            <a:off x="12192000" y="3161855"/>
            <a:ext cx="11364687" cy="947127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rocess"/>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rPr lang="en-US" dirty="0"/>
              <a:t>Pre-Processing</a:t>
            </a:r>
            <a:endParaRPr dirty="0"/>
          </a:p>
        </p:txBody>
      </p:sp>
      <p:sp>
        <p:nvSpPr>
          <p:cNvPr id="2" name="Presentation Subtitle">
            <a:extLst>
              <a:ext uri="{FF2B5EF4-FFF2-40B4-BE49-F238E27FC236}">
                <a16:creationId xmlns:a16="http://schemas.microsoft.com/office/drawing/2014/main" id="{D4AA0644-F557-99DE-6D8F-4197B0330EFB}"/>
              </a:ext>
            </a:extLst>
          </p:cNvPr>
          <p:cNvSpPr txBox="1">
            <a:spLocks noGrp="1"/>
          </p:cNvSpPr>
          <p:nvPr/>
        </p:nvSpPr>
        <p:spPr>
          <a:xfrm>
            <a:off x="1270000" y="1922106"/>
            <a:ext cx="21844000" cy="1018850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50800" tIns="50800" rIns="50800" bIns="50800" numCol="2">
            <a:normAutofit/>
          </a:bodyPr>
          <a:lstStyle>
            <a:lvl1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1pPr>
            <a:lvl2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2pPr>
            <a:lvl3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3pPr>
            <a:lvl4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4pPr>
            <a:lvl5pPr marL="0" marR="0" indent="0" algn="ctr" defTabSz="825500" rtl="0" latinLnBrk="0">
              <a:lnSpc>
                <a:spcPct val="100000"/>
              </a:lnSpc>
              <a:spcBef>
                <a:spcPts val="0"/>
              </a:spcBef>
              <a:spcAft>
                <a:spcPts val="0"/>
              </a:spcAft>
              <a:buClrTx/>
              <a:buSzTx/>
              <a:buFontTx/>
              <a:buNone/>
              <a:tabLst/>
              <a:defRPr sz="6400" b="0" i="0" u="none" strike="noStrike" cap="none" spc="0" baseline="0">
                <a:solidFill>
                  <a:srgbClr val="D5D5D5"/>
                </a:solidFill>
                <a:uFillTx/>
                <a:latin typeface="Graphik Medium"/>
                <a:ea typeface="Graphik Medium"/>
                <a:cs typeface="Graphik Medium"/>
                <a:sym typeface="Graphik Medium"/>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sz="4800" b="0" i="0" u="none" strike="noStrike" cap="none" spc="0" baseline="0">
                <a:solidFill>
                  <a:srgbClr val="FFFFFF"/>
                </a:solidFill>
                <a:uFillTx/>
                <a:latin typeface="Graphik"/>
                <a:ea typeface="Graphik"/>
                <a:cs typeface="Graphik"/>
                <a:sym typeface="Graphik"/>
              </a:defRPr>
            </a:lvl9pPr>
          </a:lstStyle>
          <a:p>
            <a:pPr algn="l"/>
            <a:endParaRPr lang="en-US" sz="3600" dirty="0"/>
          </a:p>
          <a:p>
            <a:pPr algn="l"/>
            <a:r>
              <a:rPr lang="en-US" sz="3600" dirty="0"/>
              <a:t>      </a:t>
            </a:r>
          </a:p>
        </p:txBody>
      </p:sp>
      <p:sp>
        <p:nvSpPr>
          <p:cNvPr id="6" name="TextBox 5">
            <a:extLst>
              <a:ext uri="{FF2B5EF4-FFF2-40B4-BE49-F238E27FC236}">
                <a16:creationId xmlns:a16="http://schemas.microsoft.com/office/drawing/2014/main" id="{7F0BCA34-12BF-F2F8-55CE-5023F334979A}"/>
              </a:ext>
            </a:extLst>
          </p:cNvPr>
          <p:cNvSpPr txBox="1"/>
          <p:nvPr/>
        </p:nvSpPr>
        <p:spPr>
          <a:xfrm>
            <a:off x="1270000" y="2362458"/>
            <a:ext cx="9684139" cy="99411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7250" indent="-857250" algn="l">
              <a:buClr>
                <a:srgbClr val="FFFFFF"/>
              </a:buClr>
              <a:buFont typeface="Arial" panose="020B0604020202020204" pitchFamily="34" charset="0"/>
              <a:buChar char="•"/>
            </a:pPr>
            <a:r>
              <a:rPr lang="en-US" sz="4000" dirty="0">
                <a:solidFill>
                  <a:srgbClr val="FFFFFF"/>
                </a:solidFill>
              </a:rPr>
              <a:t>We has emerged both datasets on ‘ID’ column, so that we can check the credit record of each applicant</a:t>
            </a:r>
          </a:p>
          <a:p>
            <a:pPr marL="857250" indent="-857250" algn="l">
              <a:buClr>
                <a:srgbClr val="FFFFFF"/>
              </a:buClr>
              <a:buFont typeface="Arial" panose="020B0604020202020204" pitchFamily="34" charset="0"/>
              <a:buChar char="•"/>
            </a:pPr>
            <a:r>
              <a:rPr lang="en-US" sz="4000" dirty="0">
                <a:solidFill>
                  <a:srgbClr val="FFFFFF"/>
                </a:solidFill>
              </a:rPr>
              <a:t>We checked Null-count and datatype of all the columns</a:t>
            </a:r>
          </a:p>
          <a:p>
            <a:pPr marL="857250" indent="-857250" algn="l">
              <a:buClr>
                <a:srgbClr val="FFFFFF"/>
              </a:buClr>
              <a:buFont typeface="Arial" panose="020B0604020202020204" pitchFamily="34" charset="0"/>
              <a:buChar char="•"/>
            </a:pPr>
            <a:r>
              <a:rPr lang="en-US" sz="4000" dirty="0">
                <a:solidFill>
                  <a:srgbClr val="FFFFFF"/>
                </a:solidFill>
              </a:rPr>
              <a:t>Converted Object type to Category type.</a:t>
            </a:r>
          </a:p>
          <a:p>
            <a:pPr marL="857250" indent="-857250" algn="l">
              <a:buClr>
                <a:srgbClr val="FFFFFF"/>
              </a:buClr>
              <a:buFont typeface="Arial" panose="020B0604020202020204" pitchFamily="34" charset="0"/>
              <a:buChar char="•"/>
            </a:pPr>
            <a:r>
              <a:rPr lang="en-US" sz="4000" dirty="0">
                <a:solidFill>
                  <a:srgbClr val="FFFFFF"/>
                </a:solidFill>
              </a:rPr>
              <a:t>We observed that most of the credit card users are in between the age 30 to 40.</a:t>
            </a:r>
          </a:p>
          <a:p>
            <a:pPr marL="857250" indent="-857250" algn="l">
              <a:buClr>
                <a:srgbClr val="FFFFFF"/>
              </a:buClr>
              <a:buFont typeface="Arial" panose="020B0604020202020204" pitchFamily="34" charset="0"/>
              <a:buChar char="•"/>
            </a:pPr>
            <a:r>
              <a:rPr lang="en-US" sz="4000" dirty="0">
                <a:solidFill>
                  <a:srgbClr val="FFFFFF"/>
                </a:solidFill>
              </a:rPr>
              <a:t>Occupation type column has 30% missing values and hence can either dropped or imputed (missing values as unknown)</a:t>
            </a:r>
          </a:p>
          <a:p>
            <a:pPr marL="857250" indent="-857250" algn="l">
              <a:buClr>
                <a:srgbClr val="FFFFFF"/>
              </a:buClr>
              <a:buFont typeface="Arial" panose="020B0604020202020204" pitchFamily="34" charset="0"/>
              <a:buChar char="•"/>
            </a:pPr>
            <a:r>
              <a:rPr lang="en-US" sz="4000" dirty="0">
                <a:solidFill>
                  <a:srgbClr val="FFFFFF"/>
                </a:solidFill>
              </a:rPr>
              <a:t>Major class imbalance observed. Only 0.26% of applicants belong to rejected category</a:t>
            </a:r>
          </a:p>
          <a:p>
            <a:pPr marL="857250" indent="-857250" algn="l">
              <a:buClr>
                <a:srgbClr val="FFFFFF"/>
              </a:buClr>
              <a:buFont typeface="Arial" panose="020B0604020202020204" pitchFamily="34" charset="0"/>
              <a:buChar char="•"/>
            </a:pPr>
            <a:endParaRPr lang="en-US" sz="4000" dirty="0">
              <a:solidFill>
                <a:srgbClr val="FFFFFF"/>
              </a:solidFill>
            </a:endParaRPr>
          </a:p>
          <a:p>
            <a:pPr marL="857250" indent="-857250" algn="l">
              <a:buClr>
                <a:srgbClr val="FFFFFF"/>
              </a:buClr>
              <a:buFont typeface="Arial" panose="020B0604020202020204" pitchFamily="34" charset="0"/>
              <a:buChar char="•"/>
            </a:pPr>
            <a:endParaRPr lang="en-US" sz="4000" dirty="0">
              <a:solidFill>
                <a:srgbClr val="FFFFFF"/>
              </a:solidFill>
            </a:endParaRPr>
          </a:p>
        </p:txBody>
      </p:sp>
      <p:pic>
        <p:nvPicPr>
          <p:cNvPr id="7" name="Picture 6">
            <a:extLst>
              <a:ext uri="{FF2B5EF4-FFF2-40B4-BE49-F238E27FC236}">
                <a16:creationId xmlns:a16="http://schemas.microsoft.com/office/drawing/2014/main" id="{3EAFCDC3-9CA5-6EDA-44FF-7AA6F54DC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4538" y="3928705"/>
            <a:ext cx="10561275" cy="6297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5584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inal Predictors"/>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rPr lang="en-US" dirty="0"/>
              <a:t>Data Visualization</a:t>
            </a:r>
            <a:endParaRPr dirty="0"/>
          </a:p>
        </p:txBody>
      </p:sp>
      <p:pic>
        <p:nvPicPr>
          <p:cNvPr id="3" name="Picture 2">
            <a:extLst>
              <a:ext uri="{FF2B5EF4-FFF2-40B4-BE49-F238E27FC236}">
                <a16:creationId xmlns:a16="http://schemas.microsoft.com/office/drawing/2014/main" id="{2BA721E1-13A3-0599-34BF-603FD0800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2892490"/>
            <a:ext cx="10281298" cy="8808098"/>
          </a:xfrm>
          <a:prstGeom prst="rect">
            <a:avLst/>
          </a:prstGeom>
        </p:spPr>
      </p:pic>
      <p:pic>
        <p:nvPicPr>
          <p:cNvPr id="5" name="Picture 4">
            <a:extLst>
              <a:ext uri="{FF2B5EF4-FFF2-40B4-BE49-F238E27FC236}">
                <a16:creationId xmlns:a16="http://schemas.microsoft.com/office/drawing/2014/main" id="{61E937E2-7F87-F36D-FADC-987C2231B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212" y="2892490"/>
            <a:ext cx="10773501" cy="8808098"/>
          </a:xfrm>
          <a:prstGeom prst="rect">
            <a:avLst/>
          </a:prstGeom>
        </p:spPr>
      </p:pic>
    </p:spTree>
    <p:extLst>
      <p:ext uri="{BB962C8B-B14F-4D97-AF65-F5344CB8AC3E}">
        <p14:creationId xmlns:p14="http://schemas.microsoft.com/office/powerpoint/2010/main" val="1338710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election of Predictors"/>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rPr lang="en-US" dirty="0"/>
              <a:t>Correlation plot between the attributes</a:t>
            </a:r>
            <a:endParaRPr dirty="0"/>
          </a:p>
        </p:txBody>
      </p:sp>
      <p:pic>
        <p:nvPicPr>
          <p:cNvPr id="4" name="Picture 3">
            <a:extLst>
              <a:ext uri="{FF2B5EF4-FFF2-40B4-BE49-F238E27FC236}">
                <a16:creationId xmlns:a16="http://schemas.microsoft.com/office/drawing/2014/main" id="{DFB9BBBA-D02F-BBA7-E677-DF133741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021" y="2481943"/>
            <a:ext cx="21518333" cy="10860832"/>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Model Selection"/>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t>Model Selection</a:t>
            </a:r>
          </a:p>
        </p:txBody>
      </p:sp>
      <p:sp>
        <p:nvSpPr>
          <p:cNvPr id="188" name="Presentation Subtitle"/>
          <p:cNvSpPr txBox="1">
            <a:spLocks noGrp="1"/>
          </p:cNvSpPr>
          <p:nvPr>
            <p:ph type="subTitle" idx="1"/>
          </p:nvPr>
        </p:nvSpPr>
        <p:spPr>
          <a:xfrm>
            <a:off x="1270000" y="2514600"/>
            <a:ext cx="7762033" cy="9260633"/>
          </a:xfrm>
          <a:prstGeom prst="rect">
            <a:avLst/>
          </a:prstGeom>
        </p:spPr>
        <p:txBody>
          <a:bodyPr>
            <a:normAutofit/>
          </a:bodyPr>
          <a:lstStyle/>
          <a:p>
            <a:pPr algn="l"/>
            <a:r>
              <a:rPr lang="en-US" sz="4400" i="0" dirty="0">
                <a:solidFill>
                  <a:srgbClr val="FFFFFF"/>
                </a:solidFill>
                <a:effectLst/>
              </a:rPr>
              <a:t>1. Decision Tree</a:t>
            </a:r>
          </a:p>
          <a:p>
            <a:pPr algn="l"/>
            <a:endParaRPr lang="en-US" sz="4400" i="0" dirty="0">
              <a:solidFill>
                <a:srgbClr val="FFFFFF"/>
              </a:solidFill>
              <a:effectLst/>
            </a:endParaRPr>
          </a:p>
          <a:p>
            <a:pPr algn="l"/>
            <a:r>
              <a:rPr lang="en-US" sz="4400" i="0" dirty="0">
                <a:solidFill>
                  <a:srgbClr val="FFFFFF"/>
                </a:solidFill>
                <a:effectLst/>
              </a:rPr>
              <a:t>2. Random Forest </a:t>
            </a:r>
          </a:p>
          <a:p>
            <a:pPr algn="l"/>
            <a:endParaRPr lang="en-US" sz="4400" i="0" dirty="0">
              <a:solidFill>
                <a:srgbClr val="FFFFFF"/>
              </a:solidFill>
              <a:effectLst/>
            </a:endParaRPr>
          </a:p>
          <a:p>
            <a:pPr algn="l"/>
            <a:r>
              <a:rPr lang="en-US" sz="4400" i="0" dirty="0">
                <a:solidFill>
                  <a:srgbClr val="FFFFFF"/>
                </a:solidFill>
                <a:effectLst/>
              </a:rPr>
              <a:t>3. ADABoost</a:t>
            </a:r>
          </a:p>
          <a:p>
            <a:pPr algn="l"/>
            <a:endParaRPr lang="en-US" sz="4400" i="0" dirty="0">
              <a:solidFill>
                <a:srgbClr val="FFFFFF"/>
              </a:solidFill>
              <a:effectLst/>
            </a:endParaRPr>
          </a:p>
          <a:p>
            <a:pPr algn="l"/>
            <a:r>
              <a:rPr lang="en-US" sz="4400" i="0" dirty="0">
                <a:solidFill>
                  <a:srgbClr val="FFFFFF"/>
                </a:solidFill>
                <a:effectLst/>
              </a:rPr>
              <a:t>4. GradientBoost</a:t>
            </a:r>
          </a:p>
          <a:p>
            <a:pPr algn="l"/>
            <a:endParaRPr lang="en-US" sz="4400" i="0" dirty="0">
              <a:solidFill>
                <a:srgbClr val="FFFFFF"/>
              </a:solidFill>
              <a:effectLst/>
            </a:endParaRPr>
          </a:p>
          <a:p>
            <a:pPr algn="l"/>
            <a:r>
              <a:rPr lang="en-US" sz="4400" i="0" dirty="0">
                <a:solidFill>
                  <a:srgbClr val="FFFFFF"/>
                </a:solidFill>
                <a:effectLst/>
              </a:rPr>
              <a:t>5. XGBoost </a:t>
            </a:r>
          </a:p>
          <a:p>
            <a:pPr algn="l"/>
            <a:endParaRPr lang="en-US" sz="4400" i="0" dirty="0">
              <a:solidFill>
                <a:srgbClr val="FFFFFF"/>
              </a:solidFill>
              <a:effectLst/>
            </a:endParaRPr>
          </a:p>
          <a:p>
            <a:pPr algn="l"/>
            <a:r>
              <a:rPr lang="en-US" sz="4400" i="0" dirty="0">
                <a:solidFill>
                  <a:srgbClr val="FFFFFF"/>
                </a:solidFill>
                <a:effectLst/>
              </a:rPr>
              <a:t>6. KNN </a:t>
            </a:r>
          </a:p>
          <a:p>
            <a:pPr algn="l"/>
            <a:endParaRPr lang="en-US" sz="4400" i="0" dirty="0">
              <a:solidFill>
                <a:srgbClr val="FFFFFF"/>
              </a:solidFill>
              <a:effectLst/>
            </a:endParaRPr>
          </a:p>
          <a:p>
            <a:pPr algn="l"/>
            <a:r>
              <a:rPr lang="en-US" sz="4400" i="0" dirty="0">
                <a:solidFill>
                  <a:srgbClr val="FFFFFF"/>
                </a:solidFill>
                <a:effectLst/>
              </a:rPr>
              <a:t>7. Logistic Regression </a:t>
            </a:r>
          </a:p>
          <a:p>
            <a:pPr algn="l"/>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5000"/>
              </a:schemeClr>
            </a:gs>
            <a:gs pos="100000">
              <a:schemeClr val="tx2">
                <a:lumMod val="1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93" name="Model Results"/>
          <p:cNvSpPr txBox="1">
            <a:spLocks noGrp="1"/>
          </p:cNvSpPr>
          <p:nvPr>
            <p:ph type="ctrTitle"/>
          </p:nvPr>
        </p:nvSpPr>
        <p:spPr>
          <a:xfrm>
            <a:off x="1270000" y="103155"/>
            <a:ext cx="21844000" cy="2006600"/>
          </a:xfrm>
          <a:prstGeom prst="rect">
            <a:avLst/>
          </a:prstGeom>
        </p:spPr>
        <p:txBody>
          <a:bodyPr/>
          <a:lstStyle>
            <a:lvl1pPr algn="l" defTabSz="2389572">
              <a:defRPr sz="11368" spc="-341"/>
            </a:lvl1pPr>
          </a:lstStyle>
          <a:p>
            <a:r>
              <a:t>Model Results</a:t>
            </a:r>
          </a:p>
        </p:txBody>
      </p:sp>
      <p:graphicFrame>
        <p:nvGraphicFramePr>
          <p:cNvPr id="4" name="Chart 3">
            <a:extLst>
              <a:ext uri="{FF2B5EF4-FFF2-40B4-BE49-F238E27FC236}">
                <a16:creationId xmlns:a16="http://schemas.microsoft.com/office/drawing/2014/main" id="{94A227F1-93B8-64A5-A3D5-09834696C184}"/>
              </a:ext>
            </a:extLst>
          </p:cNvPr>
          <p:cNvGraphicFramePr/>
          <p:nvPr>
            <p:extLst>
              <p:ext uri="{D42A27DB-BD31-4B8C-83A1-F6EECF244321}">
                <p14:modId xmlns:p14="http://schemas.microsoft.com/office/powerpoint/2010/main" val="161108627"/>
              </p:ext>
            </p:extLst>
          </p:nvPr>
        </p:nvGraphicFramePr>
        <p:xfrm>
          <a:off x="1270000" y="2184400"/>
          <a:ext cx="21844000" cy="1083733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5000"/>
              </a:schemeClr>
            </a:gs>
            <a:gs pos="100000">
              <a:schemeClr val="tx2">
                <a:lumMod val="1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93" name="Model Results"/>
          <p:cNvSpPr txBox="1">
            <a:spLocks noGrp="1"/>
          </p:cNvSpPr>
          <p:nvPr>
            <p:ph type="ctrTitle"/>
          </p:nvPr>
        </p:nvSpPr>
        <p:spPr>
          <a:xfrm>
            <a:off x="1270000" y="103155"/>
            <a:ext cx="21844000" cy="2006600"/>
          </a:xfrm>
          <a:prstGeom prst="rect">
            <a:avLst/>
          </a:prstGeom>
        </p:spPr>
        <p:txBody>
          <a:bodyPr/>
          <a:lstStyle>
            <a:lvl1pPr algn="l" defTabSz="2389572">
              <a:defRPr sz="11368" spc="-341"/>
            </a:lvl1pPr>
          </a:lstStyle>
          <a:p>
            <a:r>
              <a:rPr lang="en-US" dirty="0"/>
              <a:t>Observations</a:t>
            </a:r>
            <a:endParaRPr dirty="0"/>
          </a:p>
        </p:txBody>
      </p:sp>
      <p:sp>
        <p:nvSpPr>
          <p:cNvPr id="3" name="TextBox 2">
            <a:extLst>
              <a:ext uri="{FF2B5EF4-FFF2-40B4-BE49-F238E27FC236}">
                <a16:creationId xmlns:a16="http://schemas.microsoft.com/office/drawing/2014/main" id="{8E034D8B-9125-7438-5CE4-DC85E7F1AFC5}"/>
              </a:ext>
            </a:extLst>
          </p:cNvPr>
          <p:cNvSpPr txBox="1"/>
          <p:nvPr/>
        </p:nvSpPr>
        <p:spPr>
          <a:xfrm>
            <a:off x="1270001" y="2109755"/>
            <a:ext cx="9124302" cy="8710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7250" indent="-857250" algn="l">
              <a:buClr>
                <a:srgbClr val="FFFFFF"/>
              </a:buClr>
              <a:buFont typeface="Arial" panose="020B0604020202020204" pitchFamily="34" charset="0"/>
              <a:buChar char="•"/>
            </a:pPr>
            <a:r>
              <a:rPr lang="en-US" sz="4000" dirty="0">
                <a:solidFill>
                  <a:srgbClr val="FFFFFF"/>
                </a:solidFill>
              </a:rPr>
              <a:t>20% of applicants already paid current month loan.</a:t>
            </a:r>
          </a:p>
          <a:p>
            <a:pPr marL="571500" indent="-571500" algn="l">
              <a:buClr>
                <a:srgbClr val="FFFFFF"/>
              </a:buClr>
              <a:buFont typeface="Arial" panose="020B0604020202020204" pitchFamily="34" charset="0"/>
              <a:buChar char="•"/>
            </a:pPr>
            <a:r>
              <a:rPr lang="en-US" sz="4000" dirty="0">
                <a:solidFill>
                  <a:srgbClr val="FFFFFF"/>
                </a:solidFill>
              </a:rPr>
              <a:t>  36.5% of applicants doesn't have loan of the current month.  </a:t>
            </a:r>
          </a:p>
          <a:p>
            <a:pPr marL="857250" indent="-857250" algn="l">
              <a:buClr>
                <a:srgbClr val="FFFFFF"/>
              </a:buClr>
              <a:buFont typeface="Arial" panose="020B0604020202020204" pitchFamily="34" charset="0"/>
              <a:buChar char="•"/>
            </a:pPr>
            <a:r>
              <a:rPr lang="en-US" sz="4000" dirty="0">
                <a:solidFill>
                  <a:srgbClr val="FFFFFF"/>
                </a:solidFill>
              </a:rPr>
              <a:t>42.2% of applicants have overdue for 1-29 days.</a:t>
            </a:r>
          </a:p>
          <a:p>
            <a:pPr marL="857250" indent="-857250" algn="l">
              <a:buClr>
                <a:srgbClr val="FFFFFF"/>
              </a:buClr>
              <a:buFont typeface="Arial" panose="020B0604020202020204" pitchFamily="34" charset="0"/>
              <a:buChar char="•"/>
            </a:pPr>
            <a:r>
              <a:rPr lang="en-US" sz="4000" dirty="0">
                <a:solidFill>
                  <a:srgbClr val="FFFFFF"/>
                </a:solidFill>
              </a:rPr>
              <a:t>1.1% of applicants have overdue for 30-59 days.</a:t>
            </a:r>
          </a:p>
          <a:p>
            <a:pPr marL="857250" indent="-857250" algn="l">
              <a:buClr>
                <a:srgbClr val="FFFFFF"/>
              </a:buClr>
              <a:buFont typeface="Arial" panose="020B0604020202020204" pitchFamily="34" charset="0"/>
              <a:buChar char="•"/>
            </a:pPr>
            <a:r>
              <a:rPr lang="en-US" sz="4000" dirty="0">
                <a:solidFill>
                  <a:srgbClr val="FFFFFF"/>
                </a:solidFill>
              </a:rPr>
              <a:t>0.1% of applicants have overdue for 60-89 days.</a:t>
            </a:r>
          </a:p>
          <a:p>
            <a:pPr marL="857250" indent="-857250" algn="l">
              <a:buClr>
                <a:srgbClr val="FFFFFF"/>
              </a:buClr>
              <a:buFont typeface="Arial" panose="020B0604020202020204" pitchFamily="34" charset="0"/>
              <a:buChar char="•"/>
            </a:pPr>
            <a:r>
              <a:rPr lang="en-US" sz="4000" dirty="0">
                <a:solidFill>
                  <a:srgbClr val="FFFFFF"/>
                </a:solidFill>
              </a:rPr>
              <a:t>Ratio of the Customer not approved or bad customer: 1.48%</a:t>
            </a:r>
          </a:p>
          <a:p>
            <a:pPr marL="857250" indent="-857250" algn="l">
              <a:buClr>
                <a:srgbClr val="FFFFFF"/>
              </a:buClr>
              <a:buFont typeface="Arial" panose="020B0604020202020204" pitchFamily="34" charset="0"/>
              <a:buChar char="•"/>
            </a:pPr>
            <a:r>
              <a:rPr lang="en-US" sz="4000" dirty="0">
                <a:solidFill>
                  <a:srgbClr val="FFFFFF"/>
                </a:solidFill>
              </a:rPr>
              <a:t>Ratio of the Customer approved or good customer: 98.51%</a:t>
            </a:r>
          </a:p>
        </p:txBody>
      </p:sp>
      <p:pic>
        <p:nvPicPr>
          <p:cNvPr id="5" name="Picture 4">
            <a:extLst>
              <a:ext uri="{FF2B5EF4-FFF2-40B4-BE49-F238E27FC236}">
                <a16:creationId xmlns:a16="http://schemas.microsoft.com/office/drawing/2014/main" id="{03D10DC3-C8AB-D426-92F5-78CCD4DE409E}"/>
              </a:ext>
            </a:extLst>
          </p:cNvPr>
          <p:cNvPicPr>
            <a:picLocks noChangeAspect="1"/>
          </p:cNvPicPr>
          <p:nvPr/>
        </p:nvPicPr>
        <p:blipFill>
          <a:blip r:embed="rId2"/>
          <a:stretch>
            <a:fillRect/>
          </a:stretch>
        </p:blipFill>
        <p:spPr>
          <a:xfrm>
            <a:off x="13853734" y="4121473"/>
            <a:ext cx="8843652" cy="5473053"/>
          </a:xfrm>
          <a:prstGeom prst="rect">
            <a:avLst/>
          </a:prstGeom>
        </p:spPr>
      </p:pic>
    </p:spTree>
    <p:extLst>
      <p:ext uri="{BB962C8B-B14F-4D97-AF65-F5344CB8AC3E}">
        <p14:creationId xmlns:p14="http://schemas.microsoft.com/office/powerpoint/2010/main" val="35912436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Further Enhancements"/>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t>Further Enhancements</a:t>
            </a:r>
          </a:p>
        </p:txBody>
      </p:sp>
      <p:sp>
        <p:nvSpPr>
          <p:cNvPr id="197" name="Presentation Subtitle"/>
          <p:cNvSpPr txBox="1">
            <a:spLocks noGrp="1"/>
          </p:cNvSpPr>
          <p:nvPr>
            <p:ph type="subTitle" idx="1"/>
          </p:nvPr>
        </p:nvSpPr>
        <p:spPr>
          <a:xfrm>
            <a:off x="1270000" y="2514600"/>
            <a:ext cx="21844000" cy="10388600"/>
          </a:xfrm>
          <a:prstGeom prst="rect">
            <a:avLst/>
          </a:prstGeom>
        </p:spPr>
        <p:txBody>
          <a:bodyPr/>
          <a:lstStyle/>
          <a:p>
            <a:pPr marL="428625" indent="-428625" algn="l">
              <a:buFont typeface="Arial" panose="020B0604020202020204" pitchFamily="34" charset="0"/>
              <a:buChar char="•"/>
            </a:pPr>
            <a:r>
              <a:rPr lang="en-US" dirty="0">
                <a:solidFill>
                  <a:srgbClr val="FFFFFF"/>
                </a:solidFill>
              </a:rPr>
              <a:t>Improve Performance With Data - Create new and different perspectives on your data </a:t>
            </a:r>
          </a:p>
          <a:p>
            <a:pPr marL="428625" indent="-428625" algn="l">
              <a:buFont typeface="Arial" panose="020B0604020202020204" pitchFamily="34" charset="0"/>
              <a:buChar char="•"/>
            </a:pPr>
            <a:r>
              <a:rPr lang="en-US" dirty="0">
                <a:solidFill>
                  <a:srgbClr val="FFFFFF"/>
                </a:solidFill>
              </a:rPr>
              <a:t>Improve Performance With Algorithms - Identify the algorithms and data representations  that perform above a baseline of performance and better than average</a:t>
            </a:r>
          </a:p>
          <a:p>
            <a:pPr marL="428625" indent="-428625" algn="l">
              <a:buFont typeface="Arial" panose="020B0604020202020204" pitchFamily="34" charset="0"/>
              <a:buChar char="•"/>
            </a:pPr>
            <a:r>
              <a:rPr lang="en-US" dirty="0">
                <a:solidFill>
                  <a:srgbClr val="FFFFFF"/>
                </a:solidFill>
              </a:rPr>
              <a:t>Improve Performance With Algorithm Tuning - Get the most out of well-performing machine learning algorithms by tuning techniques</a:t>
            </a:r>
          </a:p>
          <a:p>
            <a:pPr marL="428625" indent="-428625" algn="l">
              <a:buFont typeface="Arial" panose="020B0604020202020204" pitchFamily="34" charset="0"/>
              <a:buChar char="•"/>
            </a:pPr>
            <a:r>
              <a:rPr lang="en-US" dirty="0">
                <a:solidFill>
                  <a:srgbClr val="FFFFFF"/>
                </a:solidFill>
              </a:rPr>
              <a:t>Improve Performance With Ensembles -Combine the predictions of multiple well-performing models</a:t>
            </a:r>
          </a:p>
          <a:p>
            <a:pPr algn="l"/>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onclusion"/>
          <p:cNvSpPr txBox="1">
            <a:spLocks noGrp="1"/>
          </p:cNvSpPr>
          <p:nvPr>
            <p:ph type="ctrTitle"/>
          </p:nvPr>
        </p:nvSpPr>
        <p:spPr>
          <a:xfrm>
            <a:off x="1270000" y="177800"/>
            <a:ext cx="21844000" cy="2006600"/>
          </a:xfrm>
          <a:prstGeom prst="rect">
            <a:avLst/>
          </a:prstGeom>
        </p:spPr>
        <p:txBody>
          <a:bodyPr/>
          <a:lstStyle>
            <a:lvl1pPr algn="l" defTabSz="2389572">
              <a:defRPr sz="11368" spc="-341"/>
            </a:lvl1pPr>
          </a:lstStyle>
          <a:p>
            <a:r>
              <a:t>Conclusion</a:t>
            </a:r>
          </a:p>
        </p:txBody>
      </p:sp>
      <p:sp>
        <p:nvSpPr>
          <p:cNvPr id="200" name="Presentation Subtitle"/>
          <p:cNvSpPr txBox="1">
            <a:spLocks noGrp="1"/>
          </p:cNvSpPr>
          <p:nvPr>
            <p:ph type="subTitle" idx="1"/>
          </p:nvPr>
        </p:nvSpPr>
        <p:spPr>
          <a:xfrm>
            <a:off x="1270000" y="3727579"/>
            <a:ext cx="21844000" cy="6890657"/>
          </a:xfrm>
          <a:prstGeom prst="rect">
            <a:avLst/>
          </a:prstGeom>
        </p:spPr>
        <p:txBody>
          <a:bodyPr>
            <a:normAutofit/>
          </a:bodyPr>
          <a:lstStyle/>
          <a:p>
            <a:pPr marL="571500" indent="-571500" algn="l">
              <a:buFont typeface="Arial" panose="020B0604020202020204" pitchFamily="34" charset="0"/>
              <a:buChar char="•"/>
            </a:pPr>
            <a:r>
              <a:rPr lang="en-US" sz="4000" b="0" i="0" dirty="0">
                <a:solidFill>
                  <a:srgbClr val="FFFFFF"/>
                </a:solidFill>
                <a:effectLst/>
                <a:latin typeface="-apple-system"/>
              </a:rPr>
              <a:t>The Random forest classifier gives better results compared with other models as seen from above scores.</a:t>
            </a:r>
          </a:p>
          <a:p>
            <a:pPr marL="571500" indent="-571500" algn="l">
              <a:buFont typeface="Arial" panose="020B0604020202020204" pitchFamily="34" charset="0"/>
              <a:buChar char="•"/>
            </a:pPr>
            <a:endParaRPr lang="en-US" sz="4000" b="0" i="0" dirty="0">
              <a:solidFill>
                <a:srgbClr val="FFFFFF"/>
              </a:solidFill>
              <a:effectLst/>
              <a:latin typeface="-apple-system"/>
            </a:endParaRPr>
          </a:p>
          <a:p>
            <a:pPr marL="571500" indent="-571500" algn="l">
              <a:buFont typeface="Arial" panose="020B0604020202020204" pitchFamily="34" charset="0"/>
              <a:buChar char="•"/>
            </a:pPr>
            <a:r>
              <a:rPr lang="en-US" sz="4000" b="0" i="0" dirty="0">
                <a:solidFill>
                  <a:srgbClr val="FFFFFF"/>
                </a:solidFill>
                <a:effectLst/>
                <a:latin typeface="-apple-system"/>
              </a:rPr>
              <a:t>Hyperparameter tuning was attempted by executing randomsearchcv and gridsearchcv techniques but didn't much improve the performance of the model.</a:t>
            </a:r>
          </a:p>
          <a:p>
            <a:pPr marL="571500" indent="-571500" algn="l">
              <a:buFont typeface="Arial" panose="020B0604020202020204" pitchFamily="34" charset="0"/>
              <a:buChar char="•"/>
            </a:pPr>
            <a:endParaRPr lang="en-US" sz="4000" b="0" i="0" dirty="0">
              <a:solidFill>
                <a:srgbClr val="FFFFFF"/>
              </a:solidFill>
              <a:effectLst/>
              <a:latin typeface="-apple-system"/>
            </a:endParaRPr>
          </a:p>
          <a:p>
            <a:pPr marL="571500" indent="-571500" algn="l">
              <a:buFont typeface="Arial" panose="020B0604020202020204" pitchFamily="34" charset="0"/>
              <a:buChar char="•"/>
            </a:pPr>
            <a:r>
              <a:rPr lang="en-US" sz="4000" b="0" i="0" dirty="0">
                <a:solidFill>
                  <a:srgbClr val="FFFFFF"/>
                </a:solidFill>
                <a:effectLst/>
                <a:latin typeface="-apple-system"/>
              </a:rPr>
              <a:t>ROC curve summarizes the tradeoff between true positive rate and false positive rate using different probability thresholds. It plots the relationship between TPR and FPR. More area under the curve i.e., 58 percent, better is the model(Logistic Regression). We have here tried to balance the dataset by under sampling (decreasing the majority approved/good class).</a:t>
            </a:r>
          </a:p>
          <a:p>
            <a:pPr algn="l"/>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4" name="Team Zenith"/>
          <p:cNvSpPr txBox="1">
            <a:spLocks noGrp="1"/>
          </p:cNvSpPr>
          <p:nvPr>
            <p:ph type="ctrTitle"/>
          </p:nvPr>
        </p:nvSpPr>
        <p:spPr>
          <a:xfrm>
            <a:off x="368300" y="431800"/>
            <a:ext cx="23634700" cy="2425700"/>
          </a:xfrm>
          <a:prstGeom prst="rect">
            <a:avLst/>
          </a:prstGeom>
        </p:spPr>
        <p:txBody>
          <a:bodyPr/>
          <a:lstStyle>
            <a:lvl1pPr algn="l"/>
          </a:lstStyle>
          <a:p>
            <a:pPr algn="ctr"/>
            <a:r>
              <a:rPr dirty="0"/>
              <a:t>Team Zenith</a:t>
            </a:r>
          </a:p>
        </p:txBody>
      </p:sp>
      <p:sp>
        <p:nvSpPr>
          <p:cNvPr id="155" name="Presentation Subtitle"/>
          <p:cNvSpPr txBox="1">
            <a:spLocks noGrp="1"/>
          </p:cNvSpPr>
          <p:nvPr>
            <p:ph type="subTitle" idx="1"/>
          </p:nvPr>
        </p:nvSpPr>
        <p:spPr>
          <a:xfrm>
            <a:off x="374650" y="4777533"/>
            <a:ext cx="23634700" cy="4476102"/>
          </a:xfrm>
          <a:prstGeom prst="rect">
            <a:avLst/>
          </a:prstGeom>
        </p:spPr>
        <p:txBody>
          <a:bodyPr>
            <a:noAutofit/>
          </a:bodyPr>
          <a:lstStyle/>
          <a:p>
            <a:pPr>
              <a:buClr>
                <a:srgbClr val="FFFFFF"/>
              </a:buClr>
              <a:buSzPct val="100000"/>
              <a:defRPr sz="4000"/>
            </a:pPr>
            <a:r>
              <a:rPr lang="en-IN" sz="5400" dirty="0"/>
              <a:t> Divyanshi Singh- U72033788</a:t>
            </a:r>
          </a:p>
          <a:p>
            <a:pPr>
              <a:buClr>
                <a:srgbClr val="FFFFFF"/>
              </a:buClr>
              <a:buSzPct val="100000"/>
              <a:defRPr sz="4000"/>
            </a:pPr>
            <a:r>
              <a:rPr lang="en-IN" sz="5400" dirty="0"/>
              <a:t>Naga Poojitha Taduri - U76975993</a:t>
            </a:r>
          </a:p>
          <a:p>
            <a:pPr>
              <a:buClr>
                <a:srgbClr val="FFFFFF"/>
              </a:buClr>
              <a:buSzPct val="100000"/>
              <a:defRPr sz="4000"/>
            </a:pPr>
            <a:r>
              <a:rPr lang="en-IN" sz="5400" dirty="0"/>
              <a:t>Geetha Aravinda Reddy Eemani - U36721026</a:t>
            </a:r>
          </a:p>
          <a:p>
            <a:pPr>
              <a:buClr>
                <a:srgbClr val="FFFFFF"/>
              </a:buClr>
              <a:buSzPct val="100000"/>
              <a:defRPr sz="4000"/>
            </a:pPr>
            <a:r>
              <a:rPr lang="en-IN" sz="5400" dirty="0"/>
              <a:t> Rohith Rasamalla - U04280535</a:t>
            </a:r>
          </a:p>
          <a:p>
            <a:pPr>
              <a:buClr>
                <a:srgbClr val="FFFFFF"/>
              </a:buClr>
              <a:buSzPct val="100000"/>
              <a:defRPr sz="4000"/>
            </a:pPr>
            <a:r>
              <a:rPr lang="en-IN" sz="5400" dirty="0"/>
              <a:t> Mohammed Afeef Shaik - U09061842</a:t>
            </a:r>
          </a:p>
          <a:p>
            <a:pPr>
              <a:buClr>
                <a:srgbClr val="FFFFFF"/>
              </a:buClr>
              <a:buSzPct val="100000"/>
              <a:defRPr sz="4000"/>
            </a:pPr>
            <a:r>
              <a:rPr lang="en-IN" sz="5400" dirty="0"/>
              <a:t>     Kantheti Sai Pramod - U21182864</a:t>
            </a:r>
            <a:endParaRPr sz="5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onclusion"/>
          <p:cNvSpPr txBox="1">
            <a:spLocks noGrp="1"/>
          </p:cNvSpPr>
          <p:nvPr>
            <p:ph type="ctrTitle"/>
          </p:nvPr>
        </p:nvSpPr>
        <p:spPr>
          <a:xfrm>
            <a:off x="1270000" y="5402943"/>
            <a:ext cx="21844000" cy="2006600"/>
          </a:xfrm>
          <a:prstGeom prst="rect">
            <a:avLst/>
          </a:prstGeom>
        </p:spPr>
        <p:txBody>
          <a:bodyPr>
            <a:normAutofit/>
          </a:bodyPr>
          <a:lstStyle>
            <a:lvl1pPr algn="l" defTabSz="2389572">
              <a:defRPr sz="11368" spc="-341"/>
            </a:lvl1pPr>
          </a:lstStyle>
          <a:p>
            <a:pPr algn="ctr"/>
            <a:r>
              <a:rPr lang="en-US" sz="12000" dirty="0"/>
              <a:t>THANK YOU</a:t>
            </a:r>
            <a:endParaRPr sz="12000" dirty="0"/>
          </a:p>
        </p:txBody>
      </p:sp>
    </p:spTree>
    <p:extLst>
      <p:ext uri="{BB962C8B-B14F-4D97-AF65-F5344CB8AC3E}">
        <p14:creationId xmlns:p14="http://schemas.microsoft.com/office/powerpoint/2010/main" val="302517430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4" name="Team Zenith"/>
          <p:cNvSpPr txBox="1">
            <a:spLocks noGrp="1"/>
          </p:cNvSpPr>
          <p:nvPr>
            <p:ph type="ctrTitle"/>
          </p:nvPr>
        </p:nvSpPr>
        <p:spPr>
          <a:xfrm>
            <a:off x="368300" y="431800"/>
            <a:ext cx="23634700" cy="2425700"/>
          </a:xfrm>
          <a:prstGeom prst="rect">
            <a:avLst/>
          </a:prstGeom>
        </p:spPr>
        <p:txBody>
          <a:bodyPr/>
          <a:lstStyle>
            <a:lvl1pPr algn="l"/>
          </a:lstStyle>
          <a:p>
            <a:r>
              <a:rPr lang="en-US" dirty="0"/>
              <a:t>Research Background</a:t>
            </a:r>
            <a:endParaRPr dirty="0"/>
          </a:p>
        </p:txBody>
      </p:sp>
      <p:sp>
        <p:nvSpPr>
          <p:cNvPr id="155" name="Presentation Subtitle"/>
          <p:cNvSpPr txBox="1">
            <a:spLocks noGrp="1"/>
          </p:cNvSpPr>
          <p:nvPr>
            <p:ph type="subTitle" idx="1"/>
          </p:nvPr>
        </p:nvSpPr>
        <p:spPr>
          <a:xfrm>
            <a:off x="444500" y="3175000"/>
            <a:ext cx="23634700" cy="1322355"/>
          </a:xfrm>
          <a:prstGeom prst="rect">
            <a:avLst/>
          </a:prstGeom>
        </p:spPr>
        <p:txBody>
          <a:bodyPr/>
          <a:lstStyle/>
          <a:p>
            <a:pPr marL="465666" indent="-465666" algn="l">
              <a:buClr>
                <a:srgbClr val="FFFFFF"/>
              </a:buClr>
              <a:buSzPct val="100000"/>
              <a:buFontTx/>
              <a:buChar char="•"/>
              <a:defRPr sz="4000"/>
            </a:pPr>
            <a:r>
              <a:rPr lang="en-US" sz="4000" dirty="0"/>
              <a:t>Credit cards are the most used card-based payment method among the 9 types of payments. (Statista report 2017)</a:t>
            </a:r>
          </a:p>
          <a:p>
            <a:pPr algn="l">
              <a:buClr>
                <a:srgbClr val="FFFFFF"/>
              </a:buClr>
              <a:buSzPct val="100000"/>
              <a:defRPr sz="4000"/>
            </a:pPr>
            <a:endParaRPr dirty="0"/>
          </a:p>
        </p:txBody>
      </p:sp>
      <p:pic>
        <p:nvPicPr>
          <p:cNvPr id="2" name="Picture 1">
            <a:extLst>
              <a:ext uri="{FF2B5EF4-FFF2-40B4-BE49-F238E27FC236}">
                <a16:creationId xmlns:a16="http://schemas.microsoft.com/office/drawing/2014/main" id="{B1C59195-7D1A-25AB-7965-2CD5A4555AEB}"/>
              </a:ext>
            </a:extLst>
          </p:cNvPr>
          <p:cNvPicPr>
            <a:picLocks noChangeAspect="1"/>
          </p:cNvPicPr>
          <p:nvPr/>
        </p:nvPicPr>
        <p:blipFill>
          <a:blip r:embed="rId2"/>
          <a:stretch>
            <a:fillRect/>
          </a:stretch>
        </p:blipFill>
        <p:spPr>
          <a:xfrm>
            <a:off x="1702951" y="5280288"/>
            <a:ext cx="10266554" cy="7876715"/>
          </a:xfrm>
          <a:prstGeom prst="rect">
            <a:avLst/>
          </a:prstGeom>
        </p:spPr>
      </p:pic>
      <p:pic>
        <p:nvPicPr>
          <p:cNvPr id="3" name="Picture 2">
            <a:extLst>
              <a:ext uri="{FF2B5EF4-FFF2-40B4-BE49-F238E27FC236}">
                <a16:creationId xmlns:a16="http://schemas.microsoft.com/office/drawing/2014/main" id="{F5F3F061-8102-3843-4A2A-759AAF93D477}"/>
              </a:ext>
            </a:extLst>
          </p:cNvPr>
          <p:cNvPicPr>
            <a:picLocks noChangeAspect="1"/>
          </p:cNvPicPr>
          <p:nvPr/>
        </p:nvPicPr>
        <p:blipFill>
          <a:blip r:embed="rId3"/>
          <a:stretch>
            <a:fillRect/>
          </a:stretch>
        </p:blipFill>
        <p:spPr>
          <a:xfrm>
            <a:off x="12685564" y="5280287"/>
            <a:ext cx="10620152" cy="7876715"/>
          </a:xfrm>
          <a:prstGeom prst="rect">
            <a:avLst/>
          </a:prstGeom>
        </p:spPr>
      </p:pic>
    </p:spTree>
    <p:extLst>
      <p:ext uri="{BB962C8B-B14F-4D97-AF65-F5344CB8AC3E}">
        <p14:creationId xmlns:p14="http://schemas.microsoft.com/office/powerpoint/2010/main" val="19453099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4" name="Team Zenith"/>
          <p:cNvSpPr txBox="1">
            <a:spLocks noGrp="1"/>
          </p:cNvSpPr>
          <p:nvPr>
            <p:ph type="ctrTitle"/>
          </p:nvPr>
        </p:nvSpPr>
        <p:spPr>
          <a:xfrm>
            <a:off x="368300" y="431800"/>
            <a:ext cx="23634700" cy="2425700"/>
          </a:xfrm>
          <a:prstGeom prst="rect">
            <a:avLst/>
          </a:prstGeom>
        </p:spPr>
        <p:txBody>
          <a:bodyPr/>
          <a:lstStyle>
            <a:lvl1pPr algn="l"/>
          </a:lstStyle>
          <a:p>
            <a:r>
              <a:rPr lang="en-US" dirty="0"/>
              <a:t>Research Background</a:t>
            </a:r>
            <a:endParaRPr dirty="0"/>
          </a:p>
        </p:txBody>
      </p:sp>
      <p:sp>
        <p:nvSpPr>
          <p:cNvPr id="155" name="Presentation Subtitle"/>
          <p:cNvSpPr txBox="1">
            <a:spLocks noGrp="1"/>
          </p:cNvSpPr>
          <p:nvPr>
            <p:ph type="subTitle" idx="1"/>
          </p:nvPr>
        </p:nvSpPr>
        <p:spPr>
          <a:xfrm>
            <a:off x="444500" y="3175000"/>
            <a:ext cx="23634700" cy="1322355"/>
          </a:xfrm>
          <a:prstGeom prst="rect">
            <a:avLst/>
          </a:prstGeom>
        </p:spPr>
        <p:txBody>
          <a:bodyPr/>
          <a:lstStyle/>
          <a:p>
            <a:pPr algn="l">
              <a:buClr>
                <a:srgbClr val="FFFFFF"/>
              </a:buClr>
              <a:buSzPct val="100000"/>
              <a:defRPr sz="4000"/>
            </a:pPr>
            <a:r>
              <a:rPr kumimoji="0" lang="en-US" sz="4000" b="0" i="0" u="none" strike="noStrike" cap="none" spc="0" normalizeH="0" baseline="0" dirty="0">
                <a:ln>
                  <a:noFill/>
                </a:ln>
                <a:solidFill>
                  <a:srgbClr val="FFFFFF"/>
                </a:solidFill>
                <a:effectLst/>
                <a:uFillTx/>
                <a:latin typeface="Graphik"/>
                <a:ea typeface="Graphik"/>
                <a:cs typeface="Graphik"/>
                <a:sym typeface="Graphik"/>
              </a:rPr>
              <a:t>50 % of people are living beyond their means, meaning they are spending more than the amount they are receiving. And they are looking for credit cards to cover the extra </a:t>
            </a:r>
            <a:r>
              <a:rPr lang="en-US" sz="4000" dirty="0">
                <a:solidFill>
                  <a:srgbClr val="FFFFFF"/>
                </a:solidFill>
              </a:rPr>
              <a:t>a</a:t>
            </a:r>
            <a:r>
              <a:rPr kumimoji="0" lang="en-US" sz="4000" b="0" i="0" u="none" strike="noStrike" cap="none" spc="0" normalizeH="0" baseline="0" dirty="0">
                <a:ln>
                  <a:noFill/>
                </a:ln>
                <a:solidFill>
                  <a:srgbClr val="FFFFFF"/>
                </a:solidFill>
                <a:effectLst/>
                <a:uFillTx/>
                <a:latin typeface="Graphik"/>
                <a:ea typeface="Graphik"/>
                <a:cs typeface="Graphik"/>
                <a:sym typeface="Graphik"/>
              </a:rPr>
              <a:t>mount they are spending.</a:t>
            </a:r>
            <a:endParaRPr kumimoji="0" lang="en-IN" sz="4000" b="0" i="0" u="none" strike="noStrike" cap="none" spc="0" normalizeH="0" baseline="0" dirty="0">
              <a:ln>
                <a:noFill/>
              </a:ln>
              <a:solidFill>
                <a:srgbClr val="FFFFFF"/>
              </a:solidFill>
              <a:effectLst/>
              <a:uFillTx/>
              <a:latin typeface="Graphik"/>
              <a:ea typeface="Graphik"/>
              <a:cs typeface="Graphik"/>
              <a:sym typeface="Graphik"/>
            </a:endParaRPr>
          </a:p>
          <a:p>
            <a:pPr algn="l">
              <a:buClr>
                <a:srgbClr val="FFFFFF"/>
              </a:buClr>
              <a:buSzPct val="100000"/>
              <a:defRPr sz="4000"/>
            </a:pPr>
            <a:endParaRPr dirty="0"/>
          </a:p>
        </p:txBody>
      </p:sp>
      <p:pic>
        <p:nvPicPr>
          <p:cNvPr id="4" name="Picture 3">
            <a:extLst>
              <a:ext uri="{FF2B5EF4-FFF2-40B4-BE49-F238E27FC236}">
                <a16:creationId xmlns:a16="http://schemas.microsoft.com/office/drawing/2014/main" id="{A97CF3E7-91AA-A644-DECC-66EC30C7F451}"/>
              </a:ext>
            </a:extLst>
          </p:cNvPr>
          <p:cNvPicPr>
            <a:picLocks noChangeAspect="1"/>
          </p:cNvPicPr>
          <p:nvPr/>
        </p:nvPicPr>
        <p:blipFill>
          <a:blip r:embed="rId2"/>
          <a:stretch>
            <a:fillRect/>
          </a:stretch>
        </p:blipFill>
        <p:spPr>
          <a:xfrm>
            <a:off x="1306287" y="5393093"/>
            <a:ext cx="9088015" cy="6631733"/>
          </a:xfrm>
          <a:prstGeom prst="rect">
            <a:avLst/>
          </a:prstGeom>
        </p:spPr>
      </p:pic>
      <p:pic>
        <p:nvPicPr>
          <p:cNvPr id="5" name="Picture 4">
            <a:extLst>
              <a:ext uri="{FF2B5EF4-FFF2-40B4-BE49-F238E27FC236}">
                <a16:creationId xmlns:a16="http://schemas.microsoft.com/office/drawing/2014/main" id="{9623F470-8285-61EE-1413-8BBD19309EF9}"/>
              </a:ext>
            </a:extLst>
          </p:cNvPr>
          <p:cNvPicPr>
            <a:picLocks noChangeAspect="1"/>
          </p:cNvPicPr>
          <p:nvPr/>
        </p:nvPicPr>
        <p:blipFill>
          <a:blip r:embed="rId3"/>
          <a:stretch>
            <a:fillRect/>
          </a:stretch>
        </p:blipFill>
        <p:spPr>
          <a:xfrm>
            <a:off x="13355219" y="5393093"/>
            <a:ext cx="9088015" cy="6631733"/>
          </a:xfrm>
          <a:prstGeom prst="rect">
            <a:avLst/>
          </a:prstGeom>
        </p:spPr>
      </p:pic>
    </p:spTree>
    <p:extLst>
      <p:ext uri="{BB962C8B-B14F-4D97-AF65-F5344CB8AC3E}">
        <p14:creationId xmlns:p14="http://schemas.microsoft.com/office/powerpoint/2010/main" val="5042461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4" name="Team Zenith"/>
          <p:cNvSpPr txBox="1">
            <a:spLocks noGrp="1"/>
          </p:cNvSpPr>
          <p:nvPr>
            <p:ph type="ctrTitle"/>
          </p:nvPr>
        </p:nvSpPr>
        <p:spPr>
          <a:xfrm>
            <a:off x="368300" y="431800"/>
            <a:ext cx="23634700" cy="2425700"/>
          </a:xfrm>
          <a:prstGeom prst="rect">
            <a:avLst/>
          </a:prstGeom>
        </p:spPr>
        <p:txBody>
          <a:bodyPr/>
          <a:lstStyle>
            <a:lvl1pPr algn="l"/>
          </a:lstStyle>
          <a:p>
            <a:r>
              <a:rPr lang="en-US" dirty="0"/>
              <a:t>Research Introduction</a:t>
            </a:r>
            <a:endParaRPr dirty="0"/>
          </a:p>
        </p:txBody>
      </p:sp>
      <p:sp>
        <p:nvSpPr>
          <p:cNvPr id="155" name="Presentation Subtitle"/>
          <p:cNvSpPr txBox="1">
            <a:spLocks noGrp="1"/>
          </p:cNvSpPr>
          <p:nvPr>
            <p:ph type="subTitle" idx="1"/>
          </p:nvPr>
        </p:nvSpPr>
        <p:spPr>
          <a:xfrm>
            <a:off x="444501" y="3174999"/>
            <a:ext cx="12637018" cy="9551955"/>
          </a:xfrm>
          <a:prstGeom prst="rect">
            <a:avLst/>
          </a:prstGeom>
        </p:spPr>
        <p:txBody>
          <a:bodyPr>
            <a:normAutofit/>
          </a:bodyPr>
          <a:lstStyle/>
          <a:p>
            <a:pPr marR="0" algn="l" defTabSz="825500" rtl="0" fontAlgn="auto" latinLnBrk="0" hangingPunct="0">
              <a:lnSpc>
                <a:spcPct val="100000"/>
              </a:lnSpc>
              <a:spcBef>
                <a:spcPts val="0"/>
              </a:spcBef>
              <a:spcAft>
                <a:spcPts val="0"/>
              </a:spcAft>
              <a:buClrTx/>
              <a:buSzTx/>
              <a:tabLst/>
            </a:pPr>
            <a:endParaRPr lang="en-IN" sz="4000" dirty="0">
              <a:solidFill>
                <a:srgbClr val="FFFFFF"/>
              </a:solidFill>
            </a:endParaRPr>
          </a:p>
          <a:p>
            <a:pPr marR="0" algn="l" defTabSz="825500" rtl="0" fontAlgn="auto" latinLnBrk="0" hangingPunct="0">
              <a:lnSpc>
                <a:spcPct val="100000"/>
              </a:lnSpc>
              <a:spcBef>
                <a:spcPts val="0"/>
              </a:spcBef>
              <a:spcAft>
                <a:spcPts val="0"/>
              </a:spcAft>
              <a:buClrTx/>
              <a:buSzTx/>
              <a:tabLst/>
            </a:pPr>
            <a:r>
              <a:rPr lang="en-IN" sz="4000" dirty="0">
                <a:solidFill>
                  <a:srgbClr val="FFFFFF"/>
                </a:solidFill>
              </a:rPr>
              <a:t>Problem statement</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IN" sz="4000" dirty="0">
                <a:solidFill>
                  <a:srgbClr val="FFFFFF"/>
                </a:solidFill>
              </a:rPr>
              <a:t>Unsecured credit instrument : owing is easy, repaying is hard.</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IN" sz="4000" dirty="0">
                <a:solidFill>
                  <a:srgbClr val="FFFFFF"/>
                </a:solidFill>
              </a:rPr>
              <a:t>Remedies for a default that has occurred : enforcement actions.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IN" sz="4000" dirty="0">
                <a:solidFill>
                  <a:srgbClr val="FFFFFF"/>
                </a:solidFill>
              </a:rPr>
              <a:t>Reality : with line effect, default rates continue to rise.</a:t>
            </a:r>
          </a:p>
          <a:p>
            <a:pPr marR="0" algn="l" defTabSz="825500" rtl="0" fontAlgn="auto" latinLnBrk="0" hangingPunct="0">
              <a:lnSpc>
                <a:spcPct val="100000"/>
              </a:lnSpc>
              <a:spcBef>
                <a:spcPts val="0"/>
              </a:spcBef>
              <a:spcAft>
                <a:spcPts val="0"/>
              </a:spcAft>
              <a:buClrTx/>
              <a:buSzTx/>
              <a:tabLst/>
            </a:pPr>
            <a:endParaRPr lang="en-IN" sz="4000" dirty="0">
              <a:solidFill>
                <a:srgbClr val="FFFFFF"/>
              </a:solidFill>
            </a:endParaRP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endParaRPr lang="en-IN" sz="4000" dirty="0">
              <a:solidFill>
                <a:srgbClr val="FFFFFF"/>
              </a:solidFill>
            </a:endParaRPr>
          </a:p>
          <a:p>
            <a:pPr marR="0" algn="l" defTabSz="825500" rtl="0" fontAlgn="auto" latinLnBrk="0" hangingPunct="0">
              <a:lnSpc>
                <a:spcPct val="100000"/>
              </a:lnSpc>
              <a:spcBef>
                <a:spcPts val="0"/>
              </a:spcBef>
              <a:spcAft>
                <a:spcPts val="0"/>
              </a:spcAft>
              <a:buClrTx/>
              <a:buSzTx/>
              <a:tabLst/>
            </a:pPr>
            <a:r>
              <a:rPr lang="en-US" sz="4000" dirty="0">
                <a:solidFill>
                  <a:srgbClr val="FFFFFF"/>
                </a:solidFill>
              </a:rPr>
              <a:t>Research Motivation &amp; Study Significance</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FFFFFF"/>
                </a:solidFill>
              </a:rPr>
              <a:t>The most effective solution : build supervised models for credit card approval predictions</a:t>
            </a: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rgbClr val="FFFFFF"/>
                </a:solidFill>
              </a:rPr>
              <a:t>Control before happens</a:t>
            </a:r>
          </a:p>
          <a:p>
            <a:pPr algn="l">
              <a:buClr>
                <a:srgbClr val="FFFFFF"/>
              </a:buClr>
              <a:buSzPct val="100000"/>
              <a:defRPr sz="4000"/>
            </a:pPr>
            <a:endParaRPr dirty="0"/>
          </a:p>
        </p:txBody>
      </p:sp>
      <p:pic>
        <p:nvPicPr>
          <p:cNvPr id="2" name="Picture 1">
            <a:extLst>
              <a:ext uri="{FF2B5EF4-FFF2-40B4-BE49-F238E27FC236}">
                <a16:creationId xmlns:a16="http://schemas.microsoft.com/office/drawing/2014/main" id="{859B2E4A-D7DB-5555-9708-985FCFE4F2A3}"/>
              </a:ext>
            </a:extLst>
          </p:cNvPr>
          <p:cNvPicPr>
            <a:picLocks noChangeAspect="1"/>
          </p:cNvPicPr>
          <p:nvPr/>
        </p:nvPicPr>
        <p:blipFill>
          <a:blip r:embed="rId2"/>
          <a:stretch>
            <a:fillRect/>
          </a:stretch>
        </p:blipFill>
        <p:spPr>
          <a:xfrm>
            <a:off x="13081518" y="4164261"/>
            <a:ext cx="10579359" cy="6398467"/>
          </a:xfrm>
          <a:prstGeom prst="rect">
            <a:avLst/>
          </a:prstGeom>
        </p:spPr>
      </p:pic>
    </p:spTree>
    <p:extLst>
      <p:ext uri="{BB962C8B-B14F-4D97-AF65-F5344CB8AC3E}">
        <p14:creationId xmlns:p14="http://schemas.microsoft.com/office/powerpoint/2010/main" val="4218645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8" name="Credit cards are a common risk control method in the financial industry.…"/>
          <p:cNvSpPr txBox="1">
            <a:spLocks noGrp="1"/>
          </p:cNvSpPr>
          <p:nvPr>
            <p:ph type="subTitle" idx="1"/>
          </p:nvPr>
        </p:nvSpPr>
        <p:spPr>
          <a:xfrm>
            <a:off x="444500" y="2202024"/>
            <a:ext cx="23634700" cy="9393076"/>
          </a:xfrm>
          <a:prstGeom prst="rect">
            <a:avLst/>
          </a:prstGeom>
        </p:spPr>
        <p:txBody>
          <a:bodyPr>
            <a:normAutofit/>
          </a:bodyPr>
          <a:lstStyle/>
          <a:p>
            <a:pPr algn="l">
              <a:buClr>
                <a:srgbClr val="FFFFFF"/>
              </a:buClr>
              <a:buSzPct val="100000"/>
              <a:defRPr sz="4000"/>
            </a:pPr>
            <a:r>
              <a:rPr lang="en-US" sz="6000" spc="-261" dirty="0">
                <a:gradFill flip="none" rotWithShape="1">
                  <a:gsLst>
                    <a:gs pos="0">
                      <a:srgbClr val="00E8FF"/>
                    </a:gs>
                    <a:gs pos="100000">
                      <a:srgbClr val="FF00F7"/>
                    </a:gs>
                  </a:gsLst>
                  <a:lin ang="3967761" scaled="0"/>
                </a:gradFill>
                <a:latin typeface="+mn-lt"/>
                <a:ea typeface="+mn-ea"/>
                <a:cs typeface="+mn-cs"/>
              </a:rPr>
              <a:t>Why New Model ?</a:t>
            </a:r>
          </a:p>
          <a:p>
            <a:pPr marL="857250" indent="-857250" algn="l">
              <a:buClr>
                <a:srgbClr val="FFFFFF"/>
              </a:buClr>
              <a:buSzPct val="100000"/>
              <a:buFont typeface="Arial" panose="020B0604020202020204" pitchFamily="34" charset="0"/>
              <a:buChar char="•"/>
              <a:defRPr sz="4000"/>
            </a:pPr>
            <a:r>
              <a:rPr lang="en-US" sz="4000" spc="-261" dirty="0">
                <a:solidFill>
                  <a:srgbClr val="FFFFFF"/>
                </a:solidFill>
                <a:ea typeface="+mn-ea"/>
                <a:cs typeface="+mn-cs"/>
              </a:rPr>
              <a:t>Most of the small banks and finance companies use manual process for credit card/ loan approval</a:t>
            </a:r>
          </a:p>
          <a:p>
            <a:pPr marL="857250" indent="-857250" algn="l">
              <a:buClr>
                <a:srgbClr val="FFFFFF"/>
              </a:buClr>
              <a:buSzPct val="100000"/>
              <a:buFont typeface="Arial" panose="020B0604020202020204" pitchFamily="34" charset="0"/>
              <a:buChar char="•"/>
              <a:defRPr sz="4000"/>
            </a:pPr>
            <a:r>
              <a:rPr lang="en-US" sz="4000" spc="-261" dirty="0">
                <a:solidFill>
                  <a:srgbClr val="FFFFFF"/>
                </a:solidFill>
                <a:ea typeface="+mn-ea"/>
                <a:cs typeface="+mn-cs"/>
              </a:rPr>
              <a:t>Also, many large banks use only logistic regression for approval process</a:t>
            </a:r>
          </a:p>
          <a:p>
            <a:pPr marL="857250" indent="-857250" algn="l">
              <a:buClr>
                <a:srgbClr val="FFFFFF"/>
              </a:buClr>
              <a:buSzPct val="100000"/>
              <a:buFont typeface="Arial" panose="020B0604020202020204" pitchFamily="34" charset="0"/>
              <a:buChar char="•"/>
              <a:defRPr sz="4000"/>
            </a:pPr>
            <a:r>
              <a:rPr lang="en-US" sz="4000" spc="-261" dirty="0">
                <a:solidFill>
                  <a:srgbClr val="FFFFFF"/>
                </a:solidFill>
                <a:ea typeface="+mn-ea"/>
                <a:cs typeface="+mn-cs"/>
              </a:rPr>
              <a:t>In the new model we are trying to use logistic regression including different classifiers</a:t>
            </a:r>
          </a:p>
          <a:p>
            <a:pPr algn="l">
              <a:buClr>
                <a:srgbClr val="FFFFFF"/>
              </a:buClr>
              <a:buSzPct val="100000"/>
              <a:defRPr sz="4000"/>
            </a:pPr>
            <a:endParaRPr lang="en-US" dirty="0"/>
          </a:p>
          <a:p>
            <a:pPr algn="l">
              <a:defRPr sz="4000"/>
            </a:pPr>
            <a:endParaRPr lang="en-US" sz="5400" spc="-261" dirty="0">
              <a:gradFill flip="none" rotWithShape="1">
                <a:gsLst>
                  <a:gs pos="0">
                    <a:srgbClr val="00E8FF"/>
                  </a:gs>
                  <a:gs pos="100000">
                    <a:srgbClr val="FF00F7"/>
                  </a:gs>
                </a:gsLst>
                <a:lin ang="3967761" scaled="0"/>
              </a:gradFill>
              <a:latin typeface="+mn-lt"/>
              <a:ea typeface="+mn-ea"/>
              <a:cs typeface="+mn-cs"/>
            </a:endParaRPr>
          </a:p>
          <a:p>
            <a:pPr algn="l">
              <a:defRPr sz="4000"/>
            </a:pPr>
            <a:r>
              <a:rPr lang="en-US" sz="5400" spc="-261" dirty="0">
                <a:gradFill flip="none" rotWithShape="1">
                  <a:gsLst>
                    <a:gs pos="0">
                      <a:srgbClr val="00E8FF"/>
                    </a:gs>
                    <a:gs pos="100000">
                      <a:srgbClr val="FF00F7"/>
                    </a:gs>
                  </a:gsLst>
                  <a:lin ang="3967761" scaled="0"/>
                </a:gradFill>
                <a:latin typeface="+mn-lt"/>
                <a:ea typeface="+mn-ea"/>
                <a:cs typeface="+mn-cs"/>
              </a:rPr>
              <a:t>WHERE IS THE DATA COLLECTED</a:t>
            </a:r>
          </a:p>
          <a:p>
            <a:pPr marL="457200" indent="-457200" algn="l">
              <a:buFont typeface="Arial" panose="020B0604020202020204" pitchFamily="34" charset="0"/>
              <a:buChar char="•"/>
            </a:pPr>
            <a:r>
              <a:rPr lang="en-US" sz="4000" dirty="0">
                <a:solidFill>
                  <a:srgbClr val="FFFFFF"/>
                </a:solidFill>
              </a:rPr>
              <a:t>Author has collected data from the bank websites. The bank name is not mentioned because bank information is highly secured and confidential.</a:t>
            </a:r>
          </a:p>
          <a:p>
            <a:pPr algn="l"/>
            <a:endParaRPr lang="en-US" sz="4000" dirty="0"/>
          </a:p>
          <a:p>
            <a:pPr algn="l"/>
            <a:r>
              <a:rPr lang="en-US" sz="4000" dirty="0"/>
              <a:t> </a:t>
            </a:r>
            <a:r>
              <a:rPr lang="en-US" sz="5400" spc="-261" dirty="0">
                <a:gradFill flip="none" rotWithShape="1">
                  <a:gsLst>
                    <a:gs pos="0">
                      <a:srgbClr val="00E8FF"/>
                    </a:gs>
                    <a:gs pos="100000">
                      <a:srgbClr val="FF00F7"/>
                    </a:gs>
                  </a:gsLst>
                  <a:lin ang="3967761" scaled="0"/>
                </a:gradFill>
                <a:latin typeface="+mn-lt"/>
                <a:ea typeface="+mn-ea"/>
                <a:cs typeface="+mn-cs"/>
                <a:sym typeface="Graphik Semibold"/>
              </a:rPr>
              <a:t>HOW IS THE DATA COLLECTED ?</a:t>
            </a:r>
          </a:p>
          <a:p>
            <a:pPr marL="571500" indent="-571500" algn="l">
              <a:buFont typeface="Arial" panose="020B0604020202020204" pitchFamily="34" charset="0"/>
              <a:buChar char="•"/>
            </a:pPr>
            <a:r>
              <a:rPr lang="en-US" sz="4000" dirty="0">
                <a:solidFill>
                  <a:srgbClr val="FFFFFF"/>
                </a:solidFill>
                <a:sym typeface="Graphik Semibold"/>
              </a:rPr>
              <a:t>Author has conducted the survey and collected the data from the bank and is available in Kaggle.</a:t>
            </a:r>
          </a:p>
          <a:p>
            <a:pPr marL="465666" indent="-465666" algn="l">
              <a:buClr>
                <a:srgbClr val="FFFFFF"/>
              </a:buClr>
              <a:buSzPct val="100000"/>
              <a:buChar char="•"/>
              <a:defRPr sz="4000"/>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0" name="Business Problem"/>
          <p:cNvSpPr txBox="1">
            <a:spLocks noGrp="1"/>
          </p:cNvSpPr>
          <p:nvPr>
            <p:ph type="ctrTitle"/>
          </p:nvPr>
        </p:nvSpPr>
        <p:spPr>
          <a:xfrm>
            <a:off x="368300" y="431800"/>
            <a:ext cx="23634700" cy="2425700"/>
          </a:xfrm>
          <a:prstGeom prst="rect">
            <a:avLst/>
          </a:prstGeom>
        </p:spPr>
        <p:txBody>
          <a:bodyPr/>
          <a:lstStyle>
            <a:lvl1pPr algn="l"/>
          </a:lstStyle>
          <a:p>
            <a:r>
              <a:rPr dirty="0"/>
              <a:t>Business </a:t>
            </a:r>
            <a:r>
              <a:rPr lang="en-US" dirty="0"/>
              <a:t>Challenge</a:t>
            </a:r>
            <a:endParaRPr dirty="0"/>
          </a:p>
        </p:txBody>
      </p:sp>
      <p:sp>
        <p:nvSpPr>
          <p:cNvPr id="161" name="Commercial banks receive a lot of applications for credit cards. Many of them get rejected for many reasons, like high loan balances, low-income levels, or too many inquiries on an individual’s credit report, for example. Manually analyzing these applica"/>
          <p:cNvSpPr txBox="1">
            <a:spLocks noGrp="1"/>
          </p:cNvSpPr>
          <p:nvPr>
            <p:ph type="subTitle" idx="1"/>
          </p:nvPr>
        </p:nvSpPr>
        <p:spPr>
          <a:xfrm>
            <a:off x="444500" y="3175000"/>
            <a:ext cx="23634700" cy="8420100"/>
          </a:xfrm>
          <a:prstGeom prst="rect">
            <a:avLst/>
          </a:prstGeom>
        </p:spPr>
        <p:txBody>
          <a:bodyPr>
            <a:normAutofit fontScale="92500" lnSpcReduction="20000"/>
          </a:bodyPr>
          <a:lstStyle/>
          <a:p>
            <a:pPr algn="l">
              <a:buClr>
                <a:srgbClr val="FFFFFF"/>
              </a:buClr>
              <a:buSzPct val="100000"/>
              <a:defRPr sz="4000"/>
            </a:pPr>
            <a:r>
              <a:rPr lang="en-US" sz="5800" b="1" spc="-348" dirty="0">
                <a:gradFill flip="none" rotWithShape="1">
                  <a:gsLst>
                    <a:gs pos="0">
                      <a:srgbClr val="00E8FF"/>
                    </a:gs>
                    <a:gs pos="100000">
                      <a:srgbClr val="FF00F7"/>
                    </a:gs>
                  </a:gsLst>
                  <a:lin ang="3967761" scaled="0"/>
                </a:gradFill>
                <a:ea typeface="+mn-ea"/>
                <a:cs typeface="+mn-cs"/>
                <a:sym typeface="Graphik Semibold"/>
              </a:rPr>
              <a:t>Business problem </a:t>
            </a:r>
            <a:r>
              <a:rPr lang="en-US" sz="5800" b="1" spc="-348" dirty="0">
                <a:solidFill>
                  <a:srgbClr val="FFFFFF"/>
                </a:solidFill>
                <a:ea typeface="+mn-ea"/>
                <a:cs typeface="+mn-cs"/>
                <a:sym typeface="Graphik Semibold"/>
              </a:rPr>
              <a:t> </a:t>
            </a:r>
            <a:r>
              <a:rPr lang="en-US" sz="4300" b="1" spc="-348" dirty="0">
                <a:solidFill>
                  <a:srgbClr val="FFFFFF"/>
                </a:solidFill>
                <a:latin typeface="+mn-lt"/>
                <a:ea typeface="+mn-ea"/>
                <a:cs typeface="+mn-cs"/>
                <a:sym typeface="Graphik Semibold"/>
              </a:rPr>
              <a:t>:</a:t>
            </a:r>
          </a:p>
          <a:p>
            <a:pPr algn="l">
              <a:buClr>
                <a:srgbClr val="FFFFFF"/>
              </a:buClr>
              <a:buSzPct val="100000"/>
              <a:defRPr sz="4000"/>
            </a:pPr>
            <a:endParaRPr lang="en-US" sz="4300" b="1" spc="-348" dirty="0">
              <a:gradFill flip="none" rotWithShape="1">
                <a:gsLst>
                  <a:gs pos="0">
                    <a:srgbClr val="00E8FF"/>
                  </a:gs>
                  <a:gs pos="100000">
                    <a:srgbClr val="FF00F7"/>
                  </a:gs>
                </a:gsLst>
                <a:lin ang="3967761" scaled="0"/>
              </a:gradFill>
              <a:latin typeface="+mn-lt"/>
              <a:ea typeface="+mn-ea"/>
              <a:cs typeface="+mn-cs"/>
              <a:sym typeface="Graphik Semibold"/>
            </a:endParaRPr>
          </a:p>
          <a:p>
            <a:pPr algn="l">
              <a:buClr>
                <a:srgbClr val="FFFFFF"/>
              </a:buClr>
              <a:buSzPct val="100000"/>
              <a:defRPr sz="4000"/>
            </a:pPr>
            <a:r>
              <a:rPr lang="en-US" sz="4300" dirty="0"/>
              <a:t>Commercial banks receive a lot of applications for credit cards. Many of them get rejected for many reasons, like high loan balances, low-income levels, or too many inquiries on an individual’s credit report, for example. Manually analyzing these applications is mundane, error-prone, and time-consuming (and time is money!). This task can be automated with the power of machine learning, and pretty much every commercial bank does so nowadays. In this project, we will build an automatic credit card approval predictor using machine learning techniques.</a:t>
            </a:r>
          </a:p>
          <a:p>
            <a:pPr marL="465666" indent="-465666" algn="l">
              <a:buClr>
                <a:srgbClr val="FFFFFF"/>
              </a:buClr>
              <a:buSzPct val="100000"/>
              <a:buChar char="•"/>
              <a:defRPr sz="4000"/>
            </a:pPr>
            <a:endParaRPr lang="en-US" dirty="0"/>
          </a:p>
          <a:p>
            <a:pPr algn="l">
              <a:buClr>
                <a:srgbClr val="FFFFFF"/>
              </a:buClr>
              <a:buSzPct val="100000"/>
              <a:defRPr sz="4000"/>
            </a:pPr>
            <a:r>
              <a:rPr lang="en-US" sz="5800" b="1" spc="-348" dirty="0">
                <a:gradFill flip="none" rotWithShape="1">
                  <a:gsLst>
                    <a:gs pos="0">
                      <a:srgbClr val="00E8FF"/>
                    </a:gs>
                    <a:gs pos="100000">
                      <a:srgbClr val="FF00F7"/>
                    </a:gs>
                  </a:gsLst>
                  <a:lin ang="3967761" scaled="0"/>
                </a:gradFill>
                <a:ea typeface="+mn-ea"/>
                <a:cs typeface="+mn-cs"/>
              </a:rPr>
              <a:t>Task</a:t>
            </a:r>
            <a:r>
              <a:rPr lang="en-US" sz="5800" dirty="0"/>
              <a:t> </a:t>
            </a:r>
            <a:r>
              <a:rPr lang="en-US" dirty="0"/>
              <a:t>:</a:t>
            </a:r>
          </a:p>
          <a:p>
            <a:pPr marL="465666" indent="-465666" algn="l">
              <a:buClr>
                <a:srgbClr val="FFFFFF"/>
              </a:buClr>
              <a:buSzPct val="100000"/>
              <a:buChar char="•"/>
              <a:defRPr sz="4000"/>
            </a:pPr>
            <a:endParaRPr lang="en-US" dirty="0"/>
          </a:p>
          <a:p>
            <a:pPr algn="l">
              <a:buClr>
                <a:srgbClr val="FFFFFF"/>
              </a:buClr>
              <a:buSzPct val="100000"/>
              <a:defRPr sz="4000"/>
            </a:pPr>
            <a:r>
              <a:rPr lang="en-US" sz="4300" dirty="0"/>
              <a:t>We will build a machine learning model to predict if an applicant is a 'good' or 'bad' client, different from other tasks, the definition of 'good' or 'bad' is not given. We will analyze the datasets to construct our label. Also, unbalance data problem is a big problem in this task that we will try to solve and come up with a better predictive model.</a:t>
            </a:r>
            <a:endParaRPr sz="43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0" name="Business Problem"/>
          <p:cNvSpPr txBox="1">
            <a:spLocks noGrp="1"/>
          </p:cNvSpPr>
          <p:nvPr>
            <p:ph type="ctrTitle"/>
          </p:nvPr>
        </p:nvSpPr>
        <p:spPr>
          <a:xfrm>
            <a:off x="368300" y="431800"/>
            <a:ext cx="23634700" cy="2425700"/>
          </a:xfrm>
          <a:prstGeom prst="rect">
            <a:avLst/>
          </a:prstGeom>
        </p:spPr>
        <p:txBody>
          <a:bodyPr/>
          <a:lstStyle>
            <a:lvl1pPr algn="l"/>
          </a:lstStyle>
          <a:p>
            <a:r>
              <a:rPr lang="en-US" dirty="0"/>
              <a:t>Opportunities in BA</a:t>
            </a:r>
            <a:endParaRPr dirty="0"/>
          </a:p>
        </p:txBody>
      </p:sp>
      <p:sp>
        <p:nvSpPr>
          <p:cNvPr id="161" name="Commercial banks receive a lot of applications for credit cards. Many of them get rejected for many reasons, like high loan balances, low-income levels, or too many inquiries on an individual’s credit report, for example. Manually analyzing these applica"/>
          <p:cNvSpPr txBox="1">
            <a:spLocks noGrp="1"/>
          </p:cNvSpPr>
          <p:nvPr>
            <p:ph type="subTitle" idx="1"/>
          </p:nvPr>
        </p:nvSpPr>
        <p:spPr>
          <a:xfrm>
            <a:off x="444500" y="3175000"/>
            <a:ext cx="23634700" cy="5427824"/>
          </a:xfrm>
          <a:prstGeom prst="rect">
            <a:avLst/>
          </a:prstGeom>
        </p:spPr>
        <p:txBody>
          <a:bodyPr>
            <a:normAutofit/>
          </a:bodyPr>
          <a:lstStyle/>
          <a:p>
            <a:pPr marL="465666" indent="-465666" algn="l">
              <a:buClr>
                <a:srgbClr val="FFFFFF"/>
              </a:buClr>
              <a:buSzPct val="100000"/>
              <a:buChar char="•"/>
              <a:defRPr sz="4000"/>
            </a:pPr>
            <a:r>
              <a:rPr lang="en-US" dirty="0">
                <a:solidFill>
                  <a:srgbClr val="FFFFFF"/>
                </a:solidFill>
              </a:rPr>
              <a:t> The machine learning approaches deliver comparable accuracy ratios as compared to rule-based systems.</a:t>
            </a:r>
          </a:p>
          <a:p>
            <a:pPr marL="465666" indent="-465666" algn="l">
              <a:buClr>
                <a:srgbClr val="FFFFFF"/>
              </a:buClr>
              <a:buSzPct val="100000"/>
              <a:buChar char="•"/>
              <a:defRPr sz="4000"/>
            </a:pPr>
            <a:r>
              <a:rPr lang="en-US" dirty="0">
                <a:solidFill>
                  <a:srgbClr val="FFFFFF"/>
                </a:solidFill>
              </a:rPr>
              <a:t> Automate application scrutiny of input data, statistical combinations and intelligence machine learning (ML) statistics on predicting outcomes </a:t>
            </a:r>
          </a:p>
          <a:p>
            <a:pPr marL="465666" indent="-465666" algn="l">
              <a:buClr>
                <a:srgbClr val="FFFFFF"/>
              </a:buClr>
              <a:buSzPct val="100000"/>
              <a:buChar char="•"/>
              <a:defRPr sz="4000"/>
            </a:pPr>
            <a:r>
              <a:rPr lang="en-US" dirty="0">
                <a:solidFill>
                  <a:srgbClr val="FFFFFF"/>
                </a:solidFill>
              </a:rPr>
              <a:t>Better opportunities to find and learn from patterns and trends within large datasets to make predictions</a:t>
            </a:r>
          </a:p>
          <a:p>
            <a:pPr marL="465666" indent="-465666" algn="l">
              <a:buClr>
                <a:srgbClr val="FFFFFF"/>
              </a:buClr>
              <a:buSzPct val="100000"/>
              <a:buChar char="•"/>
              <a:defRPr sz="4000"/>
            </a:pPr>
            <a:r>
              <a:rPr lang="en-US" dirty="0">
                <a:solidFill>
                  <a:srgbClr val="FFFFFF"/>
                </a:solidFill>
              </a:rPr>
              <a:t>Simplified way to answer questions on how banks incorporate additional dimensions they examine during credit risk assessment</a:t>
            </a:r>
            <a:endParaRPr dirty="0">
              <a:solidFill>
                <a:srgbClr val="FFFFFF"/>
              </a:solidFill>
            </a:endParaRPr>
          </a:p>
        </p:txBody>
      </p:sp>
    </p:spTree>
    <p:extLst>
      <p:ext uri="{BB962C8B-B14F-4D97-AF65-F5344CB8AC3E}">
        <p14:creationId xmlns:p14="http://schemas.microsoft.com/office/powerpoint/2010/main" val="155720808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0" name="Business Problem"/>
          <p:cNvSpPr txBox="1">
            <a:spLocks noGrp="1"/>
          </p:cNvSpPr>
          <p:nvPr>
            <p:ph type="ctrTitle"/>
          </p:nvPr>
        </p:nvSpPr>
        <p:spPr>
          <a:xfrm>
            <a:off x="368300" y="431800"/>
            <a:ext cx="23634700" cy="2425700"/>
          </a:xfrm>
          <a:prstGeom prst="rect">
            <a:avLst/>
          </a:prstGeom>
        </p:spPr>
        <p:txBody>
          <a:bodyPr/>
          <a:lstStyle>
            <a:lvl1pPr algn="l"/>
          </a:lstStyle>
          <a:p>
            <a:r>
              <a:rPr lang="en-US" dirty="0"/>
              <a:t>Credit Card Approval Factor</a:t>
            </a:r>
            <a:endParaRPr dirty="0"/>
          </a:p>
        </p:txBody>
      </p:sp>
      <p:sp>
        <p:nvSpPr>
          <p:cNvPr id="161" name="Commercial banks receive a lot of applications for credit cards. Many of them get rejected for many reasons, like high loan balances, low-income levels, or too many inquiries on an individual’s credit report, for example. Manually analyzing these applica"/>
          <p:cNvSpPr txBox="1">
            <a:spLocks noGrp="1"/>
          </p:cNvSpPr>
          <p:nvPr>
            <p:ph type="subTitle" idx="1"/>
          </p:nvPr>
        </p:nvSpPr>
        <p:spPr>
          <a:xfrm>
            <a:off x="444500" y="3175000"/>
            <a:ext cx="23634700" cy="8420100"/>
          </a:xfrm>
          <a:prstGeom prst="rect">
            <a:avLst/>
          </a:prstGeom>
        </p:spPr>
        <p:txBody>
          <a:bodyPr>
            <a:normAutofit/>
          </a:bodyPr>
          <a:lstStyle/>
          <a:p>
            <a:pPr algn="l"/>
            <a:r>
              <a:rPr lang="en-US" sz="4000" b="0" i="0" dirty="0">
                <a:solidFill>
                  <a:srgbClr val="FFFFFF"/>
                </a:solidFill>
                <a:effectLst/>
              </a:rPr>
              <a:t>To be accepted for a credit card, you’ll need to meet the lender’s eligibility criteria. These factors will be individual to each lender – but typically they will usually include:</a:t>
            </a:r>
          </a:p>
          <a:p>
            <a:pPr algn="l">
              <a:buFont typeface="+mj-lt"/>
              <a:buAutoNum type="arabicPeriod"/>
            </a:pPr>
            <a:r>
              <a:rPr lang="en-US" sz="4000" b="1" i="0" dirty="0">
                <a:solidFill>
                  <a:srgbClr val="FFFFFF"/>
                </a:solidFill>
                <a:effectLst/>
              </a:rPr>
              <a:t>Age</a:t>
            </a:r>
            <a:r>
              <a:rPr lang="en-US" sz="4000" b="0" i="0" dirty="0">
                <a:solidFill>
                  <a:srgbClr val="FFFFFF"/>
                </a:solidFill>
                <a:effectLst/>
              </a:rPr>
              <a:t>: The typical age requirement for credit cards is 18 and over.</a:t>
            </a:r>
          </a:p>
          <a:p>
            <a:pPr algn="l">
              <a:buFont typeface="+mj-lt"/>
              <a:buAutoNum type="arabicPeriod"/>
            </a:pPr>
            <a:r>
              <a:rPr lang="en-US" sz="4000" b="1" i="0" dirty="0">
                <a:solidFill>
                  <a:srgbClr val="FFFFFF"/>
                </a:solidFill>
                <a:effectLst/>
              </a:rPr>
              <a:t>Income</a:t>
            </a:r>
            <a:r>
              <a:rPr lang="en-US" sz="4000" b="0" i="0" dirty="0">
                <a:solidFill>
                  <a:srgbClr val="FFFFFF"/>
                </a:solidFill>
                <a:effectLst/>
              </a:rPr>
              <a:t>: Lenders will usually want you to be employed and earning a minimum amount each year. This minimum threshold usually beginsat£7,500 a year and can go up to considerably more depending on the card.</a:t>
            </a:r>
          </a:p>
          <a:p>
            <a:pPr algn="l">
              <a:buFont typeface="+mj-lt"/>
              <a:buAutoNum type="arabicPeriod"/>
            </a:pPr>
            <a:r>
              <a:rPr lang="en-US" sz="4000" b="1" i="0" dirty="0">
                <a:solidFill>
                  <a:srgbClr val="FFFFFF"/>
                </a:solidFill>
                <a:effectLst/>
              </a:rPr>
              <a:t>Financial history</a:t>
            </a:r>
            <a:r>
              <a:rPr lang="en-US" sz="4000" b="0" i="0" dirty="0">
                <a:solidFill>
                  <a:srgbClr val="FFFFFF"/>
                </a:solidFill>
                <a:effectLst/>
              </a:rPr>
              <a:t>: The majority of lenders will be reluctant to lend if you’ve been bankrupt or you have County Court Judgements (CCJ) against you.</a:t>
            </a:r>
          </a:p>
          <a:p>
            <a:pPr algn="l">
              <a:buFont typeface="+mj-lt"/>
              <a:buAutoNum type="arabicPeriod"/>
            </a:pPr>
            <a:r>
              <a:rPr lang="en-US" sz="4000" b="1" i="0" dirty="0">
                <a:solidFill>
                  <a:srgbClr val="FFFFFF"/>
                </a:solidFill>
                <a:effectLst/>
              </a:rPr>
              <a:t>Credit score</a:t>
            </a:r>
            <a:r>
              <a:rPr lang="en-US" sz="4000" b="0" i="0" dirty="0">
                <a:solidFill>
                  <a:srgbClr val="FFFFFF"/>
                </a:solidFill>
                <a:effectLst/>
              </a:rPr>
              <a:t>: Lenders will also base their decision on your credit file and credit score. They’ll use your credit score to determine if it’s likely you’ll make your repayments. Your credit file and credit rating will show how you’ve managed credit in the past.</a:t>
            </a:r>
          </a:p>
          <a:p>
            <a:pPr marL="465666" indent="-465666" algn="l">
              <a:buClr>
                <a:srgbClr val="FFFFFF"/>
              </a:buClr>
              <a:buSzPct val="100000"/>
              <a:buChar char="•"/>
              <a:defRPr sz="4000"/>
            </a:pPr>
            <a:endParaRPr dirty="0"/>
          </a:p>
        </p:txBody>
      </p:sp>
    </p:spTree>
    <p:extLst>
      <p:ext uri="{BB962C8B-B14F-4D97-AF65-F5344CB8AC3E}">
        <p14:creationId xmlns:p14="http://schemas.microsoft.com/office/powerpoint/2010/main" val="1953612864"/>
      </p:ext>
    </p:extLst>
  </p:cSld>
  <p:clrMapOvr>
    <a:masterClrMapping/>
  </p:clrMapOvr>
  <p:transition spd="med"/>
</p:sld>
</file>

<file path=ppt/theme/theme1.xml><?xml version="1.0" encoding="utf-8"?>
<a:theme xmlns:a="http://schemas.openxmlformats.org/drawingml/2006/main"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1331</TotalTime>
  <Words>1136</Words>
  <Application>Microsoft Office PowerPoint</Application>
  <PresentationFormat>Custom</PresentationFormat>
  <Paragraphs>136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Graphik</vt:lpstr>
      <vt:lpstr>Graphik Medium</vt:lpstr>
      <vt:lpstr>Graphik Semibold</vt:lpstr>
      <vt:lpstr>Helvetica Neue</vt:lpstr>
      <vt:lpstr>Wingdings</vt:lpstr>
      <vt:lpstr>22_ColorGradient</vt:lpstr>
      <vt:lpstr>CREDIT CARD APPROVAL PREDICTIVE ANALYSIS</vt:lpstr>
      <vt:lpstr>Team Zenith</vt:lpstr>
      <vt:lpstr>Research Background</vt:lpstr>
      <vt:lpstr>Research Background</vt:lpstr>
      <vt:lpstr>Research Introduction</vt:lpstr>
      <vt:lpstr>PowerPoint Presentation</vt:lpstr>
      <vt:lpstr>Business Challenge</vt:lpstr>
      <vt:lpstr>Opportunities in BA</vt:lpstr>
      <vt:lpstr>Credit Card Approval Factor</vt:lpstr>
      <vt:lpstr>Description of Data</vt:lpstr>
      <vt:lpstr>Description of Attributes</vt:lpstr>
      <vt:lpstr>Pre-Processing</vt:lpstr>
      <vt:lpstr>Data Visualization</vt:lpstr>
      <vt:lpstr>Correlation plot between the attributes</vt:lpstr>
      <vt:lpstr>Model Selection</vt:lpstr>
      <vt:lpstr>Model Results</vt:lpstr>
      <vt:lpstr>Observations</vt:lpstr>
      <vt:lpstr>Further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PREDICTIVE ANALYSIS</dc:title>
  <cp:lastModifiedBy>sai pramod</cp:lastModifiedBy>
  <cp:revision>4</cp:revision>
  <dcterms:modified xsi:type="dcterms:W3CDTF">2022-10-30T21:51:23Z</dcterms:modified>
</cp:coreProperties>
</file>