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yrics\Desktop\College\IBM%20SkillBuild\TNSDC-Data%20Analytics%20with%20Excel\Project\employee_data_with_pivot_char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[employee_data_with_pivot_chart.xlsx]Pivot_Chart!PivotTable1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chemeClr val="tx1"/>
                </a:solidFill>
                <a:latin typeface="Times New Roman" panose="02020603050405020304" pitchFamily="18" charset="0"/>
                <a:cs typeface="Times New Roman" panose="02020603050405020304" pitchFamily="18" charset="0"/>
              </a:rPr>
              <a:t>EMPLOYEES PERFORMANCE ANALYSIS</a:t>
            </a:r>
          </a:p>
        </c:rich>
      </c:tx>
      <c:layout>
        <c:manualLayout>
          <c:xMode val="edge"/>
          <c:yMode val="edge"/>
          <c:x val="0.2676292134127625"/>
          <c:y val="0.028821698492507715"/>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rgbClr val="FF0000"/>
          </a:solidFill>
          <a:ln>
            <a:noFill/>
          </a:ln>
          <a:effectLst/>
        </c:spPr>
        <c:marker>
          <c:symbol val="none"/>
        </c:marker>
      </c:pivotFmt>
      <c:pivotFmt>
        <c:idx val="2"/>
        <c:spPr>
          <a:solidFill>
            <a:srgbClr val="0070C0"/>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6"/>
          </a:solidFill>
          <a:ln>
            <a:noFill/>
          </a:ln>
          <a:effectLst/>
        </c:spPr>
        <c:marker>
          <c:symbol val="none"/>
        </c:marker>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0.0453924166400441"/>
          <c:y val="0.11396226074150367"/>
          <c:w val="0.7437881720632177"/>
          <c:h val="0.7874082607143985"/>
        </c:manualLayout>
      </c:layout>
      <c:barChart>
        <c:barDir val="col"/>
        <c:grouping val="clustered"/>
        <c:varyColors val="0"/>
        <c:ser>
          <c:idx val="0"/>
          <c:order val="0"/>
          <c:tx>
            <c:strRef>
              <c:f>Pivot_Chart!$B$3:$B$4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linear"/>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Pivot_Chart!$B$5:$B$15</c:f>
              <c:numCache>
                <c:formatCode>General</c:formatCode>
                <c:ptCount val="10"/>
                <c:pt idx="0">
                  <c:v>23.0</c:v>
                </c:pt>
                <c:pt idx="1">
                  <c:v>33.0</c:v>
                </c:pt>
                <c:pt idx="2">
                  <c:v>29.0</c:v>
                </c:pt>
                <c:pt idx="3">
                  <c:v>25.0</c:v>
                </c:pt>
                <c:pt idx="4">
                  <c:v>28.0</c:v>
                </c:pt>
                <c:pt idx="5">
                  <c:v>21.0</c:v>
                </c:pt>
                <c:pt idx="6">
                  <c:v>29.0</c:v>
                </c:pt>
                <c:pt idx="7">
                  <c:v>25.0</c:v>
                </c:pt>
                <c:pt idx="8">
                  <c:v>31.0</c:v>
                </c:pt>
                <c:pt idx="9">
                  <c:v>22.0</c:v>
                </c:pt>
              </c:numCache>
            </c:numRef>
          </c:val>
        </c:ser>
        <c:ser>
          <c:idx val="1"/>
          <c:order val="1"/>
          <c:tx>
            <c:strRef>
              <c:f>Pivot_Chart!$C$3:$C$4</c:f>
              <c:strCache>
                <c:ptCount val="1"/>
                <c:pt idx="0">
                  <c:v>POOR</c:v>
                </c:pt>
              </c:strCache>
            </c:strRef>
          </c:tx>
          <c:spPr>
            <a:solidFill>
              <a:schemeClr val="accent2"/>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Pivot_Chart!$C$5:$C$15</c:f>
              <c:numCache>
                <c:formatCode>General</c:formatCode>
                <c:ptCount val="10"/>
                <c:pt idx="0">
                  <c:v>11.0</c:v>
                </c:pt>
                <c:pt idx="1">
                  <c:v>14.0</c:v>
                </c:pt>
                <c:pt idx="2">
                  <c:v>12.0</c:v>
                </c:pt>
                <c:pt idx="3">
                  <c:v>14.0</c:v>
                </c:pt>
                <c:pt idx="4">
                  <c:v>13.0</c:v>
                </c:pt>
                <c:pt idx="5">
                  <c:v>12.0</c:v>
                </c:pt>
                <c:pt idx="6">
                  <c:v>12.0</c:v>
                </c:pt>
                <c:pt idx="7">
                  <c:v>18.0</c:v>
                </c:pt>
                <c:pt idx="8">
                  <c:v>14.0</c:v>
                </c:pt>
                <c:pt idx="9">
                  <c:v>12.0</c:v>
                </c:pt>
              </c:numCache>
            </c:numRef>
          </c:val>
        </c:ser>
        <c:ser>
          <c:idx val="2"/>
          <c:order val="2"/>
          <c:tx>
            <c:strRef>
              <c:f>Pivot_Chart!$D$3:$D$4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exp"/>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Pivot_Chart!$E$3:$E$4</c:f>
              <c:strCache>
                <c:ptCount val="1"/>
                <c:pt idx="0">
                  <c:v>HIGH</c:v>
                </c:pt>
              </c:strCache>
            </c:strRef>
          </c:tx>
          <c:spPr>
            <a:solidFill>
              <a:schemeClr val="accent4"/>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Pivot_Chart!$E$5:$E$15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4"/>
          <c:order val="4"/>
          <c:tx>
            <c:strRef>
              <c:f>Pivot_Chart!$F$3:$F$4</c:f>
              <c:strCache>
                <c:ptCount val="1"/>
                <c:pt idx="0">
                  <c:v>VERY HIGH</c:v>
                </c:pt>
              </c:strCache>
            </c:strRef>
          </c:tx>
          <c:spPr>
            <a:solidFill>
              <a:schemeClr val="accent6"/>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Pivot_Chart!$F$5:$F$15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774315008"/>
        <c:axId val="774319360"/>
      </c:barChart>
      <c:catAx>
        <c:axId val="774315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9360"/>
        <c:crosses val="autoZero"/>
        <c:auto val="1"/>
        <c:lblAlgn val="ctr"/>
        <c:lblOffset val="100"/>
        <c:noMultiLvlLbl val="0"/>
      </c:catAx>
      <c:valAx>
        <c:axId val="774319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5008"/>
        <c:crosses val="autoZero"/>
        <c:crossBetween val="between"/>
      </c:valAx>
      <c:spPr>
        <a:noFill/>
        <a:ln>
          <a:noFill/>
        </a:ln>
        <a:effectLst/>
      </c:spPr>
    </c:plotArea>
    <c:legend>
      <c:legendPos val="r"/>
      <c:layout>
        <c:manualLayout>
          <c:xMode val="edge"/>
          <c:yMode val="edge"/>
          <c:x val="0.7955449482895783"/>
          <c:y val="0.10524889208126093"/>
          <c:w val="0.19809069212410502"/>
          <c:h val="0.7892257443723149"/>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19050" cap="flat" cmpd="sng" algn="ctr">
      <a:solidFill>
        <a:schemeClr val="tx1"/>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a:t>Management</a:t>
          </a:r>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a:t>Managers</a:t>
          </a:r>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a:t>Directors</a:t>
          </a:r>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a:t>Administrators</a:t>
          </a:r>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a:t>Employers</a:t>
          </a:r>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a:t>Employees</a:t>
          </a:r>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a:t>Industries</a:t>
          </a:r>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a:t>Information Technology (IT) Sector</a:t>
          </a:r>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a:t>Accountant</a:t>
          </a:r>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a:t>Developers</a:t>
          </a:r>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a:t>Data</a:t>
          </a:r>
          <a:r>
            <a:rPr lang="en-IN" dirty="0" err="1"/>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a:t>Network Engineers</a:t>
          </a:r>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pt>
    <dgm:pt modelId="{167E1891-99AD-4EC8-88DC-85D2AAF94E02}" type="pres">
      <dgm:prSet presAssocID="{EDD9A223-2F0A-4413-BE34-FD859981F300}" presName="parentRect" presStyleLbl="alignNode1" presStyleIdx="0" presStyleCnt="12"/>
      <dgm:spPr/>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pt>
    <dgm:pt modelId="{1F515479-34B3-44DC-A4DA-5237A6289477}" type="pres">
      <dgm:prSet presAssocID="{443443C1-AEFD-45E3-A64E-2A39AD47760D}" presName="parentRect" presStyleLbl="alignNode1" presStyleIdx="1" presStyleCnt="12"/>
      <dgm:spPr/>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pt>
    <dgm:pt modelId="{4768535A-1C31-4E71-92F3-0E3BCD20D0BB}" type="pres">
      <dgm:prSet presAssocID="{7AE8DD64-F174-4670-A02C-8CF5B406F09C}" presName="parentRect" presStyleLbl="alignNode1" presStyleIdx="2" presStyleCnt="12"/>
      <dgm:spPr/>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pt>
    <dgm:pt modelId="{52A9D9C1-3D89-448E-97D6-4790B26C3C96}" type="pres">
      <dgm:prSet presAssocID="{B1F729F8-9083-4658-AF2B-EBF196F935E6}" presName="parentRect" presStyleLbl="alignNode1" presStyleIdx="3" presStyleCnt="12"/>
      <dgm:spPr/>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pt>
    <dgm:pt modelId="{83859383-BC55-4FB4-98A1-F7305767DE8C}" type="pres">
      <dgm:prSet presAssocID="{8B2495A1-93C1-4D89-B746-4B6D16D7E599}" presName="parentRect" presStyleLbl="alignNode1" presStyleIdx="4" presStyleCnt="12"/>
      <dgm:spPr/>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pt>
    <dgm:pt modelId="{72145CED-2BE1-42F8-9EFE-E4A666FF3023}" type="pres">
      <dgm:prSet presAssocID="{E89D1E16-7183-4B5E-AB59-988E72EBF273}" presName="parentRect" presStyleLbl="alignNode1" presStyleIdx="5" presStyleCnt="12"/>
      <dgm:spPr/>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pt>
    <dgm:pt modelId="{89B5095E-64F3-4CB5-8FAB-5885DD112FF6}" type="pres">
      <dgm:prSet presAssocID="{A0FF39A3-B3D8-464A-8FC9-8A27A1AA1FB3}" presName="parentRect" presStyleLbl="alignNode1" presStyleIdx="6" presStyleCnt="12"/>
      <dgm:spPr/>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pt>
    <dgm:pt modelId="{C9416A6F-CA96-45C2-83C7-833379E86DED}" type="pres">
      <dgm:prSet presAssocID="{B454D548-C211-4D0D-85C9-31B806A7ABDA}" presName="parentRect" presStyleLbl="alignNode1" presStyleIdx="7" presStyleCnt="12"/>
      <dgm:spPr/>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pt>
    <dgm:pt modelId="{0CB9F858-7C9A-490D-B659-433A844F3E1E}" type="pres">
      <dgm:prSet presAssocID="{4E5F6D89-8451-4B31-9143-4FDED5FFA6C3}" presName="parentRect" presStyleLbl="alignNode1" presStyleIdx="8" presStyleCnt="12"/>
      <dgm:spPr/>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pt>
    <dgm:pt modelId="{6D88DA7D-5E2D-4ABB-8688-E5E37EA8F27A}" type="pres">
      <dgm:prSet presAssocID="{3BCA344F-0010-41D2-AC77-B6234E856C04}" presName="parentRect" presStyleLbl="alignNode1" presStyleIdx="9" presStyleCnt="12"/>
      <dgm:spPr/>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pt>
    <dgm:pt modelId="{9D7C14D5-385C-4206-A987-772372B366A2}" type="pres">
      <dgm:prSet presAssocID="{7DCA8C9B-D974-455B-8204-12CD80D25753}" presName="parentRect" presStyleLbl="alignNode1" presStyleIdx="10" presStyleCnt="12"/>
      <dgm:spPr/>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pt>
    <dgm:pt modelId="{0807833F-DF35-4C69-BD78-81F4E36B9035}" type="pres">
      <dgm:prSet presAssocID="{5AFCABF3-D1DE-4130-B607-BF7E07067913}" presName="parentRect" presStyleLbl="alignNode1" presStyleIdx="11" presStyleCnt="12"/>
      <dgm:spPr/>
    </dgm:pt>
    <dgm:pt modelId="{1F1BF54C-2314-431E-81D1-1697F1CED7C0}" type="pres">
      <dgm:prSet presAssocID="{5AFCABF3-D1DE-4130-B607-BF7E07067913}" presName="adorn" presStyleLbl="fgAccFollowNode1" presStyleIdx="11" presStyleCnt="12"/>
      <dgm:spPr/>
    </dgm:pt>
  </dgm:ptLst>
  <dgm:cxnLst>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ABB75010-E7DF-4DEE-8E5A-53C501BC8F63}" srcId="{D6A643DA-A35E-4AAF-81CA-201C87BF20D3}" destId="{7AE8DD64-F174-4670-A02C-8CF5B406F09C}" srcOrd="2" destOrd="0" parTransId="{DB3DDED4-8F35-4FC7-AF72-42BA3DF1BAB7}" sibTransId="{1DB84C58-AF48-4266-A067-98A81713CBE6}"/>
    <dgm:cxn modelId="{76E08717-1D1D-4D5D-86CA-57F8C18525BE}" type="presOf" srcId="{443443C1-AEFD-45E3-A64E-2A39AD47760D}" destId="{1F515479-34B3-44DC-A4DA-5237A6289477}" srcOrd="1" destOrd="0" presId="urn:microsoft.com/office/officeart/2005/8/layout/bList2"/>
    <dgm:cxn modelId="{6B5E3523-971D-40BF-A8BF-8F489DE5682D}" srcId="{D6A643DA-A35E-4AAF-81CA-201C87BF20D3}" destId="{E89D1E16-7183-4B5E-AB59-988E72EBF273}" srcOrd="5" destOrd="0" parTransId="{FBB5584A-853E-4761-AD7F-23785DB04EBC}" sibTransId="{4FFBDA27-E36F-4D19-9E26-E3ECB00E8E7E}"/>
    <dgm:cxn modelId="{9AE9A72D-2279-4D84-8DDC-C5025C762E1D}" type="presOf" srcId="{1AC3C409-05FC-45CB-BEAA-31125AF25398}" destId="{5C81CBEF-8116-4B69-88FC-2DF9D5214FB2}" srcOrd="0" destOrd="0" presId="urn:microsoft.com/office/officeart/2005/8/layout/bList2"/>
    <dgm:cxn modelId="{0E2FC734-5FBD-4399-86D4-EB176A74D06C}" srcId="{D6A643DA-A35E-4AAF-81CA-201C87BF20D3}" destId="{443443C1-AEFD-45E3-A64E-2A39AD47760D}" srcOrd="1" destOrd="0" parTransId="{7902AF17-254E-4169-9617-AE5C7C591FFA}" sibTransId="{C2F543DF-946F-41CD-AFC0-B7B6BE74FAA5}"/>
    <dgm:cxn modelId="{3BD67A3B-51B6-4B3F-98FF-F2AA13B33A55}" srcId="{D6A643DA-A35E-4AAF-81CA-201C87BF20D3}" destId="{EDD9A223-2F0A-4413-BE34-FD859981F300}" srcOrd="0" destOrd="0" parTransId="{4696AA52-F1EF-4529-BB45-3FA764AF8190}" sibTransId="{5E9F1239-2298-46FF-A6F7-6D172682A041}"/>
    <dgm:cxn modelId="{82F0FD3F-D90B-46A4-B7E8-C580D616C812}" type="presOf" srcId="{7AE8DD64-F174-4670-A02C-8CF5B406F09C}" destId="{4768535A-1C31-4E71-92F3-0E3BCD20D0BB}" srcOrd="1" destOrd="0" presId="urn:microsoft.com/office/officeart/2005/8/layout/bList2"/>
    <dgm:cxn modelId="{FF711840-670C-4AF2-AA98-88818ABFFAE1}" type="presOf" srcId="{7DCA8C9B-D974-455B-8204-12CD80D25753}" destId="{D83894F5-8BBC-4ED3-AEC9-A9AD896F504F}"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0B6F4B69-3E10-4D51-A712-9E9AC5882880}" type="presOf" srcId="{B1F729F8-9083-4658-AF2B-EBF196F935E6}" destId="{52A9D9C1-3D89-448E-97D6-4790B26C3C96}" srcOrd="1"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6E0ED56A-F3B6-4032-BF75-8BC8E9D33FBC}" srcId="{D6A643DA-A35E-4AAF-81CA-201C87BF20D3}" destId="{3BCA344F-0010-41D2-AC77-B6234E856C04}" srcOrd="9" destOrd="0" parTransId="{E9A63A58-1E51-48A6-B5F5-0CACE71998F5}" sibTransId="{109207D9-EA6C-4785-AA33-FBEF14B49EFB}"/>
    <dgm:cxn modelId="{B00AF66A-5762-469B-A674-F86BD6237B5C}" srcId="{D6A643DA-A35E-4AAF-81CA-201C87BF20D3}" destId="{4E5F6D89-8451-4B31-9143-4FDED5FFA6C3}" srcOrd="8" destOrd="0" parTransId="{AE12CAAB-4DB4-459B-912C-7177530D5A32}" sibTransId="{FBEC4206-3437-4D1D-802B-78A3EAC9BA7D}"/>
    <dgm:cxn modelId="{62E7C371-6842-4D4C-9839-76E74896942E}" type="presOf" srcId="{7AE8DD64-F174-4670-A02C-8CF5B406F09C}" destId="{90618A9D-F7A4-4167-9E72-95E809327F3B}"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1FDD8D93-01A4-4FB8-A4BC-59A2465B7B70}" type="presOf" srcId="{1DB84C58-AF48-4266-A067-98A81713CBE6}" destId="{2B9FB107-A10B-4CEE-959B-2B72D303CFB7}" srcOrd="0" destOrd="0" presId="urn:microsoft.com/office/officeart/2005/8/layout/bList2"/>
    <dgm:cxn modelId="{93FF9AA8-91F5-433F-B8B7-9FB90071486A}" type="presOf" srcId="{B454D548-C211-4D0D-85C9-31B806A7ABDA}" destId="{B19C58D7-31B5-499E-B031-6A3B7D92948F}" srcOrd="0"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8F51A4C1-7660-48B2-80C3-1650D211BD10}" type="presOf" srcId="{C2F543DF-946F-41CD-AFC0-B7B6BE74FAA5}" destId="{878021FD-B43E-4999-AE09-3293427F4637}"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49C938C9-59FA-4F3D-83F9-B32E459D593F}" type="presOf" srcId="{A0FF39A3-B3D8-464A-8FC9-8A27A1AA1FB3}" destId="{78C432C4-5410-4DA6-BC9A-0B252A1D8F7D}"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6B9C7EE8-6369-4C59-8199-A30B43FD00F8}" type="presOf" srcId="{A0FF39A3-B3D8-464A-8FC9-8A27A1AA1FB3}" destId="{89B5095E-64F3-4CB5-8FAB-5885DD112FF6}" srcOrd="1"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8B9570FC-0D04-41F0-9B18-6018D483D4E9}" srcId="{D6A643DA-A35E-4AAF-81CA-201C87BF20D3}" destId="{5AFCABF3-D1DE-4130-B607-BF7E07067913}" srcOrd="11" destOrd="0" parTransId="{EFA26470-AABD-4E04-B143-6F1772B8333F}" sibTransId="{6CD0987C-02F3-430E-8975-B535C99104AD}"/>
    <dgm:cxn modelId="{1C60FDFF-C6DD-4C81-A3D0-1AF5BE3EBF5B}" type="presOf" srcId="{E89D1E16-7183-4B5E-AB59-988E72EBF273}" destId="{72145CED-2BE1-42F8-9EFE-E4A666FF3023}" srcOrd="1" destOrd="0" presId="urn:microsoft.com/office/officeart/2005/8/layout/bList2"/>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Management</a:t>
          </a:r>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Managers</a:t>
          </a:r>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Directors</a:t>
          </a:r>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Administrators</a:t>
          </a:r>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Employers</a:t>
          </a:r>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Employees</a:t>
          </a:r>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Industries</a:t>
          </a:r>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Information Technology (IT) Sector</a:t>
          </a:r>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Accountant</a:t>
          </a:r>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Developers</a:t>
          </a:r>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Data </a:t>
          </a:r>
          <a:r>
            <a:rPr lang="en-IN" sz="1100" kern="1200" dirty="0" err="1"/>
            <a:t>Analyzers</a:t>
          </a:r>
          <a:endParaRPr lang="en-IN" sz="1100" kern="1200" dirty="0"/>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Network Engineers</a:t>
          </a:r>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22.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828800" y="209550"/>
            <a:ext cx="7696200" cy="533401"/>
          </a:xfrm>
        </p:spPr>
        <p:txBody>
          <a:bodyPr/>
          <a:p>
            <a:r>
              <a:rPr b="1" dirty="0" sz="3600" lang="en-IN">
                <a:latin typeface="Times New Roman" panose="02020603050405020304" pitchFamily="18" charset="0"/>
                <a:cs typeface="Times New Roman" panose="02020603050405020304" pitchFamily="18" charset="0"/>
              </a:rPr>
              <a:t>Employee Data Analysis using Excel</a:t>
            </a:r>
          </a:p>
        </p:txBody>
      </p:sp>
      <p:sp>
        <p:nvSpPr>
          <p:cNvPr id="1048601" name="object 11"/>
          <p:cNvSpPr txBox="1">
            <a:spLocks noGrp="1"/>
          </p:cNvSpPr>
          <p:nvPr>
            <p:ph type="sldNum" sz="quarter" idx="7"/>
          </p:nvPr>
        </p:nvSpPr>
        <p:spPr>
          <a:xfrm>
            <a:off x="11353418" y="6473337"/>
            <a:ext cx="151129" cy="165100"/>
          </a:xfrm>
        </p:spPr>
        <p:txBody>
          <a:bodyPr/>
          <a:p>
            <a:fld id="{81D60167-4931-47E6-BA6A-407CBD079E47}" type="slidenum">
              <a:rPr lang="en-IN" smtClean="0"/>
              <a:t>1</a:t>
            </a:fld>
            <a:endParaRPr dirty="0" lang="en-IN"/>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1219200" y="2808744"/>
            <a:ext cx="8924926" cy="3291840"/>
          </a:xfrm>
          <a:prstGeom prst="rect"/>
          <a:noFill/>
        </p:spPr>
        <p:txBody>
          <a:bodyPr rtlCol="0" wrap="square">
            <a:spAutoFit/>
          </a:bodyPr>
          <a:p>
            <a:r>
              <a:rPr b="1" dirty="0" sz="2400" lang="en-US"/>
              <a:t>STUDENT NAME:</a:t>
            </a:r>
            <a:r>
              <a:rPr dirty="0" sz="2400" lang="en-US"/>
              <a:t> </a:t>
            </a:r>
            <a:r>
              <a:rPr dirty="0" sz="2400" lang="en-US"/>
              <a:t>T</a:t>
            </a:r>
            <a:r>
              <a:rPr dirty="0" sz="2400" lang="en-US"/>
              <a:t> </a:t>
            </a:r>
            <a:r>
              <a:rPr dirty="0" sz="2400" lang="en-US"/>
              <a:t>Geetha </a:t>
            </a:r>
            <a:endParaRPr dirty="0" sz="2400" lang="en-US"/>
          </a:p>
          <a:p>
            <a:r>
              <a:rPr b="1" dirty="0" sz="2400" lang="en-US"/>
              <a:t>ROLL NO: </a:t>
            </a:r>
            <a:r>
              <a:rPr dirty="0" sz="2400" lang="en-IN"/>
              <a:t>22</a:t>
            </a:r>
            <a:r>
              <a:rPr dirty="0" sz="2400" lang="en-US"/>
              <a:t>BM10 </a:t>
            </a:r>
            <a:endParaRPr dirty="0" sz="2400" lang="en-US"/>
          </a:p>
          <a:p>
            <a:r>
              <a:rPr b="1" dirty="0" sz="2400" lang="en-US"/>
              <a:t>REGISTER NUMBER: </a:t>
            </a:r>
            <a:r>
              <a:rPr dirty="0" sz="2400" lang="en-US"/>
              <a:t>3</a:t>
            </a:r>
            <a:r>
              <a:rPr dirty="0" sz="2400" lang="en-US"/>
              <a:t>1</a:t>
            </a:r>
            <a:r>
              <a:rPr dirty="0" sz="2400" lang="en-US"/>
              <a:t>2</a:t>
            </a:r>
            <a:r>
              <a:rPr dirty="0" sz="2400" lang="en-US"/>
              <a:t>2</a:t>
            </a:r>
            <a:r>
              <a:rPr dirty="0" sz="2400" lang="en-US"/>
              <a:t>1</a:t>
            </a:r>
            <a:r>
              <a:rPr dirty="0" sz="2400" lang="en-US"/>
              <a:t>8</a:t>
            </a:r>
            <a:r>
              <a:rPr dirty="0" sz="2400" lang="en-US"/>
              <a:t>8</a:t>
            </a:r>
            <a:r>
              <a:rPr dirty="0" sz="2400" lang="en-US"/>
              <a:t>6</a:t>
            </a:r>
            <a:r>
              <a:rPr dirty="0" sz="2400" lang="en-US"/>
              <a:t>9</a:t>
            </a:r>
            <a:endParaRPr dirty="0" sz="2400" lang="en-US"/>
          </a:p>
          <a:p>
            <a:r>
              <a:rPr b="1" dirty="0" sz="2400" lang="en-US"/>
              <a:t>NAAN MUDHALVAN</a:t>
            </a:r>
            <a:r>
              <a:rPr b="1" dirty="0" sz="2400" lang="en-IN"/>
              <a:t> ID :</a:t>
            </a:r>
            <a:r>
              <a:rPr b="1" dirty="0" sz="2400" lang="en-US"/>
              <a:t>B8600E38B67260ABC144ADD789363250</a:t>
            </a:r>
            <a:endParaRPr dirty="0" sz="2400" lang="en-US"/>
          </a:p>
          <a:p>
            <a:r>
              <a:rPr b="1" dirty="0" sz="2400" lang="en-US"/>
              <a:t>DEPARTMENT: </a:t>
            </a:r>
            <a:r>
              <a:rPr dirty="0" sz="2400" lang="en-US"/>
              <a:t>B.COM (</a:t>
            </a:r>
            <a:r>
              <a:rPr dirty="0" sz="2400" lang="en-US"/>
              <a:t>Bank </a:t>
            </a:r>
            <a:r>
              <a:rPr dirty="0" sz="2400" lang="en-US"/>
              <a:t>management</a:t>
            </a:r>
            <a:r>
              <a:rPr dirty="0" sz="2400" lang="en-US"/>
              <a:t>)</a:t>
            </a:r>
            <a:endParaRPr altLang="en-US" lang="zh-CN"/>
          </a:p>
          <a:p>
            <a:r>
              <a:rPr b="1" dirty="0" sz="2400" lang="en-US"/>
              <a:t>COLLEGE:</a:t>
            </a:r>
            <a:r>
              <a:rPr dirty="0" sz="2400" lang="en-US"/>
              <a:t> AVICHI COLLEGE OF ARTS AND SCIENCE, VIRUGAMBAKKAM</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9496425" y="141742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93780"/>
          </a:xfrm>
          <a:prstGeom prst="rect"/>
        </p:spPr>
        <p:txBody>
          <a:bodyPr bIns="0" lIns="0" rIns="0" rtlCol="0" tIns="16510" vert="horz" wrap="square">
            <a:spAutoFit/>
          </a:bodyPr>
          <a:p>
            <a:pPr marL="12700">
              <a:lnSpc>
                <a:spcPct val="100000"/>
              </a:lnSpc>
              <a:spcBef>
                <a:spcPts val="130"/>
              </a:spcBef>
            </a:pPr>
            <a:r>
              <a:rPr dirty="0" sz="4400" spc="15" u="sng"/>
              <a:t>THE</a:t>
            </a:r>
            <a:r>
              <a:rPr dirty="0" sz="4400" spc="20" u="sng"/>
              <a:t> </a:t>
            </a:r>
            <a:r>
              <a:rPr dirty="0" sz="4400" lang="en-US" spc="20" u="sng"/>
              <a:t>"</a:t>
            </a:r>
            <a:r>
              <a:rPr dirty="0" sz="4400" spc="10" u="sng"/>
              <a:t>WOW</a:t>
            </a:r>
            <a:r>
              <a:rPr dirty="0" sz="4400" lang="en-US" spc="10" u="sng"/>
              <a:t>"</a:t>
            </a:r>
            <a:r>
              <a:rPr dirty="0" sz="4400" spc="85" u="sng"/>
              <a:t> </a:t>
            </a:r>
            <a:r>
              <a:rPr dirty="0" sz="4400" spc="10" u="sng"/>
              <a:t>IN</a:t>
            </a:r>
            <a:r>
              <a:rPr dirty="0" sz="4400" spc="-5" u="sng"/>
              <a:t> </a:t>
            </a:r>
            <a:r>
              <a:rPr dirty="0" sz="4400" spc="15" u="sng"/>
              <a:t>OUR</a:t>
            </a:r>
            <a:r>
              <a:rPr dirty="0" sz="4400" spc="-10" u="sng"/>
              <a:t> </a:t>
            </a:r>
            <a:r>
              <a:rPr dirty="0" sz="4400" spc="20" u="sng"/>
              <a:t>SOLUTION</a:t>
            </a:r>
            <a:endParaRPr dirty="0" sz="4400" u="sng"/>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2" name="TextBox 9"/>
          <p:cNvSpPr txBox="1"/>
          <p:nvPr/>
        </p:nvSpPr>
        <p:spPr>
          <a:xfrm>
            <a:off x="893762" y="1417422"/>
            <a:ext cx="8172450" cy="2021841"/>
          </a:xfrm>
          <a:prstGeom prst="rect"/>
          <a:noFill/>
        </p:spPr>
        <p:txBody>
          <a:bodyPr rtlCol="0" wrap="square">
            <a:spAutoFit/>
          </a:bodyPr>
          <a:p>
            <a:r>
              <a:rPr dirty="0" sz="3200" lang="en-IN">
                <a:latin typeface="Times New Roman" panose="02020603050405020304" pitchFamily="18" charset="0"/>
                <a:cs typeface="Times New Roman" panose="02020603050405020304" pitchFamily="18" charset="0"/>
              </a:rPr>
              <a:t>PERFORMANCE CATEGORY LEVEL :  </a:t>
            </a:r>
            <a:r>
              <a:rPr b="1" dirty="0" sz="3200" lang="en-IN">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4" name="object 8"/>
          <p:cNvSpPr txBox="1"/>
          <p:nvPr/>
        </p:nvSpPr>
        <p:spPr>
          <a:xfrm>
            <a:off x="752475" y="146046"/>
            <a:ext cx="3303904" cy="1461135"/>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7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TextBox 9"/>
          <p:cNvSpPr txBox="1"/>
          <p:nvPr/>
        </p:nvSpPr>
        <p:spPr>
          <a:xfrm>
            <a:off x="457201" y="973663"/>
            <a:ext cx="9448800" cy="6377940"/>
          </a:xfrm>
          <a:prstGeom prst="rect"/>
          <a:noFill/>
        </p:spPr>
        <p:txBody>
          <a:bodyPr rtlCol="0" wrap="square">
            <a:spAutoFit/>
          </a:bodyPr>
          <a:p>
            <a:pPr algn="just" indent="-514350" marL="514350">
              <a:buAutoNum type="arabicPeriod"/>
            </a:pPr>
            <a:r>
              <a:rPr b="1" dirty="0" sz="2800" lang="en-IN">
                <a:latin typeface="Times New Roman" panose="02020603050405020304" pitchFamily="18" charset="0"/>
                <a:cs typeface="Times New Roman" panose="02020603050405020304" pitchFamily="18" charset="0"/>
              </a:rPr>
              <a:t>Data Preparation: </a:t>
            </a:r>
            <a:r>
              <a:rPr dirty="0" sz="2800" lang="en-IN">
                <a:latin typeface="Times New Roman" panose="02020603050405020304" pitchFamily="18" charset="0"/>
                <a:cs typeface="Times New Roman" panose="02020603050405020304" pitchFamily="18" charset="0"/>
              </a:rPr>
              <a:t>Compile employee performance data from various sources, such as performance reviews, productivity metrics, and attendance records. Ensure data is clean and structured, with relevant fields such as employee names, performance scores, departments, and review periods.</a:t>
            </a:r>
          </a:p>
          <a:p>
            <a:pPr algn="just" indent="-514350" marL="514350">
              <a:buAutoNum type="arabicPeriod"/>
            </a:pPr>
            <a:r>
              <a:rPr b="1" dirty="0" sz="2800" lang="en-IN">
                <a:latin typeface="Times New Roman" panose="02020603050405020304" pitchFamily="18" charset="0"/>
                <a:cs typeface="Times New Roman" panose="02020603050405020304" pitchFamily="18" charset="0"/>
              </a:rPr>
              <a:t>Creating Pivot Tables: </a:t>
            </a:r>
            <a:r>
              <a:rPr dirty="0" sz="2800" lang="en-IN">
                <a:latin typeface="Times New Roman" panose="02020603050405020304" pitchFamily="18" charset="0"/>
                <a:cs typeface="Times New Roman" panose="02020603050405020304" pitchFamily="18" charset="0"/>
              </a:rPr>
              <a:t>Use Pivot Tables to aggregate and summarize performance data. Key features include, </a:t>
            </a:r>
            <a:r>
              <a:rPr b="1" dirty="0" sz="2800" i="1" lang="en-IN">
                <a:latin typeface="Times New Roman" panose="02020603050405020304" pitchFamily="18" charset="0"/>
                <a:cs typeface="Times New Roman" panose="02020603050405020304" pitchFamily="18" charset="0"/>
              </a:rPr>
              <a:t>Rows and Columns:</a:t>
            </a:r>
            <a:r>
              <a:rPr dirty="0" sz="2800" lang="en-IN">
                <a:latin typeface="Times New Roman" panose="02020603050405020304" pitchFamily="18" charset="0"/>
                <a:cs typeface="Times New Roman" panose="02020603050405020304" pitchFamily="18" charset="0"/>
              </a:rPr>
              <a:t> Define how to categorize data (e.g., by employee, department, or performance period).</a:t>
            </a:r>
            <a:r>
              <a:rPr b="1" dirty="0" sz="2800" i="1" lang="en-IN">
                <a:latin typeface="Times New Roman" panose="02020603050405020304" pitchFamily="18" charset="0"/>
                <a:cs typeface="Times New Roman" panose="02020603050405020304" pitchFamily="18" charset="0"/>
              </a:rPr>
              <a:t>Values:</a:t>
            </a:r>
            <a:r>
              <a:rPr dirty="0" sz="2800" lang="en-IN">
                <a:latin typeface="Times New Roman" panose="02020603050405020304" pitchFamily="18" charset="0"/>
                <a:cs typeface="Times New Roman" panose="02020603050405020304" pitchFamily="18" charset="0"/>
              </a:rPr>
              <a:t> Set up calculations to </a:t>
            </a:r>
            <a:r>
              <a:rPr dirty="0" sz="2800" lang="en-IN" err="1">
                <a:latin typeface="Times New Roman" panose="02020603050405020304" pitchFamily="18" charset="0"/>
                <a:cs typeface="Times New Roman" panose="02020603050405020304" pitchFamily="18" charset="0"/>
              </a:rPr>
              <a:t>analyze</a:t>
            </a:r>
            <a:r>
              <a:rPr dirty="0" sz="2800" lang="en-IN">
                <a:latin typeface="Times New Roman" panose="02020603050405020304" pitchFamily="18" charset="0"/>
                <a:cs typeface="Times New Roman" panose="02020603050405020304" pitchFamily="18" charset="0"/>
              </a:rPr>
              <a:t> performance metrics (e.g., average scores, total hours worked). </a:t>
            </a:r>
            <a:r>
              <a:rPr b="1" dirty="0" sz="2800" i="1" lang="en-IN">
                <a:latin typeface="Times New Roman" panose="02020603050405020304" pitchFamily="18" charset="0"/>
                <a:cs typeface="Times New Roman" panose="02020603050405020304" pitchFamily="18" charset="0"/>
              </a:rPr>
              <a:t>Filters: </a:t>
            </a:r>
            <a:r>
              <a:rPr dirty="0" sz="2800" lang="en-IN">
                <a:latin typeface="Times New Roman" panose="02020603050405020304" pitchFamily="18" charset="0"/>
                <a:cs typeface="Times New Roman" panose="02020603050405020304" pitchFamily="18" charset="0"/>
              </a:rPr>
              <a:t>Apply filters to focus on specific subsets of data (e.g., high performers, specific departments).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79" name="object 8"/>
          <p:cNvSpPr txBox="1"/>
          <p:nvPr/>
        </p:nvSpPr>
        <p:spPr>
          <a:xfrm>
            <a:off x="752475" y="146046"/>
            <a:ext cx="3303904" cy="1461135"/>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9"/>
          <p:cNvSpPr txBox="1"/>
          <p:nvPr/>
        </p:nvSpPr>
        <p:spPr>
          <a:xfrm>
            <a:off x="381000" y="982341"/>
            <a:ext cx="9331325" cy="5400040"/>
          </a:xfrm>
          <a:prstGeom prst="rect"/>
          <a:noFill/>
        </p:spPr>
        <p:txBody>
          <a:bodyPr rtlCol="0" wrap="square">
            <a:spAutoFit/>
          </a:bodyPr>
          <a:p>
            <a:pPr algn="just"/>
            <a:r>
              <a:rPr b="1" dirty="0" sz="3200" lang="en-IN">
                <a:latin typeface="Times New Roman" panose="02020603050405020304" pitchFamily="18" charset="0"/>
                <a:cs typeface="Times New Roman" panose="02020603050405020304" pitchFamily="18" charset="0"/>
              </a:rPr>
              <a:t>3. Analysis and Visualization: </a:t>
            </a:r>
            <a:r>
              <a:rPr dirty="0" sz="3200" lang="en-IN">
                <a:latin typeface="Times New Roman" panose="02020603050405020304" pitchFamily="18" charset="0"/>
                <a:cs typeface="Times New Roman" panose="02020603050405020304" pitchFamily="18" charset="0"/>
              </a:rPr>
              <a:t>Generate Pivot Charts to visually represent performance trends and comparisons. Create dashboards for an at-a-glance overview of key performance indicators.</a:t>
            </a:r>
          </a:p>
          <a:p>
            <a:pPr algn="just"/>
            <a:endParaRPr dirty="0" sz="3200" lang="en-IN">
              <a:latin typeface="Times New Roman" panose="02020603050405020304" pitchFamily="18" charset="0"/>
              <a:cs typeface="Times New Roman" panose="02020603050405020304" pitchFamily="18" charset="0"/>
            </a:endParaRPr>
          </a:p>
          <a:p>
            <a:pPr algn="just"/>
            <a:r>
              <a:rPr b="1" dirty="0" sz="3200" lang="en-IN">
                <a:latin typeface="Times New Roman" panose="02020603050405020304" pitchFamily="18" charset="0"/>
                <a:cs typeface="Times New Roman" panose="02020603050405020304" pitchFamily="18" charset="0"/>
              </a:rPr>
              <a:t>4. Insights and Recommendations:</a:t>
            </a:r>
            <a:r>
              <a:rPr dirty="0" sz="3200" lang="en-IN">
                <a:latin typeface="Times New Roman" panose="02020603050405020304" pitchFamily="18" charset="0"/>
                <a:cs typeface="Times New Roman" panose="02020603050405020304" pitchFamily="18" charset="0"/>
              </a:rPr>
              <a:t> Identify patterns and anomalies in employee performance. Generate actionable insights to support decisions on promotions, training needs, and performance improvement strategies.</a:t>
            </a:r>
          </a:p>
          <a:p>
            <a:pPr algn="just"/>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u="sng"/>
              <a:t>R</a:t>
            </a:r>
            <a:r>
              <a:rPr dirty="0" spc="-40" u="sng"/>
              <a:t>E</a:t>
            </a:r>
            <a:r>
              <a:rPr dirty="0" spc="15" u="sng"/>
              <a:t>S</a:t>
            </a:r>
            <a:r>
              <a:rPr dirty="0" spc="-30" u="sng"/>
              <a:t>U</a:t>
            </a:r>
            <a:r>
              <a:rPr dirty="0" spc="-405" u="sng"/>
              <a:t>L</a:t>
            </a:r>
            <a:r>
              <a:rPr dirty="0" u="sng"/>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5" name="Chart 7"/>
          <p:cNvGraphicFramePr>
            <a:graphicFrameLocks/>
          </p:cNvGraphicFramePr>
          <p:nvPr/>
        </p:nvGraphicFramePr>
        <p:xfrm>
          <a:off x="152400" y="1090778"/>
          <a:ext cx="11887200" cy="55340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object 7"/>
          <p:cNvSpPr txBox="1"/>
          <p:nvPr/>
        </p:nvSpPr>
        <p:spPr>
          <a:xfrm>
            <a:off x="762000" y="228600"/>
            <a:ext cx="4578668" cy="752129"/>
          </a:xfrm>
          <a:prstGeom prst="rect"/>
        </p:spPr>
        <p:txBody>
          <a:bodyPr bIns="0" lIns="0" rIns="0" rtlCol="0" tIns="13335" vert="horz" wrap="square">
            <a:spAutoFit/>
          </a:bodyPr>
          <a:lstStyle>
            <a:lvl1pPr>
              <a:defRPr b="1" sz="4800" i="0">
                <a:solidFill>
                  <a:schemeClr val="tx1"/>
                </a:solidFill>
                <a:latin typeface="Trebuchet MS"/>
                <a:ea typeface="+mj-ea"/>
                <a:cs typeface="Trebuchet MS"/>
              </a:defRPr>
            </a:lvl1pPr>
          </a:lstStyle>
          <a:p>
            <a:pPr marL="12700">
              <a:spcBef>
                <a:spcPts val="105"/>
              </a:spcBef>
            </a:pPr>
            <a:r>
              <a:rPr dirty="0" kern="0" lang="en-IN" u="sng"/>
              <a:t>CONCLUSION</a:t>
            </a:r>
          </a:p>
        </p:txBody>
      </p:sp>
      <p:sp>
        <p:nvSpPr>
          <p:cNvPr id="1048685" name="TextBox 4"/>
          <p:cNvSpPr txBox="1"/>
          <p:nvPr/>
        </p:nvSpPr>
        <p:spPr>
          <a:xfrm>
            <a:off x="609600" y="1137572"/>
            <a:ext cx="9296400" cy="5781040"/>
          </a:xfrm>
          <a:prstGeom prst="rect"/>
          <a:noFill/>
        </p:spPr>
        <p:txBody>
          <a:bodyPr rtlCol="0" wrap="square">
            <a:spAutoFit/>
          </a:bodyPr>
          <a:p>
            <a:pPr algn="just"/>
            <a:r>
              <a:rPr dirty="0" sz="2400" lang="en-IN">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 Key Points:</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Enhanced Data Organization</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Dynamic Analysis</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Improved Decision-Making</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Effective Visualization</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Time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u="sng"/>
              <a:t>PROJECT</a:t>
            </a:r>
            <a:r>
              <a:rPr dirty="0" sz="4250" spc="-85" u="sng"/>
              <a:t> </a:t>
            </a:r>
            <a:r>
              <a:rPr dirty="0" sz="4250" spc="25" u="sng"/>
              <a:t>TITLE</a:t>
            </a:r>
            <a:endParaRPr dirty="0" sz="4250" u="sng"/>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u="sng"/>
              <a:t>A</a:t>
            </a:r>
            <a:r>
              <a:rPr dirty="0" spc="-5" u="sng"/>
              <a:t>G</a:t>
            </a:r>
            <a:r>
              <a:rPr dirty="0" spc="-35" u="sng"/>
              <a:t>E</a:t>
            </a:r>
            <a:r>
              <a:rPr dirty="0" spc="15" u="sng"/>
              <a:t>N</a:t>
            </a:r>
            <a:r>
              <a:rPr dirty="0" u="sng"/>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 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844553"/>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u="sng"/>
              <a:t>P</a:t>
            </a:r>
            <a:r>
              <a:rPr dirty="0" sz="4250" spc="15" u="sng"/>
              <a:t>ROB</a:t>
            </a:r>
            <a:r>
              <a:rPr dirty="0" sz="4250" spc="55" u="sng"/>
              <a:t>L</a:t>
            </a:r>
            <a:r>
              <a:rPr dirty="0" sz="4250" spc="-20" u="sng"/>
              <a:t>E</a:t>
            </a:r>
            <a:r>
              <a:rPr dirty="0" sz="4250" spc="20" u="sng"/>
              <a:t>M</a:t>
            </a:r>
            <a:r>
              <a:rPr dirty="0" sz="4250" u="sng"/>
              <a:t>	</a:t>
            </a:r>
            <a:r>
              <a:rPr dirty="0" sz="4250" spc="10" u="sng"/>
              <a:t>S</a:t>
            </a:r>
            <a:r>
              <a:rPr dirty="0" sz="4250" spc="-370" u="sng"/>
              <a:t>T</a:t>
            </a:r>
            <a:r>
              <a:rPr dirty="0" sz="4250" spc="-375" u="sng"/>
              <a:t>A</a:t>
            </a:r>
            <a:r>
              <a:rPr dirty="0" sz="4250" spc="15" u="sng"/>
              <a:t>T</a:t>
            </a:r>
            <a:r>
              <a:rPr dirty="0" sz="4250" spc="-10" u="sng"/>
              <a:t>E</a:t>
            </a:r>
            <a:r>
              <a:rPr dirty="0" sz="4250" spc="-20" u="sng"/>
              <a:t>ME</a:t>
            </a:r>
            <a:r>
              <a:rPr dirty="0" sz="4250" spc="10" u="sng"/>
              <a:t>NT</a:t>
            </a:r>
            <a:endParaRPr dirty="0" sz="4250" u="sng"/>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8"/>
          <p:cNvSpPr txBox="1"/>
          <p:nvPr/>
        </p:nvSpPr>
        <p:spPr>
          <a:xfrm>
            <a:off x="817721" y="1828800"/>
            <a:ext cx="7173754" cy="2504441"/>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To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u="sng"/>
              <a:t>PROJECT	</a:t>
            </a:r>
            <a:r>
              <a:rPr dirty="0" sz="4250" spc="-20" u="sng"/>
              <a:t>OVERVIEW</a:t>
            </a:r>
            <a:endParaRPr dirty="0" sz="4250" u="sng"/>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1"/>
          <p:cNvSpPr txBox="1"/>
          <p:nvPr/>
        </p:nvSpPr>
        <p:spPr>
          <a:xfrm>
            <a:off x="781253" y="1664077"/>
            <a:ext cx="7173754" cy="3469640"/>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This approach leverages Pivot Tables in Excel to summarize,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735273" y="228600"/>
            <a:ext cx="5014595" cy="518159"/>
          </a:xfrm>
          <a:prstGeom prst="rect"/>
        </p:spPr>
        <p:txBody>
          <a:bodyPr bIns="0" lIns="0" rIns="0" rtlCol="0" tIns="16510" vert="horz" wrap="square">
            <a:spAutoFit/>
          </a:bodyPr>
          <a:p>
            <a:pPr marL="12700">
              <a:lnSpc>
                <a:spcPct val="100000"/>
              </a:lnSpc>
              <a:spcBef>
                <a:spcPts val="130"/>
              </a:spcBef>
            </a:pPr>
            <a:r>
              <a:rPr dirty="0" sz="3200" spc="25" u="sng"/>
              <a:t>W</a:t>
            </a:r>
            <a:r>
              <a:rPr dirty="0" sz="3200" spc="-20" u="sng"/>
              <a:t>H</a:t>
            </a:r>
            <a:r>
              <a:rPr dirty="0" sz="3200" spc="20" u="sng"/>
              <a:t>O</a:t>
            </a:r>
            <a:r>
              <a:rPr dirty="0" sz="3200" spc="-235" u="sng"/>
              <a:t> </a:t>
            </a:r>
            <a:r>
              <a:rPr dirty="0" sz="3200" spc="-10" u="sng"/>
              <a:t>AR</a:t>
            </a:r>
            <a:r>
              <a:rPr dirty="0" sz="3200" spc="15" u="sng"/>
              <a:t>E</a:t>
            </a:r>
            <a:r>
              <a:rPr dirty="0" sz="3200" spc="-35" u="sng"/>
              <a:t> </a:t>
            </a:r>
            <a:r>
              <a:rPr dirty="0" sz="3200" spc="-10" u="sng"/>
              <a:t>T</a:t>
            </a:r>
            <a:r>
              <a:rPr dirty="0" sz="3200" spc="-15" u="sng"/>
              <a:t>H</a:t>
            </a:r>
            <a:r>
              <a:rPr dirty="0" sz="3200" spc="15" u="sng"/>
              <a:t>E</a:t>
            </a:r>
            <a:r>
              <a:rPr dirty="0" sz="3200" spc="-35" u="sng"/>
              <a:t> </a:t>
            </a:r>
            <a:r>
              <a:rPr dirty="0" sz="3200" spc="-20" u="sng"/>
              <a:t>E</a:t>
            </a:r>
            <a:r>
              <a:rPr dirty="0" sz="3200" spc="30" u="sng"/>
              <a:t>N</a:t>
            </a:r>
            <a:r>
              <a:rPr dirty="0" sz="3200" spc="15" u="sng"/>
              <a:t>D</a:t>
            </a:r>
            <a:r>
              <a:rPr dirty="0" sz="3200" spc="-45" u="sng"/>
              <a:t> </a:t>
            </a:r>
            <a:r>
              <a:rPr dirty="0" sz="3200" u="sng"/>
              <a:t>U</a:t>
            </a:r>
            <a:r>
              <a:rPr dirty="0" sz="3200" spc="10" u="sng"/>
              <a:t>S</a:t>
            </a:r>
            <a:r>
              <a:rPr dirty="0" sz="3200" spc="-25" u="sng"/>
              <a:t>E</a:t>
            </a:r>
            <a:r>
              <a:rPr dirty="0" sz="3200" spc="-10" u="sng"/>
              <a:t>R</a:t>
            </a:r>
            <a:r>
              <a:rPr dirty="0" sz="3200" spc="5" u="sng"/>
              <a:t>S?</a:t>
            </a:r>
            <a:endParaRPr dirty="0" sz="3200" u="sng"/>
          </a:p>
        </p:txBody>
      </p:sp>
      <p:pic>
        <p:nvPicPr>
          <p:cNvPr id="2097162" name="object 6"/>
          <p:cNvPicPr>
            <a:picLocks/>
          </p:cNvPicPr>
          <p:nvPr/>
        </p:nvPicPr>
        <p:blipFill>
          <a:blip xmlns:r="http://schemas.openxmlformats.org/officeDocument/2006/relationships" r:embed="rId6"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graphicFrame>
        <p:nvGraphicFramePr>
          <p:cNvPr id="4194304" name="Diagram 9"/>
          <p:cNvGraphicFramePr>
            <a:graphicFrameLocks/>
          </p:cNvGraphicFramePr>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991725" y="47244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6"/>
          <p:cNvSpPr txBox="1">
            <a:spLocks noGrp="1"/>
          </p:cNvSpPr>
          <p:nvPr>
            <p:ph type="title"/>
          </p:nvPr>
        </p:nvSpPr>
        <p:spPr>
          <a:xfrm>
            <a:off x="457200" y="317183"/>
            <a:ext cx="9763125" cy="546735"/>
          </a:xfrm>
          <a:prstGeom prst="rect"/>
        </p:spPr>
        <p:txBody>
          <a:bodyPr bIns="0" lIns="0" rIns="0" rtlCol="0" tIns="13335" vert="horz" wrap="square">
            <a:spAutoFit/>
          </a:bodyPr>
          <a:p>
            <a:pPr marL="12700">
              <a:lnSpc>
                <a:spcPct val="100000"/>
              </a:lnSpc>
              <a:spcBef>
                <a:spcPts val="105"/>
              </a:spcBef>
            </a:pPr>
            <a:r>
              <a:rPr dirty="0" sz="3600" spc="10" u="sng"/>
              <a:t>O</a:t>
            </a:r>
            <a:r>
              <a:rPr dirty="0" sz="3600" spc="25" u="sng"/>
              <a:t>U</a:t>
            </a:r>
            <a:r>
              <a:rPr dirty="0" sz="3600" u="sng"/>
              <a:t>R</a:t>
            </a:r>
            <a:r>
              <a:rPr dirty="0" sz="3600" spc="5" u="sng"/>
              <a:t> </a:t>
            </a:r>
            <a:r>
              <a:rPr dirty="0" sz="3600" spc="25" u="sng"/>
              <a:t>S</a:t>
            </a:r>
            <a:r>
              <a:rPr dirty="0" sz="3600" spc="10" u="sng"/>
              <a:t>O</a:t>
            </a:r>
            <a:r>
              <a:rPr dirty="0" sz="3600" spc="25" u="sng"/>
              <a:t>LU</a:t>
            </a:r>
            <a:r>
              <a:rPr dirty="0" sz="3600" spc="-35" u="sng"/>
              <a:t>T</a:t>
            </a:r>
            <a:r>
              <a:rPr dirty="0" sz="3600" spc="-30" u="sng"/>
              <a:t>I</a:t>
            </a:r>
            <a:r>
              <a:rPr dirty="0" sz="3600" spc="10" u="sng"/>
              <a:t>O</a:t>
            </a:r>
            <a:r>
              <a:rPr dirty="0" sz="3600" u="sng"/>
              <a:t>N</a:t>
            </a:r>
            <a:r>
              <a:rPr dirty="0" sz="3600" spc="-345" u="sng"/>
              <a:t> </a:t>
            </a:r>
            <a:r>
              <a:rPr dirty="0" sz="3600" spc="-35" u="sng"/>
              <a:t>A</a:t>
            </a:r>
            <a:r>
              <a:rPr dirty="0" sz="3600" spc="-5" u="sng"/>
              <a:t>N</a:t>
            </a:r>
            <a:r>
              <a:rPr dirty="0" sz="3600" u="sng"/>
              <a:t>D</a:t>
            </a:r>
            <a:r>
              <a:rPr dirty="0" sz="3600" spc="35" u="sng"/>
              <a:t> </a:t>
            </a:r>
            <a:r>
              <a:rPr dirty="0" sz="3600" spc="-30" u="sng"/>
              <a:t>I</a:t>
            </a:r>
            <a:r>
              <a:rPr dirty="0" sz="3600" spc="-35" u="sng"/>
              <a:t>T</a:t>
            </a:r>
            <a:r>
              <a:rPr dirty="0" sz="3600" u="sng"/>
              <a:t>S</a:t>
            </a:r>
            <a:r>
              <a:rPr dirty="0" sz="3600" spc="60" u="sng"/>
              <a:t> </a:t>
            </a:r>
            <a:r>
              <a:rPr dirty="0" sz="3600" spc="-295" u="sng"/>
              <a:t>V</a:t>
            </a:r>
            <a:r>
              <a:rPr dirty="0" sz="3600" spc="-35" u="sng"/>
              <a:t>A</a:t>
            </a:r>
            <a:r>
              <a:rPr dirty="0" sz="3600" spc="25" u="sng"/>
              <a:t>LU</a:t>
            </a:r>
            <a:r>
              <a:rPr dirty="0" sz="3600" u="sng"/>
              <a:t>E</a:t>
            </a:r>
            <a:r>
              <a:rPr dirty="0" sz="3600" spc="-65" u="sng"/>
              <a:t> </a:t>
            </a:r>
            <a:r>
              <a:rPr dirty="0" sz="3600" spc="-15" u="sng"/>
              <a:t>P</a:t>
            </a:r>
            <a:r>
              <a:rPr dirty="0" sz="3600" spc="-30" u="sng"/>
              <a:t>R</a:t>
            </a:r>
            <a:r>
              <a:rPr dirty="0" sz="3600" spc="10" u="sng"/>
              <a:t>O</a:t>
            </a:r>
            <a:r>
              <a:rPr dirty="0" sz="3600" spc="-15" u="sng"/>
              <a:t>P</a:t>
            </a:r>
            <a:r>
              <a:rPr dirty="0" sz="3600" spc="10" u="sng"/>
              <a:t>O</a:t>
            </a:r>
            <a:r>
              <a:rPr dirty="0" sz="3600" spc="25" u="sng"/>
              <a:t>S</a:t>
            </a:r>
            <a:r>
              <a:rPr dirty="0" sz="3600" spc="-30" u="sng"/>
              <a:t>I</a:t>
            </a:r>
            <a:r>
              <a:rPr dirty="0" sz="3600" spc="-35" u="sng"/>
              <a:t>T</a:t>
            </a:r>
            <a:r>
              <a:rPr dirty="0" sz="3600" spc="-30" u="sng"/>
              <a:t>I</a:t>
            </a:r>
            <a:r>
              <a:rPr dirty="0" sz="3600" spc="10" u="sng"/>
              <a:t>O</a:t>
            </a:r>
            <a:r>
              <a:rPr dirty="0" sz="3600" u="sng"/>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2695574" y="898534"/>
            <a:ext cx="6838951" cy="5539740"/>
          </a:xfrm>
          <a:prstGeom prst="rect"/>
          <a:noFill/>
        </p:spPr>
        <p:txBody>
          <a:bodyPr rtlCol="0" wrap="square">
            <a:spAutoFit/>
          </a:bodyPr>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Employee ID -</a:t>
            </a:r>
            <a:r>
              <a:rPr dirty="0" sz="2800" lang="en-IN">
                <a:latin typeface="Times New Roman" panose="02020603050405020304" pitchFamily="18" charset="0"/>
                <a:cs typeface="Times New Roman" panose="02020603050405020304" pitchFamily="18" charset="0"/>
              </a:rPr>
              <a:t> Sort from Smallest to Largest</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Conditional Formatting -</a:t>
            </a:r>
            <a:r>
              <a:rPr dirty="0" sz="2800" lang="en-IN">
                <a:latin typeface="Times New Roman" panose="02020603050405020304" pitchFamily="18" charset="0"/>
                <a:cs typeface="Times New Roman" panose="02020603050405020304" pitchFamily="18" charset="0"/>
              </a:rPr>
              <a:t> Missing Values</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Filter -</a:t>
            </a:r>
            <a:r>
              <a:rPr dirty="0" sz="2800" lang="en-IN">
                <a:latin typeface="Times New Roman" panose="02020603050405020304" pitchFamily="18" charset="0"/>
                <a:cs typeface="Times New Roman" panose="02020603050405020304" pitchFamily="18" charset="0"/>
              </a:rPr>
              <a:t> Removal of Missing Values Columns</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Formula -</a:t>
            </a:r>
            <a:r>
              <a:rPr dirty="0" sz="2800" lang="en-IN">
                <a:latin typeface="Times New Roman" panose="02020603050405020304" pitchFamily="18" charset="0"/>
                <a:cs typeface="Times New Roman" panose="02020603050405020304" pitchFamily="18" charset="0"/>
              </a:rPr>
              <a:t> </a:t>
            </a:r>
            <a:r>
              <a:rPr dirty="0" sz="2800" lang="en-IN" err="1">
                <a:latin typeface="Times New Roman" panose="02020603050405020304" pitchFamily="18" charset="0"/>
                <a:cs typeface="Times New Roman" panose="02020603050405020304" pitchFamily="18" charset="0"/>
              </a:rPr>
              <a:t>Findout</a:t>
            </a:r>
            <a:r>
              <a:rPr dirty="0" sz="2800" lang="en-IN">
                <a:latin typeface="Times New Roman" panose="02020603050405020304" pitchFamily="18" charset="0"/>
                <a:cs typeface="Times New Roman" panose="02020603050405020304" pitchFamily="18" charset="0"/>
              </a:rPr>
              <a:t> Employee Performance Category Level</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Pivot Table - </a:t>
            </a:r>
            <a:r>
              <a:rPr dirty="0" sz="2800" lang="en-IN">
                <a:latin typeface="Times New Roman" panose="02020603050405020304" pitchFamily="18" charset="0"/>
                <a:cs typeface="Times New Roman" panose="02020603050405020304" pitchFamily="18" charset="0"/>
              </a:rPr>
              <a:t>Summary of the Employees Performance Analysis</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Recommended Chart - </a:t>
            </a:r>
            <a:r>
              <a:rPr dirty="0" sz="2800" lang="en-IN">
                <a:latin typeface="Times New Roman" panose="02020603050405020304" pitchFamily="18" charset="0"/>
                <a:cs typeface="Times New Roman" panose="02020603050405020304" pitchFamily="18" charset="0"/>
              </a:rPr>
              <a:t>Employee Performance Analysis Visualization</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Pie Chart - </a:t>
            </a:r>
            <a:r>
              <a:rPr dirty="0" sz="2800" lang="en-IN">
                <a:latin typeface="Times New Roman" panose="02020603050405020304" pitchFamily="18" charset="0"/>
                <a:cs typeface="Times New Roman" panose="02020603050405020304" pitchFamily="18" charset="0"/>
              </a:rPr>
              <a:t>Identify the Business Unit Wise Summary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2" name="Title 1"/>
          <p:cNvSpPr>
            <a:spLocks noGrp="1"/>
          </p:cNvSpPr>
          <p:nvPr>
            <p:ph type="title"/>
          </p:nvPr>
        </p:nvSpPr>
        <p:spPr>
          <a:xfrm>
            <a:off x="755332" y="385444"/>
            <a:ext cx="10681335" cy="677108"/>
          </a:xfrm>
        </p:spPr>
        <p:txBody>
          <a:bodyPr/>
          <a:p>
            <a:r>
              <a:rPr dirty="0" sz="4400" lang="en-IN" u="sng"/>
              <a:t>DATASET DESCRIPTION</a:t>
            </a:r>
          </a:p>
        </p:txBody>
      </p:sp>
      <p:sp>
        <p:nvSpPr>
          <p:cNvPr id="1048663" name="TextBox 3"/>
          <p:cNvSpPr txBox="1"/>
          <p:nvPr/>
        </p:nvSpPr>
        <p:spPr>
          <a:xfrm>
            <a:off x="741685" y="1087572"/>
            <a:ext cx="9240516" cy="5882640"/>
          </a:xfrm>
          <a:prstGeom prst="rect"/>
          <a:noFill/>
        </p:spPr>
        <p:txBody>
          <a:bodyPr rtlCol="0" wrap="square">
            <a:spAutoFit/>
          </a:bodyPr>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Employees Database Downloaded from “</a:t>
            </a:r>
            <a:r>
              <a:rPr dirty="0" sz="3200" lang="en-IN" err="1">
                <a:latin typeface="Times New Roman" panose="02020603050405020304" pitchFamily="18" charset="0"/>
                <a:cs typeface="Times New Roman" panose="02020603050405020304" pitchFamily="18" charset="0"/>
              </a:rPr>
              <a:t>Kaggle</a:t>
            </a:r>
            <a:r>
              <a:rPr dirty="0" sz="3200" lang="en-IN">
                <a:latin typeface="Times New Roman" panose="02020603050405020304" pitchFamily="18" charset="0"/>
                <a:cs typeface="Times New Roman" panose="02020603050405020304" pitchFamily="18" charset="0"/>
              </a:rPr>
              <a:t>”</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There are 26 Features are fetched in the Employees Database</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I chosen up 9 Features for the Employee Performance Analysis</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ID was in the Numerical Value which was sorted from Smallest to Largest</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Name has been given by First Name &amp; Last Name</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Business Unit was mentioned as Short form</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Status either Active nor Terminated by Voluntary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Title 1"/>
          <p:cNvSpPr>
            <a:spLocks noGrp="1"/>
          </p:cNvSpPr>
          <p:nvPr>
            <p:ph type="title"/>
          </p:nvPr>
        </p:nvSpPr>
        <p:spPr>
          <a:xfrm>
            <a:off x="755332" y="385444"/>
            <a:ext cx="10681335" cy="677108"/>
          </a:xfrm>
        </p:spPr>
        <p:txBody>
          <a:bodyPr/>
          <a:p>
            <a:r>
              <a:rPr dirty="0" sz="4400" lang="en-IN" u="sng"/>
              <a:t>DATASET DESCRIPTION</a:t>
            </a:r>
          </a:p>
        </p:txBody>
      </p:sp>
      <p:sp>
        <p:nvSpPr>
          <p:cNvPr id="1048665" name="TextBox 3"/>
          <p:cNvSpPr txBox="1"/>
          <p:nvPr/>
        </p:nvSpPr>
        <p:spPr>
          <a:xfrm>
            <a:off x="755333" y="1062552"/>
            <a:ext cx="9226868" cy="5400040"/>
          </a:xfrm>
          <a:prstGeom prst="rect"/>
          <a:noFill/>
        </p:spPr>
        <p:txBody>
          <a:bodyPr rtlCol="0" wrap="square">
            <a:spAutoFit/>
          </a:bodyPr>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Type was given in the form of Part Time, Contract &amp; Full Time</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Classification Type was mentioned in the form of Voluntary, Involuntary &amp; Retirement</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Current Employee Ratings were mentioned as Numerical Value ranging from 1 to 5</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Performance Category Level has been </a:t>
            </a:r>
            <a:r>
              <a:rPr dirty="0" sz="3200" lang="en-IN" err="1">
                <a:latin typeface="Times New Roman" panose="02020603050405020304" pitchFamily="18" charset="0"/>
                <a:cs typeface="Times New Roman" panose="02020603050405020304" pitchFamily="18" charset="0"/>
              </a:rPr>
              <a:t>findout</a:t>
            </a:r>
            <a:r>
              <a:rPr dirty="0" sz="3200" lang="en-IN">
                <a:latin typeface="Times New Roman" panose="02020603050405020304" pitchFamily="18" charset="0"/>
                <a:cs typeface="Times New Roman" panose="02020603050405020304" pitchFamily="18" charset="0"/>
              </a:rPr>
              <a:t> through the Formula</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sajiarya537@gmail.com</cp:lastModifiedBy>
  <dcterms:created xsi:type="dcterms:W3CDTF">2024-03-29T04:07:22Z</dcterms:created>
  <dcterms:modified xsi:type="dcterms:W3CDTF">2024-09-12T06:15:42Z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89752bb11efd49b5a4c01dfde2d86ad1</vt:lpwstr>
  </property>
</Properties>
</file>