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75" r:id="rId3"/>
    <p:sldId id="257" r:id="rId4"/>
    <p:sldId id="270" r:id="rId5"/>
    <p:sldId id="265" r:id="rId6"/>
    <p:sldId id="276" r:id="rId7"/>
    <p:sldId id="277" r:id="rId8"/>
    <p:sldId id="278" r:id="rId9"/>
    <p:sldId id="279" r:id="rId10"/>
    <p:sldId id="271" r:id="rId11"/>
    <p:sldId id="263" r:id="rId12"/>
    <p:sldId id="293" r:id="rId13"/>
    <p:sldId id="294" r:id="rId14"/>
    <p:sldId id="295" r:id="rId15"/>
    <p:sldId id="296" r:id="rId16"/>
    <p:sldId id="297" r:id="rId17"/>
    <p:sldId id="298" r:id="rId18"/>
    <p:sldId id="274" r:id="rId19"/>
    <p:sldId id="273" r:id="rId21"/>
    <p:sldId id="258" r:id="rId22"/>
    <p:sldId id="266" r:id="rId23"/>
    <p:sldId id="259" r:id="rId24"/>
    <p:sldId id="260" r:id="rId25"/>
    <p:sldId id="261" r:id="rId26"/>
    <p:sldId id="268" r:id="rId27"/>
    <p:sldId id="281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62" r:id="rId37"/>
    <p:sldId id="303" r:id="rId38"/>
    <p:sldId id="304" r:id="rId39"/>
    <p:sldId id="269" r:id="rId40"/>
    <p:sldId id="301" r:id="rId41"/>
    <p:sldId id="300" r:id="rId42"/>
    <p:sldId id="299" r:id="rId43"/>
    <p:sldId id="264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92" d="100"/>
          <a:sy n="92" d="100"/>
        </p:scale>
        <p:origin x="1171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A27C4-A013-4CCB-A408-AFB2F82527B9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20AA4-1719-4C2C-8C2A-1FF1C9E4F5B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0E59B01-962E-4819-AC16-D087962163F4}" type="slidenum">
              <a:rPr lang="zh-TW" altLang="en-US"/>
            </a:fld>
            <a:endParaRPr lang="en-US" altLang="zh-TW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319E-E02A-49CD-B20A-6A591C9524B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71D3-7817-4695-B3E7-289A39BA1D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319E-E02A-49CD-B20A-6A591C9524B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71D3-7817-4695-B3E7-289A39BA1D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319E-E02A-49CD-B20A-6A591C9524B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71D3-7817-4695-B3E7-289A39BA1D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319E-E02A-49CD-B20A-6A591C9524B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71D3-7817-4695-B3E7-289A39BA1D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319E-E02A-49CD-B20A-6A591C9524B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71D3-7817-4695-B3E7-289A39BA1D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319E-E02A-49CD-B20A-6A591C9524B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71D3-7817-4695-B3E7-289A39BA1D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319E-E02A-49CD-B20A-6A591C9524B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71D3-7817-4695-B3E7-289A39BA1D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319E-E02A-49CD-B20A-6A591C9524B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71D3-7817-4695-B3E7-289A39BA1D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319E-E02A-49CD-B20A-6A591C9524B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71D3-7817-4695-B3E7-289A39BA1D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319E-E02A-49CD-B20A-6A591C9524B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71D3-7817-4695-B3E7-289A39BA1D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319E-E02A-49CD-B20A-6A591C9524B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71D3-7817-4695-B3E7-289A39BA1D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3319E-E02A-49CD-B20A-6A591C9524B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F71D3-7817-4695-B3E7-289A39BA1DE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0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3.bin"/><Relationship Id="rId3" Type="http://schemas.openxmlformats.org/officeDocument/2006/relationships/image" Target="../media/image22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20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31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381000"/>
            <a:ext cx="2566988" cy="1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2895600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/>
              <a:t>Ant Colony Optimization</a:t>
            </a:r>
            <a:endParaRPr lang="en-US" sz="6600" b="1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096000" y="4648200"/>
            <a:ext cx="2566988" cy="1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4800" y="4953000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BY:-</a:t>
            </a:r>
            <a:endParaRPr lang="en-US" sz="2400" dirty="0"/>
          </a:p>
          <a:p>
            <a:r>
              <a:rPr lang="en-US" sz="2400" dirty="0"/>
              <a:t>M.V.BHANU PRAKASH</a:t>
            </a:r>
            <a:endParaRPr lang="en-US" sz="2400" dirty="0"/>
          </a:p>
          <a:p>
            <a:r>
              <a:rPr lang="en-US" sz="2400" dirty="0"/>
              <a:t>08R81A0546</a:t>
            </a:r>
            <a:endParaRPr lang="en-US" sz="24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581400" y="381000"/>
            <a:ext cx="2566988" cy="1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577012" y="381000"/>
            <a:ext cx="2566988" cy="1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Ant Communication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 descr="C:\Users\Aditya\Desktop\wob09fig2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38200" y="1752600"/>
            <a:ext cx="7660640" cy="441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4B87-0627-418D-8D5D-9C97425E2E1F}" type="slidenum">
              <a:rPr lang="zh-TW" altLang="en-US"/>
            </a:fld>
            <a:endParaRPr lang="en-US" altLang="zh-TW"/>
          </a:p>
        </p:txBody>
      </p:sp>
      <p:pic>
        <p:nvPicPr>
          <p:cNvPr id="88069" name="Picture 5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58863" y="1447800"/>
            <a:ext cx="7399337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828800" y="304800"/>
            <a:ext cx="48575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ea typeface="PMingLiU" pitchFamily="18" charset="-120"/>
              </a:rPr>
              <a:t>   </a:t>
            </a:r>
            <a:r>
              <a:rPr lang="en-US" altLang="zh-TW" sz="4400" dirty="0">
                <a:solidFill>
                  <a:schemeClr val="accent3">
                    <a:lumMod val="20000"/>
                    <a:lumOff val="80000"/>
                  </a:schemeClr>
                </a:solidFill>
                <a:ea typeface="PMingLiU" pitchFamily="18" charset="-120"/>
              </a:rPr>
              <a:t>Pheromone Trails</a:t>
            </a:r>
            <a:endParaRPr lang="en-US" sz="4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C86AC-CA22-41F3-9AC7-483AFB2FD101}" type="slidenum">
              <a:rPr lang="zh-TW" altLang="en-US"/>
            </a:fld>
            <a:endParaRPr lang="en-US" altLang="zh-TW"/>
          </a:p>
        </p:txBody>
      </p:sp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14400" y="1447800"/>
            <a:ext cx="7543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828800" y="304800"/>
            <a:ext cx="48575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ea typeface="PMingLiU" pitchFamily="18" charset="-120"/>
              </a:rPr>
              <a:t>   </a:t>
            </a:r>
            <a:r>
              <a:rPr lang="en-US" altLang="zh-TW" sz="4400" dirty="0">
                <a:solidFill>
                  <a:schemeClr val="accent3">
                    <a:lumMod val="20000"/>
                    <a:lumOff val="80000"/>
                  </a:schemeClr>
                </a:solidFill>
                <a:ea typeface="PMingLiU" pitchFamily="18" charset="-120"/>
              </a:rPr>
              <a:t>Pheromone Trails</a:t>
            </a:r>
            <a:endParaRPr lang="en-US" sz="4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80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66800" y="1447800"/>
            <a:ext cx="7024687" cy="480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828800" y="304800"/>
            <a:ext cx="48575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ea typeface="PMingLiU" pitchFamily="18" charset="-120"/>
              </a:rPr>
              <a:t>   </a:t>
            </a:r>
            <a:r>
              <a:rPr lang="en-US" altLang="zh-TW" sz="4400" dirty="0">
                <a:solidFill>
                  <a:schemeClr val="accent3">
                    <a:lumMod val="20000"/>
                    <a:lumOff val="80000"/>
                  </a:schemeClr>
                </a:solidFill>
                <a:ea typeface="PMingLiU" pitchFamily="18" charset="-120"/>
              </a:rPr>
              <a:t>Pheromone Trails</a:t>
            </a:r>
            <a:endParaRPr lang="en-US" sz="4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4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66800" y="1447800"/>
            <a:ext cx="7062787" cy="481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828800" y="304800"/>
            <a:ext cx="48575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ea typeface="PMingLiU" pitchFamily="18" charset="-120"/>
              </a:rPr>
              <a:t>   </a:t>
            </a:r>
            <a:r>
              <a:rPr lang="en-US" altLang="zh-TW" sz="4400" dirty="0">
                <a:solidFill>
                  <a:schemeClr val="accent3">
                    <a:lumMod val="20000"/>
                    <a:lumOff val="80000"/>
                  </a:schemeClr>
                </a:solidFill>
                <a:ea typeface="PMingLiU" pitchFamily="18" charset="-120"/>
              </a:rPr>
              <a:t>Pheromone Trails</a:t>
            </a:r>
            <a:endParaRPr lang="en-US" sz="4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8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66800" y="1524000"/>
            <a:ext cx="7024687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828800" y="304800"/>
            <a:ext cx="48575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ea typeface="PMingLiU" pitchFamily="18" charset="-120"/>
              </a:rPr>
              <a:t>   </a:t>
            </a:r>
            <a:r>
              <a:rPr lang="en-US" altLang="zh-TW" sz="4400" dirty="0">
                <a:solidFill>
                  <a:schemeClr val="accent3">
                    <a:lumMod val="20000"/>
                    <a:lumOff val="80000"/>
                  </a:schemeClr>
                </a:solidFill>
                <a:ea typeface="PMingLiU" pitchFamily="18" charset="-120"/>
              </a:rPr>
              <a:t>Pheromone Trails</a:t>
            </a:r>
            <a:endParaRPr lang="en-US" sz="4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B523-348D-45D1-969A-19C9979161AA}" type="slidenum">
              <a:rPr lang="zh-TW" altLang="en-US"/>
            </a:fld>
            <a:endParaRPr lang="en-US" altLang="zh-TW"/>
          </a:p>
        </p:txBody>
      </p:sp>
      <p:pic>
        <p:nvPicPr>
          <p:cNvPr id="104452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66800" y="1447800"/>
            <a:ext cx="7024687" cy="479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828800" y="304800"/>
            <a:ext cx="48575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ea typeface="PMingLiU" pitchFamily="18" charset="-120"/>
              </a:rPr>
              <a:t>   </a:t>
            </a:r>
            <a:r>
              <a:rPr lang="en-US" altLang="zh-TW" sz="4400" dirty="0">
                <a:solidFill>
                  <a:schemeClr val="accent3">
                    <a:lumMod val="20000"/>
                    <a:lumOff val="80000"/>
                  </a:schemeClr>
                </a:solidFill>
                <a:ea typeface="PMingLiU" pitchFamily="18" charset="-120"/>
              </a:rPr>
              <a:t>Pheromone Trails</a:t>
            </a:r>
            <a:endParaRPr lang="en-US" sz="4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642350" cy="777875"/>
          </a:xfrm>
          <a:noFill/>
        </p:spPr>
        <p:txBody>
          <a:bodyPr lIns="92075" tIns="46038" rIns="92075" bIns="46038"/>
          <a:lstStyle/>
          <a:p>
            <a:r>
              <a:rPr lang="en-US" altLang="zh-TW" sz="3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Natural ants: How do they do it?</a:t>
            </a:r>
            <a:endParaRPr lang="en-US" altLang="zh-TW" sz="32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84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2246312"/>
            <a:ext cx="4038600" cy="4611688"/>
          </a:xfrm>
          <a:noFill/>
        </p:spPr>
        <p:txBody>
          <a:bodyPr lIns="92075" tIns="46038" rIns="92075" bIns="46038"/>
          <a:lstStyle/>
          <a:p>
            <a:pPr>
              <a:buFontTx/>
              <a:buNone/>
            </a:pPr>
            <a:endParaRPr lang="zh-TW" altLang="en-US" sz="2400" dirty="0"/>
          </a:p>
          <a:p>
            <a:pPr>
              <a:buFontTx/>
              <a:buNone/>
            </a:pPr>
            <a:endParaRPr lang="zh-TW" altLang="en-US" sz="2400" dirty="0"/>
          </a:p>
          <a:p>
            <a:pPr>
              <a:buFontTx/>
              <a:buNone/>
            </a:pPr>
            <a:endParaRPr lang="zh-TW" altLang="en-US" sz="2400" dirty="0"/>
          </a:p>
          <a:p>
            <a:r>
              <a:rPr lang="en-US" altLang="zh-TW" sz="2400" dirty="0"/>
              <a:t>Since the route B is </a:t>
            </a:r>
            <a:r>
              <a:rPr lang="en-US" altLang="zh-TW" sz="2400" b="0" dirty="0"/>
              <a:t>shorter</a:t>
            </a:r>
            <a:r>
              <a:rPr lang="en-US" altLang="zh-TW" sz="2400" dirty="0"/>
              <a:t>, the ants on this path will complete the </a:t>
            </a:r>
            <a:r>
              <a:rPr lang="en-US" altLang="zh-TW" sz="2400" b="0" dirty="0"/>
              <a:t>travel more times</a:t>
            </a:r>
            <a:r>
              <a:rPr lang="en-US" altLang="zh-TW" sz="2400" dirty="0"/>
              <a:t> and thereby </a:t>
            </a:r>
            <a:r>
              <a:rPr lang="en-US" altLang="zh-TW" sz="2400" b="0" dirty="0"/>
              <a:t>lay more pheromone</a:t>
            </a:r>
            <a:r>
              <a:rPr lang="en-US" altLang="zh-TW" sz="2400" dirty="0"/>
              <a:t> over it.</a:t>
            </a:r>
            <a:endParaRPr lang="en-US" altLang="zh-TW" sz="2400" dirty="0"/>
          </a:p>
        </p:txBody>
      </p:sp>
      <p:sp>
        <p:nvSpPr>
          <p:cNvPr id="18842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572000" y="1447800"/>
            <a:ext cx="4392613" cy="5040313"/>
          </a:xfrm>
          <a:noFill/>
        </p:spPr>
        <p:txBody>
          <a:bodyPr lIns="92075" tIns="46038" rIns="92075" bIns="46038"/>
          <a:lstStyle/>
          <a:p>
            <a:pPr>
              <a:lnSpc>
                <a:spcPct val="100000"/>
              </a:lnSpc>
            </a:pPr>
            <a:r>
              <a:rPr lang="en-US" altLang="zh-TW" sz="2400" dirty="0"/>
              <a:t>The </a:t>
            </a:r>
            <a:r>
              <a:rPr lang="en-US" altLang="zh-TW" sz="2400" b="0" dirty="0"/>
              <a:t>pheromone concentration </a:t>
            </a:r>
            <a:r>
              <a:rPr lang="en-US" altLang="zh-TW" sz="2400" dirty="0"/>
              <a:t>on trail</a:t>
            </a:r>
            <a:r>
              <a:rPr lang="en-US" altLang="zh-TW" sz="2400" b="0" dirty="0"/>
              <a:t> </a:t>
            </a:r>
            <a:r>
              <a:rPr lang="en-US" altLang="zh-TW" sz="2400" dirty="0"/>
              <a:t>B will</a:t>
            </a:r>
            <a:r>
              <a:rPr lang="en-US" altLang="zh-TW" sz="2400" b="0" dirty="0"/>
              <a:t> increase</a:t>
            </a:r>
            <a:r>
              <a:rPr lang="en-US" altLang="zh-TW" sz="2400" dirty="0"/>
              <a:t> at a higher rate than on A, and soon the ants on route A will </a:t>
            </a:r>
            <a:r>
              <a:rPr lang="en-US" altLang="zh-TW" sz="2400" b="0" dirty="0"/>
              <a:t>choose to follow route B</a:t>
            </a:r>
            <a:endParaRPr lang="en-US" altLang="zh-TW" sz="2400" b="0" dirty="0"/>
          </a:p>
          <a:p>
            <a:pPr>
              <a:lnSpc>
                <a:spcPct val="100000"/>
              </a:lnSpc>
            </a:pPr>
            <a:r>
              <a:rPr lang="en-US" altLang="zh-TW" sz="2400" dirty="0"/>
              <a:t>Since most ants will no longer travel on route A, and since the pheromone is volatile, trail A will start </a:t>
            </a:r>
            <a:r>
              <a:rPr lang="en-US" altLang="zh-TW" sz="2400" b="0" dirty="0"/>
              <a:t>evaporating</a:t>
            </a:r>
            <a:endParaRPr lang="en-US" altLang="zh-TW" sz="2400" b="0" dirty="0"/>
          </a:p>
          <a:p>
            <a:pPr>
              <a:lnSpc>
                <a:spcPct val="100000"/>
              </a:lnSpc>
            </a:pPr>
            <a:r>
              <a:rPr lang="en-US" altLang="zh-TW" sz="2400" dirty="0"/>
              <a:t>Only the </a:t>
            </a:r>
            <a:r>
              <a:rPr lang="en-US" altLang="zh-TW" sz="2400" b="0" dirty="0"/>
              <a:t>shortest route will remain</a:t>
            </a:r>
            <a:r>
              <a:rPr lang="en-US" altLang="zh-TW" sz="2400" dirty="0"/>
              <a:t>!</a:t>
            </a:r>
            <a:endParaRPr lang="en-US" altLang="zh-TW" sz="2400" dirty="0"/>
          </a:p>
        </p:txBody>
      </p:sp>
      <p:pic>
        <p:nvPicPr>
          <p:cNvPr id="188421" name="Picture 5"/>
          <p:cNvPicPr>
            <a:picLocks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28600" y="1447800"/>
            <a:ext cx="4116388" cy="207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An example </a:t>
            </a:r>
            <a:br>
              <a:rPr lang="en-US" altLang="zh-TW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altLang="zh-TW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with artificial ants</a:t>
            </a:r>
            <a:endParaRPr lang="en-US" altLang="zh-TW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(a) The initial graph with distances.</a:t>
            </a:r>
            <a:endParaRPr lang="en-US" altLang="zh-TW" sz="2400" dirty="0"/>
          </a:p>
          <a:p>
            <a:r>
              <a:rPr lang="en-US" altLang="zh-TW" sz="2400" dirty="0"/>
              <a:t>(b) At time </a:t>
            </a:r>
            <a:r>
              <a:rPr lang="en-US" altLang="zh-TW" sz="2400" i="1" dirty="0"/>
              <a:t>t </a:t>
            </a:r>
            <a:r>
              <a:rPr lang="en-US" altLang="zh-TW" sz="2400" dirty="0"/>
              <a:t>= 0 there is no trail on the graph edges. </a:t>
            </a:r>
            <a:endParaRPr lang="en-US" altLang="zh-TW" sz="2400" dirty="0"/>
          </a:p>
          <a:p>
            <a:r>
              <a:rPr lang="en-US" altLang="zh-TW" sz="2400" dirty="0"/>
              <a:t>(c) At time </a:t>
            </a:r>
            <a:r>
              <a:rPr lang="en-US" altLang="zh-TW" sz="2400" i="1" dirty="0"/>
              <a:t>t </a:t>
            </a:r>
            <a:r>
              <a:rPr lang="en-US" altLang="zh-TW" sz="2400" dirty="0"/>
              <a:t>= 1 trail is stronger on shorter edges.</a:t>
            </a:r>
            <a:endParaRPr lang="en-US" altLang="zh-TW" sz="2400" dirty="0"/>
          </a:p>
        </p:txBody>
      </p:sp>
      <p:pic>
        <p:nvPicPr>
          <p:cNvPr id="190468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2895600"/>
            <a:ext cx="9028113" cy="391636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{Initialization}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Initialize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Ґi</a:t>
            </a:r>
            <a:r>
              <a:rPr lang="az-Cyrl-AZ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ѱ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ῃ</a:t>
            </a:r>
            <a:r>
              <a:rPr lang="az-Cyrl-AZ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ѱ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  {Construction}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For each ant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(currently in state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do</a:t>
            </a: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repeat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choose in probability the state to move into.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append the chosen move to the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ant's set tabuk.</a:t>
            </a: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until ant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has completed its solution.</a:t>
            </a: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end for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    {Trail update}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For each ant move (iy ) do compute Dt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iy</a:t>
            </a: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update the trail matrix.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end for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562600"/>
            <a:ext cx="3493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   {Terminating condition}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not (end test)  go to step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Contents		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  <a:endParaRPr lang="en-US" dirty="0"/>
          </a:p>
          <a:p>
            <a:r>
              <a:rPr lang="en-US" dirty="0"/>
              <a:t>Human Nature Relationship</a:t>
            </a:r>
            <a:endParaRPr lang="en-US" dirty="0"/>
          </a:p>
          <a:p>
            <a:r>
              <a:rPr lang="en-US" dirty="0"/>
              <a:t>Ant Communication</a:t>
            </a:r>
            <a:endParaRPr lang="en-US" dirty="0"/>
          </a:p>
          <a:p>
            <a:r>
              <a:rPr lang="en-US" dirty="0"/>
              <a:t>Analysis of Algorithm</a:t>
            </a:r>
            <a:endParaRPr lang="en-US" dirty="0"/>
          </a:p>
          <a:p>
            <a:r>
              <a:rPr lang="en-US" dirty="0"/>
              <a:t>Pseudo Code</a:t>
            </a:r>
            <a:endParaRPr lang="en-US" dirty="0"/>
          </a:p>
          <a:p>
            <a:r>
              <a:rPr lang="en-US" dirty="0"/>
              <a:t>Applications</a:t>
            </a:r>
            <a:endParaRPr lang="en-US" dirty="0"/>
          </a:p>
          <a:p>
            <a:r>
              <a:rPr lang="en-US" dirty="0"/>
              <a:t>Simple ex on TSP</a:t>
            </a:r>
            <a:endParaRPr lang="en-US" dirty="0"/>
          </a:p>
          <a:p>
            <a:r>
              <a:rPr lang="en-US" dirty="0"/>
              <a:t>What we have learnt??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5" descr="Ant-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91200" y="1524000"/>
            <a:ext cx="1524000" cy="4147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Content Placeholder 39"/>
          <p:cNvGrpSpPr>
            <a:grpSpLocks noGrp="1"/>
          </p:cNvGrpSpPr>
          <p:nvPr/>
        </p:nvGrpSpPr>
        <p:grpSpPr>
          <a:xfrm>
            <a:off x="457200" y="1583611"/>
            <a:ext cx="8229600" cy="4525963"/>
            <a:chOff x="457200" y="1143000"/>
            <a:chExt cx="8305800" cy="4800600"/>
          </a:xfrm>
        </p:grpSpPr>
        <p:sp>
          <p:nvSpPr>
            <p:cNvPr id="41" name="AutoShape 9"/>
            <p:cNvSpPr>
              <a:spLocks noChangeArrowheads="1"/>
            </p:cNvSpPr>
            <p:nvPr/>
          </p:nvSpPr>
          <p:spPr bwMode="auto">
            <a:xfrm>
              <a:off x="3352800" y="4495800"/>
              <a:ext cx="1676400" cy="1447800"/>
            </a:xfrm>
            <a:prstGeom prst="flowChartDecisio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Arial" panose="020B0604020202020204" pitchFamily="34" charset="0"/>
                </a:rPr>
                <a:t>Have all </a:t>
              </a:r>
              <a:endParaRPr lang="en-US" sz="1600" dirty="0">
                <a:latin typeface="Arial" panose="020B0604020202020204" pitchFamily="34" charset="0"/>
              </a:endParaRPr>
            </a:p>
            <a:p>
              <a:pPr algn="ctr"/>
              <a:r>
                <a:rPr lang="en-US" sz="1600" dirty="0">
                  <a:latin typeface="Arial" panose="020B0604020202020204" pitchFamily="34" charset="0"/>
                </a:rPr>
                <a:t> cities been </a:t>
              </a:r>
              <a:endParaRPr lang="en-US" sz="1600" dirty="0">
                <a:latin typeface="Arial" panose="020B0604020202020204" pitchFamily="34" charset="0"/>
              </a:endParaRPr>
            </a:p>
            <a:p>
              <a:pPr algn="ctr"/>
              <a:r>
                <a:rPr lang="en-US" sz="1600" dirty="0">
                  <a:latin typeface="Arial" panose="020B0604020202020204" pitchFamily="34" charset="0"/>
                </a:rPr>
                <a:t> visited</a:t>
              </a:r>
              <a:endParaRPr lang="en-US" sz="1600" dirty="0">
                <a:latin typeface="Arial" panose="020B0604020202020204" pitchFamily="34" charset="0"/>
              </a:endParaRPr>
            </a:p>
          </p:txBody>
        </p:sp>
        <p:sp>
          <p:nvSpPr>
            <p:cNvPr id="42" name="AutoShape 12"/>
            <p:cNvSpPr>
              <a:spLocks noChangeArrowheads="1"/>
            </p:cNvSpPr>
            <p:nvPr/>
          </p:nvSpPr>
          <p:spPr bwMode="auto">
            <a:xfrm>
              <a:off x="4914900" y="1828800"/>
              <a:ext cx="2971800" cy="1447800"/>
            </a:xfrm>
            <a:prstGeom prst="flowChartDecisio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Arial" panose="020B0604020202020204" pitchFamily="34" charset="0"/>
                </a:rPr>
                <a:t>Have the </a:t>
              </a:r>
              <a:endParaRPr lang="en-US" sz="1600" dirty="0">
                <a:latin typeface="Arial" panose="020B0604020202020204" pitchFamily="34" charset="0"/>
              </a:endParaRPr>
            </a:p>
            <a:p>
              <a:pPr algn="ctr"/>
              <a:r>
                <a:rPr lang="en-US" sz="1600" dirty="0">
                  <a:latin typeface="Arial" panose="020B0604020202020204" pitchFamily="34" charset="0"/>
                </a:rPr>
                <a:t>maximum</a:t>
              </a:r>
              <a:endParaRPr lang="en-US" sz="1600" dirty="0">
                <a:latin typeface="Arial" panose="020B0604020202020204" pitchFamily="34" charset="0"/>
              </a:endParaRPr>
            </a:p>
            <a:p>
              <a:pPr algn="ctr"/>
              <a:r>
                <a:rPr lang="en-US" sz="1600" dirty="0">
                  <a:latin typeface="Arial" panose="020B0604020202020204" pitchFamily="34" charset="0"/>
                </a:rPr>
                <a:t>Iterations been </a:t>
              </a:r>
              <a:endParaRPr lang="en-US" sz="1600" dirty="0">
                <a:latin typeface="Arial" panose="020B0604020202020204" pitchFamily="34" charset="0"/>
              </a:endParaRPr>
            </a:p>
            <a:p>
              <a:pPr algn="ctr"/>
              <a:r>
                <a:rPr lang="en-US" sz="1600" dirty="0">
                  <a:latin typeface="Arial" panose="020B0604020202020204" pitchFamily="34" charset="0"/>
                </a:rPr>
                <a:t> performed</a:t>
              </a:r>
              <a:endParaRPr lang="en-US" sz="1600" dirty="0">
                <a:latin typeface="Arial" panose="020B0604020202020204" pitchFamily="34" charset="0"/>
              </a:endParaRPr>
            </a:p>
          </p:txBody>
        </p:sp>
        <p:grpSp>
          <p:nvGrpSpPr>
            <p:cNvPr id="43" name="Group 32"/>
            <p:cNvGrpSpPr/>
            <p:nvPr/>
          </p:nvGrpSpPr>
          <p:grpSpPr bwMode="auto">
            <a:xfrm>
              <a:off x="914400" y="1143000"/>
              <a:ext cx="1600200" cy="762000"/>
              <a:chOff x="576" y="720"/>
              <a:chExt cx="1008" cy="480"/>
            </a:xfrm>
          </p:grpSpPr>
          <p:sp>
            <p:nvSpPr>
              <p:cNvPr id="74" name="AutoShape 4"/>
              <p:cNvSpPr>
                <a:spLocks noChangeArrowheads="1"/>
              </p:cNvSpPr>
              <p:nvPr/>
            </p:nvSpPr>
            <p:spPr bwMode="auto">
              <a:xfrm>
                <a:off x="576" y="720"/>
                <a:ext cx="1008" cy="336"/>
              </a:xfrm>
              <a:prstGeom prst="flowChartAlternate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600" dirty="0">
                    <a:latin typeface="Arial" panose="020B0604020202020204" pitchFamily="34" charset="0"/>
                  </a:rPr>
                  <a:t>START ACO</a:t>
                </a:r>
                <a:endParaRPr lang="en-US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5" name="Line 14"/>
              <p:cNvSpPr>
                <a:spLocks noChangeShapeType="1"/>
              </p:cNvSpPr>
              <p:nvPr/>
            </p:nvSpPr>
            <p:spPr bwMode="auto">
              <a:xfrm>
                <a:off x="1104" y="105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" name="Group 33"/>
            <p:cNvGrpSpPr/>
            <p:nvPr/>
          </p:nvGrpSpPr>
          <p:grpSpPr bwMode="auto">
            <a:xfrm>
              <a:off x="685800" y="1905000"/>
              <a:ext cx="2133600" cy="1676400"/>
              <a:chOff x="432" y="1200"/>
              <a:chExt cx="1344" cy="1056"/>
            </a:xfrm>
          </p:grpSpPr>
          <p:sp>
            <p:nvSpPr>
              <p:cNvPr id="72" name="AutoShape 6"/>
              <p:cNvSpPr>
                <a:spLocks noChangeArrowheads="1"/>
              </p:cNvSpPr>
              <p:nvPr/>
            </p:nvSpPr>
            <p:spPr bwMode="auto">
              <a:xfrm>
                <a:off x="432" y="1200"/>
                <a:ext cx="1344" cy="864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600" dirty="0">
                    <a:latin typeface="Arial" panose="020B0604020202020204" pitchFamily="34" charset="0"/>
                  </a:rPr>
                  <a:t>Locate ants randomly</a:t>
                </a:r>
                <a:endParaRPr lang="en-US" sz="1600" dirty="0">
                  <a:latin typeface="Arial" panose="020B0604020202020204" pitchFamily="34" charset="0"/>
                </a:endParaRPr>
              </a:p>
              <a:p>
                <a:pPr algn="ctr"/>
                <a:r>
                  <a:rPr lang="en-US" sz="1600" dirty="0">
                    <a:latin typeface="Arial" panose="020B0604020202020204" pitchFamily="34" charset="0"/>
                  </a:rPr>
                  <a:t> in cities across the</a:t>
                </a:r>
                <a:endParaRPr lang="en-US" sz="1600" dirty="0">
                  <a:latin typeface="Arial" panose="020B0604020202020204" pitchFamily="34" charset="0"/>
                </a:endParaRPr>
              </a:p>
              <a:p>
                <a:pPr algn="ctr"/>
                <a:r>
                  <a:rPr lang="en-US" sz="1600" dirty="0">
                    <a:latin typeface="Arial" panose="020B0604020202020204" pitchFamily="34" charset="0"/>
                  </a:rPr>
                  <a:t> grid and store the </a:t>
                </a:r>
                <a:endParaRPr lang="en-US" sz="1600" dirty="0">
                  <a:latin typeface="Arial" panose="020B0604020202020204" pitchFamily="34" charset="0"/>
                </a:endParaRPr>
              </a:p>
              <a:p>
                <a:pPr algn="ctr"/>
                <a:r>
                  <a:rPr lang="en-US" sz="1600" dirty="0">
                    <a:latin typeface="Arial" panose="020B0604020202020204" pitchFamily="34" charset="0"/>
                  </a:rPr>
                  <a:t> current city </a:t>
                </a:r>
                <a:endParaRPr lang="en-US" sz="1600" dirty="0">
                  <a:latin typeface="Arial" panose="020B0604020202020204" pitchFamily="34" charset="0"/>
                </a:endParaRPr>
              </a:p>
              <a:p>
                <a:pPr algn="ctr"/>
                <a:r>
                  <a:rPr lang="en-US" sz="1600" dirty="0">
                    <a:latin typeface="Arial" panose="020B0604020202020204" pitchFamily="34" charset="0"/>
                  </a:rPr>
                  <a:t> in a </a:t>
                </a:r>
                <a:r>
                  <a:rPr lang="en-US" sz="1600" i="1" dirty="0">
                    <a:latin typeface="Arial" panose="020B0604020202020204" pitchFamily="34" charset="0"/>
                  </a:rPr>
                  <a:t>tabu</a:t>
                </a:r>
                <a:r>
                  <a:rPr lang="en-US" sz="1600" dirty="0">
                    <a:latin typeface="Arial" panose="020B0604020202020204" pitchFamily="34" charset="0"/>
                  </a:rPr>
                  <a:t> list</a:t>
                </a:r>
                <a:endParaRPr lang="en-US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3" name="Line 15"/>
              <p:cNvSpPr>
                <a:spLocks noChangeShapeType="1"/>
              </p:cNvSpPr>
              <p:nvPr/>
            </p:nvSpPr>
            <p:spPr bwMode="auto">
              <a:xfrm>
                <a:off x="1104" y="206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" name="Group 34"/>
            <p:cNvGrpSpPr/>
            <p:nvPr/>
          </p:nvGrpSpPr>
          <p:grpSpPr bwMode="auto">
            <a:xfrm>
              <a:off x="457200" y="3581400"/>
              <a:ext cx="2667000" cy="1143000"/>
              <a:chOff x="288" y="2256"/>
              <a:chExt cx="1680" cy="720"/>
            </a:xfrm>
          </p:grpSpPr>
          <p:sp>
            <p:nvSpPr>
              <p:cNvPr id="70" name="AutoShape 7"/>
              <p:cNvSpPr>
                <a:spLocks noChangeArrowheads="1"/>
              </p:cNvSpPr>
              <p:nvPr/>
            </p:nvSpPr>
            <p:spPr bwMode="auto">
              <a:xfrm>
                <a:off x="288" y="2256"/>
                <a:ext cx="1680" cy="48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600" dirty="0">
                    <a:latin typeface="Arial" panose="020B0604020202020204" pitchFamily="34" charset="0"/>
                  </a:rPr>
                  <a:t>Determine probabilistically</a:t>
                </a:r>
                <a:endParaRPr lang="en-US" sz="1600" dirty="0">
                  <a:latin typeface="Arial" panose="020B0604020202020204" pitchFamily="34" charset="0"/>
                </a:endParaRPr>
              </a:p>
              <a:p>
                <a:pPr algn="ctr"/>
                <a:r>
                  <a:rPr lang="en-US" sz="1600" dirty="0">
                    <a:latin typeface="Arial" panose="020B0604020202020204" pitchFamily="34" charset="0"/>
                  </a:rPr>
                  <a:t> as to which city to visit next</a:t>
                </a:r>
                <a:endParaRPr lang="en-US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1" name="Line 16"/>
              <p:cNvSpPr>
                <a:spLocks noChangeShapeType="1"/>
              </p:cNvSpPr>
              <p:nvPr/>
            </p:nvSpPr>
            <p:spPr bwMode="auto">
              <a:xfrm>
                <a:off x="1104" y="273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" name="Group 35"/>
            <p:cNvGrpSpPr/>
            <p:nvPr/>
          </p:nvGrpSpPr>
          <p:grpSpPr bwMode="auto">
            <a:xfrm>
              <a:off x="660400" y="4686300"/>
              <a:ext cx="2692400" cy="1066800"/>
              <a:chOff x="416" y="2952"/>
              <a:chExt cx="1696" cy="672"/>
            </a:xfrm>
          </p:grpSpPr>
          <p:sp>
            <p:nvSpPr>
              <p:cNvPr id="68" name="AutoShape 8"/>
              <p:cNvSpPr>
                <a:spLocks noChangeArrowheads="1"/>
              </p:cNvSpPr>
              <p:nvPr/>
            </p:nvSpPr>
            <p:spPr bwMode="auto">
              <a:xfrm>
                <a:off x="416" y="2952"/>
                <a:ext cx="1440" cy="672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600" dirty="0">
                    <a:latin typeface="Arial" panose="020B0604020202020204" pitchFamily="34" charset="0"/>
                  </a:rPr>
                  <a:t>Move to next city and</a:t>
                </a:r>
                <a:endParaRPr lang="en-US" sz="1600" dirty="0">
                  <a:latin typeface="Arial" panose="020B0604020202020204" pitchFamily="34" charset="0"/>
                </a:endParaRPr>
              </a:p>
              <a:p>
                <a:pPr algn="ctr"/>
                <a:r>
                  <a:rPr lang="en-US" sz="1600" dirty="0">
                    <a:latin typeface="Arial" panose="020B0604020202020204" pitchFamily="34" charset="0"/>
                  </a:rPr>
                  <a:t> place this city in the </a:t>
                </a:r>
                <a:endParaRPr lang="en-US" sz="1600" dirty="0">
                  <a:latin typeface="Arial" panose="020B0604020202020204" pitchFamily="34" charset="0"/>
                </a:endParaRPr>
              </a:p>
              <a:p>
                <a:pPr algn="ctr"/>
                <a:r>
                  <a:rPr lang="en-US" sz="1600" dirty="0">
                    <a:latin typeface="Arial" panose="020B0604020202020204" pitchFamily="34" charset="0"/>
                  </a:rPr>
                  <a:t> </a:t>
                </a:r>
                <a:r>
                  <a:rPr lang="en-US" sz="1600" i="1" dirty="0">
                    <a:latin typeface="Arial" panose="020B0604020202020204" pitchFamily="34" charset="0"/>
                  </a:rPr>
                  <a:t>tabu </a:t>
                </a:r>
                <a:r>
                  <a:rPr lang="en-US" sz="1600" dirty="0">
                    <a:latin typeface="Arial" panose="020B0604020202020204" pitchFamily="34" charset="0"/>
                  </a:rPr>
                  <a:t>list</a:t>
                </a:r>
                <a:endParaRPr lang="en-US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9" name="Line 17"/>
              <p:cNvSpPr>
                <a:spLocks noChangeShapeType="1"/>
              </p:cNvSpPr>
              <p:nvPr/>
            </p:nvSpPr>
            <p:spPr bwMode="auto">
              <a:xfrm>
                <a:off x="1872" y="328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7" name="Group 44"/>
            <p:cNvGrpSpPr/>
            <p:nvPr/>
          </p:nvGrpSpPr>
          <p:grpSpPr bwMode="auto">
            <a:xfrm>
              <a:off x="5410200" y="4343400"/>
              <a:ext cx="2057400" cy="1371600"/>
              <a:chOff x="3408" y="2736"/>
              <a:chExt cx="1296" cy="864"/>
            </a:xfrm>
          </p:grpSpPr>
          <p:sp>
            <p:nvSpPr>
              <p:cNvPr id="66" name="AutoShape 10"/>
              <p:cNvSpPr>
                <a:spLocks noChangeArrowheads="1"/>
              </p:cNvSpPr>
              <p:nvPr/>
            </p:nvSpPr>
            <p:spPr bwMode="auto">
              <a:xfrm>
                <a:off x="3408" y="2976"/>
                <a:ext cx="1296" cy="624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600" dirty="0">
                    <a:latin typeface="Arial" panose="020B0604020202020204" pitchFamily="34" charset="0"/>
                  </a:rPr>
                  <a:t>Record the length of</a:t>
                </a:r>
                <a:endParaRPr lang="en-US" sz="1600" dirty="0">
                  <a:latin typeface="Arial" panose="020B0604020202020204" pitchFamily="34" charset="0"/>
                </a:endParaRPr>
              </a:p>
              <a:p>
                <a:pPr algn="ctr"/>
                <a:r>
                  <a:rPr lang="en-US" sz="1600" dirty="0">
                    <a:latin typeface="Arial" panose="020B0604020202020204" pitchFamily="34" charset="0"/>
                  </a:rPr>
                  <a:t> tour and clear </a:t>
                </a:r>
                <a:r>
                  <a:rPr lang="en-US" sz="1600" i="1" dirty="0">
                    <a:latin typeface="Arial" panose="020B0604020202020204" pitchFamily="34" charset="0"/>
                  </a:rPr>
                  <a:t>tabu</a:t>
                </a:r>
                <a:r>
                  <a:rPr lang="en-US" sz="1600" dirty="0">
                    <a:latin typeface="Arial" panose="020B0604020202020204" pitchFamily="34" charset="0"/>
                  </a:rPr>
                  <a:t> list</a:t>
                </a:r>
                <a:endParaRPr lang="en-US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7" name="Line 19"/>
              <p:cNvSpPr>
                <a:spLocks noChangeShapeType="1"/>
              </p:cNvSpPr>
              <p:nvPr/>
            </p:nvSpPr>
            <p:spPr bwMode="auto">
              <a:xfrm flipV="1">
                <a:off x="4032" y="273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 bwMode="auto">
            <a:xfrm>
              <a:off x="5257800" y="3276600"/>
              <a:ext cx="2362200" cy="1066800"/>
              <a:chOff x="3312" y="2064"/>
              <a:chExt cx="1488" cy="672"/>
            </a:xfrm>
          </p:grpSpPr>
          <p:sp>
            <p:nvSpPr>
              <p:cNvPr id="64" name="AutoShape 11"/>
              <p:cNvSpPr>
                <a:spLocks noChangeArrowheads="1"/>
              </p:cNvSpPr>
              <p:nvPr/>
            </p:nvSpPr>
            <p:spPr bwMode="auto">
              <a:xfrm>
                <a:off x="3312" y="2208"/>
                <a:ext cx="1488" cy="528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600" dirty="0">
                    <a:latin typeface="Arial" panose="020B0604020202020204" pitchFamily="34" charset="0"/>
                  </a:rPr>
                  <a:t>Determine the shortest</a:t>
                </a:r>
                <a:endParaRPr lang="en-US" sz="1600" dirty="0">
                  <a:latin typeface="Arial" panose="020B0604020202020204" pitchFamily="34" charset="0"/>
                </a:endParaRPr>
              </a:p>
              <a:p>
                <a:pPr algn="ctr"/>
                <a:r>
                  <a:rPr lang="en-US" sz="1600" dirty="0">
                    <a:latin typeface="Arial" panose="020B0604020202020204" pitchFamily="34" charset="0"/>
                  </a:rPr>
                  <a:t> tour till now and</a:t>
                </a:r>
                <a:endParaRPr lang="en-US" sz="1600" dirty="0">
                  <a:latin typeface="Arial" panose="020B0604020202020204" pitchFamily="34" charset="0"/>
                </a:endParaRPr>
              </a:p>
              <a:p>
                <a:pPr algn="ctr"/>
                <a:r>
                  <a:rPr lang="en-US" sz="1600" dirty="0">
                    <a:latin typeface="Arial" panose="020B0604020202020204" pitchFamily="34" charset="0"/>
                  </a:rPr>
                  <a:t> update pheromone</a:t>
                </a:r>
                <a:endParaRPr lang="en-US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5" name="Line 20"/>
              <p:cNvSpPr>
                <a:spLocks noChangeShapeType="1"/>
              </p:cNvSpPr>
              <p:nvPr/>
            </p:nvSpPr>
            <p:spPr bwMode="auto">
              <a:xfrm flipV="1">
                <a:off x="4032" y="206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" name="Group 37"/>
            <p:cNvGrpSpPr/>
            <p:nvPr/>
          </p:nvGrpSpPr>
          <p:grpSpPr bwMode="auto">
            <a:xfrm>
              <a:off x="3136900" y="3625850"/>
              <a:ext cx="1066800" cy="869950"/>
              <a:chOff x="1976" y="2284"/>
              <a:chExt cx="672" cy="548"/>
            </a:xfrm>
          </p:grpSpPr>
          <p:grpSp>
            <p:nvGrpSpPr>
              <p:cNvPr id="60" name="Group 23"/>
              <p:cNvGrpSpPr/>
              <p:nvPr/>
            </p:nvGrpSpPr>
            <p:grpSpPr bwMode="auto">
              <a:xfrm>
                <a:off x="1976" y="2496"/>
                <a:ext cx="672" cy="336"/>
                <a:chOff x="1976" y="2496"/>
                <a:chExt cx="672" cy="336"/>
              </a:xfrm>
            </p:grpSpPr>
            <p:sp>
              <p:nvSpPr>
                <p:cNvPr id="62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2640" y="2496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1976" y="2496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1" name="Text Box 36"/>
              <p:cNvSpPr txBox="1">
                <a:spLocks noChangeArrowheads="1"/>
              </p:cNvSpPr>
              <p:nvPr/>
            </p:nvSpPr>
            <p:spPr bwMode="auto">
              <a:xfrm>
                <a:off x="2208" y="2284"/>
                <a:ext cx="384" cy="21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>
                    <a:latin typeface="Arial" panose="020B0604020202020204" pitchFamily="34" charset="0"/>
                  </a:rPr>
                  <a:t>NO</a:t>
                </a:r>
                <a:endParaRPr lang="en-US" sz="16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0" name="Group 46"/>
            <p:cNvGrpSpPr/>
            <p:nvPr/>
          </p:nvGrpSpPr>
          <p:grpSpPr bwMode="auto">
            <a:xfrm>
              <a:off x="7823200" y="2260600"/>
              <a:ext cx="939800" cy="2463800"/>
              <a:chOff x="4928" y="1424"/>
              <a:chExt cx="592" cy="1552"/>
            </a:xfrm>
          </p:grpSpPr>
          <p:sp>
            <p:nvSpPr>
              <p:cNvPr id="54" name="AutoShape 13"/>
              <p:cNvSpPr>
                <a:spLocks noChangeArrowheads="1"/>
              </p:cNvSpPr>
              <p:nvPr/>
            </p:nvSpPr>
            <p:spPr bwMode="auto">
              <a:xfrm>
                <a:off x="5040" y="2064"/>
                <a:ext cx="480" cy="912"/>
              </a:xfrm>
              <a:prstGeom prst="flowChartAlternate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600">
                    <a:latin typeface="Arial" panose="020B0604020202020204" pitchFamily="34" charset="0"/>
                  </a:rPr>
                  <a:t>STOP</a:t>
                </a:r>
                <a:endParaRPr lang="en-US" sz="1600">
                  <a:latin typeface="Arial" panose="020B0604020202020204" pitchFamily="34" charset="0"/>
                </a:endParaRPr>
              </a:p>
              <a:p>
                <a:pPr algn="ctr"/>
                <a:r>
                  <a:rPr lang="en-US" sz="1600">
                    <a:latin typeface="Arial" panose="020B0604020202020204" pitchFamily="34" charset="0"/>
                  </a:rPr>
                  <a:t>ACO</a:t>
                </a:r>
                <a:endParaRPr lang="en-US" sz="1600">
                  <a:latin typeface="Arial" panose="020B0604020202020204" pitchFamily="34" charset="0"/>
                </a:endParaRPr>
              </a:p>
            </p:txBody>
          </p:sp>
          <p:grpSp>
            <p:nvGrpSpPr>
              <p:cNvPr id="55" name="Group 42"/>
              <p:cNvGrpSpPr/>
              <p:nvPr/>
            </p:nvGrpSpPr>
            <p:grpSpPr bwMode="auto">
              <a:xfrm>
                <a:off x="4928" y="1424"/>
                <a:ext cx="384" cy="648"/>
                <a:chOff x="4928" y="1424"/>
                <a:chExt cx="384" cy="648"/>
              </a:xfrm>
            </p:grpSpPr>
            <p:grpSp>
              <p:nvGrpSpPr>
                <p:cNvPr id="56" name="Group 31"/>
                <p:cNvGrpSpPr/>
                <p:nvPr/>
              </p:nvGrpSpPr>
              <p:grpSpPr bwMode="auto">
                <a:xfrm>
                  <a:off x="4968" y="1608"/>
                  <a:ext cx="288" cy="464"/>
                  <a:chOff x="4968" y="1608"/>
                  <a:chExt cx="288" cy="464"/>
                </a:xfrm>
              </p:grpSpPr>
              <p:sp>
                <p:nvSpPr>
                  <p:cNvPr id="58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4968" y="1608"/>
                    <a:ext cx="28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5256" y="1608"/>
                    <a:ext cx="0" cy="46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7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928" y="1424"/>
                  <a:ext cx="384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600">
                      <a:latin typeface="Arial" panose="020B0604020202020204" pitchFamily="34" charset="0"/>
                    </a:rPr>
                    <a:t>YES</a:t>
                  </a:r>
                  <a:endParaRPr lang="en-US" sz="1600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51" name="Group 41"/>
            <p:cNvGrpSpPr/>
            <p:nvPr/>
          </p:nvGrpSpPr>
          <p:grpSpPr bwMode="auto">
            <a:xfrm>
              <a:off x="2841625" y="2049658"/>
              <a:ext cx="2057400" cy="465734"/>
              <a:chOff x="1790" y="2049658"/>
              <a:chExt cx="1296" cy="465734"/>
            </a:xfrm>
          </p:grpSpPr>
          <p:sp>
            <p:nvSpPr>
              <p:cNvPr id="52" name="Line 26"/>
              <p:cNvSpPr>
                <a:spLocks noChangeShapeType="1"/>
              </p:cNvSpPr>
              <p:nvPr/>
            </p:nvSpPr>
            <p:spPr bwMode="auto">
              <a:xfrm flipH="1">
                <a:off x="1790" y="2515392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Text Box 40"/>
              <p:cNvSpPr txBox="1">
                <a:spLocks noChangeArrowheads="1"/>
              </p:cNvSpPr>
              <p:nvPr/>
            </p:nvSpPr>
            <p:spPr bwMode="auto">
              <a:xfrm>
                <a:off x="2323" y="2049658"/>
                <a:ext cx="384" cy="35909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dirty="0">
                    <a:latin typeface="Arial" panose="020B0604020202020204" pitchFamily="34" charset="0"/>
                  </a:rPr>
                  <a:t>NO</a:t>
                </a:r>
                <a:endParaRPr lang="en-US" sz="1600" dirty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76" name="TextBox 75"/>
          <p:cNvSpPr txBox="1"/>
          <p:nvPr/>
        </p:nvSpPr>
        <p:spPr>
          <a:xfrm>
            <a:off x="2971800" y="457200"/>
            <a:ext cx="4383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 of ACO</a:t>
            </a:r>
            <a:endParaRPr lang="en-US" sz="4400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Algorithm</a:t>
            </a:r>
            <a:endParaRPr lang="en-US" sz="3200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1981200"/>
            <a:ext cx="5387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ant will move from node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node j with probability: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3581400"/>
            <a:ext cx="8915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the amount of pheromone on edge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 is a parameter to control the influence of τ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the desirability of edge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(a priori knowledge, typically 1 /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 d is the distance)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 is a parameter to control the influence of η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Content Placeholder 11" descr="w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43200" y="2590800"/>
            <a:ext cx="2264611" cy="838200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>
            <a:normAutofit/>
          </a:bodyPr>
          <a:lstStyle/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Pheromone Update: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of pheromone is updated according to the equation: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(1 − 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ρ)τ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Δτ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sz="1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where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τ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the amount of pheromone on a given edge 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ρ is the rate of pheromone evaporation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 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Δτ</a:t>
            </a:r>
            <a:r>
              <a:rPr lang="en-US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the amount of pheromone deposited, typically given by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/>
              <a:t>where </a:t>
            </a:r>
            <a:endParaRPr lang="en-US" sz="1800" dirty="0"/>
          </a:p>
          <a:p>
            <a:pPr>
              <a:buNone/>
            </a:pPr>
            <a:r>
              <a:rPr lang="en-US" sz="1800" i="1" dirty="0"/>
              <a:t>           </a:t>
            </a:r>
            <a:r>
              <a:rPr lang="en-US" sz="1800" i="1" dirty="0" err="1"/>
              <a:t>L</a:t>
            </a:r>
            <a:r>
              <a:rPr lang="en-US" sz="1800" i="1" baseline="-25000" dirty="0" err="1"/>
              <a:t>k</a:t>
            </a:r>
            <a:r>
              <a:rPr lang="en-US" sz="1800" dirty="0"/>
              <a:t> is the cost of the </a:t>
            </a:r>
            <a:r>
              <a:rPr lang="en-US" sz="1800" i="1" dirty="0" err="1"/>
              <a:t>kth</a:t>
            </a:r>
            <a:r>
              <a:rPr lang="en-US" sz="1800" i="1" dirty="0"/>
              <a:t>  </a:t>
            </a:r>
            <a:r>
              <a:rPr lang="en-US" sz="1800" dirty="0"/>
              <a:t> ant's tour (typically length).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p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2200" y="3657600"/>
            <a:ext cx="4178595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914400" y="2286000"/>
            <a:ext cx="7291388" cy="3928269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33400" y="13716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Pheromone values are updated by all the ants that have  completed the tour.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7400" y="609600"/>
            <a:ext cx="4693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Updating  the  pheromone </a:t>
            </a:r>
            <a:endParaRPr lang="en-US" sz="3200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	 Code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   procedure ACO_MetaHeuristic </a:t>
            </a:r>
            <a:endParaRPr lang="en-US" dirty="0"/>
          </a:p>
          <a:p>
            <a:pPr>
              <a:buNone/>
            </a:pPr>
            <a:r>
              <a:rPr lang="en-US" dirty="0"/>
              <a:t>    while(</a:t>
            </a:r>
            <a:r>
              <a:rPr lang="en-US" dirty="0" err="1"/>
              <a:t>not_termination</a:t>
            </a:r>
            <a:r>
              <a:rPr lang="en-US" dirty="0"/>
              <a:t>) </a:t>
            </a:r>
            <a:endParaRPr lang="en-US" dirty="0"/>
          </a:p>
          <a:p>
            <a:pPr>
              <a:buNone/>
            </a:pPr>
            <a:r>
              <a:rPr lang="en-US" dirty="0"/>
              <a:t>    generateSolutions() </a:t>
            </a:r>
            <a:endParaRPr lang="en-US" dirty="0"/>
          </a:p>
          <a:p>
            <a:pPr>
              <a:buNone/>
            </a:pPr>
            <a:r>
              <a:rPr lang="en-US" dirty="0"/>
              <a:t>    daemonActions() </a:t>
            </a:r>
            <a:endParaRPr lang="en-US" dirty="0"/>
          </a:p>
          <a:p>
            <a:pPr>
              <a:buNone/>
            </a:pPr>
            <a:r>
              <a:rPr lang="en-US" dirty="0"/>
              <a:t>    pheromoneUpdate() </a:t>
            </a:r>
            <a:endParaRPr lang="en-US" dirty="0"/>
          </a:p>
          <a:p>
            <a:pPr>
              <a:buNone/>
            </a:pPr>
            <a:r>
              <a:rPr lang="en-US" dirty="0"/>
              <a:t>    end while </a:t>
            </a:r>
            <a:endParaRPr lang="en-US" dirty="0"/>
          </a:p>
          <a:p>
            <a:pPr>
              <a:buNone/>
            </a:pPr>
            <a:r>
              <a:rPr lang="en-US" dirty="0"/>
              <a:t>    end procedure 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Simple example on TSP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6" descr="myant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52400" y="1524000"/>
            <a:ext cx="7620000" cy="464898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077200" y="1600200"/>
            <a:ext cx="461986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</a:t>
            </a:r>
            <a:endParaRPr lang="en-US" sz="3200" b="1" dirty="0"/>
          </a:p>
          <a:p>
            <a:r>
              <a:rPr lang="en-US" sz="3200" b="1" dirty="0"/>
              <a:t>S</a:t>
            </a:r>
            <a:endParaRPr lang="en-US" sz="3200" b="1" dirty="0"/>
          </a:p>
          <a:p>
            <a:r>
              <a:rPr lang="en-US" sz="3200" b="1" dirty="0"/>
              <a:t>P</a:t>
            </a:r>
            <a:endParaRPr lang="en-US" sz="3200" b="1" dirty="0"/>
          </a:p>
          <a:p>
            <a:r>
              <a:rPr lang="en-US" dirty="0"/>
              <a:t>U</a:t>
            </a:r>
            <a:endParaRPr lang="en-US" dirty="0"/>
          </a:p>
          <a:p>
            <a:r>
              <a:rPr lang="en-US" dirty="0"/>
              <a:t>S</a:t>
            </a:r>
            <a:endParaRPr lang="en-US" dirty="0"/>
          </a:p>
          <a:p>
            <a:r>
              <a:rPr lang="en-US" dirty="0"/>
              <a:t>I</a:t>
            </a:r>
            <a:endParaRPr lang="en-US" dirty="0"/>
          </a:p>
          <a:p>
            <a:r>
              <a:rPr lang="en-US" dirty="0"/>
              <a:t>N</a:t>
            </a:r>
            <a:endParaRPr lang="en-US" dirty="0"/>
          </a:p>
          <a:p>
            <a:r>
              <a:rPr lang="en-US" dirty="0"/>
              <a:t>G</a:t>
            </a:r>
            <a:endParaRPr lang="en-US" dirty="0"/>
          </a:p>
          <a:p>
            <a:r>
              <a:rPr lang="en-US" sz="3200" b="1" dirty="0"/>
              <a:t>A</a:t>
            </a:r>
            <a:endParaRPr lang="en-US" sz="3200" b="1" dirty="0"/>
          </a:p>
          <a:p>
            <a:r>
              <a:rPr lang="en-US" sz="3200" b="1" dirty="0"/>
              <a:t>C</a:t>
            </a:r>
            <a:endParaRPr lang="en-US" sz="3200" b="1" dirty="0"/>
          </a:p>
          <a:p>
            <a:r>
              <a:rPr lang="en-US" sz="3200" b="1" dirty="0"/>
              <a:t>O</a:t>
            </a:r>
            <a:endParaRPr lang="en-US" sz="32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noFill/>
        </p:spPr>
        <p:txBody>
          <a:bodyPr>
            <a:normAutofit fontScale="90000"/>
          </a:bodyPr>
          <a:lstStyle/>
          <a:p>
            <a:r>
              <a:rPr lang="en-US" sz="2800">
                <a:solidFill>
                  <a:srgbClr val="6767FF"/>
                </a:solidFill>
              </a:rPr>
              <a:t>A </a:t>
            </a:r>
            <a:r>
              <a:rPr lang="en-US" sz="3200">
                <a:solidFill>
                  <a:srgbClr val="6767FF"/>
                </a:solidFill>
              </a:rPr>
              <a:t>simple</a:t>
            </a:r>
            <a:r>
              <a:rPr lang="en-US" sz="2800">
                <a:solidFill>
                  <a:srgbClr val="6767FF"/>
                </a:solidFill>
              </a:rPr>
              <a:t> TSP example</a:t>
            </a:r>
            <a:endParaRPr lang="en-US" sz="2800">
              <a:solidFill>
                <a:srgbClr val="6767FF"/>
              </a:solidFill>
            </a:endParaRPr>
          </a:p>
        </p:txBody>
      </p:sp>
      <p:sp>
        <p:nvSpPr>
          <p:cNvPr id="170002" name="Oval 18"/>
          <p:cNvSpPr>
            <a:spLocks noChangeArrowheads="1"/>
          </p:cNvSpPr>
          <p:nvPr/>
        </p:nvSpPr>
        <p:spPr bwMode="auto">
          <a:xfrm>
            <a:off x="2971800" y="1981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03" name="Oval 19"/>
          <p:cNvSpPr>
            <a:spLocks noChangeArrowheads="1"/>
          </p:cNvSpPr>
          <p:nvPr/>
        </p:nvSpPr>
        <p:spPr bwMode="auto">
          <a:xfrm>
            <a:off x="6553200" y="1981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07" name="Oval 23"/>
          <p:cNvSpPr>
            <a:spLocks noChangeArrowheads="1"/>
          </p:cNvSpPr>
          <p:nvPr/>
        </p:nvSpPr>
        <p:spPr bwMode="auto">
          <a:xfrm>
            <a:off x="2133600" y="4800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08" name="Oval 24"/>
          <p:cNvSpPr>
            <a:spLocks noChangeArrowheads="1"/>
          </p:cNvSpPr>
          <p:nvPr/>
        </p:nvSpPr>
        <p:spPr bwMode="auto">
          <a:xfrm>
            <a:off x="4572000" y="3276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09" name="Oval 25"/>
          <p:cNvSpPr>
            <a:spLocks noChangeArrowheads="1"/>
          </p:cNvSpPr>
          <p:nvPr/>
        </p:nvSpPr>
        <p:spPr bwMode="auto">
          <a:xfrm>
            <a:off x="6400800" y="5181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10" name="Text Box 26"/>
          <p:cNvSpPr txBox="1">
            <a:spLocks noChangeArrowheads="1"/>
          </p:cNvSpPr>
          <p:nvPr/>
        </p:nvSpPr>
        <p:spPr bwMode="auto">
          <a:xfrm>
            <a:off x="2955925" y="2170113"/>
            <a:ext cx="33655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  <a:endParaRPr lang="en-US"/>
          </a:p>
        </p:txBody>
      </p:sp>
      <p:sp>
        <p:nvSpPr>
          <p:cNvPr id="170017" name="Text Box 33"/>
          <p:cNvSpPr txBox="1">
            <a:spLocks noChangeArrowheads="1"/>
          </p:cNvSpPr>
          <p:nvPr/>
        </p:nvSpPr>
        <p:spPr bwMode="auto">
          <a:xfrm>
            <a:off x="6400800" y="5486400"/>
            <a:ext cx="3365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  <a:endParaRPr lang="en-US"/>
          </a:p>
        </p:txBody>
      </p:sp>
      <p:sp>
        <p:nvSpPr>
          <p:cNvPr id="170018" name="Text Box 34"/>
          <p:cNvSpPr txBox="1">
            <a:spLocks noChangeArrowheads="1"/>
          </p:cNvSpPr>
          <p:nvPr/>
        </p:nvSpPr>
        <p:spPr bwMode="auto">
          <a:xfrm>
            <a:off x="2057400" y="5181600"/>
            <a:ext cx="3492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/>
              <a:t>D</a:t>
            </a:r>
            <a:endParaRPr lang="en-US"/>
          </a:p>
        </p:txBody>
      </p:sp>
      <p:sp>
        <p:nvSpPr>
          <p:cNvPr id="170019" name="Text Box 35"/>
          <p:cNvSpPr txBox="1">
            <a:spLocks noChangeArrowheads="1"/>
          </p:cNvSpPr>
          <p:nvPr/>
        </p:nvSpPr>
        <p:spPr bwMode="auto">
          <a:xfrm>
            <a:off x="4572000" y="3581400"/>
            <a:ext cx="3492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  <a:endParaRPr lang="en-US"/>
          </a:p>
        </p:txBody>
      </p:sp>
      <p:sp>
        <p:nvSpPr>
          <p:cNvPr id="170020" name="Text Box 36"/>
          <p:cNvSpPr txBox="1">
            <a:spLocks noChangeArrowheads="1"/>
          </p:cNvSpPr>
          <p:nvPr/>
        </p:nvSpPr>
        <p:spPr bwMode="auto">
          <a:xfrm>
            <a:off x="6553200" y="2286000"/>
            <a:ext cx="3365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  <a:endParaRPr lang="en-US"/>
          </a:p>
        </p:txBody>
      </p:sp>
      <p:grpSp>
        <p:nvGrpSpPr>
          <p:cNvPr id="2" name="Group 42"/>
          <p:cNvGrpSpPr/>
          <p:nvPr/>
        </p:nvGrpSpPr>
        <p:grpSpPr bwMode="auto">
          <a:xfrm>
            <a:off x="8001000" y="457200"/>
            <a:ext cx="914400" cy="1143000"/>
            <a:chOff x="1008" y="864"/>
            <a:chExt cx="576" cy="720"/>
          </a:xfrm>
        </p:grpSpPr>
        <p:pic>
          <p:nvPicPr>
            <p:cNvPr id="170021" name="Picture 37" descr="oneant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effectLst/>
          </p:spPr>
        </p:pic>
        <p:sp>
          <p:nvSpPr>
            <p:cNvPr id="170023" name="Text Box 39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 b="1"/>
            </a:p>
          </p:txBody>
        </p:sp>
        <p:sp>
          <p:nvSpPr>
            <p:cNvPr id="170024" name="Text Box 40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/>
                <a:t>1</a:t>
              </a:r>
              <a:endParaRPr lang="en-US" sz="1200" b="1"/>
            </a:p>
          </p:txBody>
        </p:sp>
        <p:sp>
          <p:nvSpPr>
            <p:cNvPr id="170025" name="Text Box 41"/>
            <p:cNvSpPr txBox="1">
              <a:spLocks noChangeArrowheads="1"/>
            </p:cNvSpPr>
            <p:nvPr/>
          </p:nvSpPr>
          <p:spPr bwMode="auto">
            <a:xfrm>
              <a:off x="1152" y="864"/>
              <a:ext cx="196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[]</a:t>
              </a:r>
              <a:endParaRPr lang="en-US" sz="1400" b="1"/>
            </a:p>
          </p:txBody>
        </p:sp>
      </p:grpSp>
      <p:grpSp>
        <p:nvGrpSpPr>
          <p:cNvPr id="3" name="Group 43"/>
          <p:cNvGrpSpPr/>
          <p:nvPr/>
        </p:nvGrpSpPr>
        <p:grpSpPr bwMode="auto">
          <a:xfrm>
            <a:off x="8137525" y="4281488"/>
            <a:ext cx="914400" cy="1143000"/>
            <a:chOff x="1008" y="864"/>
            <a:chExt cx="576" cy="720"/>
          </a:xfrm>
        </p:grpSpPr>
        <p:pic>
          <p:nvPicPr>
            <p:cNvPr id="170028" name="Picture 44" descr="oneant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70029" name="Text Box 45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 b="1"/>
            </a:p>
          </p:txBody>
        </p:sp>
        <p:sp>
          <p:nvSpPr>
            <p:cNvPr id="170030" name="Text Box 46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/>
                <a:t>4</a:t>
              </a:r>
              <a:endParaRPr lang="en-US" sz="1200" b="1"/>
            </a:p>
          </p:txBody>
        </p:sp>
        <p:sp>
          <p:nvSpPr>
            <p:cNvPr id="170031" name="Text Box 47"/>
            <p:cNvSpPr txBox="1">
              <a:spLocks noChangeArrowheads="1"/>
            </p:cNvSpPr>
            <p:nvPr/>
          </p:nvSpPr>
          <p:spPr bwMode="auto">
            <a:xfrm>
              <a:off x="1152" y="864"/>
              <a:ext cx="196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[]</a:t>
              </a:r>
              <a:endParaRPr lang="en-US" sz="1400" b="1"/>
            </a:p>
          </p:txBody>
        </p:sp>
      </p:grpSp>
      <p:grpSp>
        <p:nvGrpSpPr>
          <p:cNvPr id="4" name="Group 48"/>
          <p:cNvGrpSpPr/>
          <p:nvPr/>
        </p:nvGrpSpPr>
        <p:grpSpPr bwMode="auto">
          <a:xfrm>
            <a:off x="8120063" y="3028950"/>
            <a:ext cx="914400" cy="1143000"/>
            <a:chOff x="1008" y="864"/>
            <a:chExt cx="576" cy="720"/>
          </a:xfrm>
        </p:grpSpPr>
        <p:pic>
          <p:nvPicPr>
            <p:cNvPr id="170033" name="Picture 49" descr="oneant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70034" name="Text Box 50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 b="1"/>
            </a:p>
          </p:txBody>
        </p:sp>
        <p:sp>
          <p:nvSpPr>
            <p:cNvPr id="170035" name="Text Box 51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/>
                <a:t>3</a:t>
              </a:r>
              <a:endParaRPr lang="en-US" sz="1200" b="1"/>
            </a:p>
          </p:txBody>
        </p:sp>
        <p:sp>
          <p:nvSpPr>
            <p:cNvPr id="170036" name="Text Box 52"/>
            <p:cNvSpPr txBox="1">
              <a:spLocks noChangeArrowheads="1"/>
            </p:cNvSpPr>
            <p:nvPr/>
          </p:nvSpPr>
          <p:spPr bwMode="auto">
            <a:xfrm>
              <a:off x="1152" y="864"/>
              <a:ext cx="196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[]</a:t>
              </a:r>
              <a:endParaRPr lang="en-US" sz="1400" b="1"/>
            </a:p>
          </p:txBody>
        </p:sp>
      </p:grpSp>
      <p:grpSp>
        <p:nvGrpSpPr>
          <p:cNvPr id="5" name="Group 53"/>
          <p:cNvGrpSpPr/>
          <p:nvPr/>
        </p:nvGrpSpPr>
        <p:grpSpPr bwMode="auto">
          <a:xfrm>
            <a:off x="8040688" y="1722438"/>
            <a:ext cx="914400" cy="1143000"/>
            <a:chOff x="1008" y="864"/>
            <a:chExt cx="576" cy="720"/>
          </a:xfrm>
        </p:grpSpPr>
        <p:pic>
          <p:nvPicPr>
            <p:cNvPr id="170038" name="Picture 54" descr="oneant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70039" name="Text Box 55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 b="1"/>
            </a:p>
          </p:txBody>
        </p:sp>
        <p:sp>
          <p:nvSpPr>
            <p:cNvPr id="170040" name="Text Box 56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/>
                <a:t>2</a:t>
              </a:r>
              <a:endParaRPr lang="en-US" sz="1200" b="1"/>
            </a:p>
          </p:txBody>
        </p:sp>
        <p:sp>
          <p:nvSpPr>
            <p:cNvPr id="170041" name="Text Box 57"/>
            <p:cNvSpPr txBox="1">
              <a:spLocks noChangeArrowheads="1"/>
            </p:cNvSpPr>
            <p:nvPr/>
          </p:nvSpPr>
          <p:spPr bwMode="auto">
            <a:xfrm>
              <a:off x="1152" y="864"/>
              <a:ext cx="196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[]</a:t>
              </a:r>
              <a:endParaRPr lang="en-US" sz="1400" b="1"/>
            </a:p>
          </p:txBody>
        </p:sp>
      </p:grpSp>
      <p:grpSp>
        <p:nvGrpSpPr>
          <p:cNvPr id="6" name="Group 58"/>
          <p:cNvGrpSpPr/>
          <p:nvPr/>
        </p:nvGrpSpPr>
        <p:grpSpPr bwMode="auto">
          <a:xfrm>
            <a:off x="8077200" y="5562600"/>
            <a:ext cx="914400" cy="1143000"/>
            <a:chOff x="1008" y="864"/>
            <a:chExt cx="576" cy="720"/>
          </a:xfrm>
        </p:grpSpPr>
        <p:pic>
          <p:nvPicPr>
            <p:cNvPr id="170043" name="Picture 59" descr="oneant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70044" name="Text Box 60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 b="1"/>
            </a:p>
          </p:txBody>
        </p:sp>
        <p:sp>
          <p:nvSpPr>
            <p:cNvPr id="170045" name="Text Box 61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/>
                <a:t>5</a:t>
              </a:r>
              <a:endParaRPr lang="en-US" sz="1200" b="1"/>
            </a:p>
          </p:txBody>
        </p:sp>
        <p:sp>
          <p:nvSpPr>
            <p:cNvPr id="170046" name="Text Box 62"/>
            <p:cNvSpPr txBox="1">
              <a:spLocks noChangeArrowheads="1"/>
            </p:cNvSpPr>
            <p:nvPr/>
          </p:nvSpPr>
          <p:spPr bwMode="auto">
            <a:xfrm>
              <a:off x="1152" y="864"/>
              <a:ext cx="196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[]</a:t>
              </a:r>
              <a:endParaRPr lang="en-US" sz="1400" b="1"/>
            </a:p>
          </p:txBody>
        </p:sp>
      </p:grpSp>
      <p:sp>
        <p:nvSpPr>
          <p:cNvPr id="170048" name="Text Box 64"/>
          <p:cNvSpPr txBox="1">
            <a:spLocks noChangeArrowheads="1"/>
          </p:cNvSpPr>
          <p:nvPr/>
        </p:nvSpPr>
        <p:spPr bwMode="auto">
          <a:xfrm>
            <a:off x="2971800" y="6096000"/>
            <a:ext cx="3733800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sz="1600" b="1"/>
              <a:t>d</a:t>
            </a:r>
            <a:r>
              <a:rPr lang="en-US" sz="1600" b="1" baseline="-25000"/>
              <a:t>AB </a:t>
            </a:r>
            <a:r>
              <a:rPr lang="en-US" sz="1600" b="1"/>
              <a:t>=100;d</a:t>
            </a:r>
            <a:r>
              <a:rPr lang="en-US" sz="1600" b="1" baseline="-25000"/>
              <a:t>BC </a:t>
            </a:r>
            <a:r>
              <a:rPr lang="en-US" sz="1600" b="1"/>
              <a:t>= 60…;d</a:t>
            </a:r>
            <a:r>
              <a:rPr lang="en-US" sz="1600" b="1" baseline="-25000"/>
              <a:t>DE </a:t>
            </a:r>
            <a:r>
              <a:rPr lang="en-US" sz="1600" b="1"/>
              <a:t>=150</a:t>
            </a:r>
            <a:endParaRPr lang="en-US" sz="1600" b="1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noFill/>
        </p:spPr>
        <p:txBody>
          <a:bodyPr>
            <a:normAutofit fontScale="90000"/>
          </a:bodyPr>
          <a:lstStyle/>
          <a:p>
            <a:r>
              <a:rPr lang="en-US" sz="3200">
                <a:solidFill>
                  <a:srgbClr val="6767FF"/>
                </a:solidFill>
              </a:rPr>
              <a:t>Iteration 1</a:t>
            </a:r>
            <a:endParaRPr lang="en-US" sz="3200">
              <a:solidFill>
                <a:srgbClr val="6767FF"/>
              </a:solidFill>
            </a:endParaRPr>
          </a:p>
        </p:txBody>
      </p:sp>
      <p:sp>
        <p:nvSpPr>
          <p:cNvPr id="415747" name="Oval 1027"/>
          <p:cNvSpPr>
            <a:spLocks noChangeArrowheads="1"/>
          </p:cNvSpPr>
          <p:nvPr/>
        </p:nvSpPr>
        <p:spPr bwMode="auto">
          <a:xfrm>
            <a:off x="2971800" y="1981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5748" name="Oval 1028"/>
          <p:cNvSpPr>
            <a:spLocks noChangeArrowheads="1"/>
          </p:cNvSpPr>
          <p:nvPr/>
        </p:nvSpPr>
        <p:spPr bwMode="auto">
          <a:xfrm>
            <a:off x="6553200" y="1981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5749" name="Oval 1029"/>
          <p:cNvSpPr>
            <a:spLocks noChangeArrowheads="1"/>
          </p:cNvSpPr>
          <p:nvPr/>
        </p:nvSpPr>
        <p:spPr bwMode="auto">
          <a:xfrm>
            <a:off x="2133600" y="4800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5750" name="Oval 1030"/>
          <p:cNvSpPr>
            <a:spLocks noChangeArrowheads="1"/>
          </p:cNvSpPr>
          <p:nvPr/>
        </p:nvSpPr>
        <p:spPr bwMode="auto">
          <a:xfrm>
            <a:off x="4572000" y="3276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5751" name="Oval 1031"/>
          <p:cNvSpPr>
            <a:spLocks noChangeArrowheads="1"/>
          </p:cNvSpPr>
          <p:nvPr/>
        </p:nvSpPr>
        <p:spPr bwMode="auto">
          <a:xfrm>
            <a:off x="6400800" y="5181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5752" name="Text Box 1032"/>
          <p:cNvSpPr txBox="1">
            <a:spLocks noChangeArrowheads="1"/>
          </p:cNvSpPr>
          <p:nvPr/>
        </p:nvSpPr>
        <p:spPr bwMode="auto">
          <a:xfrm>
            <a:off x="2955925" y="2170113"/>
            <a:ext cx="33655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  <a:endParaRPr lang="en-US"/>
          </a:p>
        </p:txBody>
      </p:sp>
      <p:sp>
        <p:nvSpPr>
          <p:cNvPr id="415753" name="Text Box 1033"/>
          <p:cNvSpPr txBox="1">
            <a:spLocks noChangeArrowheads="1"/>
          </p:cNvSpPr>
          <p:nvPr/>
        </p:nvSpPr>
        <p:spPr bwMode="auto">
          <a:xfrm>
            <a:off x="6400800" y="5486400"/>
            <a:ext cx="3365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  <a:endParaRPr lang="en-US"/>
          </a:p>
        </p:txBody>
      </p:sp>
      <p:sp>
        <p:nvSpPr>
          <p:cNvPr id="415754" name="Text Box 1034"/>
          <p:cNvSpPr txBox="1">
            <a:spLocks noChangeArrowheads="1"/>
          </p:cNvSpPr>
          <p:nvPr/>
        </p:nvSpPr>
        <p:spPr bwMode="auto">
          <a:xfrm>
            <a:off x="2057400" y="5181600"/>
            <a:ext cx="3492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/>
              <a:t>D</a:t>
            </a:r>
            <a:endParaRPr lang="en-US"/>
          </a:p>
        </p:txBody>
      </p:sp>
      <p:sp>
        <p:nvSpPr>
          <p:cNvPr id="415755" name="Text Box 1035"/>
          <p:cNvSpPr txBox="1">
            <a:spLocks noChangeArrowheads="1"/>
          </p:cNvSpPr>
          <p:nvPr/>
        </p:nvSpPr>
        <p:spPr bwMode="auto">
          <a:xfrm>
            <a:off x="4572000" y="3581400"/>
            <a:ext cx="3492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  <a:endParaRPr lang="en-US"/>
          </a:p>
        </p:txBody>
      </p:sp>
      <p:sp>
        <p:nvSpPr>
          <p:cNvPr id="415756" name="Text Box 1036"/>
          <p:cNvSpPr txBox="1">
            <a:spLocks noChangeArrowheads="1"/>
          </p:cNvSpPr>
          <p:nvPr/>
        </p:nvSpPr>
        <p:spPr bwMode="auto">
          <a:xfrm>
            <a:off x="6553200" y="2286000"/>
            <a:ext cx="3365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  <a:endParaRPr lang="en-US"/>
          </a:p>
        </p:txBody>
      </p:sp>
      <p:grpSp>
        <p:nvGrpSpPr>
          <p:cNvPr id="2" name="Group 1037"/>
          <p:cNvGrpSpPr/>
          <p:nvPr/>
        </p:nvGrpSpPr>
        <p:grpSpPr bwMode="auto">
          <a:xfrm>
            <a:off x="2209800" y="1371600"/>
            <a:ext cx="914400" cy="1143000"/>
            <a:chOff x="1008" y="864"/>
            <a:chExt cx="576" cy="720"/>
          </a:xfrm>
        </p:grpSpPr>
        <p:pic>
          <p:nvPicPr>
            <p:cNvPr id="415758" name="Picture 1038" descr="oneant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5759" name="Text Box 1039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 b="1"/>
            </a:p>
          </p:txBody>
        </p:sp>
        <p:sp>
          <p:nvSpPr>
            <p:cNvPr id="415760" name="Text Box 1040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/>
                <a:t>1</a:t>
              </a:r>
              <a:endParaRPr lang="en-US" sz="1200" b="1"/>
            </a:p>
          </p:txBody>
        </p:sp>
        <p:sp>
          <p:nvSpPr>
            <p:cNvPr id="415761" name="Text Box 1041"/>
            <p:cNvSpPr txBox="1">
              <a:spLocks noChangeArrowheads="1"/>
            </p:cNvSpPr>
            <p:nvPr/>
          </p:nvSpPr>
          <p:spPr bwMode="auto">
            <a:xfrm>
              <a:off x="1152" y="864"/>
              <a:ext cx="277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[A]</a:t>
              </a:r>
              <a:endParaRPr lang="en-US" sz="1400" b="1"/>
            </a:p>
          </p:txBody>
        </p:sp>
      </p:grpSp>
      <p:grpSp>
        <p:nvGrpSpPr>
          <p:cNvPr id="3" name="Group 1042"/>
          <p:cNvGrpSpPr/>
          <p:nvPr/>
        </p:nvGrpSpPr>
        <p:grpSpPr bwMode="auto">
          <a:xfrm>
            <a:off x="5562600" y="4495800"/>
            <a:ext cx="914400" cy="1143000"/>
            <a:chOff x="1008" y="864"/>
            <a:chExt cx="576" cy="720"/>
          </a:xfrm>
        </p:grpSpPr>
        <p:pic>
          <p:nvPicPr>
            <p:cNvPr id="415763" name="Picture 1043" descr="oneant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5764" name="Text Box 1044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 b="1"/>
            </a:p>
          </p:txBody>
        </p:sp>
        <p:sp>
          <p:nvSpPr>
            <p:cNvPr id="415765" name="Text Box 1045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/>
                <a:t>5</a:t>
              </a:r>
              <a:endParaRPr lang="en-US" sz="1200" b="1"/>
            </a:p>
          </p:txBody>
        </p:sp>
        <p:sp>
          <p:nvSpPr>
            <p:cNvPr id="415766" name="Text Box 1046"/>
            <p:cNvSpPr txBox="1">
              <a:spLocks noChangeArrowheads="1"/>
            </p:cNvSpPr>
            <p:nvPr/>
          </p:nvSpPr>
          <p:spPr bwMode="auto">
            <a:xfrm>
              <a:off x="1152" y="864"/>
              <a:ext cx="271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[E]</a:t>
              </a:r>
              <a:endParaRPr lang="en-US" sz="1400" b="1"/>
            </a:p>
          </p:txBody>
        </p:sp>
      </p:grpSp>
      <p:grpSp>
        <p:nvGrpSpPr>
          <p:cNvPr id="4" name="Group 1047"/>
          <p:cNvGrpSpPr/>
          <p:nvPr/>
        </p:nvGrpSpPr>
        <p:grpSpPr bwMode="auto">
          <a:xfrm>
            <a:off x="3810000" y="2590800"/>
            <a:ext cx="914400" cy="1143000"/>
            <a:chOff x="1008" y="864"/>
            <a:chExt cx="576" cy="720"/>
          </a:xfrm>
        </p:grpSpPr>
        <p:pic>
          <p:nvPicPr>
            <p:cNvPr id="415768" name="Picture 1048" descr="oneant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5769" name="Text Box 1049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 b="1"/>
            </a:p>
          </p:txBody>
        </p:sp>
        <p:sp>
          <p:nvSpPr>
            <p:cNvPr id="415770" name="Text Box 1050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/>
                <a:t>3</a:t>
              </a:r>
              <a:endParaRPr lang="en-US" sz="1200" b="1"/>
            </a:p>
          </p:txBody>
        </p:sp>
        <p:sp>
          <p:nvSpPr>
            <p:cNvPr id="415771" name="Text Box 1051"/>
            <p:cNvSpPr txBox="1">
              <a:spLocks noChangeArrowheads="1"/>
            </p:cNvSpPr>
            <p:nvPr/>
          </p:nvSpPr>
          <p:spPr bwMode="auto">
            <a:xfrm>
              <a:off x="1152" y="864"/>
              <a:ext cx="277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[C]</a:t>
              </a:r>
              <a:endParaRPr lang="en-US" sz="1400" b="1"/>
            </a:p>
          </p:txBody>
        </p:sp>
      </p:grpSp>
      <p:grpSp>
        <p:nvGrpSpPr>
          <p:cNvPr id="5" name="Group 1052"/>
          <p:cNvGrpSpPr/>
          <p:nvPr/>
        </p:nvGrpSpPr>
        <p:grpSpPr bwMode="auto">
          <a:xfrm>
            <a:off x="5791200" y="1295400"/>
            <a:ext cx="914400" cy="1143000"/>
            <a:chOff x="1008" y="864"/>
            <a:chExt cx="576" cy="720"/>
          </a:xfrm>
        </p:grpSpPr>
        <p:pic>
          <p:nvPicPr>
            <p:cNvPr id="415773" name="Picture 1053" descr="oneant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5774" name="Text Box 1054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 b="1"/>
            </a:p>
          </p:txBody>
        </p:sp>
        <p:sp>
          <p:nvSpPr>
            <p:cNvPr id="415775" name="Text Box 1055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/>
                <a:t>2</a:t>
              </a:r>
              <a:endParaRPr lang="en-US" sz="1200" b="1"/>
            </a:p>
          </p:txBody>
        </p:sp>
        <p:sp>
          <p:nvSpPr>
            <p:cNvPr id="415776" name="Text Box 1056"/>
            <p:cNvSpPr txBox="1">
              <a:spLocks noChangeArrowheads="1"/>
            </p:cNvSpPr>
            <p:nvPr/>
          </p:nvSpPr>
          <p:spPr bwMode="auto">
            <a:xfrm>
              <a:off x="1152" y="864"/>
              <a:ext cx="277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[B]</a:t>
              </a:r>
              <a:endParaRPr lang="en-US" sz="1400" b="1"/>
            </a:p>
          </p:txBody>
        </p:sp>
      </p:grpSp>
      <p:grpSp>
        <p:nvGrpSpPr>
          <p:cNvPr id="6" name="Group 1057"/>
          <p:cNvGrpSpPr/>
          <p:nvPr/>
        </p:nvGrpSpPr>
        <p:grpSpPr bwMode="auto">
          <a:xfrm>
            <a:off x="1219200" y="4572000"/>
            <a:ext cx="914400" cy="1143000"/>
            <a:chOff x="1008" y="864"/>
            <a:chExt cx="576" cy="720"/>
          </a:xfrm>
        </p:grpSpPr>
        <p:pic>
          <p:nvPicPr>
            <p:cNvPr id="415778" name="Picture 1058" descr="oneant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5779" name="Text Box 1059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 b="1"/>
            </a:p>
          </p:txBody>
        </p:sp>
        <p:sp>
          <p:nvSpPr>
            <p:cNvPr id="415780" name="Text Box 1060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/>
                <a:t>4</a:t>
              </a:r>
              <a:endParaRPr lang="en-US" sz="1200" b="1"/>
            </a:p>
          </p:txBody>
        </p:sp>
        <p:sp>
          <p:nvSpPr>
            <p:cNvPr id="415781" name="Text Box 1061"/>
            <p:cNvSpPr txBox="1">
              <a:spLocks noChangeArrowheads="1"/>
            </p:cNvSpPr>
            <p:nvPr/>
          </p:nvSpPr>
          <p:spPr bwMode="auto">
            <a:xfrm>
              <a:off x="1152" y="864"/>
              <a:ext cx="277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[D]</a:t>
              </a:r>
              <a:endParaRPr lang="en-US" sz="1400" b="1"/>
            </a:p>
          </p:txBody>
        </p:sp>
      </p:grp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noFill/>
        </p:spPr>
        <p:txBody>
          <a:bodyPr>
            <a:normAutofit fontScale="90000"/>
          </a:bodyPr>
          <a:lstStyle/>
          <a:p>
            <a:r>
              <a:rPr lang="en-US" sz="3200">
                <a:solidFill>
                  <a:srgbClr val="6767FF"/>
                </a:solidFill>
              </a:rPr>
              <a:t>How to build next sub-solution?</a:t>
            </a:r>
            <a:endParaRPr lang="en-US" sz="3200">
              <a:solidFill>
                <a:srgbClr val="6767FF"/>
              </a:solidFill>
            </a:endParaRPr>
          </a:p>
        </p:txBody>
      </p:sp>
      <p:sp>
        <p:nvSpPr>
          <p:cNvPr id="203779" name="Oval 3"/>
          <p:cNvSpPr>
            <a:spLocks noChangeArrowheads="1"/>
          </p:cNvSpPr>
          <p:nvPr/>
        </p:nvSpPr>
        <p:spPr bwMode="auto">
          <a:xfrm>
            <a:off x="2971800" y="1981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780" name="Oval 4"/>
          <p:cNvSpPr>
            <a:spLocks noChangeArrowheads="1"/>
          </p:cNvSpPr>
          <p:nvPr/>
        </p:nvSpPr>
        <p:spPr bwMode="auto">
          <a:xfrm>
            <a:off x="6553200" y="1981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781" name="Oval 5"/>
          <p:cNvSpPr>
            <a:spLocks noChangeArrowheads="1"/>
          </p:cNvSpPr>
          <p:nvPr/>
        </p:nvSpPr>
        <p:spPr bwMode="auto">
          <a:xfrm>
            <a:off x="2133600" y="4800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782" name="Oval 6"/>
          <p:cNvSpPr>
            <a:spLocks noChangeArrowheads="1"/>
          </p:cNvSpPr>
          <p:nvPr/>
        </p:nvSpPr>
        <p:spPr bwMode="auto">
          <a:xfrm>
            <a:off x="4572000" y="3276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783" name="Oval 7"/>
          <p:cNvSpPr>
            <a:spLocks noChangeArrowheads="1"/>
          </p:cNvSpPr>
          <p:nvPr/>
        </p:nvSpPr>
        <p:spPr bwMode="auto">
          <a:xfrm>
            <a:off x="6400800" y="5181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784" name="Text Box 8"/>
          <p:cNvSpPr txBox="1">
            <a:spLocks noChangeArrowheads="1"/>
          </p:cNvSpPr>
          <p:nvPr/>
        </p:nvSpPr>
        <p:spPr bwMode="auto">
          <a:xfrm>
            <a:off x="2955925" y="2170113"/>
            <a:ext cx="33655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  <a:endParaRPr lang="en-US"/>
          </a:p>
        </p:txBody>
      </p:sp>
      <p:sp>
        <p:nvSpPr>
          <p:cNvPr id="203785" name="Text Box 9"/>
          <p:cNvSpPr txBox="1">
            <a:spLocks noChangeArrowheads="1"/>
          </p:cNvSpPr>
          <p:nvPr/>
        </p:nvSpPr>
        <p:spPr bwMode="auto">
          <a:xfrm>
            <a:off x="6400800" y="5486400"/>
            <a:ext cx="3365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  <a:endParaRPr lang="en-US"/>
          </a:p>
        </p:txBody>
      </p:sp>
      <p:sp>
        <p:nvSpPr>
          <p:cNvPr id="203786" name="Text Box 10"/>
          <p:cNvSpPr txBox="1">
            <a:spLocks noChangeArrowheads="1"/>
          </p:cNvSpPr>
          <p:nvPr/>
        </p:nvSpPr>
        <p:spPr bwMode="auto">
          <a:xfrm>
            <a:off x="2057400" y="5181600"/>
            <a:ext cx="3492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/>
              <a:t>D</a:t>
            </a:r>
            <a:endParaRPr lang="en-US"/>
          </a:p>
        </p:txBody>
      </p:sp>
      <p:sp>
        <p:nvSpPr>
          <p:cNvPr id="203787" name="Text Box 11"/>
          <p:cNvSpPr txBox="1">
            <a:spLocks noChangeArrowheads="1"/>
          </p:cNvSpPr>
          <p:nvPr/>
        </p:nvSpPr>
        <p:spPr bwMode="auto">
          <a:xfrm>
            <a:off x="4572000" y="3581400"/>
            <a:ext cx="3492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  <a:endParaRPr lang="en-US"/>
          </a:p>
        </p:txBody>
      </p:sp>
      <p:sp>
        <p:nvSpPr>
          <p:cNvPr id="203788" name="Text Box 12"/>
          <p:cNvSpPr txBox="1">
            <a:spLocks noChangeArrowheads="1"/>
          </p:cNvSpPr>
          <p:nvPr/>
        </p:nvSpPr>
        <p:spPr bwMode="auto">
          <a:xfrm>
            <a:off x="6553200" y="2286000"/>
            <a:ext cx="3365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  <a:endParaRPr lang="en-US"/>
          </a:p>
        </p:txBody>
      </p:sp>
      <p:grpSp>
        <p:nvGrpSpPr>
          <p:cNvPr id="2" name="Group 59"/>
          <p:cNvGrpSpPr/>
          <p:nvPr/>
        </p:nvGrpSpPr>
        <p:grpSpPr bwMode="auto">
          <a:xfrm>
            <a:off x="2209800" y="1371600"/>
            <a:ext cx="914400" cy="1143000"/>
            <a:chOff x="1008" y="864"/>
            <a:chExt cx="576" cy="720"/>
          </a:xfrm>
        </p:grpSpPr>
        <p:pic>
          <p:nvPicPr>
            <p:cNvPr id="203836" name="Picture 60" descr="oneant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3837" name="Text Box 61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 b="1"/>
            </a:p>
          </p:txBody>
        </p:sp>
        <p:sp>
          <p:nvSpPr>
            <p:cNvPr id="203838" name="Text Box 62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/>
                <a:t>1</a:t>
              </a:r>
              <a:endParaRPr lang="en-US" sz="1200" b="1"/>
            </a:p>
          </p:txBody>
        </p:sp>
        <p:sp>
          <p:nvSpPr>
            <p:cNvPr id="203839" name="Text Box 63"/>
            <p:cNvSpPr txBox="1">
              <a:spLocks noChangeArrowheads="1"/>
            </p:cNvSpPr>
            <p:nvPr/>
          </p:nvSpPr>
          <p:spPr bwMode="auto">
            <a:xfrm>
              <a:off x="1152" y="864"/>
              <a:ext cx="277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[A]</a:t>
              </a:r>
              <a:endParaRPr lang="en-US" sz="1400" b="1"/>
            </a:p>
          </p:txBody>
        </p:sp>
      </p:grpSp>
      <p:grpSp>
        <p:nvGrpSpPr>
          <p:cNvPr id="3" name="Group 84"/>
          <p:cNvGrpSpPr/>
          <p:nvPr/>
        </p:nvGrpSpPr>
        <p:grpSpPr bwMode="auto">
          <a:xfrm>
            <a:off x="1828800" y="2438400"/>
            <a:ext cx="914400" cy="1143000"/>
            <a:chOff x="1008" y="864"/>
            <a:chExt cx="576" cy="720"/>
          </a:xfrm>
        </p:grpSpPr>
        <p:pic>
          <p:nvPicPr>
            <p:cNvPr id="203861" name="Picture 85" descr="oneant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3862" name="Text Box 86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 b="1"/>
            </a:p>
          </p:txBody>
        </p:sp>
        <p:sp>
          <p:nvSpPr>
            <p:cNvPr id="203863" name="Text Box 87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/>
                <a:t>1</a:t>
              </a:r>
              <a:endParaRPr lang="en-US" sz="1200" b="1"/>
            </a:p>
          </p:txBody>
        </p:sp>
        <p:sp>
          <p:nvSpPr>
            <p:cNvPr id="203864" name="Text Box 88"/>
            <p:cNvSpPr txBox="1">
              <a:spLocks noChangeArrowheads="1"/>
            </p:cNvSpPr>
            <p:nvPr/>
          </p:nvSpPr>
          <p:spPr bwMode="auto">
            <a:xfrm>
              <a:off x="1152" y="864"/>
              <a:ext cx="277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[A]</a:t>
              </a:r>
              <a:endParaRPr lang="en-US" sz="1400" b="1"/>
            </a:p>
          </p:txBody>
        </p:sp>
      </p:grpSp>
      <p:grpSp>
        <p:nvGrpSpPr>
          <p:cNvPr id="4" name="Group 89"/>
          <p:cNvGrpSpPr/>
          <p:nvPr/>
        </p:nvGrpSpPr>
        <p:grpSpPr bwMode="auto">
          <a:xfrm>
            <a:off x="2743200" y="4267200"/>
            <a:ext cx="914400" cy="1143000"/>
            <a:chOff x="1008" y="864"/>
            <a:chExt cx="576" cy="720"/>
          </a:xfrm>
        </p:grpSpPr>
        <p:pic>
          <p:nvPicPr>
            <p:cNvPr id="203866" name="Picture 90" descr="oneant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3867" name="Text Box 91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 b="1"/>
            </a:p>
          </p:txBody>
        </p:sp>
        <p:sp>
          <p:nvSpPr>
            <p:cNvPr id="203868" name="Text Box 92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/>
                <a:t>1</a:t>
              </a:r>
              <a:endParaRPr lang="en-US" sz="1200" b="1"/>
            </a:p>
          </p:txBody>
        </p:sp>
        <p:sp>
          <p:nvSpPr>
            <p:cNvPr id="203869" name="Text Box 93"/>
            <p:cNvSpPr txBox="1">
              <a:spLocks noChangeArrowheads="1"/>
            </p:cNvSpPr>
            <p:nvPr/>
          </p:nvSpPr>
          <p:spPr bwMode="auto">
            <a:xfrm>
              <a:off x="1152" y="864"/>
              <a:ext cx="277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[A]</a:t>
              </a:r>
              <a:endParaRPr lang="en-US" sz="1400" b="1"/>
            </a:p>
          </p:txBody>
        </p:sp>
      </p:grpSp>
      <p:grpSp>
        <p:nvGrpSpPr>
          <p:cNvPr id="5" name="Group 94"/>
          <p:cNvGrpSpPr/>
          <p:nvPr/>
        </p:nvGrpSpPr>
        <p:grpSpPr bwMode="auto">
          <a:xfrm>
            <a:off x="1752600" y="3352800"/>
            <a:ext cx="914400" cy="1143000"/>
            <a:chOff x="1008" y="864"/>
            <a:chExt cx="576" cy="720"/>
          </a:xfrm>
        </p:grpSpPr>
        <p:pic>
          <p:nvPicPr>
            <p:cNvPr id="203871" name="Picture 95" descr="oneant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3872" name="Text Box 96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 b="1"/>
            </a:p>
          </p:txBody>
        </p:sp>
        <p:sp>
          <p:nvSpPr>
            <p:cNvPr id="203873" name="Text Box 97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/>
                <a:t>1</a:t>
              </a:r>
              <a:endParaRPr lang="en-US" sz="1200" b="1"/>
            </a:p>
          </p:txBody>
        </p:sp>
        <p:sp>
          <p:nvSpPr>
            <p:cNvPr id="203874" name="Text Box 98"/>
            <p:cNvSpPr txBox="1">
              <a:spLocks noChangeArrowheads="1"/>
            </p:cNvSpPr>
            <p:nvPr/>
          </p:nvSpPr>
          <p:spPr bwMode="auto">
            <a:xfrm>
              <a:off x="1152" y="864"/>
              <a:ext cx="277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[A]</a:t>
              </a:r>
              <a:endParaRPr lang="en-US" sz="1400" b="1"/>
            </a:p>
          </p:txBody>
        </p:sp>
      </p:grpSp>
      <p:grpSp>
        <p:nvGrpSpPr>
          <p:cNvPr id="6" name="Group 99"/>
          <p:cNvGrpSpPr/>
          <p:nvPr/>
        </p:nvGrpSpPr>
        <p:grpSpPr bwMode="auto">
          <a:xfrm>
            <a:off x="2590800" y="4191000"/>
            <a:ext cx="914400" cy="1143000"/>
            <a:chOff x="1008" y="864"/>
            <a:chExt cx="576" cy="720"/>
          </a:xfrm>
        </p:grpSpPr>
        <p:pic>
          <p:nvPicPr>
            <p:cNvPr id="203876" name="Picture 100" descr="oneant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3877" name="Text Box 101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 b="1"/>
            </a:p>
          </p:txBody>
        </p:sp>
        <p:sp>
          <p:nvSpPr>
            <p:cNvPr id="203878" name="Text Box 102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/>
                <a:t>1</a:t>
              </a:r>
              <a:endParaRPr lang="en-US" sz="1200" b="1"/>
            </a:p>
          </p:txBody>
        </p:sp>
        <p:sp>
          <p:nvSpPr>
            <p:cNvPr id="203879" name="Text Box 103"/>
            <p:cNvSpPr txBox="1">
              <a:spLocks noChangeArrowheads="1"/>
            </p:cNvSpPr>
            <p:nvPr/>
          </p:nvSpPr>
          <p:spPr bwMode="auto">
            <a:xfrm>
              <a:off x="1152" y="864"/>
              <a:ext cx="389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[A,D]</a:t>
              </a:r>
              <a:endParaRPr lang="en-US" sz="1400" b="1"/>
            </a:p>
          </p:txBody>
        </p:sp>
      </p:grpSp>
      <p:sp>
        <p:nvSpPr>
          <p:cNvPr id="203880" name="Line 104"/>
          <p:cNvSpPr>
            <a:spLocks noChangeShapeType="1"/>
          </p:cNvSpPr>
          <p:nvPr/>
        </p:nvSpPr>
        <p:spPr bwMode="auto">
          <a:xfrm flipH="1">
            <a:off x="2286000" y="2133600"/>
            <a:ext cx="76200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3881" name="Line 105"/>
          <p:cNvSpPr>
            <a:spLocks noChangeShapeType="1"/>
          </p:cNvSpPr>
          <p:nvPr/>
        </p:nvSpPr>
        <p:spPr bwMode="auto">
          <a:xfrm>
            <a:off x="3048000" y="2057400"/>
            <a:ext cx="1600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3882" name="Line 106"/>
          <p:cNvSpPr>
            <a:spLocks noChangeShapeType="1"/>
          </p:cNvSpPr>
          <p:nvPr/>
        </p:nvSpPr>
        <p:spPr bwMode="auto">
          <a:xfrm>
            <a:off x="3124200" y="20574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3883" name="Line 107"/>
          <p:cNvSpPr>
            <a:spLocks noChangeShapeType="1"/>
          </p:cNvSpPr>
          <p:nvPr/>
        </p:nvSpPr>
        <p:spPr bwMode="auto">
          <a:xfrm>
            <a:off x="3048000" y="2133600"/>
            <a:ext cx="34290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03814" name="Object 38"/>
          <p:cNvGraphicFramePr>
            <a:graphicFrameLocks noChangeAspect="1"/>
          </p:cNvGraphicFramePr>
          <p:nvPr/>
        </p:nvGraphicFramePr>
        <p:xfrm>
          <a:off x="838200" y="3124200"/>
          <a:ext cx="77724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2" imgW="71628000" imgH="24993600" progId="Equation.3">
                  <p:embed/>
                </p:oleObj>
              </mc:Choice>
              <mc:Fallback>
                <p:oleObj name="Equation" r:id="rId2" imgW="71628000" imgH="24993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124200"/>
                        <a:ext cx="7772400" cy="2286000"/>
                      </a:xfrm>
                      <a:prstGeom prst="rect">
                        <a:avLst/>
                      </a:prstGeom>
                      <a:solidFill>
                        <a:srgbClr val="6767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3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3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880" grpId="0" animBg="1"/>
      <p:bldP spid="203881" grpId="0" animBg="1"/>
      <p:bldP spid="203882" grpId="0" animBg="1"/>
      <p:bldP spid="20388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noFill/>
        </p:spPr>
        <p:txBody>
          <a:bodyPr/>
          <a:lstStyle/>
          <a:p>
            <a:r>
              <a:rPr lang="en-US" sz="3200">
                <a:solidFill>
                  <a:srgbClr val="6767FF"/>
                </a:solidFill>
              </a:rPr>
              <a:t>Iteration 2</a:t>
            </a:r>
            <a:endParaRPr lang="en-US" sz="3200">
              <a:solidFill>
                <a:srgbClr val="6767FF"/>
              </a:solidFill>
            </a:endParaRPr>
          </a:p>
        </p:txBody>
      </p:sp>
      <p:sp>
        <p:nvSpPr>
          <p:cNvPr id="197635" name="Oval 3"/>
          <p:cNvSpPr>
            <a:spLocks noChangeArrowheads="1"/>
          </p:cNvSpPr>
          <p:nvPr/>
        </p:nvSpPr>
        <p:spPr bwMode="auto">
          <a:xfrm>
            <a:off x="2971800" y="1981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636" name="Oval 4"/>
          <p:cNvSpPr>
            <a:spLocks noChangeArrowheads="1"/>
          </p:cNvSpPr>
          <p:nvPr/>
        </p:nvSpPr>
        <p:spPr bwMode="auto">
          <a:xfrm>
            <a:off x="6553200" y="1981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637" name="Oval 5"/>
          <p:cNvSpPr>
            <a:spLocks noChangeArrowheads="1"/>
          </p:cNvSpPr>
          <p:nvPr/>
        </p:nvSpPr>
        <p:spPr bwMode="auto">
          <a:xfrm>
            <a:off x="2133600" y="4800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638" name="Oval 6"/>
          <p:cNvSpPr>
            <a:spLocks noChangeArrowheads="1"/>
          </p:cNvSpPr>
          <p:nvPr/>
        </p:nvSpPr>
        <p:spPr bwMode="auto">
          <a:xfrm>
            <a:off x="4572000" y="3276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639" name="Oval 7"/>
          <p:cNvSpPr>
            <a:spLocks noChangeArrowheads="1"/>
          </p:cNvSpPr>
          <p:nvPr/>
        </p:nvSpPr>
        <p:spPr bwMode="auto">
          <a:xfrm>
            <a:off x="6400800" y="5181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640" name="Text Box 8"/>
          <p:cNvSpPr txBox="1">
            <a:spLocks noChangeArrowheads="1"/>
          </p:cNvSpPr>
          <p:nvPr/>
        </p:nvSpPr>
        <p:spPr bwMode="auto">
          <a:xfrm>
            <a:off x="2955925" y="2170113"/>
            <a:ext cx="33655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  <a:endParaRPr lang="en-US"/>
          </a:p>
        </p:txBody>
      </p:sp>
      <p:sp>
        <p:nvSpPr>
          <p:cNvPr id="197641" name="Text Box 9"/>
          <p:cNvSpPr txBox="1">
            <a:spLocks noChangeArrowheads="1"/>
          </p:cNvSpPr>
          <p:nvPr/>
        </p:nvSpPr>
        <p:spPr bwMode="auto">
          <a:xfrm>
            <a:off x="6400800" y="5486400"/>
            <a:ext cx="3365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  <a:endParaRPr lang="en-US"/>
          </a:p>
        </p:txBody>
      </p:sp>
      <p:sp>
        <p:nvSpPr>
          <p:cNvPr id="197642" name="Text Box 10"/>
          <p:cNvSpPr txBox="1">
            <a:spLocks noChangeArrowheads="1"/>
          </p:cNvSpPr>
          <p:nvPr/>
        </p:nvSpPr>
        <p:spPr bwMode="auto">
          <a:xfrm>
            <a:off x="2057400" y="5181600"/>
            <a:ext cx="3492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/>
              <a:t>D</a:t>
            </a:r>
            <a:endParaRPr lang="en-US"/>
          </a:p>
        </p:txBody>
      </p:sp>
      <p:sp>
        <p:nvSpPr>
          <p:cNvPr id="197643" name="Text Box 11"/>
          <p:cNvSpPr txBox="1">
            <a:spLocks noChangeArrowheads="1"/>
          </p:cNvSpPr>
          <p:nvPr/>
        </p:nvSpPr>
        <p:spPr bwMode="auto">
          <a:xfrm>
            <a:off x="4572000" y="3581400"/>
            <a:ext cx="3492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  <a:endParaRPr lang="en-US"/>
          </a:p>
        </p:txBody>
      </p:sp>
      <p:sp>
        <p:nvSpPr>
          <p:cNvPr id="197644" name="Text Box 12"/>
          <p:cNvSpPr txBox="1">
            <a:spLocks noChangeArrowheads="1"/>
          </p:cNvSpPr>
          <p:nvPr/>
        </p:nvSpPr>
        <p:spPr bwMode="auto">
          <a:xfrm>
            <a:off x="6553200" y="2286000"/>
            <a:ext cx="3365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  <a:endParaRPr lang="en-US"/>
          </a:p>
        </p:txBody>
      </p:sp>
      <p:grpSp>
        <p:nvGrpSpPr>
          <p:cNvPr id="2" name="Group 23"/>
          <p:cNvGrpSpPr/>
          <p:nvPr/>
        </p:nvGrpSpPr>
        <p:grpSpPr bwMode="auto">
          <a:xfrm>
            <a:off x="6934200" y="1371600"/>
            <a:ext cx="914400" cy="1143000"/>
            <a:chOff x="1008" y="864"/>
            <a:chExt cx="576" cy="720"/>
          </a:xfrm>
        </p:grpSpPr>
        <p:pic>
          <p:nvPicPr>
            <p:cNvPr id="197656" name="Picture 24" descr="oneant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97657" name="Text Box 25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 b="1"/>
            </a:p>
          </p:txBody>
        </p:sp>
        <p:sp>
          <p:nvSpPr>
            <p:cNvPr id="197658" name="Text Box 26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/>
                <a:t>3</a:t>
              </a:r>
              <a:endParaRPr lang="en-US" sz="1200" b="1"/>
            </a:p>
          </p:txBody>
        </p:sp>
        <p:sp>
          <p:nvSpPr>
            <p:cNvPr id="197659" name="Text Box 27"/>
            <p:cNvSpPr txBox="1">
              <a:spLocks noChangeArrowheads="1"/>
            </p:cNvSpPr>
            <p:nvPr/>
          </p:nvSpPr>
          <p:spPr bwMode="auto">
            <a:xfrm>
              <a:off x="1152" y="864"/>
              <a:ext cx="389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[C,B]</a:t>
              </a:r>
              <a:endParaRPr lang="en-US" sz="1400" b="1"/>
            </a:p>
          </p:txBody>
        </p:sp>
      </p:grpSp>
      <p:grpSp>
        <p:nvGrpSpPr>
          <p:cNvPr id="3" name="Group 33"/>
          <p:cNvGrpSpPr/>
          <p:nvPr/>
        </p:nvGrpSpPr>
        <p:grpSpPr bwMode="auto">
          <a:xfrm>
            <a:off x="2133600" y="1295400"/>
            <a:ext cx="914400" cy="1143000"/>
            <a:chOff x="1008" y="864"/>
            <a:chExt cx="576" cy="720"/>
          </a:xfrm>
        </p:grpSpPr>
        <p:pic>
          <p:nvPicPr>
            <p:cNvPr id="197666" name="Picture 34" descr="oneant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97667" name="Text Box 35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 b="1"/>
            </a:p>
          </p:txBody>
        </p:sp>
        <p:sp>
          <p:nvSpPr>
            <p:cNvPr id="197668" name="Text Box 36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/>
                <a:t>5</a:t>
              </a:r>
              <a:endParaRPr lang="en-US" sz="1200" b="1"/>
            </a:p>
          </p:txBody>
        </p:sp>
        <p:sp>
          <p:nvSpPr>
            <p:cNvPr id="197669" name="Text Box 37"/>
            <p:cNvSpPr txBox="1">
              <a:spLocks noChangeArrowheads="1"/>
            </p:cNvSpPr>
            <p:nvPr/>
          </p:nvSpPr>
          <p:spPr bwMode="auto">
            <a:xfrm>
              <a:off x="1152" y="864"/>
              <a:ext cx="383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[E,A]</a:t>
              </a:r>
              <a:endParaRPr lang="en-US" sz="1400" b="1"/>
            </a:p>
          </p:txBody>
        </p:sp>
      </p:grpSp>
      <p:grpSp>
        <p:nvGrpSpPr>
          <p:cNvPr id="4" name="Group 38"/>
          <p:cNvGrpSpPr/>
          <p:nvPr/>
        </p:nvGrpSpPr>
        <p:grpSpPr bwMode="auto">
          <a:xfrm>
            <a:off x="1295400" y="4191000"/>
            <a:ext cx="914400" cy="1143000"/>
            <a:chOff x="1008" y="864"/>
            <a:chExt cx="576" cy="720"/>
          </a:xfrm>
        </p:grpSpPr>
        <p:pic>
          <p:nvPicPr>
            <p:cNvPr id="197671" name="Picture 39" descr="oneant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7672" name="Text Box 40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 b="1"/>
            </a:p>
          </p:txBody>
        </p:sp>
        <p:sp>
          <p:nvSpPr>
            <p:cNvPr id="197673" name="Text Box 41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/>
                <a:t>1</a:t>
              </a:r>
              <a:endParaRPr lang="en-US" sz="1200" b="1"/>
            </a:p>
          </p:txBody>
        </p:sp>
        <p:sp>
          <p:nvSpPr>
            <p:cNvPr id="197674" name="Text Box 42"/>
            <p:cNvSpPr txBox="1">
              <a:spLocks noChangeArrowheads="1"/>
            </p:cNvSpPr>
            <p:nvPr/>
          </p:nvSpPr>
          <p:spPr bwMode="auto">
            <a:xfrm>
              <a:off x="1152" y="864"/>
              <a:ext cx="389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[A,D]</a:t>
              </a:r>
              <a:endParaRPr lang="en-US" sz="1400" b="1"/>
            </a:p>
          </p:txBody>
        </p:sp>
      </p:grpSp>
      <p:grpSp>
        <p:nvGrpSpPr>
          <p:cNvPr id="5" name="Group 43"/>
          <p:cNvGrpSpPr/>
          <p:nvPr/>
        </p:nvGrpSpPr>
        <p:grpSpPr bwMode="auto">
          <a:xfrm>
            <a:off x="3657600" y="2743200"/>
            <a:ext cx="914400" cy="1143000"/>
            <a:chOff x="1008" y="864"/>
            <a:chExt cx="576" cy="720"/>
          </a:xfrm>
        </p:grpSpPr>
        <p:pic>
          <p:nvPicPr>
            <p:cNvPr id="197676" name="Picture 44" descr="oneant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7677" name="Text Box 45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 b="1"/>
            </a:p>
          </p:txBody>
        </p:sp>
        <p:sp>
          <p:nvSpPr>
            <p:cNvPr id="197678" name="Text Box 46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/>
                <a:t>2</a:t>
              </a:r>
              <a:endParaRPr lang="en-US" sz="1200" b="1"/>
            </a:p>
          </p:txBody>
        </p:sp>
        <p:sp>
          <p:nvSpPr>
            <p:cNvPr id="197679" name="Text Box 47"/>
            <p:cNvSpPr txBox="1">
              <a:spLocks noChangeArrowheads="1"/>
            </p:cNvSpPr>
            <p:nvPr/>
          </p:nvSpPr>
          <p:spPr bwMode="auto">
            <a:xfrm>
              <a:off x="1152" y="864"/>
              <a:ext cx="389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[B,C]</a:t>
              </a:r>
              <a:endParaRPr lang="en-US" sz="1400" b="1"/>
            </a:p>
          </p:txBody>
        </p:sp>
      </p:grpSp>
      <p:grpSp>
        <p:nvGrpSpPr>
          <p:cNvPr id="6" name="Group 48"/>
          <p:cNvGrpSpPr/>
          <p:nvPr/>
        </p:nvGrpSpPr>
        <p:grpSpPr bwMode="auto">
          <a:xfrm>
            <a:off x="5562600" y="4495800"/>
            <a:ext cx="914400" cy="1143000"/>
            <a:chOff x="1008" y="864"/>
            <a:chExt cx="576" cy="720"/>
          </a:xfrm>
        </p:grpSpPr>
        <p:pic>
          <p:nvPicPr>
            <p:cNvPr id="197681" name="Picture 49" descr="oneant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7682" name="Text Box 50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 b="1"/>
            </a:p>
          </p:txBody>
        </p:sp>
        <p:sp>
          <p:nvSpPr>
            <p:cNvPr id="197683" name="Text Box 51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/>
                <a:t>4</a:t>
              </a:r>
              <a:endParaRPr lang="en-US" sz="1200" b="1"/>
            </a:p>
          </p:txBody>
        </p:sp>
        <p:sp>
          <p:nvSpPr>
            <p:cNvPr id="197684" name="Text Box 52"/>
            <p:cNvSpPr txBox="1">
              <a:spLocks noChangeArrowheads="1"/>
            </p:cNvSpPr>
            <p:nvPr/>
          </p:nvSpPr>
          <p:spPr bwMode="auto">
            <a:xfrm>
              <a:off x="1152" y="864"/>
              <a:ext cx="383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[D,E]</a:t>
              </a:r>
              <a:endParaRPr lang="en-US" sz="1400" b="1"/>
            </a:p>
          </p:txBody>
        </p: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 </a:t>
            </a:r>
            <a:r>
              <a:rPr lang="en-US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Nature Relationship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humans think we are the ultimate in all aspects but we too learn a lot from other living beings.</a:t>
            </a:r>
            <a:endParaRPr lang="en-US" dirty="0"/>
          </a:p>
          <a:p>
            <a:r>
              <a:rPr lang="en-US" dirty="0"/>
              <a:t>We depend for our food on plants and animals.</a:t>
            </a:r>
            <a:endParaRPr lang="en-US" dirty="0"/>
          </a:p>
          <a:p>
            <a:r>
              <a:rPr lang="en-US" dirty="0"/>
              <a:t>In terms of technology, we still perform some experiments on animals and obtain results.</a:t>
            </a:r>
            <a:endParaRPr lang="en-US" dirty="0"/>
          </a:p>
          <a:p>
            <a:r>
              <a:rPr lang="en-US" dirty="0"/>
              <a:t>In our topic we see what we have learnt from ants.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609600"/>
          </a:xfrm>
          <a:noFill/>
        </p:spPr>
        <p:txBody>
          <a:bodyPr/>
          <a:lstStyle/>
          <a:p>
            <a:r>
              <a:rPr lang="en-US" sz="3200">
                <a:solidFill>
                  <a:srgbClr val="6767FF"/>
                </a:solidFill>
              </a:rPr>
              <a:t>Iteration 3</a:t>
            </a:r>
            <a:endParaRPr lang="en-US" sz="3200">
              <a:solidFill>
                <a:srgbClr val="6767FF"/>
              </a:solidFill>
            </a:endParaRPr>
          </a:p>
        </p:txBody>
      </p:sp>
      <p:sp>
        <p:nvSpPr>
          <p:cNvPr id="199683" name="Oval 3"/>
          <p:cNvSpPr>
            <a:spLocks noChangeArrowheads="1"/>
          </p:cNvSpPr>
          <p:nvPr/>
        </p:nvSpPr>
        <p:spPr bwMode="auto">
          <a:xfrm>
            <a:off x="2971800" y="1981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684" name="Oval 4"/>
          <p:cNvSpPr>
            <a:spLocks noChangeArrowheads="1"/>
          </p:cNvSpPr>
          <p:nvPr/>
        </p:nvSpPr>
        <p:spPr bwMode="auto">
          <a:xfrm>
            <a:off x="6553200" y="1981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685" name="Oval 5"/>
          <p:cNvSpPr>
            <a:spLocks noChangeArrowheads="1"/>
          </p:cNvSpPr>
          <p:nvPr/>
        </p:nvSpPr>
        <p:spPr bwMode="auto">
          <a:xfrm>
            <a:off x="2133600" y="4800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686" name="Oval 6"/>
          <p:cNvSpPr>
            <a:spLocks noChangeArrowheads="1"/>
          </p:cNvSpPr>
          <p:nvPr/>
        </p:nvSpPr>
        <p:spPr bwMode="auto">
          <a:xfrm>
            <a:off x="4572000" y="3276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687" name="Oval 7"/>
          <p:cNvSpPr>
            <a:spLocks noChangeArrowheads="1"/>
          </p:cNvSpPr>
          <p:nvPr/>
        </p:nvSpPr>
        <p:spPr bwMode="auto">
          <a:xfrm>
            <a:off x="6400800" y="5181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688" name="Text Box 8"/>
          <p:cNvSpPr txBox="1">
            <a:spLocks noChangeArrowheads="1"/>
          </p:cNvSpPr>
          <p:nvPr/>
        </p:nvSpPr>
        <p:spPr bwMode="auto">
          <a:xfrm>
            <a:off x="2955925" y="2170113"/>
            <a:ext cx="33655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  <a:endParaRPr lang="en-US"/>
          </a:p>
        </p:txBody>
      </p:sp>
      <p:sp>
        <p:nvSpPr>
          <p:cNvPr id="199689" name="Text Box 9"/>
          <p:cNvSpPr txBox="1">
            <a:spLocks noChangeArrowheads="1"/>
          </p:cNvSpPr>
          <p:nvPr/>
        </p:nvSpPr>
        <p:spPr bwMode="auto">
          <a:xfrm>
            <a:off x="6400800" y="5486400"/>
            <a:ext cx="3365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  <a:endParaRPr lang="en-US"/>
          </a:p>
        </p:txBody>
      </p:sp>
      <p:sp>
        <p:nvSpPr>
          <p:cNvPr id="199690" name="Text Box 10"/>
          <p:cNvSpPr txBox="1">
            <a:spLocks noChangeArrowheads="1"/>
          </p:cNvSpPr>
          <p:nvPr/>
        </p:nvSpPr>
        <p:spPr bwMode="auto">
          <a:xfrm>
            <a:off x="2057400" y="5181600"/>
            <a:ext cx="3492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/>
              <a:t>D</a:t>
            </a:r>
            <a:endParaRPr lang="en-US"/>
          </a:p>
        </p:txBody>
      </p:sp>
      <p:sp>
        <p:nvSpPr>
          <p:cNvPr id="199691" name="Text Box 11"/>
          <p:cNvSpPr txBox="1">
            <a:spLocks noChangeArrowheads="1"/>
          </p:cNvSpPr>
          <p:nvPr/>
        </p:nvSpPr>
        <p:spPr bwMode="auto">
          <a:xfrm>
            <a:off x="4572000" y="3581400"/>
            <a:ext cx="3492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  <a:endParaRPr lang="en-US"/>
          </a:p>
        </p:txBody>
      </p:sp>
      <p:sp>
        <p:nvSpPr>
          <p:cNvPr id="199692" name="Text Box 12"/>
          <p:cNvSpPr txBox="1">
            <a:spLocks noChangeArrowheads="1"/>
          </p:cNvSpPr>
          <p:nvPr/>
        </p:nvSpPr>
        <p:spPr bwMode="auto">
          <a:xfrm>
            <a:off x="6553200" y="2286000"/>
            <a:ext cx="3365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  <a:endParaRPr lang="en-US"/>
          </a:p>
        </p:txBody>
      </p:sp>
      <p:grpSp>
        <p:nvGrpSpPr>
          <p:cNvPr id="2" name="Group 18"/>
          <p:cNvGrpSpPr/>
          <p:nvPr/>
        </p:nvGrpSpPr>
        <p:grpSpPr bwMode="auto">
          <a:xfrm>
            <a:off x="2209800" y="1371600"/>
            <a:ext cx="954088" cy="990600"/>
            <a:chOff x="1008" y="864"/>
            <a:chExt cx="814" cy="720"/>
          </a:xfrm>
        </p:grpSpPr>
        <p:pic>
          <p:nvPicPr>
            <p:cNvPr id="199699" name="Picture 19" descr="oneant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99700" name="Text Box 20"/>
            <p:cNvSpPr txBox="1">
              <a:spLocks noChangeArrowheads="1"/>
            </p:cNvSpPr>
            <p:nvPr/>
          </p:nvSpPr>
          <p:spPr bwMode="auto">
            <a:xfrm>
              <a:off x="1055" y="912"/>
              <a:ext cx="529" cy="3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 b="1"/>
            </a:p>
          </p:txBody>
        </p:sp>
        <p:sp>
          <p:nvSpPr>
            <p:cNvPr id="199701" name="Text Box 21"/>
            <p:cNvSpPr txBox="1">
              <a:spLocks noChangeArrowheads="1"/>
            </p:cNvSpPr>
            <p:nvPr/>
          </p:nvSpPr>
          <p:spPr bwMode="auto">
            <a:xfrm>
              <a:off x="1104" y="1344"/>
              <a:ext cx="229" cy="2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/>
                <a:t>4</a:t>
              </a:r>
              <a:endParaRPr lang="en-US" sz="1200" b="1"/>
            </a:p>
          </p:txBody>
        </p:sp>
        <p:sp>
          <p:nvSpPr>
            <p:cNvPr id="199702" name="Text Box 22"/>
            <p:cNvSpPr txBox="1">
              <a:spLocks noChangeArrowheads="1"/>
            </p:cNvSpPr>
            <p:nvPr/>
          </p:nvSpPr>
          <p:spPr bwMode="auto">
            <a:xfrm>
              <a:off x="1152" y="864"/>
              <a:ext cx="670" cy="22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[D,E,A]</a:t>
              </a:r>
              <a:endParaRPr lang="en-US" sz="1400" b="1"/>
            </a:p>
          </p:txBody>
        </p:sp>
      </p:grpSp>
      <p:grpSp>
        <p:nvGrpSpPr>
          <p:cNvPr id="3" name="Group 33"/>
          <p:cNvGrpSpPr/>
          <p:nvPr/>
        </p:nvGrpSpPr>
        <p:grpSpPr bwMode="auto">
          <a:xfrm>
            <a:off x="6934200" y="1447800"/>
            <a:ext cx="954088" cy="990600"/>
            <a:chOff x="1008" y="864"/>
            <a:chExt cx="814" cy="720"/>
          </a:xfrm>
        </p:grpSpPr>
        <p:pic>
          <p:nvPicPr>
            <p:cNvPr id="199714" name="Picture 34" descr="oneant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99715" name="Text Box 35"/>
            <p:cNvSpPr txBox="1">
              <a:spLocks noChangeArrowheads="1"/>
            </p:cNvSpPr>
            <p:nvPr/>
          </p:nvSpPr>
          <p:spPr bwMode="auto">
            <a:xfrm>
              <a:off x="1055" y="912"/>
              <a:ext cx="529" cy="3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 b="1"/>
            </a:p>
          </p:txBody>
        </p:sp>
        <p:sp>
          <p:nvSpPr>
            <p:cNvPr id="199716" name="Text Box 36"/>
            <p:cNvSpPr txBox="1">
              <a:spLocks noChangeArrowheads="1"/>
            </p:cNvSpPr>
            <p:nvPr/>
          </p:nvSpPr>
          <p:spPr bwMode="auto">
            <a:xfrm>
              <a:off x="1104" y="1344"/>
              <a:ext cx="229" cy="2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/>
                <a:t>5</a:t>
              </a:r>
              <a:endParaRPr lang="en-US" sz="1200" b="1"/>
            </a:p>
          </p:txBody>
        </p:sp>
        <p:sp>
          <p:nvSpPr>
            <p:cNvPr id="199717" name="Text Box 37"/>
            <p:cNvSpPr txBox="1">
              <a:spLocks noChangeArrowheads="1"/>
            </p:cNvSpPr>
            <p:nvPr/>
          </p:nvSpPr>
          <p:spPr bwMode="auto">
            <a:xfrm>
              <a:off x="1152" y="864"/>
              <a:ext cx="670" cy="22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[E,A,B]</a:t>
              </a:r>
              <a:endParaRPr lang="en-US" sz="1400" b="1"/>
            </a:p>
          </p:txBody>
        </p:sp>
      </p:grpSp>
      <p:grpSp>
        <p:nvGrpSpPr>
          <p:cNvPr id="4" name="Group 38"/>
          <p:cNvGrpSpPr/>
          <p:nvPr/>
        </p:nvGrpSpPr>
        <p:grpSpPr bwMode="auto">
          <a:xfrm>
            <a:off x="5715000" y="4572000"/>
            <a:ext cx="954088" cy="990600"/>
            <a:chOff x="1008" y="864"/>
            <a:chExt cx="814" cy="720"/>
          </a:xfrm>
        </p:grpSpPr>
        <p:pic>
          <p:nvPicPr>
            <p:cNvPr id="199719" name="Picture 39" descr="oneant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9720" name="Text Box 40"/>
            <p:cNvSpPr txBox="1">
              <a:spLocks noChangeArrowheads="1"/>
            </p:cNvSpPr>
            <p:nvPr/>
          </p:nvSpPr>
          <p:spPr bwMode="auto">
            <a:xfrm>
              <a:off x="1055" y="912"/>
              <a:ext cx="529" cy="3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 b="1"/>
            </a:p>
          </p:txBody>
        </p:sp>
        <p:sp>
          <p:nvSpPr>
            <p:cNvPr id="199721" name="Text Box 41"/>
            <p:cNvSpPr txBox="1">
              <a:spLocks noChangeArrowheads="1"/>
            </p:cNvSpPr>
            <p:nvPr/>
          </p:nvSpPr>
          <p:spPr bwMode="auto">
            <a:xfrm>
              <a:off x="1104" y="1344"/>
              <a:ext cx="229" cy="2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/>
                <a:t>3</a:t>
              </a:r>
              <a:endParaRPr lang="en-US" sz="1200" b="1"/>
            </a:p>
          </p:txBody>
        </p:sp>
        <p:sp>
          <p:nvSpPr>
            <p:cNvPr id="199722" name="Text Box 42"/>
            <p:cNvSpPr txBox="1">
              <a:spLocks noChangeArrowheads="1"/>
            </p:cNvSpPr>
            <p:nvPr/>
          </p:nvSpPr>
          <p:spPr bwMode="auto">
            <a:xfrm>
              <a:off x="1152" y="864"/>
              <a:ext cx="670" cy="22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[C,B,E]</a:t>
              </a:r>
              <a:endParaRPr lang="en-US" sz="1400" b="1"/>
            </a:p>
          </p:txBody>
        </p:sp>
      </p:grpSp>
      <p:grpSp>
        <p:nvGrpSpPr>
          <p:cNvPr id="5" name="Group 43"/>
          <p:cNvGrpSpPr/>
          <p:nvPr/>
        </p:nvGrpSpPr>
        <p:grpSpPr bwMode="auto">
          <a:xfrm>
            <a:off x="2438400" y="4343400"/>
            <a:ext cx="963613" cy="990600"/>
            <a:chOff x="1008" y="864"/>
            <a:chExt cx="822" cy="720"/>
          </a:xfrm>
        </p:grpSpPr>
        <p:pic>
          <p:nvPicPr>
            <p:cNvPr id="199724" name="Picture 44" descr="oneant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9725" name="Text Box 45"/>
            <p:cNvSpPr txBox="1">
              <a:spLocks noChangeArrowheads="1"/>
            </p:cNvSpPr>
            <p:nvPr/>
          </p:nvSpPr>
          <p:spPr bwMode="auto">
            <a:xfrm>
              <a:off x="1055" y="912"/>
              <a:ext cx="529" cy="3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 b="1"/>
            </a:p>
          </p:txBody>
        </p:sp>
        <p:sp>
          <p:nvSpPr>
            <p:cNvPr id="199726" name="Text Box 46"/>
            <p:cNvSpPr txBox="1">
              <a:spLocks noChangeArrowheads="1"/>
            </p:cNvSpPr>
            <p:nvPr/>
          </p:nvSpPr>
          <p:spPr bwMode="auto">
            <a:xfrm>
              <a:off x="1104" y="1344"/>
              <a:ext cx="229" cy="2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/>
                <a:t>2</a:t>
              </a:r>
              <a:endParaRPr lang="en-US" sz="1200" b="1"/>
            </a:p>
          </p:txBody>
        </p:sp>
        <p:sp>
          <p:nvSpPr>
            <p:cNvPr id="199727" name="Text Box 47"/>
            <p:cNvSpPr txBox="1">
              <a:spLocks noChangeArrowheads="1"/>
            </p:cNvSpPr>
            <p:nvPr/>
          </p:nvSpPr>
          <p:spPr bwMode="auto">
            <a:xfrm>
              <a:off x="1152" y="864"/>
              <a:ext cx="678" cy="22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[B,C,D]</a:t>
              </a:r>
              <a:endParaRPr lang="en-US" sz="1400" b="1"/>
            </a:p>
          </p:txBody>
        </p:sp>
      </p:grpSp>
      <p:grpSp>
        <p:nvGrpSpPr>
          <p:cNvPr id="6" name="Group 48"/>
          <p:cNvGrpSpPr/>
          <p:nvPr/>
        </p:nvGrpSpPr>
        <p:grpSpPr bwMode="auto">
          <a:xfrm>
            <a:off x="3962400" y="2743200"/>
            <a:ext cx="963613" cy="990600"/>
            <a:chOff x="1008" y="864"/>
            <a:chExt cx="822" cy="720"/>
          </a:xfrm>
        </p:grpSpPr>
        <p:pic>
          <p:nvPicPr>
            <p:cNvPr id="199729" name="Picture 49" descr="oneant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9730" name="Text Box 50"/>
            <p:cNvSpPr txBox="1">
              <a:spLocks noChangeArrowheads="1"/>
            </p:cNvSpPr>
            <p:nvPr/>
          </p:nvSpPr>
          <p:spPr bwMode="auto">
            <a:xfrm>
              <a:off x="1055" y="912"/>
              <a:ext cx="529" cy="3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 b="1"/>
            </a:p>
          </p:txBody>
        </p:sp>
        <p:sp>
          <p:nvSpPr>
            <p:cNvPr id="199731" name="Text Box 51"/>
            <p:cNvSpPr txBox="1">
              <a:spLocks noChangeArrowheads="1"/>
            </p:cNvSpPr>
            <p:nvPr/>
          </p:nvSpPr>
          <p:spPr bwMode="auto">
            <a:xfrm>
              <a:off x="1104" y="1344"/>
              <a:ext cx="229" cy="2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/>
                <a:t>1</a:t>
              </a:r>
              <a:endParaRPr lang="en-US" sz="1200" b="1"/>
            </a:p>
          </p:txBody>
        </p:sp>
        <p:sp>
          <p:nvSpPr>
            <p:cNvPr id="199732" name="Text Box 52"/>
            <p:cNvSpPr txBox="1">
              <a:spLocks noChangeArrowheads="1"/>
            </p:cNvSpPr>
            <p:nvPr/>
          </p:nvSpPr>
          <p:spPr bwMode="auto">
            <a:xfrm>
              <a:off x="1152" y="864"/>
              <a:ext cx="678" cy="22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[A,D,C]</a:t>
              </a:r>
              <a:endParaRPr lang="en-US" sz="1400" b="1"/>
            </a:p>
          </p:txBody>
        </p:sp>
      </p:grp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noFill/>
        </p:spPr>
        <p:txBody>
          <a:bodyPr>
            <a:normAutofit fontScale="90000"/>
          </a:bodyPr>
          <a:lstStyle/>
          <a:p>
            <a:r>
              <a:rPr lang="en-US" sz="3200">
                <a:solidFill>
                  <a:srgbClr val="6767FF"/>
                </a:solidFill>
              </a:rPr>
              <a:t>Iteration 4</a:t>
            </a:r>
            <a:endParaRPr lang="en-US" sz="3200">
              <a:solidFill>
                <a:srgbClr val="6767FF"/>
              </a:solidFill>
            </a:endParaRPr>
          </a:p>
        </p:txBody>
      </p:sp>
      <p:sp>
        <p:nvSpPr>
          <p:cNvPr id="201731" name="Oval 3"/>
          <p:cNvSpPr>
            <a:spLocks noChangeArrowheads="1"/>
          </p:cNvSpPr>
          <p:nvPr/>
        </p:nvSpPr>
        <p:spPr bwMode="auto">
          <a:xfrm>
            <a:off x="2971800" y="1981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732" name="Oval 4"/>
          <p:cNvSpPr>
            <a:spLocks noChangeArrowheads="1"/>
          </p:cNvSpPr>
          <p:nvPr/>
        </p:nvSpPr>
        <p:spPr bwMode="auto">
          <a:xfrm>
            <a:off x="6553200" y="1981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733" name="Oval 5"/>
          <p:cNvSpPr>
            <a:spLocks noChangeArrowheads="1"/>
          </p:cNvSpPr>
          <p:nvPr/>
        </p:nvSpPr>
        <p:spPr bwMode="auto">
          <a:xfrm>
            <a:off x="2133600" y="4800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734" name="Oval 6"/>
          <p:cNvSpPr>
            <a:spLocks noChangeArrowheads="1"/>
          </p:cNvSpPr>
          <p:nvPr/>
        </p:nvSpPr>
        <p:spPr bwMode="auto">
          <a:xfrm>
            <a:off x="4572000" y="3276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735" name="Oval 7"/>
          <p:cNvSpPr>
            <a:spLocks noChangeArrowheads="1"/>
          </p:cNvSpPr>
          <p:nvPr/>
        </p:nvSpPr>
        <p:spPr bwMode="auto">
          <a:xfrm>
            <a:off x="6400800" y="5181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736" name="Text Box 8"/>
          <p:cNvSpPr txBox="1">
            <a:spLocks noChangeArrowheads="1"/>
          </p:cNvSpPr>
          <p:nvPr/>
        </p:nvSpPr>
        <p:spPr bwMode="auto">
          <a:xfrm>
            <a:off x="2955925" y="2170113"/>
            <a:ext cx="33655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  <a:endParaRPr lang="en-US"/>
          </a:p>
        </p:txBody>
      </p:sp>
      <p:sp>
        <p:nvSpPr>
          <p:cNvPr id="201737" name="Text Box 9"/>
          <p:cNvSpPr txBox="1">
            <a:spLocks noChangeArrowheads="1"/>
          </p:cNvSpPr>
          <p:nvPr/>
        </p:nvSpPr>
        <p:spPr bwMode="auto">
          <a:xfrm>
            <a:off x="6400800" y="5486400"/>
            <a:ext cx="3365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  <a:endParaRPr lang="en-US"/>
          </a:p>
        </p:txBody>
      </p:sp>
      <p:sp>
        <p:nvSpPr>
          <p:cNvPr id="201738" name="Text Box 10"/>
          <p:cNvSpPr txBox="1">
            <a:spLocks noChangeArrowheads="1"/>
          </p:cNvSpPr>
          <p:nvPr/>
        </p:nvSpPr>
        <p:spPr bwMode="auto">
          <a:xfrm>
            <a:off x="2057400" y="5181600"/>
            <a:ext cx="3492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/>
              <a:t>D</a:t>
            </a:r>
            <a:endParaRPr lang="en-US"/>
          </a:p>
        </p:txBody>
      </p:sp>
      <p:sp>
        <p:nvSpPr>
          <p:cNvPr id="201739" name="Text Box 11"/>
          <p:cNvSpPr txBox="1">
            <a:spLocks noChangeArrowheads="1"/>
          </p:cNvSpPr>
          <p:nvPr/>
        </p:nvSpPr>
        <p:spPr bwMode="auto">
          <a:xfrm>
            <a:off x="4572000" y="3581400"/>
            <a:ext cx="3492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  <a:endParaRPr lang="en-US"/>
          </a:p>
        </p:txBody>
      </p:sp>
      <p:sp>
        <p:nvSpPr>
          <p:cNvPr id="201740" name="Text Box 12"/>
          <p:cNvSpPr txBox="1">
            <a:spLocks noChangeArrowheads="1"/>
          </p:cNvSpPr>
          <p:nvPr/>
        </p:nvSpPr>
        <p:spPr bwMode="auto">
          <a:xfrm>
            <a:off x="6553200" y="2286000"/>
            <a:ext cx="3365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  <a:endParaRPr lang="en-US"/>
          </a:p>
        </p:txBody>
      </p:sp>
      <p:grpSp>
        <p:nvGrpSpPr>
          <p:cNvPr id="2" name="Group 18"/>
          <p:cNvGrpSpPr/>
          <p:nvPr/>
        </p:nvGrpSpPr>
        <p:grpSpPr bwMode="auto">
          <a:xfrm>
            <a:off x="7010400" y="1295400"/>
            <a:ext cx="1192213" cy="1143000"/>
            <a:chOff x="1008" y="864"/>
            <a:chExt cx="751" cy="720"/>
          </a:xfrm>
        </p:grpSpPr>
        <p:pic>
          <p:nvPicPr>
            <p:cNvPr id="201747" name="Picture 19" descr="oneant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1748" name="Text Box 20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 b="1"/>
            </a:p>
          </p:txBody>
        </p:sp>
        <p:sp>
          <p:nvSpPr>
            <p:cNvPr id="201749" name="Text Box 21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/>
                <a:t>4</a:t>
              </a:r>
              <a:endParaRPr lang="en-US" sz="1200" b="1"/>
            </a:p>
          </p:txBody>
        </p:sp>
        <p:sp>
          <p:nvSpPr>
            <p:cNvPr id="201750" name="Text Box 22"/>
            <p:cNvSpPr txBox="1">
              <a:spLocks noChangeArrowheads="1"/>
            </p:cNvSpPr>
            <p:nvPr/>
          </p:nvSpPr>
          <p:spPr bwMode="auto">
            <a:xfrm>
              <a:off x="1152" y="864"/>
              <a:ext cx="607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[D,E,A,B]</a:t>
              </a:r>
              <a:endParaRPr lang="en-US" sz="1400" b="1"/>
            </a:p>
          </p:txBody>
        </p:sp>
      </p:grpSp>
      <p:grpSp>
        <p:nvGrpSpPr>
          <p:cNvPr id="3" name="Group 28"/>
          <p:cNvGrpSpPr/>
          <p:nvPr/>
        </p:nvGrpSpPr>
        <p:grpSpPr bwMode="auto">
          <a:xfrm>
            <a:off x="2057400" y="1295400"/>
            <a:ext cx="1201738" cy="1143000"/>
            <a:chOff x="1008" y="864"/>
            <a:chExt cx="757" cy="720"/>
          </a:xfrm>
        </p:grpSpPr>
        <p:pic>
          <p:nvPicPr>
            <p:cNvPr id="201757" name="Picture 29" descr="oneant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1758" name="Text Box 30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 b="1"/>
            </a:p>
          </p:txBody>
        </p:sp>
        <p:sp>
          <p:nvSpPr>
            <p:cNvPr id="201759" name="Text Box 31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/>
                <a:t>2</a:t>
              </a:r>
              <a:endParaRPr lang="en-US" sz="1200" b="1"/>
            </a:p>
          </p:txBody>
        </p:sp>
        <p:sp>
          <p:nvSpPr>
            <p:cNvPr id="201760" name="Text Box 32"/>
            <p:cNvSpPr txBox="1">
              <a:spLocks noChangeArrowheads="1"/>
            </p:cNvSpPr>
            <p:nvPr/>
          </p:nvSpPr>
          <p:spPr bwMode="auto">
            <a:xfrm>
              <a:off x="1152" y="864"/>
              <a:ext cx="613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[B,C,D,A]</a:t>
              </a:r>
              <a:endParaRPr lang="en-US" sz="1400" b="1"/>
            </a:p>
          </p:txBody>
        </p:sp>
      </p:grpSp>
      <p:grpSp>
        <p:nvGrpSpPr>
          <p:cNvPr id="4" name="Group 38"/>
          <p:cNvGrpSpPr/>
          <p:nvPr/>
        </p:nvGrpSpPr>
        <p:grpSpPr bwMode="auto">
          <a:xfrm>
            <a:off x="3810000" y="2667000"/>
            <a:ext cx="1192213" cy="1143000"/>
            <a:chOff x="1008" y="864"/>
            <a:chExt cx="751" cy="720"/>
          </a:xfrm>
        </p:grpSpPr>
        <p:pic>
          <p:nvPicPr>
            <p:cNvPr id="201767" name="Picture 39" descr="oneant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1768" name="Text Box 40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 b="1"/>
            </a:p>
          </p:txBody>
        </p:sp>
        <p:sp>
          <p:nvSpPr>
            <p:cNvPr id="201769" name="Text Box 41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/>
                <a:t>5</a:t>
              </a:r>
              <a:endParaRPr lang="en-US" sz="1200" b="1"/>
            </a:p>
          </p:txBody>
        </p:sp>
        <p:sp>
          <p:nvSpPr>
            <p:cNvPr id="201770" name="Text Box 42"/>
            <p:cNvSpPr txBox="1">
              <a:spLocks noChangeArrowheads="1"/>
            </p:cNvSpPr>
            <p:nvPr/>
          </p:nvSpPr>
          <p:spPr bwMode="auto">
            <a:xfrm>
              <a:off x="1152" y="864"/>
              <a:ext cx="607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[E,A,B,C]</a:t>
              </a:r>
              <a:endParaRPr lang="en-US" sz="1400" b="1"/>
            </a:p>
          </p:txBody>
        </p:sp>
      </p:grpSp>
      <p:grpSp>
        <p:nvGrpSpPr>
          <p:cNvPr id="5" name="Group 43"/>
          <p:cNvGrpSpPr/>
          <p:nvPr/>
        </p:nvGrpSpPr>
        <p:grpSpPr bwMode="auto">
          <a:xfrm>
            <a:off x="5562600" y="4572000"/>
            <a:ext cx="1093788" cy="1143000"/>
            <a:chOff x="1008" y="864"/>
            <a:chExt cx="689" cy="720"/>
          </a:xfrm>
        </p:grpSpPr>
        <p:pic>
          <p:nvPicPr>
            <p:cNvPr id="201772" name="Picture 44" descr="oneant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1773" name="Text Box 45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 b="1"/>
            </a:p>
          </p:txBody>
        </p:sp>
        <p:sp>
          <p:nvSpPr>
            <p:cNvPr id="201774" name="Text Box 46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/>
                <a:t>1</a:t>
              </a:r>
              <a:endParaRPr lang="en-US" sz="1200" b="1"/>
            </a:p>
          </p:txBody>
        </p:sp>
        <p:sp>
          <p:nvSpPr>
            <p:cNvPr id="201775" name="Text Box 47"/>
            <p:cNvSpPr txBox="1">
              <a:spLocks noChangeArrowheads="1"/>
            </p:cNvSpPr>
            <p:nvPr/>
          </p:nvSpPr>
          <p:spPr bwMode="auto">
            <a:xfrm>
              <a:off x="1152" y="864"/>
              <a:ext cx="545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[A,DCE]</a:t>
              </a:r>
              <a:endParaRPr lang="en-US" sz="1400" b="1"/>
            </a:p>
          </p:txBody>
        </p:sp>
      </p:grpSp>
      <p:grpSp>
        <p:nvGrpSpPr>
          <p:cNvPr id="6" name="Group 48"/>
          <p:cNvGrpSpPr/>
          <p:nvPr/>
        </p:nvGrpSpPr>
        <p:grpSpPr bwMode="auto">
          <a:xfrm>
            <a:off x="2438400" y="4419600"/>
            <a:ext cx="1192213" cy="1143000"/>
            <a:chOff x="1008" y="864"/>
            <a:chExt cx="751" cy="720"/>
          </a:xfrm>
        </p:grpSpPr>
        <p:pic>
          <p:nvPicPr>
            <p:cNvPr id="201777" name="Picture 49" descr="oneant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1778" name="Text Box 50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 b="1"/>
            </a:p>
          </p:txBody>
        </p:sp>
        <p:sp>
          <p:nvSpPr>
            <p:cNvPr id="201779" name="Text Box 51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/>
                <a:t>3</a:t>
              </a:r>
              <a:endParaRPr lang="en-US" sz="1200" b="1"/>
            </a:p>
          </p:txBody>
        </p:sp>
        <p:sp>
          <p:nvSpPr>
            <p:cNvPr id="201780" name="Text Box 52"/>
            <p:cNvSpPr txBox="1">
              <a:spLocks noChangeArrowheads="1"/>
            </p:cNvSpPr>
            <p:nvPr/>
          </p:nvSpPr>
          <p:spPr bwMode="auto">
            <a:xfrm>
              <a:off x="1152" y="864"/>
              <a:ext cx="607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[C,B,E,D]</a:t>
              </a:r>
              <a:endParaRPr lang="en-US" sz="1400" b="1"/>
            </a:p>
          </p:txBody>
        </p:sp>
      </p:grp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noFill/>
        </p:spPr>
        <p:txBody>
          <a:bodyPr>
            <a:normAutofit fontScale="90000"/>
          </a:bodyPr>
          <a:lstStyle/>
          <a:p>
            <a:r>
              <a:rPr lang="en-US" sz="3200">
                <a:solidFill>
                  <a:srgbClr val="6767FF"/>
                </a:solidFill>
              </a:rPr>
              <a:t>Iteration 5</a:t>
            </a:r>
            <a:endParaRPr lang="en-US" sz="3200">
              <a:solidFill>
                <a:srgbClr val="6767FF"/>
              </a:solidFill>
            </a:endParaRPr>
          </a:p>
        </p:txBody>
      </p:sp>
      <p:sp>
        <p:nvSpPr>
          <p:cNvPr id="202755" name="Oval 3"/>
          <p:cNvSpPr>
            <a:spLocks noChangeArrowheads="1"/>
          </p:cNvSpPr>
          <p:nvPr/>
        </p:nvSpPr>
        <p:spPr bwMode="auto">
          <a:xfrm>
            <a:off x="2971800" y="1981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56" name="Oval 4"/>
          <p:cNvSpPr>
            <a:spLocks noChangeArrowheads="1"/>
          </p:cNvSpPr>
          <p:nvPr/>
        </p:nvSpPr>
        <p:spPr bwMode="auto">
          <a:xfrm>
            <a:off x="6553200" y="1981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57" name="Oval 5"/>
          <p:cNvSpPr>
            <a:spLocks noChangeArrowheads="1"/>
          </p:cNvSpPr>
          <p:nvPr/>
        </p:nvSpPr>
        <p:spPr bwMode="auto">
          <a:xfrm>
            <a:off x="2133600" y="4800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58" name="Oval 6"/>
          <p:cNvSpPr>
            <a:spLocks noChangeArrowheads="1"/>
          </p:cNvSpPr>
          <p:nvPr/>
        </p:nvSpPr>
        <p:spPr bwMode="auto">
          <a:xfrm>
            <a:off x="4572000" y="3276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59" name="Oval 7"/>
          <p:cNvSpPr>
            <a:spLocks noChangeArrowheads="1"/>
          </p:cNvSpPr>
          <p:nvPr/>
        </p:nvSpPr>
        <p:spPr bwMode="auto">
          <a:xfrm>
            <a:off x="6400800" y="5181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60" name="Text Box 8"/>
          <p:cNvSpPr txBox="1">
            <a:spLocks noChangeArrowheads="1"/>
          </p:cNvSpPr>
          <p:nvPr/>
        </p:nvSpPr>
        <p:spPr bwMode="auto">
          <a:xfrm>
            <a:off x="2955925" y="2170113"/>
            <a:ext cx="33655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  <a:endParaRPr lang="en-US"/>
          </a:p>
        </p:txBody>
      </p:sp>
      <p:sp>
        <p:nvSpPr>
          <p:cNvPr id="202761" name="Text Box 9"/>
          <p:cNvSpPr txBox="1">
            <a:spLocks noChangeArrowheads="1"/>
          </p:cNvSpPr>
          <p:nvPr/>
        </p:nvSpPr>
        <p:spPr bwMode="auto">
          <a:xfrm>
            <a:off x="6400800" y="5486400"/>
            <a:ext cx="3365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  <a:endParaRPr lang="en-US"/>
          </a:p>
        </p:txBody>
      </p:sp>
      <p:sp>
        <p:nvSpPr>
          <p:cNvPr id="202762" name="Text Box 10"/>
          <p:cNvSpPr txBox="1">
            <a:spLocks noChangeArrowheads="1"/>
          </p:cNvSpPr>
          <p:nvPr/>
        </p:nvSpPr>
        <p:spPr bwMode="auto">
          <a:xfrm>
            <a:off x="2057400" y="5181600"/>
            <a:ext cx="3492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/>
              <a:t>D</a:t>
            </a:r>
            <a:endParaRPr lang="en-US"/>
          </a:p>
        </p:txBody>
      </p:sp>
      <p:sp>
        <p:nvSpPr>
          <p:cNvPr id="202763" name="Text Box 11"/>
          <p:cNvSpPr txBox="1">
            <a:spLocks noChangeArrowheads="1"/>
          </p:cNvSpPr>
          <p:nvPr/>
        </p:nvSpPr>
        <p:spPr bwMode="auto">
          <a:xfrm>
            <a:off x="4572000" y="3581400"/>
            <a:ext cx="3492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  <a:endParaRPr lang="en-US"/>
          </a:p>
        </p:txBody>
      </p:sp>
      <p:sp>
        <p:nvSpPr>
          <p:cNvPr id="202764" name="Text Box 12"/>
          <p:cNvSpPr txBox="1">
            <a:spLocks noChangeArrowheads="1"/>
          </p:cNvSpPr>
          <p:nvPr/>
        </p:nvSpPr>
        <p:spPr bwMode="auto">
          <a:xfrm>
            <a:off x="6553200" y="2286000"/>
            <a:ext cx="3365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  <a:endParaRPr lang="en-US"/>
          </a:p>
        </p:txBody>
      </p:sp>
      <p:grpSp>
        <p:nvGrpSpPr>
          <p:cNvPr id="2" name="Group 13"/>
          <p:cNvGrpSpPr/>
          <p:nvPr/>
        </p:nvGrpSpPr>
        <p:grpSpPr bwMode="auto">
          <a:xfrm>
            <a:off x="5715000" y="1219200"/>
            <a:ext cx="1370013" cy="1143000"/>
            <a:chOff x="1008" y="864"/>
            <a:chExt cx="863" cy="720"/>
          </a:xfrm>
        </p:grpSpPr>
        <p:pic>
          <p:nvPicPr>
            <p:cNvPr id="202766" name="Picture 14" descr="oneant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effectLst/>
          </p:spPr>
        </p:pic>
        <p:sp>
          <p:nvSpPr>
            <p:cNvPr id="202767" name="Text Box 15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 b="1"/>
            </a:p>
          </p:txBody>
        </p:sp>
        <p:sp>
          <p:nvSpPr>
            <p:cNvPr id="202768" name="Text Box 16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/>
                <a:t>1</a:t>
              </a:r>
              <a:endParaRPr lang="en-US" sz="1200" b="1"/>
            </a:p>
          </p:txBody>
        </p:sp>
        <p:sp>
          <p:nvSpPr>
            <p:cNvPr id="202769" name="Text Box 17"/>
            <p:cNvSpPr txBox="1">
              <a:spLocks noChangeArrowheads="1"/>
            </p:cNvSpPr>
            <p:nvPr/>
          </p:nvSpPr>
          <p:spPr bwMode="auto">
            <a:xfrm>
              <a:off x="1152" y="864"/>
              <a:ext cx="719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[A,D,C,E,B]</a:t>
              </a:r>
              <a:endParaRPr lang="en-US" sz="1400" b="1"/>
            </a:p>
          </p:txBody>
        </p:sp>
      </p:grpSp>
      <p:grpSp>
        <p:nvGrpSpPr>
          <p:cNvPr id="3" name="Group 23"/>
          <p:cNvGrpSpPr/>
          <p:nvPr/>
        </p:nvGrpSpPr>
        <p:grpSpPr bwMode="auto">
          <a:xfrm>
            <a:off x="1981200" y="1295400"/>
            <a:ext cx="1370013" cy="1143000"/>
            <a:chOff x="1008" y="864"/>
            <a:chExt cx="863" cy="720"/>
          </a:xfrm>
        </p:grpSpPr>
        <p:pic>
          <p:nvPicPr>
            <p:cNvPr id="202776" name="Picture 24" descr="oneant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2777" name="Text Box 25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 b="1"/>
            </a:p>
          </p:txBody>
        </p:sp>
        <p:sp>
          <p:nvSpPr>
            <p:cNvPr id="202778" name="Text Box 26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/>
                <a:t>3</a:t>
              </a:r>
              <a:endParaRPr lang="en-US" sz="1200" b="1"/>
            </a:p>
          </p:txBody>
        </p:sp>
        <p:sp>
          <p:nvSpPr>
            <p:cNvPr id="202779" name="Text Box 27"/>
            <p:cNvSpPr txBox="1">
              <a:spLocks noChangeArrowheads="1"/>
            </p:cNvSpPr>
            <p:nvPr/>
          </p:nvSpPr>
          <p:spPr bwMode="auto">
            <a:xfrm>
              <a:off x="1152" y="864"/>
              <a:ext cx="719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[C,B,E,D,A]</a:t>
              </a:r>
              <a:endParaRPr lang="en-US" sz="1400" b="1"/>
            </a:p>
          </p:txBody>
        </p:sp>
      </p:grpSp>
      <p:grpSp>
        <p:nvGrpSpPr>
          <p:cNvPr id="4" name="Group 39"/>
          <p:cNvGrpSpPr/>
          <p:nvPr/>
        </p:nvGrpSpPr>
        <p:grpSpPr bwMode="auto">
          <a:xfrm>
            <a:off x="3733800" y="2667000"/>
            <a:ext cx="1370013" cy="1143000"/>
            <a:chOff x="1008" y="864"/>
            <a:chExt cx="863" cy="720"/>
          </a:xfrm>
        </p:grpSpPr>
        <p:pic>
          <p:nvPicPr>
            <p:cNvPr id="202792" name="Picture 40" descr="oneant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2793" name="Text Box 41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 b="1"/>
            </a:p>
          </p:txBody>
        </p:sp>
        <p:sp>
          <p:nvSpPr>
            <p:cNvPr id="202794" name="Text Box 42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/>
                <a:t>4</a:t>
              </a:r>
              <a:endParaRPr lang="en-US" sz="1200" b="1"/>
            </a:p>
          </p:txBody>
        </p:sp>
        <p:sp>
          <p:nvSpPr>
            <p:cNvPr id="202795" name="Text Box 43"/>
            <p:cNvSpPr txBox="1">
              <a:spLocks noChangeArrowheads="1"/>
            </p:cNvSpPr>
            <p:nvPr/>
          </p:nvSpPr>
          <p:spPr bwMode="auto">
            <a:xfrm>
              <a:off x="1152" y="864"/>
              <a:ext cx="719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[D,E,A,B,C]</a:t>
              </a:r>
              <a:endParaRPr lang="en-US" sz="1400" b="1"/>
            </a:p>
          </p:txBody>
        </p:sp>
      </p:grpSp>
      <p:grpSp>
        <p:nvGrpSpPr>
          <p:cNvPr id="5" name="Group 44"/>
          <p:cNvGrpSpPr/>
          <p:nvPr/>
        </p:nvGrpSpPr>
        <p:grpSpPr bwMode="auto">
          <a:xfrm>
            <a:off x="6705600" y="4800600"/>
            <a:ext cx="1370013" cy="1143000"/>
            <a:chOff x="1008" y="864"/>
            <a:chExt cx="863" cy="720"/>
          </a:xfrm>
        </p:grpSpPr>
        <p:pic>
          <p:nvPicPr>
            <p:cNvPr id="202797" name="Picture 45" descr="oneant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2798" name="Text Box 46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 b="1"/>
            </a:p>
          </p:txBody>
        </p:sp>
        <p:sp>
          <p:nvSpPr>
            <p:cNvPr id="202799" name="Text Box 47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/>
                <a:t>2</a:t>
              </a:r>
              <a:endParaRPr lang="en-US" sz="1200" b="1"/>
            </a:p>
          </p:txBody>
        </p:sp>
        <p:sp>
          <p:nvSpPr>
            <p:cNvPr id="202800" name="Text Box 48"/>
            <p:cNvSpPr txBox="1">
              <a:spLocks noChangeArrowheads="1"/>
            </p:cNvSpPr>
            <p:nvPr/>
          </p:nvSpPr>
          <p:spPr bwMode="auto">
            <a:xfrm>
              <a:off x="1152" y="864"/>
              <a:ext cx="719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[B,C,D,A,E]</a:t>
              </a:r>
              <a:endParaRPr lang="en-US" sz="1400" b="1"/>
            </a:p>
          </p:txBody>
        </p:sp>
      </p:grpSp>
      <p:grpSp>
        <p:nvGrpSpPr>
          <p:cNvPr id="6" name="Group 49"/>
          <p:cNvGrpSpPr/>
          <p:nvPr/>
        </p:nvGrpSpPr>
        <p:grpSpPr bwMode="auto">
          <a:xfrm>
            <a:off x="2438400" y="4419600"/>
            <a:ext cx="1370013" cy="1143000"/>
            <a:chOff x="1008" y="864"/>
            <a:chExt cx="863" cy="720"/>
          </a:xfrm>
        </p:grpSpPr>
        <p:pic>
          <p:nvPicPr>
            <p:cNvPr id="202802" name="Picture 50" descr="oneant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2803" name="Text Box 51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 b="1"/>
            </a:p>
          </p:txBody>
        </p:sp>
        <p:sp>
          <p:nvSpPr>
            <p:cNvPr id="202804" name="Text Box 52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/>
                <a:t>5</a:t>
              </a:r>
              <a:endParaRPr lang="en-US" sz="1200" b="1"/>
            </a:p>
          </p:txBody>
        </p:sp>
        <p:sp>
          <p:nvSpPr>
            <p:cNvPr id="202805" name="Text Box 53"/>
            <p:cNvSpPr txBox="1">
              <a:spLocks noChangeArrowheads="1"/>
            </p:cNvSpPr>
            <p:nvPr/>
          </p:nvSpPr>
          <p:spPr bwMode="auto">
            <a:xfrm>
              <a:off x="1152" y="864"/>
              <a:ext cx="719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[E,A,B,C,D]</a:t>
              </a:r>
              <a:endParaRPr lang="en-US" sz="1400" b="1"/>
            </a:p>
          </p:txBody>
        </p:sp>
      </p:grp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  <a:noFill/>
        </p:spPr>
        <p:txBody>
          <a:bodyPr>
            <a:normAutofit fontScale="90000"/>
          </a:bodyPr>
          <a:lstStyle/>
          <a:p>
            <a:r>
              <a:rPr lang="en-US" sz="2800">
                <a:solidFill>
                  <a:srgbClr val="6767FF"/>
                </a:solidFill>
              </a:rPr>
              <a:t>Path and Pheromone Evaluation</a:t>
            </a:r>
            <a:endParaRPr lang="en-US" sz="2800">
              <a:solidFill>
                <a:srgbClr val="6767FF"/>
              </a:solidFill>
            </a:endParaRPr>
          </a:p>
        </p:txBody>
      </p:sp>
      <p:grpSp>
        <p:nvGrpSpPr>
          <p:cNvPr id="2" name="Group 13"/>
          <p:cNvGrpSpPr/>
          <p:nvPr/>
        </p:nvGrpSpPr>
        <p:grpSpPr bwMode="auto">
          <a:xfrm>
            <a:off x="1143000" y="990600"/>
            <a:ext cx="1370013" cy="1143000"/>
            <a:chOff x="1008" y="864"/>
            <a:chExt cx="863" cy="720"/>
          </a:xfrm>
        </p:grpSpPr>
        <p:pic>
          <p:nvPicPr>
            <p:cNvPr id="204814" name="Picture 14" descr="oneant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effectLst/>
          </p:spPr>
        </p:pic>
        <p:sp>
          <p:nvSpPr>
            <p:cNvPr id="204815" name="Text Box 15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 b="1"/>
            </a:p>
          </p:txBody>
        </p:sp>
        <p:sp>
          <p:nvSpPr>
            <p:cNvPr id="204816" name="Text Box 16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/>
                <a:t>1</a:t>
              </a:r>
              <a:endParaRPr lang="en-US" sz="1200" b="1"/>
            </a:p>
          </p:txBody>
        </p:sp>
        <p:sp>
          <p:nvSpPr>
            <p:cNvPr id="204817" name="Text Box 17"/>
            <p:cNvSpPr txBox="1">
              <a:spLocks noChangeArrowheads="1"/>
            </p:cNvSpPr>
            <p:nvPr/>
          </p:nvSpPr>
          <p:spPr bwMode="auto">
            <a:xfrm>
              <a:off x="1152" y="864"/>
              <a:ext cx="719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 dirty="0"/>
                <a:t>[A,D,C,E,B]</a:t>
              </a:r>
              <a:endParaRPr lang="en-US" sz="1400" b="1" dirty="0"/>
            </a:p>
          </p:txBody>
        </p:sp>
      </p:grpSp>
      <p:grpSp>
        <p:nvGrpSpPr>
          <p:cNvPr id="3" name="Group 33"/>
          <p:cNvGrpSpPr/>
          <p:nvPr/>
        </p:nvGrpSpPr>
        <p:grpSpPr bwMode="auto">
          <a:xfrm>
            <a:off x="1066800" y="5334000"/>
            <a:ext cx="1370013" cy="1143000"/>
            <a:chOff x="1008" y="864"/>
            <a:chExt cx="863" cy="720"/>
          </a:xfrm>
        </p:grpSpPr>
        <p:pic>
          <p:nvPicPr>
            <p:cNvPr id="204834" name="Picture 34" descr="oneant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4835" name="Text Box 35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 b="1"/>
            </a:p>
          </p:txBody>
        </p:sp>
        <p:sp>
          <p:nvSpPr>
            <p:cNvPr id="204836" name="Text Box 36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/>
                <a:t>5</a:t>
              </a:r>
              <a:endParaRPr lang="en-US" sz="1200" b="1"/>
            </a:p>
          </p:txBody>
        </p:sp>
        <p:sp>
          <p:nvSpPr>
            <p:cNvPr id="204837" name="Text Box 37"/>
            <p:cNvSpPr txBox="1">
              <a:spLocks noChangeArrowheads="1"/>
            </p:cNvSpPr>
            <p:nvPr/>
          </p:nvSpPr>
          <p:spPr bwMode="auto">
            <a:xfrm>
              <a:off x="1152" y="864"/>
              <a:ext cx="719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[E,A,B,C,D]</a:t>
              </a:r>
              <a:endParaRPr lang="en-US" sz="1400" b="1"/>
            </a:p>
          </p:txBody>
        </p:sp>
      </p:grpSp>
      <p:sp>
        <p:nvSpPr>
          <p:cNvPr id="204838" name="Text Box 38"/>
          <p:cNvSpPr txBox="1">
            <a:spLocks noChangeArrowheads="1"/>
          </p:cNvSpPr>
          <p:nvPr/>
        </p:nvSpPr>
        <p:spPr bwMode="auto">
          <a:xfrm>
            <a:off x="3352800" y="1371600"/>
            <a:ext cx="985838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L</a:t>
            </a:r>
            <a:r>
              <a:rPr lang="en-US" b="1" baseline="-25000"/>
              <a:t>1</a:t>
            </a:r>
            <a:r>
              <a:rPr lang="en-US" b="1"/>
              <a:t> =300</a:t>
            </a:r>
            <a:endParaRPr lang="en-US" b="1"/>
          </a:p>
        </p:txBody>
      </p:sp>
      <p:graphicFrame>
        <p:nvGraphicFramePr>
          <p:cNvPr id="204843" name="Object 43"/>
          <p:cNvGraphicFramePr>
            <a:graphicFrameLocks noChangeAspect="1"/>
          </p:cNvGraphicFramePr>
          <p:nvPr/>
        </p:nvGraphicFramePr>
        <p:xfrm>
          <a:off x="5105400" y="1447800"/>
          <a:ext cx="3200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2" imgW="42062400" imgH="16459200" progId="Equation.3">
                  <p:embed/>
                </p:oleObj>
              </mc:Choice>
              <mc:Fallback>
                <p:oleObj name="Equation" r:id="rId2" imgW="42062400" imgH="16459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447800"/>
                        <a:ext cx="32004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4" name="Text Box 44"/>
          <p:cNvSpPr txBox="1">
            <a:spLocks noChangeArrowheads="1"/>
          </p:cNvSpPr>
          <p:nvPr/>
        </p:nvSpPr>
        <p:spPr bwMode="auto">
          <a:xfrm>
            <a:off x="3352800" y="2362200"/>
            <a:ext cx="985838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L</a:t>
            </a:r>
            <a:r>
              <a:rPr lang="en-US" b="1" baseline="-25000"/>
              <a:t>2</a:t>
            </a:r>
            <a:r>
              <a:rPr lang="en-US" b="1"/>
              <a:t> =450</a:t>
            </a:r>
            <a:endParaRPr lang="en-US" b="1"/>
          </a:p>
        </p:txBody>
      </p:sp>
      <p:sp>
        <p:nvSpPr>
          <p:cNvPr id="204845" name="Text Box 45"/>
          <p:cNvSpPr txBox="1">
            <a:spLocks noChangeArrowheads="1"/>
          </p:cNvSpPr>
          <p:nvPr/>
        </p:nvSpPr>
        <p:spPr bwMode="auto">
          <a:xfrm>
            <a:off x="3352800" y="3352800"/>
            <a:ext cx="985838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L</a:t>
            </a:r>
            <a:r>
              <a:rPr lang="en-US" b="1" baseline="-25000"/>
              <a:t>3</a:t>
            </a:r>
            <a:r>
              <a:rPr lang="en-US" b="1"/>
              <a:t> =260</a:t>
            </a:r>
            <a:endParaRPr lang="en-US" b="1"/>
          </a:p>
        </p:txBody>
      </p:sp>
      <p:sp>
        <p:nvSpPr>
          <p:cNvPr id="204846" name="Text Box 46"/>
          <p:cNvSpPr txBox="1">
            <a:spLocks noChangeArrowheads="1"/>
          </p:cNvSpPr>
          <p:nvPr/>
        </p:nvSpPr>
        <p:spPr bwMode="auto">
          <a:xfrm>
            <a:off x="3429000" y="4572000"/>
            <a:ext cx="985838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L</a:t>
            </a:r>
            <a:r>
              <a:rPr lang="en-US" b="1" baseline="-25000"/>
              <a:t>4</a:t>
            </a:r>
            <a:r>
              <a:rPr lang="en-US" b="1"/>
              <a:t> =280</a:t>
            </a:r>
            <a:endParaRPr lang="en-US" b="1"/>
          </a:p>
        </p:txBody>
      </p:sp>
      <p:sp>
        <p:nvSpPr>
          <p:cNvPr id="204847" name="Text Box 47"/>
          <p:cNvSpPr txBox="1">
            <a:spLocks noChangeArrowheads="1"/>
          </p:cNvSpPr>
          <p:nvPr/>
        </p:nvSpPr>
        <p:spPr bwMode="auto">
          <a:xfrm>
            <a:off x="3429000" y="5715000"/>
            <a:ext cx="985838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L</a:t>
            </a:r>
            <a:r>
              <a:rPr lang="en-US" b="1" baseline="-25000"/>
              <a:t>5</a:t>
            </a:r>
            <a:r>
              <a:rPr lang="en-US" b="1"/>
              <a:t> =420</a:t>
            </a:r>
            <a:endParaRPr lang="en-US" b="1"/>
          </a:p>
        </p:txBody>
      </p:sp>
      <p:grpSp>
        <p:nvGrpSpPr>
          <p:cNvPr id="4" name="Group 49"/>
          <p:cNvGrpSpPr/>
          <p:nvPr/>
        </p:nvGrpSpPr>
        <p:grpSpPr bwMode="auto">
          <a:xfrm>
            <a:off x="1066800" y="1981200"/>
            <a:ext cx="1370013" cy="1143000"/>
            <a:chOff x="1008" y="864"/>
            <a:chExt cx="863" cy="720"/>
          </a:xfrm>
        </p:grpSpPr>
        <p:pic>
          <p:nvPicPr>
            <p:cNvPr id="204850" name="Picture 50" descr="oneant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4851" name="Text Box 51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 b="1"/>
            </a:p>
          </p:txBody>
        </p:sp>
        <p:sp>
          <p:nvSpPr>
            <p:cNvPr id="204852" name="Text Box 52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/>
                <a:t>2</a:t>
              </a:r>
              <a:endParaRPr lang="en-US" sz="1200" b="1"/>
            </a:p>
          </p:txBody>
        </p:sp>
        <p:sp>
          <p:nvSpPr>
            <p:cNvPr id="204853" name="Text Box 53"/>
            <p:cNvSpPr txBox="1">
              <a:spLocks noChangeArrowheads="1"/>
            </p:cNvSpPr>
            <p:nvPr/>
          </p:nvSpPr>
          <p:spPr bwMode="auto">
            <a:xfrm>
              <a:off x="1152" y="864"/>
              <a:ext cx="719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[B,C,D,A,E]</a:t>
              </a:r>
              <a:endParaRPr lang="en-US" sz="1400" b="1"/>
            </a:p>
          </p:txBody>
        </p:sp>
      </p:grpSp>
      <p:grpSp>
        <p:nvGrpSpPr>
          <p:cNvPr id="5" name="Group 54"/>
          <p:cNvGrpSpPr/>
          <p:nvPr/>
        </p:nvGrpSpPr>
        <p:grpSpPr bwMode="auto">
          <a:xfrm>
            <a:off x="1066800" y="2971800"/>
            <a:ext cx="1370013" cy="1143000"/>
            <a:chOff x="1008" y="864"/>
            <a:chExt cx="863" cy="720"/>
          </a:xfrm>
        </p:grpSpPr>
        <p:pic>
          <p:nvPicPr>
            <p:cNvPr id="204855" name="Picture 55" descr="oneant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4856" name="Text Box 56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 b="1"/>
            </a:p>
          </p:txBody>
        </p:sp>
        <p:sp>
          <p:nvSpPr>
            <p:cNvPr id="204857" name="Text Box 57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/>
                <a:t>3</a:t>
              </a:r>
              <a:endParaRPr lang="en-US" sz="1200" b="1"/>
            </a:p>
          </p:txBody>
        </p:sp>
        <p:sp>
          <p:nvSpPr>
            <p:cNvPr id="204858" name="Text Box 58"/>
            <p:cNvSpPr txBox="1">
              <a:spLocks noChangeArrowheads="1"/>
            </p:cNvSpPr>
            <p:nvPr/>
          </p:nvSpPr>
          <p:spPr bwMode="auto">
            <a:xfrm>
              <a:off x="1152" y="864"/>
              <a:ext cx="719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[C,B,E,D,A]</a:t>
              </a:r>
              <a:endParaRPr lang="en-US" sz="1400" b="1"/>
            </a:p>
          </p:txBody>
        </p:sp>
      </p:grpSp>
      <p:grpSp>
        <p:nvGrpSpPr>
          <p:cNvPr id="6" name="Group 59"/>
          <p:cNvGrpSpPr/>
          <p:nvPr/>
        </p:nvGrpSpPr>
        <p:grpSpPr bwMode="auto">
          <a:xfrm>
            <a:off x="1066800" y="4114800"/>
            <a:ext cx="1370013" cy="1143000"/>
            <a:chOff x="1008" y="864"/>
            <a:chExt cx="863" cy="720"/>
          </a:xfrm>
        </p:grpSpPr>
        <p:pic>
          <p:nvPicPr>
            <p:cNvPr id="204860" name="Picture 60" descr="oneant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4861" name="Text Box 61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 b="1"/>
            </a:p>
          </p:txBody>
        </p:sp>
        <p:sp>
          <p:nvSpPr>
            <p:cNvPr id="204862" name="Text Box 62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/>
                <a:t>4</a:t>
              </a:r>
              <a:endParaRPr lang="en-US" sz="1200" b="1"/>
            </a:p>
          </p:txBody>
        </p:sp>
        <p:sp>
          <p:nvSpPr>
            <p:cNvPr id="204863" name="Text Box 63"/>
            <p:cNvSpPr txBox="1">
              <a:spLocks noChangeArrowheads="1"/>
            </p:cNvSpPr>
            <p:nvPr/>
          </p:nvSpPr>
          <p:spPr bwMode="auto">
            <a:xfrm>
              <a:off x="1152" y="864"/>
              <a:ext cx="719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[D,E,A,B,C]</a:t>
              </a:r>
              <a:endParaRPr lang="en-US" sz="1400" b="1"/>
            </a:p>
          </p:txBody>
        </p:sp>
      </p:grpSp>
      <p:graphicFrame>
        <p:nvGraphicFramePr>
          <p:cNvPr id="204848" name="Object 48"/>
          <p:cNvGraphicFramePr>
            <a:graphicFrameLocks noChangeAspect="1"/>
          </p:cNvGraphicFramePr>
          <p:nvPr/>
        </p:nvGraphicFramePr>
        <p:xfrm>
          <a:off x="838200" y="3352800"/>
          <a:ext cx="7631113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4" imgW="67360800" imgH="5791200" progId="Equation.3">
                  <p:embed/>
                </p:oleObj>
              </mc:Choice>
              <mc:Fallback>
                <p:oleObj name="Equation" r:id="rId4" imgW="67360800" imgH="579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352800"/>
                        <a:ext cx="7631113" cy="722313"/>
                      </a:xfrm>
                      <a:prstGeom prst="rect">
                        <a:avLst/>
                      </a:prstGeom>
                      <a:solidFill>
                        <a:srgbClr val="6767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04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04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48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	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Vehicle routing problems</a:t>
            </a:r>
            <a:endParaRPr lang="en-US" dirty="0"/>
          </a:p>
          <a:p>
            <a:r>
              <a:rPr lang="en-US" dirty="0"/>
              <a:t>Connection-oriented </a:t>
            </a:r>
            <a:endParaRPr lang="en-US" dirty="0"/>
          </a:p>
          <a:p>
            <a:pPr>
              <a:buNone/>
            </a:pPr>
            <a:r>
              <a:rPr lang="en-US" dirty="0"/>
              <a:t>    network routing </a:t>
            </a:r>
            <a:endParaRPr lang="en-US" dirty="0"/>
          </a:p>
          <a:p>
            <a:r>
              <a:rPr lang="en-US" dirty="0"/>
              <a:t>Image processing</a:t>
            </a:r>
            <a:endParaRPr lang="en-US" dirty="0"/>
          </a:p>
          <a:p>
            <a:r>
              <a:rPr lang="en-US" dirty="0"/>
              <a:t>Power Electronic Circuit Design</a:t>
            </a:r>
            <a:endParaRPr lang="en-US" dirty="0"/>
          </a:p>
          <a:p>
            <a:r>
              <a:rPr lang="en-US" dirty="0"/>
              <a:t>Discounted cash flows in project scheduling</a:t>
            </a:r>
            <a:endParaRPr lang="en-US" dirty="0"/>
          </a:p>
          <a:p>
            <a:r>
              <a:rPr lang="en-US" dirty="0"/>
              <a:t>Travelling Salesman Problem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4" descr="http://upload.wikimedia.org/wikipedia/commons/thumb/e/ec/Knapsack_ants.svg/200px-Knapsack_ants.svg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562600" y="1295400"/>
            <a:ext cx="3429000" cy="3189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noFill/>
        </p:spPr>
        <p:txBody>
          <a:bodyPr>
            <a:noAutofit/>
          </a:bodyPr>
          <a:lstStyle/>
          <a:p>
            <a:r>
              <a:rPr lang="en-US" dirty="0">
                <a:solidFill>
                  <a:srgbClr val="6767FF"/>
                </a:solidFill>
              </a:rPr>
              <a:t>Some inherent advantages</a:t>
            </a:r>
            <a:endParaRPr lang="en-US" dirty="0">
              <a:solidFill>
                <a:srgbClr val="6767FF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sz="2800"/>
              <a:t>Positive Feedback accounts for rapid discovery of good solutions</a:t>
            </a:r>
            <a:endParaRPr lang="en-US" sz="2800"/>
          </a:p>
          <a:p>
            <a:r>
              <a:rPr lang="en-US" sz="2800"/>
              <a:t>Distributed computation avoids premature convergence</a:t>
            </a:r>
            <a:endParaRPr lang="en-US" sz="2800"/>
          </a:p>
          <a:p>
            <a:r>
              <a:rPr lang="en-US" sz="2800"/>
              <a:t>The greedy heuristic helps find acceptable solution in the early solution in the early stages of the search process.</a:t>
            </a:r>
            <a:endParaRPr lang="en-US" sz="2800"/>
          </a:p>
          <a:p>
            <a:r>
              <a:rPr lang="en-US" sz="2800"/>
              <a:t>The collective interaction of a population of agents.</a:t>
            </a:r>
            <a:endParaRPr lang="en-US" sz="2800"/>
          </a:p>
          <a:p>
            <a:endParaRPr lang="en-US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noFill/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6767FF"/>
                </a:solidFill>
              </a:rPr>
              <a:t>Disadvantages in Ant Systems</a:t>
            </a:r>
            <a:endParaRPr lang="en-US" sz="4000" dirty="0">
              <a:solidFill>
                <a:srgbClr val="6767FF"/>
              </a:solidFill>
            </a:endParaRP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/>
              <a:t>Slower convergence than other Heuristics</a:t>
            </a:r>
            <a:endParaRPr lang="en-US"/>
          </a:p>
          <a:p>
            <a:r>
              <a:rPr lang="en-US"/>
              <a:t>Performed poorly for TSP problems larger than 75 cities.</a:t>
            </a:r>
            <a:endParaRPr lang="en-US"/>
          </a:p>
          <a:p>
            <a:r>
              <a:rPr lang="en-US"/>
              <a:t>No centralized processor to guide the AS towards good solutions</a:t>
            </a:r>
            <a:endParaRPr lang="en-US"/>
          </a:p>
          <a:p>
            <a:endParaRPr lang="en-US" sz="360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we have learnt??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 about ant colony systems</a:t>
            </a:r>
            <a:endParaRPr lang="en-US" dirty="0"/>
          </a:p>
          <a:p>
            <a:r>
              <a:rPr lang="en-US" dirty="0"/>
              <a:t>Relationship between man and other living beings is thus highlighted in this topic.</a:t>
            </a:r>
            <a:endParaRPr lang="en-US" dirty="0"/>
          </a:p>
          <a:p>
            <a:r>
              <a:rPr lang="en-US" dirty="0"/>
              <a:t>We learnt from ants, the optimization of the path using their communication.</a:t>
            </a:r>
            <a:endParaRPr lang="en-US" dirty="0"/>
          </a:p>
          <a:p>
            <a:r>
              <a:rPr lang="en-US" dirty="0"/>
              <a:t>Many problems in our present day like sales man and others are easily solved by this optimization technique.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6767FF"/>
                </a:solidFill>
              </a:rPr>
              <a:t>Conclusions</a:t>
            </a:r>
            <a:endParaRPr lang="en-US">
              <a:solidFill>
                <a:srgbClr val="6767FF"/>
              </a:solidFill>
            </a:endParaRPr>
          </a:p>
        </p:txBody>
      </p:sp>
      <p:sp>
        <p:nvSpPr>
          <p:cNvPr id="3676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86800" cy="4876800"/>
          </a:xfrm>
          <a:noFill/>
        </p:spPr>
        <p:txBody>
          <a:bodyPr>
            <a:noAutofit/>
          </a:bodyPr>
          <a:lstStyle/>
          <a:p>
            <a:r>
              <a:rPr lang="en-US" sz="2800" dirty="0"/>
              <a:t>ACO is a recently proposed </a:t>
            </a:r>
            <a:r>
              <a:rPr lang="en-US" sz="2800" dirty="0" err="1"/>
              <a:t>metaheuristic</a:t>
            </a:r>
            <a:r>
              <a:rPr lang="en-US" sz="2800" dirty="0"/>
              <a:t> approach for solving hard combinatorial optimization problems.</a:t>
            </a:r>
            <a:endParaRPr lang="en-US" sz="2800" dirty="0"/>
          </a:p>
          <a:p>
            <a:r>
              <a:rPr lang="en-US" sz="2800" dirty="0"/>
              <a:t>Artificial ants implement a randomized construction heuristic which makes probabilistic decisions.</a:t>
            </a:r>
            <a:endParaRPr lang="en-US" sz="2800" dirty="0"/>
          </a:p>
          <a:p>
            <a:r>
              <a:rPr lang="en-US" sz="2800" dirty="0"/>
              <a:t>The a cumulated search experience is taken into account by the adaptation of the pheromone trail.</a:t>
            </a:r>
            <a:endParaRPr lang="en-US" sz="2800" dirty="0"/>
          </a:p>
          <a:p>
            <a:r>
              <a:rPr lang="en-US" sz="2800" dirty="0"/>
              <a:t>ACO Shows great performance with the “ill-structured” problems like network routing.</a:t>
            </a:r>
            <a:endParaRPr lang="en-US" sz="2800" dirty="0"/>
          </a:p>
          <a:p>
            <a:r>
              <a:rPr lang="en-US" sz="2800" dirty="0"/>
              <a:t>In ACO Local search is extremely important to obtain good results.</a:t>
            </a:r>
            <a:endParaRPr lang="en-US" sz="28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6767FF"/>
                </a:solidFill>
              </a:rPr>
              <a:t>References</a:t>
            </a:r>
            <a:endParaRPr lang="en-US">
              <a:solidFill>
                <a:srgbClr val="6767FF"/>
              </a:solidFill>
            </a:endParaRP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400"/>
              <a:t>Dorigo M. and G. Di Caro (1999). </a:t>
            </a:r>
            <a:r>
              <a:rPr lang="en-US" sz="1400" b="1"/>
              <a:t>The Ant Colony Optimization Meta-Heuristic.</a:t>
            </a:r>
            <a:r>
              <a:rPr lang="en-US" sz="1400"/>
              <a:t> In D. Corne, M. Dorigo and F. Glover, editors, </a:t>
            </a:r>
            <a:r>
              <a:rPr lang="en-US" sz="1400" i="1"/>
              <a:t>New Ideas in Optimization,</a:t>
            </a:r>
            <a:r>
              <a:rPr lang="en-US" sz="1400"/>
              <a:t> McGraw-Hill, 11-32.</a:t>
            </a:r>
            <a:endParaRPr lang="en-US" sz="1400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400"/>
              <a:t>M. Dorigo and L. M. Gambardella. Ant colonies for the traveling salesman problem. </a:t>
            </a:r>
            <a:r>
              <a:rPr lang="en-US" sz="1400" i="1"/>
              <a:t>BioSystems</a:t>
            </a:r>
            <a:r>
              <a:rPr lang="en-US" sz="1400"/>
              <a:t>, 43:73–81, 1997. </a:t>
            </a:r>
            <a:endParaRPr lang="en-US" sz="1400"/>
          </a:p>
          <a:p>
            <a:r>
              <a:rPr lang="en-US" sz="1400"/>
              <a:t>M. Dorigo and L. M. Gambardella. Ant Colony System: A cooperative learning approach to the traveling salesman problem. </a:t>
            </a:r>
            <a:r>
              <a:rPr lang="en-US" sz="1400" i="1"/>
              <a:t>IEEE Transactions on Evolutionary Computation</a:t>
            </a:r>
            <a:r>
              <a:rPr lang="en-US" sz="1400"/>
              <a:t>, 1(1):53–66, 1997.</a:t>
            </a:r>
            <a:endParaRPr lang="en-US" sz="1400"/>
          </a:p>
          <a:p>
            <a:r>
              <a:rPr lang="en-US" sz="1400"/>
              <a:t>G. Di Caro and M. Dorigo. Mobile agents for adaptive routing. In H. El-Rewini, editor, </a:t>
            </a:r>
            <a:r>
              <a:rPr lang="en-US" sz="1400" i="1"/>
              <a:t>Proceedings of the 31st International Conference on System Sciences (HICSS-31)</a:t>
            </a:r>
            <a:r>
              <a:rPr lang="en-US" sz="1400"/>
              <a:t>, pages 74–83. IEEE Computer Society Press, Los Alamitos, CA, 1998.</a:t>
            </a:r>
            <a:endParaRPr lang="en-US" sz="1400"/>
          </a:p>
          <a:p>
            <a:r>
              <a:rPr lang="en-US" sz="1400"/>
              <a:t>M. Dorigo, V. Maniezzo, and A. Colorni. The Ant System: An autocatalytic optimizing process. Technical Report 91-016 Revised, Dipartimento di Elettronica,Politecnico di Milano, Italy, 1991.</a:t>
            </a:r>
            <a:endParaRPr lang="en-US" sz="1400"/>
          </a:p>
          <a:p>
            <a:r>
              <a:rPr lang="en-US" sz="1400"/>
              <a:t>L. M. Gambardella, ` E. D. Taillard, and G. Agazzi. MACS-VRPTW: A multiple ant colony system for vehicle routing problems with time windows. In D. Corne, M. Dorigo, and F. Glover, editors, </a:t>
            </a:r>
            <a:r>
              <a:rPr lang="en-US" sz="1400" i="1"/>
              <a:t>New Ideas in Optimization</a:t>
            </a:r>
            <a:r>
              <a:rPr lang="en-US" sz="1400"/>
              <a:t>, pages 63–76. McGraw Hill, London, UK, 1999.</a:t>
            </a:r>
            <a:endParaRPr lang="en-US" sz="1400"/>
          </a:p>
          <a:p>
            <a:r>
              <a:rPr lang="en-US" sz="1400"/>
              <a:t>L. M. Gambardella, ` E. D. Taillard, and M. Dorigo. Ant colonies for the quadratic assignment problem. </a:t>
            </a:r>
            <a:r>
              <a:rPr lang="en-US" sz="1400" i="1"/>
              <a:t>Journal of the Operational Research Society</a:t>
            </a:r>
            <a:r>
              <a:rPr lang="en-US" sz="1400"/>
              <a:t>,50(2):167–176, 1999.</a:t>
            </a:r>
            <a:endParaRPr lang="en-US" sz="1400"/>
          </a:p>
          <a:p>
            <a:r>
              <a:rPr lang="en-US" sz="1400"/>
              <a:t>V. Maniezzo and A. Colorni. The Ant System applied to the quadratic assignment problem. </a:t>
            </a:r>
            <a:r>
              <a:rPr lang="en-US" sz="1400" i="1"/>
              <a:t>IEEE Transactions on Data and Knowledge Engineering</a:t>
            </a:r>
            <a:r>
              <a:rPr lang="en-US" sz="1400"/>
              <a:t>, 11(5):769–778, 1999.</a:t>
            </a:r>
            <a:endParaRPr lang="en-US" sz="1400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400"/>
              <a:t>Gambardella L. M., E. Taillard and M. Dorigo (1999). </a:t>
            </a:r>
            <a:r>
              <a:rPr lang="en-US" sz="1400" b="1"/>
              <a:t>Ant Colonies for the Quadratic Assignment Problem.</a:t>
            </a:r>
            <a:r>
              <a:rPr lang="en-US" sz="1400"/>
              <a:t> </a:t>
            </a:r>
            <a:r>
              <a:rPr lang="en-US" sz="1400" i="1"/>
              <a:t>Journal of the Operational Research Society,</a:t>
            </a:r>
            <a:r>
              <a:rPr lang="en-US" sz="1400"/>
              <a:t> 50:167-176. </a:t>
            </a:r>
            <a:br>
              <a:rPr lang="en-US" sz="1400"/>
            </a:br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400" y="381000"/>
            <a:ext cx="75632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Introduction-Swarm Intelligence</a:t>
            </a:r>
            <a:endParaRPr lang="en-US" sz="4400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671697"/>
            <a:ext cx="8915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Swarm intelligence (SI):-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</a:t>
            </a:r>
            <a:r>
              <a:rPr lang="en-US" sz="3200" dirty="0"/>
              <a:t>escribes the collective behavior of decentralized,</a:t>
            </a:r>
            <a:endParaRPr lang="en-US" sz="3200" dirty="0"/>
          </a:p>
          <a:p>
            <a:r>
              <a:rPr lang="en-US" sz="3200" dirty="0"/>
              <a:t>self-organized systems, natural or artificial. The concept is employed in work on artificial intelligence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371600" y="3962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3810000"/>
            <a:ext cx="10515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3200" b="1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Swarming theory</a:t>
            </a:r>
            <a:r>
              <a:rPr lang="en-US" altLang="zh-TW" sz="32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</a:t>
            </a:r>
            <a:endParaRPr lang="en-US" altLang="zh-TW" sz="3200" dirty="0">
              <a:latin typeface="Times New Roman" panose="02020603050405020304" pitchFamily="18" charset="0"/>
              <a:ea typeface="PMingLiU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3200" dirty="0">
                <a:ea typeface="PMingLiU" pitchFamily="18" charset="-120"/>
              </a:rPr>
              <a:t>   Related to bird flocking, fish schooling </a:t>
            </a:r>
            <a:endParaRPr lang="en-US" altLang="zh-TW" sz="3200" dirty="0">
              <a:ea typeface="PMingLiU" pitchFamily="18" charset="-12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3200" dirty="0">
                <a:ea typeface="PMingLiU" pitchFamily="18" charset="-120"/>
              </a:rPr>
              <a:t>	- steer toward the center</a:t>
            </a:r>
            <a:endParaRPr lang="en-US" altLang="zh-TW" sz="3200" dirty="0">
              <a:ea typeface="PMingLiU" pitchFamily="18" charset="-12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3200" dirty="0">
                <a:ea typeface="PMingLiU" pitchFamily="18" charset="-120"/>
              </a:rPr>
              <a:t>	- match neighbors’ velocity</a:t>
            </a:r>
            <a:endParaRPr lang="en-US" altLang="zh-TW" sz="3200" dirty="0">
              <a:ea typeface="PMingLiU" pitchFamily="18" charset="-12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3200" dirty="0">
                <a:ea typeface="PMingLiU" pitchFamily="18" charset="-120"/>
              </a:rPr>
              <a:t>	- avoid collisions</a:t>
            </a:r>
            <a:endParaRPr lang="en-US" altLang="zh-TW" sz="3200" dirty="0">
              <a:ea typeface="PMingLiU" pitchFamily="18" charset="-120"/>
            </a:endParaRPr>
          </a:p>
          <a:p>
            <a:endParaRPr lang="en-US" sz="32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Questions ?</a:t>
            </a:r>
            <a:endParaRPr lang="en-IN"/>
          </a:p>
        </p:txBody>
      </p:sp>
      <p:pic>
        <p:nvPicPr>
          <p:cNvPr id="26633" name="Picture 9" descr="melon_ant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362200" y="1371600"/>
            <a:ext cx="4516437" cy="5224462"/>
          </a:xfr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Ant-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91200" y="1143000"/>
            <a:ext cx="1905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AutoShape 2"/>
          <p:cNvSpPr>
            <a:spLocks noChangeArrowheads="1"/>
          </p:cNvSpPr>
          <p:nvPr/>
        </p:nvSpPr>
        <p:spPr bwMode="auto">
          <a:xfrm rot="1209753">
            <a:off x="502658" y="2896120"/>
            <a:ext cx="4334244" cy="1698999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CCFF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itle 1"/>
          <p:cNvSpPr txBox="1"/>
          <p:nvPr/>
        </p:nvSpPr>
        <p:spPr>
          <a:xfrm rot="1351453">
            <a:off x="-539247" y="3064362"/>
            <a:ext cx="6296539" cy="12233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Brush Script MT" panose="03060802040406070304" pitchFamily="66" charset="0"/>
                <a:ea typeface="+mj-ea"/>
                <a:cs typeface="+mj-cs"/>
              </a:rPr>
              <a:t>Thank You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Brush Script MT" panose="03060802040406070304" pitchFamily="66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341438"/>
            <a:ext cx="8458200" cy="4906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Origins in Artificial Life (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Alife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Research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90600" marR="0" lvl="1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ALife studies how computational techniques can help when studying biological phenomena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90600" marR="0" lvl="1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ALife studies how biological techniques can help out with computational problems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Two main Swarm Intelligence based methods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90600" marR="0" lvl="1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Particle Swarm Optimization (PSO)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90600" marR="0" lvl="1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Ant Colony Optimization</a:t>
            </a: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(ACO)</a:t>
            </a:r>
            <a:endParaRPr kumimoji="0" lang="tr-T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0200" y="304800"/>
            <a:ext cx="5894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Swarm Intelligence</a:t>
            </a:r>
            <a:endParaRPr lang="en-US" sz="5400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28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04800" y="12954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600200" y="228600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ea typeface="PMingLiU" pitchFamily="18" charset="-120"/>
              </a:rPr>
              <a:t>     </a:t>
            </a:r>
            <a:r>
              <a:rPr lang="en-US" altLang="zh-TW" sz="4800" dirty="0">
                <a:solidFill>
                  <a:schemeClr val="accent4">
                    <a:lumMod val="20000"/>
                    <a:lumOff val="80000"/>
                  </a:schemeClr>
                </a:solidFill>
                <a:ea typeface="PMingLiU" pitchFamily="18" charset="-120"/>
              </a:rPr>
              <a:t>Bird Flocking</a:t>
            </a:r>
            <a:endParaRPr lang="en-US" sz="4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28600" y="1295400"/>
            <a:ext cx="8686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286000" y="228600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solidFill>
                  <a:schemeClr val="accent3">
                    <a:lumMod val="20000"/>
                    <a:lumOff val="80000"/>
                  </a:schemeClr>
                </a:solidFill>
                <a:ea typeface="PMingLiU" pitchFamily="18" charset="-120"/>
              </a:rPr>
              <a:t>Fish Schooling</a:t>
            </a:r>
            <a:endParaRPr lang="en-US" sz="4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28600" y="1295400"/>
            <a:ext cx="8534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676400" y="228600"/>
            <a:ext cx="472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 Ant Colony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ACO Concept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TW" sz="2800" dirty="0">
                <a:ea typeface="PMingLiU" pitchFamily="18" charset="-120"/>
              </a:rPr>
              <a:t>Ants (blind) navigate from nest to food source</a:t>
            </a:r>
            <a:endParaRPr lang="en-US" altLang="zh-TW" sz="2800" dirty="0">
              <a:ea typeface="PMingLiU" pitchFamily="18" charset="-120"/>
            </a:endParaRPr>
          </a:p>
          <a:p>
            <a:pPr>
              <a:lnSpc>
                <a:spcPct val="110000"/>
              </a:lnSpc>
            </a:pPr>
            <a:r>
              <a:rPr lang="en-US" altLang="zh-TW" sz="2800" dirty="0">
                <a:ea typeface="PMingLiU" pitchFamily="18" charset="-120"/>
              </a:rPr>
              <a:t>Shortest path is discovered via pheromone trails</a:t>
            </a:r>
            <a:endParaRPr lang="en-US" altLang="zh-TW" sz="2800" dirty="0">
              <a:ea typeface="PMingLiU" pitchFamily="18" charset="-120"/>
            </a:endParaRPr>
          </a:p>
          <a:p>
            <a:pPr lvl="1">
              <a:lnSpc>
                <a:spcPct val="110000"/>
              </a:lnSpc>
            </a:pPr>
            <a:r>
              <a:rPr lang="en-US" altLang="zh-TW" sz="2400" dirty="0">
                <a:ea typeface="PMingLiU" pitchFamily="18" charset="-120"/>
              </a:rPr>
              <a:t>each ant moves at random</a:t>
            </a:r>
            <a:endParaRPr lang="en-US" altLang="zh-TW" sz="2400" dirty="0">
              <a:ea typeface="PMingLiU" pitchFamily="18" charset="-120"/>
            </a:endParaRPr>
          </a:p>
          <a:p>
            <a:pPr lvl="1">
              <a:lnSpc>
                <a:spcPct val="110000"/>
              </a:lnSpc>
            </a:pPr>
            <a:r>
              <a:rPr lang="en-US" altLang="zh-TW" sz="2400" dirty="0">
                <a:ea typeface="PMingLiU" pitchFamily="18" charset="-120"/>
              </a:rPr>
              <a:t>pheromone is deposited on path</a:t>
            </a:r>
            <a:endParaRPr lang="en-US" altLang="zh-TW" sz="2400" dirty="0">
              <a:ea typeface="PMingLiU" pitchFamily="18" charset="-120"/>
            </a:endParaRPr>
          </a:p>
          <a:p>
            <a:pPr lvl="1">
              <a:lnSpc>
                <a:spcPct val="110000"/>
              </a:lnSpc>
            </a:pPr>
            <a:r>
              <a:rPr lang="en-US" altLang="zh-TW" sz="2400" dirty="0">
                <a:ea typeface="PMingLiU" pitchFamily="18" charset="-120"/>
              </a:rPr>
              <a:t>ants detect lead ant</a:t>
            </a:r>
            <a:r>
              <a:rPr lang="en-US" altLang="zh-TW" sz="2400" dirty="0">
                <a:latin typeface="Comic Sans MS" panose="030F0702030302020204"/>
                <a:ea typeface="PMingLiU" pitchFamily="18" charset="-120"/>
              </a:rPr>
              <a:t>’</a:t>
            </a:r>
            <a:r>
              <a:rPr lang="en-US" altLang="zh-TW" sz="2400" dirty="0">
                <a:ea typeface="PMingLiU" pitchFamily="18" charset="-120"/>
              </a:rPr>
              <a:t>s path, inclined to follow</a:t>
            </a:r>
            <a:endParaRPr lang="en-US" altLang="zh-TW" sz="2400" dirty="0">
              <a:ea typeface="PMingLiU" pitchFamily="18" charset="-120"/>
            </a:endParaRPr>
          </a:p>
          <a:p>
            <a:pPr lvl="1">
              <a:lnSpc>
                <a:spcPct val="110000"/>
              </a:lnSpc>
            </a:pPr>
            <a:r>
              <a:rPr lang="en-US" altLang="zh-TW" sz="2400" dirty="0">
                <a:ea typeface="PMingLiU" pitchFamily="18" charset="-120"/>
              </a:rPr>
              <a:t>more pheromone on path increases probability of path being followed</a:t>
            </a:r>
            <a:endParaRPr lang="en-US" altLang="zh-TW" sz="2400" dirty="0">
              <a:ea typeface="PMingLiU" pitchFamily="18" charset="-12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7935</Words>
  <Application>WPS Presentation</Application>
  <PresentationFormat>On-screen Show (4:3)</PresentationFormat>
  <Paragraphs>543</Paragraphs>
  <Slides>41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41</vt:i4>
      </vt:variant>
    </vt:vector>
  </HeadingPairs>
  <TitlesOfParts>
    <vt:vector size="56" baseType="lpstr">
      <vt:lpstr>Arial</vt:lpstr>
      <vt:lpstr>SimSun</vt:lpstr>
      <vt:lpstr>Wingdings</vt:lpstr>
      <vt:lpstr>Times New Roman</vt:lpstr>
      <vt:lpstr>PMingLiU</vt:lpstr>
      <vt:lpstr>MingLiU-ExtB</vt:lpstr>
      <vt:lpstr>Comic Sans MS</vt:lpstr>
      <vt:lpstr>Calibri</vt:lpstr>
      <vt:lpstr>Microsoft YaHei</vt:lpstr>
      <vt:lpstr>Arial Unicode MS</vt:lpstr>
      <vt:lpstr>Brush Script MT</vt:lpstr>
      <vt:lpstr>Office Theme</vt:lpstr>
      <vt:lpstr>Equation.3</vt:lpstr>
      <vt:lpstr>Equation.3</vt:lpstr>
      <vt:lpstr>Equation.3</vt:lpstr>
      <vt:lpstr>PowerPoint 演示文稿</vt:lpstr>
      <vt:lpstr>       Contents		</vt:lpstr>
      <vt:lpstr>Human Nature Relationship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ACO Concept</vt:lpstr>
      <vt:lpstr>Ant Communication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Natural ants: How do they do it?</vt:lpstr>
      <vt:lpstr>An example  with artificial ants</vt:lpstr>
      <vt:lpstr>Algorithm</vt:lpstr>
      <vt:lpstr>PowerPoint 演示文稿</vt:lpstr>
      <vt:lpstr>Analysis of Algorithm</vt:lpstr>
      <vt:lpstr>PowerPoint 演示文稿</vt:lpstr>
      <vt:lpstr>PowerPoint 演示文稿</vt:lpstr>
      <vt:lpstr>Pseudo	 Code</vt:lpstr>
      <vt:lpstr>Simple example on TSP</vt:lpstr>
      <vt:lpstr>A simple TSP example</vt:lpstr>
      <vt:lpstr>Iteration 1</vt:lpstr>
      <vt:lpstr>How to build next sub-solution?</vt:lpstr>
      <vt:lpstr>Iteration 2</vt:lpstr>
      <vt:lpstr>Iteration 3</vt:lpstr>
      <vt:lpstr>Iteration 4</vt:lpstr>
      <vt:lpstr>Iteration 5</vt:lpstr>
      <vt:lpstr>Path and Pheromone Evaluation</vt:lpstr>
      <vt:lpstr>Applications	</vt:lpstr>
      <vt:lpstr>Some inherent advantages</vt:lpstr>
      <vt:lpstr>Disadvantages in Ant Systems</vt:lpstr>
      <vt:lpstr>What we have learnt??</vt:lpstr>
      <vt:lpstr>Conclusions</vt:lpstr>
      <vt:lpstr>References</vt:lpstr>
      <vt:lpstr>Questions ?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 Colony Optimisation</dc:title>
  <dc:creator>Aditya</dc:creator>
  <cp:lastModifiedBy>Gayathri</cp:lastModifiedBy>
  <cp:revision>68</cp:revision>
  <dcterms:created xsi:type="dcterms:W3CDTF">2010-09-17T07:28:00Z</dcterms:created>
  <dcterms:modified xsi:type="dcterms:W3CDTF">2022-05-11T12:59:10Z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99D3D8F01CA44031A2F689F788B20170</vt:lpwstr>
  </property>
  <property fmtid="{D5CDD505-2E9C-101B-9397-08002B2CF9AE}" pid="3" name="KSOProductBuildVer">
    <vt:lpwstr>1033-11.2.0.11074</vt:lpwstr>
  </property>
</Properties>
</file>