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14" roundtripDataSignature="AMtx7mgBYp6ZrEspgWJXAbQMbm4j+n+L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3962400" cy="3429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 name="Google Shape;48;p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 name="Google Shape;59;p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4: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 name="Google Shape;78;p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p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6: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7: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9: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bg>
      <p:bgPr>
        <a:solidFill>
          <a:schemeClr val="lt1"/>
        </a:solidFill>
      </p:bgPr>
    </p:bg>
    <p:spTree>
      <p:nvGrpSpPr>
        <p:cNvPr id="17" name="Shape 17"/>
        <p:cNvGrpSpPr/>
        <p:nvPr/>
      </p:nvGrpSpPr>
      <p:grpSpPr>
        <a:xfrm>
          <a:off x="0" y="0"/>
          <a:ext cx="0" cy="0"/>
          <a:chOff x="0" y="0"/>
          <a:chExt cx="0" cy="0"/>
        </a:xfrm>
      </p:grpSpPr>
      <p:pic>
        <p:nvPicPr>
          <p:cNvPr id="18" name="Google Shape;18;p11"/>
          <p:cNvPicPr preferRelativeResize="0"/>
          <p:nvPr/>
        </p:nvPicPr>
        <p:blipFill rotWithShape="1">
          <a:blip r:embed="rId2">
            <a:alphaModFix/>
          </a:blip>
          <a:srcRect b="0" l="0" r="0" t="0"/>
          <a:stretch/>
        </p:blipFill>
        <p:spPr>
          <a:xfrm>
            <a:off x="114284" y="0"/>
            <a:ext cx="969816" cy="1108360"/>
          </a:xfrm>
          <a:prstGeom prst="rect">
            <a:avLst/>
          </a:prstGeom>
          <a:noFill/>
          <a:ln>
            <a:noFill/>
          </a:ln>
        </p:spPr>
      </p:pic>
      <p:sp>
        <p:nvSpPr>
          <p:cNvPr id="19" name="Google Shape;19;p11"/>
          <p:cNvSpPr txBox="1"/>
          <p:nvPr>
            <p:ph type="title"/>
          </p:nvPr>
        </p:nvSpPr>
        <p:spPr>
          <a:xfrm>
            <a:off x="2585660" y="264933"/>
            <a:ext cx="3972679" cy="6350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0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1"/>
          <p:cNvSpPr txBox="1"/>
          <p:nvPr>
            <p:ph idx="1" type="body"/>
          </p:nvPr>
        </p:nvSpPr>
        <p:spPr>
          <a:xfrm>
            <a:off x="486852" y="2118233"/>
            <a:ext cx="8170294" cy="331724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sz="2400">
                <a:solidFill>
                  <a:schemeClr val="dk1"/>
                </a:solidFill>
                <a:latin typeface="Calibri"/>
                <a:ea typeface="Calibri"/>
                <a:cs typeface="Calibri"/>
                <a:sym typeface="Calibri"/>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1" name="Google Shape;21;p11"/>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1"/>
          <p:cNvSpPr txBox="1"/>
          <p:nvPr>
            <p:ph idx="10" type="dt"/>
          </p:nvPr>
        </p:nvSpPr>
        <p:spPr>
          <a:xfrm>
            <a:off x="530225" y="6466776"/>
            <a:ext cx="760094" cy="1778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1200">
                <a:solidFill>
                  <a:srgbClr val="888888"/>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1"/>
          <p:cNvSpPr txBox="1"/>
          <p:nvPr>
            <p:ph idx="12" type="sldNum"/>
          </p:nvPr>
        </p:nvSpPr>
        <p:spPr>
          <a:xfrm>
            <a:off x="8408491" y="6466763"/>
            <a:ext cx="231140" cy="178434"/>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4" name="Shape 24"/>
        <p:cNvGrpSpPr/>
        <p:nvPr/>
      </p:nvGrpSpPr>
      <p:grpSpPr>
        <a:xfrm>
          <a:off x="0" y="0"/>
          <a:ext cx="0" cy="0"/>
          <a:chOff x="0" y="0"/>
          <a:chExt cx="0" cy="0"/>
        </a:xfrm>
      </p:grpSpPr>
      <p:sp>
        <p:nvSpPr>
          <p:cNvPr id="25" name="Google Shape;25;p12"/>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2"/>
          <p:cNvSpPr txBox="1"/>
          <p:nvPr>
            <p:ph idx="10" type="dt"/>
          </p:nvPr>
        </p:nvSpPr>
        <p:spPr>
          <a:xfrm>
            <a:off x="530225" y="6466776"/>
            <a:ext cx="760094" cy="1778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1200">
                <a:solidFill>
                  <a:srgbClr val="888888"/>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2"/>
          <p:cNvSpPr txBox="1"/>
          <p:nvPr>
            <p:ph idx="12" type="sldNum"/>
          </p:nvPr>
        </p:nvSpPr>
        <p:spPr>
          <a:xfrm>
            <a:off x="8408491" y="6466763"/>
            <a:ext cx="231140" cy="178434"/>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8" name="Shape 28"/>
        <p:cNvGrpSpPr/>
        <p:nvPr/>
      </p:nvGrpSpPr>
      <p:grpSpPr>
        <a:xfrm>
          <a:off x="0" y="0"/>
          <a:ext cx="0" cy="0"/>
          <a:chOff x="0" y="0"/>
          <a:chExt cx="0" cy="0"/>
        </a:xfrm>
      </p:grpSpPr>
      <p:sp>
        <p:nvSpPr>
          <p:cNvPr id="29" name="Google Shape;29;p13"/>
          <p:cNvSpPr txBox="1"/>
          <p:nvPr>
            <p:ph type="ctrTitle"/>
          </p:nvPr>
        </p:nvSpPr>
        <p:spPr>
          <a:xfrm>
            <a:off x="685800" y="2125980"/>
            <a:ext cx="7772400" cy="144018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3"/>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3"/>
          <p:cNvSpPr txBox="1"/>
          <p:nvPr>
            <p:ph idx="10" type="dt"/>
          </p:nvPr>
        </p:nvSpPr>
        <p:spPr>
          <a:xfrm>
            <a:off x="530225" y="6466776"/>
            <a:ext cx="760094" cy="1778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1200">
                <a:solidFill>
                  <a:srgbClr val="888888"/>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3"/>
          <p:cNvSpPr txBox="1"/>
          <p:nvPr>
            <p:ph idx="12" type="sldNum"/>
          </p:nvPr>
        </p:nvSpPr>
        <p:spPr>
          <a:xfrm>
            <a:off x="8408491" y="6466763"/>
            <a:ext cx="231140" cy="178434"/>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4" name="Shape 34"/>
        <p:cNvGrpSpPr/>
        <p:nvPr/>
      </p:nvGrpSpPr>
      <p:grpSpPr>
        <a:xfrm>
          <a:off x="0" y="0"/>
          <a:ext cx="0" cy="0"/>
          <a:chOff x="0" y="0"/>
          <a:chExt cx="0" cy="0"/>
        </a:xfrm>
      </p:grpSpPr>
      <p:sp>
        <p:nvSpPr>
          <p:cNvPr id="35" name="Google Shape;35;p14"/>
          <p:cNvSpPr txBox="1"/>
          <p:nvPr>
            <p:ph type="title"/>
          </p:nvPr>
        </p:nvSpPr>
        <p:spPr>
          <a:xfrm>
            <a:off x="2585660" y="264933"/>
            <a:ext cx="3972679" cy="6350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0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4"/>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7" name="Google Shape;37;p14"/>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8" name="Google Shape;38;p14"/>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4"/>
          <p:cNvSpPr txBox="1"/>
          <p:nvPr>
            <p:ph idx="10" type="dt"/>
          </p:nvPr>
        </p:nvSpPr>
        <p:spPr>
          <a:xfrm>
            <a:off x="530225" y="6466776"/>
            <a:ext cx="760094" cy="1778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1200">
                <a:solidFill>
                  <a:srgbClr val="888888"/>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4"/>
          <p:cNvSpPr txBox="1"/>
          <p:nvPr>
            <p:ph idx="12" type="sldNum"/>
          </p:nvPr>
        </p:nvSpPr>
        <p:spPr>
          <a:xfrm>
            <a:off x="8408491" y="6466763"/>
            <a:ext cx="231140" cy="178434"/>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1" name="Shape 41"/>
        <p:cNvGrpSpPr/>
        <p:nvPr/>
      </p:nvGrpSpPr>
      <p:grpSpPr>
        <a:xfrm>
          <a:off x="0" y="0"/>
          <a:ext cx="0" cy="0"/>
          <a:chOff x="0" y="0"/>
          <a:chExt cx="0" cy="0"/>
        </a:xfrm>
      </p:grpSpPr>
      <p:sp>
        <p:nvSpPr>
          <p:cNvPr id="42" name="Google Shape;42;p15"/>
          <p:cNvSpPr txBox="1"/>
          <p:nvPr>
            <p:ph type="title"/>
          </p:nvPr>
        </p:nvSpPr>
        <p:spPr>
          <a:xfrm>
            <a:off x="2585660" y="264933"/>
            <a:ext cx="3972679" cy="6350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0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5"/>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5"/>
          <p:cNvSpPr txBox="1"/>
          <p:nvPr>
            <p:ph idx="10" type="dt"/>
          </p:nvPr>
        </p:nvSpPr>
        <p:spPr>
          <a:xfrm>
            <a:off x="530225" y="6466776"/>
            <a:ext cx="760094" cy="1778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1200">
                <a:solidFill>
                  <a:srgbClr val="888888"/>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5"/>
          <p:cNvSpPr txBox="1"/>
          <p:nvPr>
            <p:ph idx="12" type="sldNum"/>
          </p:nvPr>
        </p:nvSpPr>
        <p:spPr>
          <a:xfrm>
            <a:off x="8408491" y="6466763"/>
            <a:ext cx="231140" cy="178434"/>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3.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0"/>
          <p:cNvPicPr preferRelativeResize="0"/>
          <p:nvPr/>
        </p:nvPicPr>
        <p:blipFill rotWithShape="1">
          <a:blip r:embed="rId1">
            <a:alphaModFix/>
          </a:blip>
          <a:srcRect b="0" l="0" r="0" t="0"/>
          <a:stretch/>
        </p:blipFill>
        <p:spPr>
          <a:xfrm>
            <a:off x="114284" y="0"/>
            <a:ext cx="969816" cy="1108360"/>
          </a:xfrm>
          <a:prstGeom prst="rect">
            <a:avLst/>
          </a:prstGeom>
          <a:noFill/>
          <a:ln>
            <a:noFill/>
          </a:ln>
        </p:spPr>
      </p:pic>
      <p:pic>
        <p:nvPicPr>
          <p:cNvPr id="11" name="Google Shape;11;p10"/>
          <p:cNvPicPr preferRelativeResize="0"/>
          <p:nvPr/>
        </p:nvPicPr>
        <p:blipFill rotWithShape="1">
          <a:blip r:embed="rId2">
            <a:alphaModFix/>
          </a:blip>
          <a:srcRect b="0" l="0" r="0" t="0"/>
          <a:stretch/>
        </p:blipFill>
        <p:spPr>
          <a:xfrm>
            <a:off x="8153400" y="0"/>
            <a:ext cx="990599" cy="1224480"/>
          </a:xfrm>
          <a:prstGeom prst="rect">
            <a:avLst/>
          </a:prstGeom>
          <a:noFill/>
          <a:ln>
            <a:noFill/>
          </a:ln>
        </p:spPr>
      </p:pic>
      <p:sp>
        <p:nvSpPr>
          <p:cNvPr id="12" name="Google Shape;12;p10"/>
          <p:cNvSpPr txBox="1"/>
          <p:nvPr>
            <p:ph type="title"/>
          </p:nvPr>
        </p:nvSpPr>
        <p:spPr>
          <a:xfrm>
            <a:off x="2585660" y="264933"/>
            <a:ext cx="3972679" cy="6350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0"/>
          <p:cNvSpPr txBox="1"/>
          <p:nvPr>
            <p:ph idx="1" type="body"/>
          </p:nvPr>
        </p:nvSpPr>
        <p:spPr>
          <a:xfrm>
            <a:off x="486852" y="2118233"/>
            <a:ext cx="8170294" cy="331724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4" name="Google Shape;14;p10"/>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10"/>
          <p:cNvSpPr txBox="1"/>
          <p:nvPr>
            <p:ph idx="10" type="dt"/>
          </p:nvPr>
        </p:nvSpPr>
        <p:spPr>
          <a:xfrm>
            <a:off x="530225" y="6466776"/>
            <a:ext cx="760094" cy="1778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10"/>
          <p:cNvSpPr txBox="1"/>
          <p:nvPr>
            <p:ph idx="12" type="sldNum"/>
          </p:nvPr>
        </p:nvSpPr>
        <p:spPr>
          <a:xfrm>
            <a:off x="8408491" y="6466763"/>
            <a:ext cx="231140" cy="178434"/>
          </a:xfrm>
          <a:prstGeom prst="rect">
            <a:avLst/>
          </a:prstGeom>
          <a:noFill/>
          <a:ln>
            <a:noFill/>
          </a:ln>
        </p:spPr>
        <p:txBody>
          <a:bodyPr anchorCtr="0" anchor="t" bIns="0" lIns="0" spcFirstLastPara="1" rIns="0" wrap="square" tIns="0">
            <a:spAutoFit/>
          </a:bodyPr>
          <a:lstStyle>
            <a:lvl1pPr indent="0" lvl="0" marL="38100" marR="0" rtl="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38100" marR="0" rtl="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38100" marR="0" rtl="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38100" marR="0" rtl="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38100" marR="0" rtl="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38100" marR="0" rtl="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38100" marR="0" rtl="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38100" marR="0" rtl="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38100" marR="0" rtl="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jpg"/><Relationship Id="rId5"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9.jpg"/><Relationship Id="rId5" Type="http://schemas.openxmlformats.org/officeDocument/2006/relationships/image" Target="../media/image11.png"/><Relationship Id="rId6" Type="http://schemas.openxmlformats.org/officeDocument/2006/relationships/image" Target="../media/image18.png"/><Relationship Id="rId7"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jpg"/><Relationship Id="rId4" Type="http://schemas.openxmlformats.org/officeDocument/2006/relationships/image" Target="../media/image8.jpg"/><Relationship Id="rId5" Type="http://schemas.openxmlformats.org/officeDocument/2006/relationships/image" Target="../media/image1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 name="Shape 49"/>
        <p:cNvGrpSpPr/>
        <p:nvPr/>
      </p:nvGrpSpPr>
      <p:grpSpPr>
        <a:xfrm>
          <a:off x="0" y="0"/>
          <a:ext cx="0" cy="0"/>
          <a:chOff x="0" y="0"/>
          <a:chExt cx="0" cy="0"/>
        </a:xfrm>
      </p:grpSpPr>
      <p:pic>
        <p:nvPicPr>
          <p:cNvPr descr="The Ultimate Guide to Conversational AI in Healthcare - KeyReply" id="50" name="Google Shape;50;p1"/>
          <p:cNvPicPr preferRelativeResize="0"/>
          <p:nvPr/>
        </p:nvPicPr>
        <p:blipFill rotWithShape="1">
          <a:blip r:embed="rId3">
            <a:alphaModFix/>
          </a:blip>
          <a:srcRect b="0" l="0" r="0" t="0"/>
          <a:stretch/>
        </p:blipFill>
        <p:spPr>
          <a:xfrm>
            <a:off x="-609600" y="1014152"/>
            <a:ext cx="5310448" cy="5310448"/>
          </a:xfrm>
          <a:prstGeom prst="rect">
            <a:avLst/>
          </a:prstGeom>
          <a:noFill/>
          <a:ln>
            <a:noFill/>
          </a:ln>
        </p:spPr>
      </p:pic>
      <p:sp>
        <p:nvSpPr>
          <p:cNvPr id="51" name="Google Shape;51;p1"/>
          <p:cNvSpPr txBox="1"/>
          <p:nvPr>
            <p:ph type="title"/>
          </p:nvPr>
        </p:nvSpPr>
        <p:spPr>
          <a:xfrm>
            <a:off x="1219200" y="233713"/>
            <a:ext cx="6063900" cy="2413500"/>
          </a:xfrm>
          <a:prstGeom prst="rect">
            <a:avLst/>
          </a:prstGeom>
          <a:noFill/>
          <a:ln>
            <a:noFill/>
          </a:ln>
        </p:spPr>
        <p:txBody>
          <a:bodyPr anchorCtr="0" anchor="t" bIns="0" lIns="0" spcFirstLastPara="1" rIns="0" wrap="square" tIns="12700">
            <a:spAutoFit/>
          </a:bodyPr>
          <a:lstStyle/>
          <a:p>
            <a:pPr indent="-692785" lvl="0" marL="704850" marR="5080" rtl="0" algn="ctr">
              <a:lnSpc>
                <a:spcPct val="100000"/>
              </a:lnSpc>
              <a:spcBef>
                <a:spcPts val="0"/>
              </a:spcBef>
              <a:spcAft>
                <a:spcPts val="0"/>
              </a:spcAft>
              <a:buSzPts val="1400"/>
              <a:buNone/>
            </a:pPr>
            <a:r>
              <a:rPr lang="en-IN" sz="2800"/>
              <a:t>    BVRIT HYDERABAD </a:t>
            </a:r>
            <a:br>
              <a:rPr lang="en-IN" sz="2800"/>
            </a:br>
            <a:r>
              <a:rPr lang="en-IN" sz="2800"/>
              <a:t>College of Engineering for Women</a:t>
            </a:r>
            <a:br>
              <a:rPr lang="en-IN" sz="2800"/>
            </a:br>
            <a:br>
              <a:rPr lang="en-IN" sz="2800"/>
            </a:br>
            <a:br>
              <a:rPr lang="en-IN" sz="2400"/>
            </a:br>
            <a:r>
              <a:rPr lang="en-IN" sz="2400"/>
              <a:t>  </a:t>
            </a:r>
            <a:br>
              <a:rPr lang="en-IN" sz="2400"/>
            </a:br>
            <a:endParaRPr sz="2400"/>
          </a:p>
        </p:txBody>
      </p:sp>
      <p:pic>
        <p:nvPicPr>
          <p:cNvPr id="52" name="Google Shape;52;p1"/>
          <p:cNvPicPr preferRelativeResize="0"/>
          <p:nvPr/>
        </p:nvPicPr>
        <p:blipFill rotWithShape="1">
          <a:blip r:embed="rId4">
            <a:alphaModFix/>
          </a:blip>
          <a:srcRect b="0" l="0" r="0" t="0"/>
          <a:stretch/>
        </p:blipFill>
        <p:spPr>
          <a:xfrm>
            <a:off x="0" y="18757"/>
            <a:ext cx="1050388" cy="1200443"/>
          </a:xfrm>
          <a:prstGeom prst="rect">
            <a:avLst/>
          </a:prstGeom>
          <a:noFill/>
          <a:ln>
            <a:noFill/>
          </a:ln>
        </p:spPr>
      </p:pic>
      <p:sp>
        <p:nvSpPr>
          <p:cNvPr id="53" name="Google Shape;53;p1"/>
          <p:cNvSpPr txBox="1"/>
          <p:nvPr/>
        </p:nvSpPr>
        <p:spPr>
          <a:xfrm>
            <a:off x="3581400" y="1864349"/>
            <a:ext cx="5310300" cy="18852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Clr>
                <a:srgbClr val="000000"/>
              </a:buClr>
              <a:buSzPts val="4000"/>
              <a:buFont typeface="Arial"/>
              <a:buNone/>
            </a:pPr>
            <a:r>
              <a:t/>
            </a:r>
            <a:endParaRPr b="0" i="0" sz="4000" u="none" cap="none" strike="noStrike">
              <a:solidFill>
                <a:schemeClr val="dk1"/>
              </a:solidFill>
              <a:latin typeface="Calibri"/>
              <a:ea typeface="Calibri"/>
              <a:cs typeface="Calibri"/>
              <a:sym typeface="Calibri"/>
            </a:endParaRPr>
          </a:p>
          <a:p>
            <a:pPr indent="0" lvl="0" marL="12700" marR="5080" rtl="0" algn="ctr">
              <a:lnSpc>
                <a:spcPct val="100000"/>
              </a:lnSpc>
              <a:spcBef>
                <a:spcPts val="100"/>
              </a:spcBef>
              <a:spcAft>
                <a:spcPts val="0"/>
              </a:spcAft>
              <a:buClr>
                <a:srgbClr val="000000"/>
              </a:buClr>
              <a:buSzPts val="4000"/>
              <a:buFont typeface="Arial"/>
              <a:buNone/>
            </a:pPr>
            <a:r>
              <a:rPr b="1" i="1" lang="en-IN" sz="4000" u="none" cap="none" strike="noStrike">
                <a:solidFill>
                  <a:schemeClr val="dk1"/>
                </a:solidFill>
                <a:latin typeface="Calibri"/>
                <a:ea typeface="Calibri"/>
                <a:cs typeface="Calibri"/>
                <a:sym typeface="Calibri"/>
              </a:rPr>
              <a:t>DOCTOR BOT</a:t>
            </a:r>
            <a:endParaRPr b="0" i="0" sz="1400" u="none" cap="none" strike="noStrike">
              <a:solidFill>
                <a:srgbClr val="000000"/>
              </a:solidFill>
              <a:latin typeface="Arial"/>
              <a:ea typeface="Arial"/>
              <a:cs typeface="Arial"/>
              <a:sym typeface="Arial"/>
            </a:endParaRPr>
          </a:p>
          <a:p>
            <a:pPr indent="0" lvl="0" marL="12700" marR="5080" rtl="0" algn="ctr">
              <a:lnSpc>
                <a:spcPct val="100000"/>
              </a:lnSpc>
              <a:spcBef>
                <a:spcPts val="100"/>
              </a:spcBef>
              <a:spcAft>
                <a:spcPts val="0"/>
              </a:spcAft>
              <a:buClr>
                <a:srgbClr val="000000"/>
              </a:buClr>
              <a:buSzPts val="4000"/>
              <a:buFont typeface="Arial"/>
              <a:buNone/>
            </a:pPr>
            <a:r>
              <a:rPr b="1" i="1" lang="en-IN" sz="4000" u="none" cap="none" strike="noStrike">
                <a:solidFill>
                  <a:schemeClr val="dk1"/>
                </a:solidFill>
                <a:latin typeface="Calibri"/>
                <a:ea typeface="Calibri"/>
                <a:cs typeface="Calibri"/>
                <a:sym typeface="Calibri"/>
              </a:rPr>
              <a:t>  </a:t>
            </a:r>
            <a:r>
              <a:rPr b="0" i="1" lang="en-IN" sz="2800" u="none" cap="none" strike="noStrike">
                <a:solidFill>
                  <a:schemeClr val="dk1"/>
                </a:solidFill>
                <a:latin typeface="Calibri"/>
                <a:ea typeface="Calibri"/>
                <a:cs typeface="Calibri"/>
                <a:sym typeface="Calibri"/>
              </a:rPr>
              <a:t>Conversational AI in Health care</a:t>
            </a:r>
            <a:endParaRPr b="0" i="1" sz="2800" u="none" cap="none" strike="noStrike">
              <a:solidFill>
                <a:schemeClr val="dk1"/>
              </a:solidFill>
              <a:latin typeface="Calibri"/>
              <a:ea typeface="Calibri"/>
              <a:cs typeface="Calibri"/>
              <a:sym typeface="Calibri"/>
            </a:endParaRPr>
          </a:p>
        </p:txBody>
      </p:sp>
      <p:sp>
        <p:nvSpPr>
          <p:cNvPr id="54" name="Google Shape;54;p1"/>
          <p:cNvSpPr txBox="1"/>
          <p:nvPr/>
        </p:nvSpPr>
        <p:spPr>
          <a:xfrm>
            <a:off x="5756836" y="4899650"/>
            <a:ext cx="3387300" cy="1269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0" i="0" lang="en-IN" sz="2000" u="none" cap="none" strike="noStrike">
                <a:solidFill>
                  <a:schemeClr val="dk1"/>
                </a:solidFill>
                <a:latin typeface="Calibri"/>
                <a:ea typeface="Calibri"/>
                <a:cs typeface="Calibri"/>
                <a:sym typeface="Calibri"/>
              </a:rPr>
              <a:t>Team No: </a:t>
            </a:r>
            <a:r>
              <a:rPr b="1" i="0" lang="en-IN" sz="2000" u="none" cap="none" strike="noStrike">
                <a:solidFill>
                  <a:schemeClr val="dk1"/>
                </a:solidFill>
                <a:latin typeface="Calibri"/>
                <a:ea typeface="Calibri"/>
                <a:cs typeface="Calibri"/>
                <a:sym typeface="Calibri"/>
              </a:rPr>
              <a:t>30</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100"/>
              </a:spcBef>
              <a:spcAft>
                <a:spcPts val="0"/>
              </a:spcAft>
              <a:buClr>
                <a:srgbClr val="000000"/>
              </a:buClr>
              <a:buSzPts val="2000"/>
              <a:buFont typeface="Arial"/>
              <a:buNone/>
            </a:pPr>
            <a:r>
              <a:rPr b="0" i="0" lang="en-IN" sz="2000" u="none" cap="none" strike="noStrike">
                <a:solidFill>
                  <a:schemeClr val="dk1"/>
                </a:solidFill>
                <a:latin typeface="Calibri"/>
                <a:ea typeface="Calibri"/>
                <a:cs typeface="Calibri"/>
                <a:sym typeface="Calibri"/>
              </a:rPr>
              <a:t>Names with roll numbers:  </a:t>
            </a:r>
            <a:r>
              <a:rPr b="1" i="0" lang="en-IN" sz="2000" u="none" cap="none" strike="noStrike">
                <a:solidFill>
                  <a:schemeClr val="dk1"/>
                </a:solidFill>
                <a:latin typeface="Calibri"/>
                <a:ea typeface="Calibri"/>
                <a:cs typeface="Calibri"/>
                <a:sym typeface="Calibri"/>
              </a:rPr>
              <a:t>GEETHA K - </a:t>
            </a:r>
            <a:r>
              <a:rPr b="1" i="1" lang="en-IN" sz="2000" u="none" cap="none" strike="noStrike">
                <a:solidFill>
                  <a:schemeClr val="dk1"/>
                </a:solidFill>
                <a:latin typeface="Calibri"/>
                <a:ea typeface="Calibri"/>
                <a:cs typeface="Calibri"/>
                <a:sym typeface="Calibri"/>
              </a:rPr>
              <a:t>20WH1A0561</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100"/>
              </a:spcBef>
              <a:spcAft>
                <a:spcPts val="0"/>
              </a:spcAft>
              <a:buClr>
                <a:srgbClr val="000000"/>
              </a:buClr>
              <a:buSzPts val="2000"/>
              <a:buFont typeface="Arial"/>
              <a:buNone/>
            </a:pPr>
            <a:r>
              <a:rPr b="1" i="0" lang="en-IN" sz="2000" u="none" cap="none" strike="noStrike">
                <a:solidFill>
                  <a:schemeClr val="dk1"/>
                </a:solidFill>
                <a:latin typeface="Calibri"/>
                <a:ea typeface="Calibri"/>
                <a:cs typeface="Calibri"/>
                <a:sym typeface="Calibri"/>
              </a:rPr>
              <a:t>PUJITHA Y - </a:t>
            </a:r>
            <a:r>
              <a:rPr b="1" i="1" lang="en-IN" sz="2000" u="none" cap="none" strike="noStrike">
                <a:solidFill>
                  <a:schemeClr val="dk1"/>
                </a:solidFill>
                <a:latin typeface="Calibri"/>
                <a:ea typeface="Calibri"/>
                <a:cs typeface="Calibri"/>
                <a:sym typeface="Calibri"/>
              </a:rPr>
              <a:t>20WH1A0581</a:t>
            </a:r>
            <a:endParaRPr b="0" i="1" sz="2000" u="none" cap="none" strike="noStrike">
              <a:solidFill>
                <a:schemeClr val="dk1"/>
              </a:solidFill>
              <a:latin typeface="Calibri"/>
              <a:ea typeface="Calibri"/>
              <a:cs typeface="Calibri"/>
              <a:sym typeface="Calibri"/>
            </a:endParaRPr>
          </a:p>
        </p:txBody>
      </p:sp>
      <p:pic>
        <p:nvPicPr>
          <p:cNvPr id="55" name="Google Shape;55;p1"/>
          <p:cNvPicPr preferRelativeResize="0"/>
          <p:nvPr/>
        </p:nvPicPr>
        <p:blipFill rotWithShape="1">
          <a:blip r:embed="rId5">
            <a:alphaModFix/>
          </a:blip>
          <a:srcRect b="0" l="0" r="0" t="0"/>
          <a:stretch/>
        </p:blipFill>
        <p:spPr>
          <a:xfrm>
            <a:off x="8077201" y="0"/>
            <a:ext cx="1066799" cy="1322152"/>
          </a:xfrm>
          <a:prstGeom prst="rect">
            <a:avLst/>
          </a:prstGeom>
          <a:noFill/>
          <a:ln>
            <a:noFill/>
          </a:ln>
        </p:spPr>
      </p:pic>
      <p:sp>
        <p:nvSpPr>
          <p:cNvPr id="56" name="Google Shape;56;p1"/>
          <p:cNvSpPr txBox="1"/>
          <p:nvPr/>
        </p:nvSpPr>
        <p:spPr>
          <a:xfrm>
            <a:off x="685800" y="6488668"/>
            <a:ext cx="781983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Medhanvesh 2023	</a:t>
            </a:r>
            <a:r>
              <a:rPr b="0" i="0" lang="en-IN" sz="1800" u="none" cap="none" strike="noStrike">
                <a:solidFill>
                  <a:schemeClr val="dk1"/>
                </a:solidFill>
                <a:latin typeface="Calibri"/>
                <a:ea typeface="Calibri"/>
                <a:cs typeface="Calibri"/>
                <a:sym typeface="Calibri"/>
              </a:rPr>
              <a:t>				</a:t>
            </a:r>
            <a:r>
              <a:rPr b="0" i="0" lang="en-IN" sz="1800" u="none" cap="none" strike="noStrike">
                <a:solidFill>
                  <a:schemeClr val="dk1"/>
                </a:solidFill>
                <a:latin typeface="Calibri"/>
                <a:ea typeface="Calibri"/>
                <a:cs typeface="Calibri"/>
                <a:sym typeface="Calibri"/>
              </a:rPr>
              <a:t>	ChatGPThon</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2"/>
          <p:cNvPicPr preferRelativeResize="0"/>
          <p:nvPr/>
        </p:nvPicPr>
        <p:blipFill rotWithShape="1">
          <a:blip r:embed="rId3">
            <a:alphaModFix/>
          </a:blip>
          <a:srcRect b="0" l="0" r="0" t="0"/>
          <a:stretch/>
        </p:blipFill>
        <p:spPr>
          <a:xfrm>
            <a:off x="8153400" y="-5280"/>
            <a:ext cx="990599" cy="1224480"/>
          </a:xfrm>
          <a:prstGeom prst="rect">
            <a:avLst/>
          </a:prstGeom>
          <a:noFill/>
          <a:ln>
            <a:noFill/>
          </a:ln>
        </p:spPr>
      </p:pic>
      <p:sp>
        <p:nvSpPr>
          <p:cNvPr id="62" name="Google Shape;62;p2"/>
          <p:cNvSpPr txBox="1"/>
          <p:nvPr>
            <p:ph type="title"/>
          </p:nvPr>
        </p:nvSpPr>
        <p:spPr>
          <a:xfrm>
            <a:off x="383656" y="1385089"/>
            <a:ext cx="8458200" cy="443711"/>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SzPts val="1400"/>
              <a:buNone/>
            </a:pPr>
            <a:r>
              <a:rPr lang="en-IN" sz="2800"/>
              <a:t>Abstract : </a:t>
            </a:r>
            <a:r>
              <a:rPr b="0" i="1" lang="en-IN" sz="2800"/>
              <a:t>Revolutionizing HealthCare – The impact of AI</a:t>
            </a:r>
            <a:endParaRPr b="0" i="1" sz="2800"/>
          </a:p>
        </p:txBody>
      </p:sp>
      <p:sp>
        <p:nvSpPr>
          <p:cNvPr id="63" name="Google Shape;63;p2"/>
          <p:cNvSpPr txBox="1"/>
          <p:nvPr>
            <p:ph idx="12" type="sldNum"/>
          </p:nvPr>
        </p:nvSpPr>
        <p:spPr>
          <a:xfrm>
            <a:off x="8408491" y="6466763"/>
            <a:ext cx="231140" cy="178434"/>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SzPts val="1200"/>
              <a:buNone/>
            </a:pPr>
            <a:fld id="{00000000-1234-1234-1234-123412341234}" type="slidenum">
              <a:rPr lang="en-IN"/>
              <a:t>‹#›</a:t>
            </a:fld>
            <a:endParaRPr/>
          </a:p>
        </p:txBody>
      </p:sp>
      <p:sp>
        <p:nvSpPr>
          <p:cNvPr id="64" name="Google Shape;64;p2"/>
          <p:cNvSpPr txBox="1"/>
          <p:nvPr/>
        </p:nvSpPr>
        <p:spPr>
          <a:xfrm>
            <a:off x="685800" y="6488668"/>
            <a:ext cx="781983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Medhanvesh 2023						ChatGPThon</a:t>
            </a:r>
            <a:endParaRPr b="0" i="0" sz="1800" u="none" cap="none" strike="noStrike">
              <a:solidFill>
                <a:schemeClr val="dk1"/>
              </a:solidFill>
              <a:latin typeface="Calibri"/>
              <a:ea typeface="Calibri"/>
              <a:cs typeface="Calibri"/>
              <a:sym typeface="Calibri"/>
            </a:endParaRPr>
          </a:p>
        </p:txBody>
      </p:sp>
      <p:pic>
        <p:nvPicPr>
          <p:cNvPr descr="The Ultimate Guide to Conversational AI in Healthcare - KeyReply" id="65" name="Google Shape;65;p2"/>
          <p:cNvPicPr preferRelativeResize="0"/>
          <p:nvPr/>
        </p:nvPicPr>
        <p:blipFill rotWithShape="1">
          <a:blip r:embed="rId4">
            <a:alphaModFix/>
          </a:blip>
          <a:srcRect b="0" l="0" r="0" t="0"/>
          <a:stretch/>
        </p:blipFill>
        <p:spPr>
          <a:xfrm>
            <a:off x="3581400" y="2594395"/>
            <a:ext cx="4571949" cy="4571949"/>
          </a:xfrm>
          <a:prstGeom prst="rect">
            <a:avLst/>
          </a:prstGeom>
          <a:noFill/>
          <a:ln>
            <a:noFill/>
          </a:ln>
        </p:spPr>
      </p:pic>
      <p:sp>
        <p:nvSpPr>
          <p:cNvPr id="66" name="Google Shape;66;p2"/>
          <p:cNvSpPr txBox="1"/>
          <p:nvPr/>
        </p:nvSpPr>
        <p:spPr>
          <a:xfrm>
            <a:off x="190650" y="2090678"/>
            <a:ext cx="8800950" cy="40934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n-IN" sz="2000" u="none" cap="none" strike="noStrike">
                <a:solidFill>
                  <a:srgbClr val="212121"/>
                </a:solidFill>
                <a:latin typeface="Times New Roman"/>
                <a:ea typeface="Times New Roman"/>
                <a:cs typeface="Times New Roman"/>
                <a:sym typeface="Times New Roman"/>
              </a:rPr>
              <a:t>Conversational agents, also known as chatbots, are computer programs designed to simulate human text or verbal conversations. They are increasingly used in a range of fields, including health care. By enabling better accessibility, personalization, and efficiency, conversational agents have the potential to </a:t>
            </a:r>
            <a:r>
              <a:rPr b="1" i="0" lang="en-IN" sz="2000" u="none" cap="none" strike="noStrike">
                <a:solidFill>
                  <a:srgbClr val="212121"/>
                </a:solidFill>
                <a:latin typeface="Times New Roman"/>
                <a:ea typeface="Times New Roman"/>
                <a:cs typeface="Times New Roman"/>
                <a:sym typeface="Times New Roman"/>
              </a:rPr>
              <a:t>improve patient care</a:t>
            </a:r>
            <a:r>
              <a:rPr b="0" i="0" lang="en-IN" sz="2000" u="none" cap="none" strike="noStrike">
                <a:solidFill>
                  <a:srgbClr val="21212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21212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000"/>
              <a:buFont typeface="Arial"/>
              <a:buNone/>
            </a:pPr>
            <a:r>
              <a:rPr b="0" i="0" lang="en-IN" sz="2000" u="none" cap="none" strike="noStrike">
                <a:solidFill>
                  <a:srgbClr val="212121"/>
                </a:solidFill>
                <a:latin typeface="Times New Roman"/>
                <a:ea typeface="Times New Roman"/>
                <a:cs typeface="Times New Roman"/>
                <a:sym typeface="Times New Roman"/>
              </a:rPr>
              <a:t>CA that can interpret human speech and respond via synthesized voices as well as manage tasks requested by the user are also known as voice assistants. Some of the most popular voice assistants include Apple’s Siri, Amazon’s Alexa, Google Assistant, and Microsoft’s Cortana.</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21212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000"/>
              <a:buFont typeface="Arial"/>
              <a:buNone/>
            </a:pPr>
            <a:r>
              <a:rPr b="0" i="0" lang="en-IN" sz="2000" u="none" cap="none" strike="noStrike">
                <a:solidFill>
                  <a:srgbClr val="212121"/>
                </a:solidFill>
                <a:latin typeface="Times New Roman"/>
                <a:ea typeface="Times New Roman"/>
                <a:cs typeface="Times New Roman"/>
                <a:sym typeface="Times New Roman"/>
              </a:rPr>
              <a:t>We are going to develop a CA which is </a:t>
            </a:r>
            <a:r>
              <a:rPr b="1" i="0" lang="en-IN" sz="2000" u="none" cap="none" strike="noStrike">
                <a:solidFill>
                  <a:srgbClr val="212121"/>
                </a:solidFill>
                <a:latin typeface="Times New Roman"/>
                <a:ea typeface="Times New Roman"/>
                <a:cs typeface="Times New Roman"/>
                <a:sym typeface="Times New Roman"/>
              </a:rPr>
              <a:t>24/7</a:t>
            </a:r>
            <a:r>
              <a:rPr b="0" i="0" lang="en-IN" sz="2000" u="none" cap="none" strike="noStrike">
                <a:solidFill>
                  <a:srgbClr val="212121"/>
                </a:solidFill>
                <a:latin typeface="Times New Roman"/>
                <a:ea typeface="Times New Roman"/>
                <a:cs typeface="Times New Roman"/>
                <a:sym typeface="Times New Roman"/>
              </a:rPr>
              <a:t> available to the patients. The main motive is to provide the </a:t>
            </a:r>
            <a:r>
              <a:rPr b="1" i="0" lang="en-IN" sz="2000" u="none" cap="none" strike="noStrike">
                <a:solidFill>
                  <a:srgbClr val="212121"/>
                </a:solidFill>
                <a:latin typeface="Times New Roman"/>
                <a:ea typeface="Times New Roman"/>
                <a:cs typeface="Times New Roman"/>
                <a:sym typeface="Times New Roman"/>
              </a:rPr>
              <a:t>Primary Health Concerns</a:t>
            </a:r>
            <a:r>
              <a:rPr b="0" i="0" lang="en-IN" sz="2000" u="none" cap="none" strike="noStrike">
                <a:solidFill>
                  <a:srgbClr val="212121"/>
                </a:solidFill>
                <a:latin typeface="Times New Roman"/>
                <a:ea typeface="Times New Roman"/>
                <a:cs typeface="Times New Roman"/>
                <a:sym typeface="Times New Roman"/>
              </a:rPr>
              <a:t> of the people in order to avoid rushing to hospitals for small health care concerns.</a:t>
            </a:r>
            <a:endParaRPr b="0" i="0" sz="2000" u="none" cap="none" strike="noStrike">
              <a:solidFill>
                <a:srgbClr val="21212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3"/>
          <p:cNvPicPr preferRelativeResize="0"/>
          <p:nvPr/>
        </p:nvPicPr>
        <p:blipFill rotWithShape="1">
          <a:blip r:embed="rId3">
            <a:alphaModFix/>
          </a:blip>
          <a:srcRect b="0" l="0" r="0" t="0"/>
          <a:stretch/>
        </p:blipFill>
        <p:spPr>
          <a:xfrm>
            <a:off x="8153400" y="0"/>
            <a:ext cx="990599" cy="1224480"/>
          </a:xfrm>
          <a:prstGeom prst="rect">
            <a:avLst/>
          </a:prstGeom>
          <a:noFill/>
          <a:ln>
            <a:noFill/>
          </a:ln>
        </p:spPr>
      </p:pic>
      <p:sp>
        <p:nvSpPr>
          <p:cNvPr id="72" name="Google Shape;72;p3"/>
          <p:cNvSpPr txBox="1"/>
          <p:nvPr>
            <p:ph idx="12" type="sldNum"/>
          </p:nvPr>
        </p:nvSpPr>
        <p:spPr>
          <a:xfrm>
            <a:off x="8408491" y="6466763"/>
            <a:ext cx="231140" cy="178434"/>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SzPts val="1200"/>
              <a:buNone/>
            </a:pPr>
            <a:fld id="{00000000-1234-1234-1234-123412341234}" type="slidenum">
              <a:rPr lang="en-IN"/>
              <a:t>‹#›</a:t>
            </a:fld>
            <a:endParaRPr/>
          </a:p>
        </p:txBody>
      </p:sp>
      <p:sp>
        <p:nvSpPr>
          <p:cNvPr id="73" name="Google Shape;73;p3"/>
          <p:cNvSpPr txBox="1"/>
          <p:nvPr/>
        </p:nvSpPr>
        <p:spPr>
          <a:xfrm>
            <a:off x="685800" y="6488668"/>
            <a:ext cx="781983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Medhanvesh 2023	</a:t>
            </a:r>
            <a:r>
              <a:rPr b="0" i="0" lang="en-IN" sz="1800" u="none" cap="none" strike="noStrike">
                <a:solidFill>
                  <a:schemeClr val="dk1"/>
                </a:solidFill>
                <a:latin typeface="Calibri"/>
                <a:ea typeface="Calibri"/>
                <a:cs typeface="Calibri"/>
                <a:sym typeface="Calibri"/>
              </a:rPr>
              <a:t>			</a:t>
            </a:r>
            <a:r>
              <a:rPr b="0" i="0" lang="en-IN" sz="1800" u="none" cap="none" strike="noStrike">
                <a:solidFill>
                  <a:schemeClr val="dk1"/>
                </a:solidFill>
                <a:latin typeface="Calibri"/>
                <a:ea typeface="Calibri"/>
                <a:cs typeface="Calibri"/>
                <a:sym typeface="Calibri"/>
              </a:rPr>
              <a:t>		ChatGPThon</a:t>
            </a:r>
            <a:endParaRPr b="0" i="0" sz="1800" u="none" cap="none" strike="noStrike">
              <a:solidFill>
                <a:schemeClr val="dk1"/>
              </a:solidFill>
              <a:latin typeface="Calibri"/>
              <a:ea typeface="Calibri"/>
              <a:cs typeface="Calibri"/>
              <a:sym typeface="Calibri"/>
            </a:endParaRPr>
          </a:p>
        </p:txBody>
      </p:sp>
      <p:pic>
        <p:nvPicPr>
          <p:cNvPr descr="Healthcare | Free Full-Text | AI Chatbot Design during an Epidemic like the  Novel Coronavirus" id="74" name="Google Shape;74;p3"/>
          <p:cNvPicPr preferRelativeResize="0"/>
          <p:nvPr/>
        </p:nvPicPr>
        <p:blipFill rotWithShape="1">
          <a:blip r:embed="rId4">
            <a:alphaModFix/>
          </a:blip>
          <a:srcRect b="0" l="0" r="0" t="0"/>
          <a:stretch/>
        </p:blipFill>
        <p:spPr>
          <a:xfrm>
            <a:off x="1089660" y="1698269"/>
            <a:ext cx="7063740" cy="4485966"/>
          </a:xfrm>
          <a:prstGeom prst="rect">
            <a:avLst/>
          </a:prstGeom>
          <a:noFill/>
          <a:ln>
            <a:noFill/>
          </a:ln>
        </p:spPr>
      </p:pic>
      <p:sp>
        <p:nvSpPr>
          <p:cNvPr id="75" name="Google Shape;75;p3"/>
          <p:cNvSpPr txBox="1"/>
          <p:nvPr/>
        </p:nvSpPr>
        <p:spPr>
          <a:xfrm>
            <a:off x="3200400" y="673765"/>
            <a:ext cx="393191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chemeClr val="dk1"/>
                </a:solidFill>
                <a:latin typeface="Calibri"/>
                <a:ea typeface="Calibri"/>
                <a:cs typeface="Calibri"/>
                <a:sym typeface="Calibri"/>
              </a:rPr>
              <a:t>ARCHITECTURE </a:t>
            </a:r>
            <a:r>
              <a:rPr b="0" i="0" lang="en-IN"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4"/>
          <p:cNvPicPr preferRelativeResize="0"/>
          <p:nvPr/>
        </p:nvPicPr>
        <p:blipFill rotWithShape="1">
          <a:blip r:embed="rId3">
            <a:alphaModFix/>
          </a:blip>
          <a:srcRect b="0" l="0" r="0" t="0"/>
          <a:stretch/>
        </p:blipFill>
        <p:spPr>
          <a:xfrm>
            <a:off x="8153400" y="0"/>
            <a:ext cx="990599" cy="1224480"/>
          </a:xfrm>
          <a:prstGeom prst="rect">
            <a:avLst/>
          </a:prstGeom>
          <a:noFill/>
          <a:ln>
            <a:noFill/>
          </a:ln>
        </p:spPr>
      </p:pic>
      <p:sp>
        <p:nvSpPr>
          <p:cNvPr id="81" name="Google Shape;81;p4"/>
          <p:cNvSpPr txBox="1"/>
          <p:nvPr>
            <p:ph idx="12" type="sldNum"/>
          </p:nvPr>
        </p:nvSpPr>
        <p:spPr>
          <a:xfrm>
            <a:off x="8408491" y="6466763"/>
            <a:ext cx="231140" cy="178434"/>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SzPts val="1200"/>
              <a:buNone/>
            </a:pPr>
            <a:fld id="{00000000-1234-1234-1234-123412341234}" type="slidenum">
              <a:rPr lang="en-IN"/>
              <a:t>‹#›</a:t>
            </a:fld>
            <a:endParaRPr/>
          </a:p>
        </p:txBody>
      </p:sp>
      <p:sp>
        <p:nvSpPr>
          <p:cNvPr id="82" name="Google Shape;82;p4"/>
          <p:cNvSpPr txBox="1"/>
          <p:nvPr/>
        </p:nvSpPr>
        <p:spPr>
          <a:xfrm>
            <a:off x="3048000" y="456680"/>
            <a:ext cx="67818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IN" sz="3600" u="none" cap="none" strike="noStrike">
                <a:solidFill>
                  <a:schemeClr val="dk1"/>
                </a:solidFill>
                <a:latin typeface="Calibri"/>
                <a:ea typeface="Calibri"/>
                <a:cs typeface="Calibri"/>
                <a:sym typeface="Calibri"/>
              </a:rPr>
              <a:t>TECH STACK</a:t>
            </a:r>
            <a:endParaRPr b="0" i="0" sz="1400" u="none" cap="none" strike="noStrike">
              <a:solidFill>
                <a:srgbClr val="000000"/>
              </a:solidFill>
              <a:latin typeface="Arial"/>
              <a:ea typeface="Arial"/>
              <a:cs typeface="Arial"/>
              <a:sym typeface="Arial"/>
            </a:endParaRPr>
          </a:p>
        </p:txBody>
      </p:sp>
      <p:sp>
        <p:nvSpPr>
          <p:cNvPr id="83" name="Google Shape;83;p4"/>
          <p:cNvSpPr txBox="1"/>
          <p:nvPr/>
        </p:nvSpPr>
        <p:spPr>
          <a:xfrm>
            <a:off x="685800" y="6488668"/>
            <a:ext cx="781983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Medhanvesh 2023						ChatGPThon</a:t>
            </a:r>
            <a:endParaRPr b="0" i="0" sz="1800" u="none" cap="none" strike="noStrike">
              <a:solidFill>
                <a:schemeClr val="dk1"/>
              </a:solidFill>
              <a:latin typeface="Calibri"/>
              <a:ea typeface="Calibri"/>
              <a:cs typeface="Calibri"/>
              <a:sym typeface="Calibri"/>
            </a:endParaRPr>
          </a:p>
        </p:txBody>
      </p:sp>
      <p:sp>
        <p:nvSpPr>
          <p:cNvPr id="84" name="Google Shape;84;p4"/>
          <p:cNvSpPr txBox="1"/>
          <p:nvPr/>
        </p:nvSpPr>
        <p:spPr>
          <a:xfrm>
            <a:off x="686759" y="2056369"/>
            <a:ext cx="6400800" cy="156966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Python – </a:t>
            </a:r>
            <a:r>
              <a:rPr b="0" i="1" lang="en-IN" sz="2400" u="none" cap="none" strike="noStrike">
                <a:solidFill>
                  <a:schemeClr val="dk1"/>
                </a:solidFill>
                <a:latin typeface="Calibri"/>
                <a:ea typeface="Calibri"/>
                <a:cs typeface="Calibri"/>
                <a:sym typeface="Calibri"/>
              </a:rPr>
              <a:t>Gradio</a:t>
            </a:r>
            <a:endParaRPr b="0" i="1"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OpenAI API</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Arial"/>
              <a:buChar char="•"/>
            </a:pPr>
            <a:r>
              <a:rPr b="0" i="1" lang="en-IN" sz="2400" u="none" cap="none" strike="noStrike">
                <a:solidFill>
                  <a:schemeClr val="dk1"/>
                </a:solidFill>
                <a:latin typeface="Calibri"/>
                <a:ea typeface="Calibri"/>
                <a:cs typeface="Calibri"/>
                <a:sym typeface="Calibri"/>
              </a:rPr>
              <a:t>GPT – 3 </a:t>
            </a:r>
            <a:r>
              <a:rPr b="0" i="0" lang="en-IN" sz="2400" u="none" cap="none" strike="noStrike">
                <a:solidFill>
                  <a:schemeClr val="dk1"/>
                </a:solidFill>
                <a:latin typeface="Calibri"/>
                <a:ea typeface="Calibri"/>
                <a:cs typeface="Calibri"/>
                <a:sym typeface="Calibri"/>
              </a:rPr>
              <a:t>Model (text-davinci-003)</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NLP – Intent Classification, NER </a:t>
            </a:r>
            <a:endParaRPr b="0" i="0" sz="1400" u="none" cap="none" strike="noStrike">
              <a:solidFill>
                <a:srgbClr val="000000"/>
              </a:solidFill>
              <a:latin typeface="Arial"/>
              <a:ea typeface="Arial"/>
              <a:cs typeface="Arial"/>
              <a:sym typeface="Arial"/>
            </a:endParaRPr>
          </a:p>
        </p:txBody>
      </p:sp>
      <p:pic>
        <p:nvPicPr>
          <p:cNvPr descr="Gradio Library | Create Interface For Machine Learning Models with Gradio" id="85" name="Google Shape;85;p4"/>
          <p:cNvPicPr preferRelativeResize="0"/>
          <p:nvPr/>
        </p:nvPicPr>
        <p:blipFill rotWithShape="1">
          <a:blip r:embed="rId4">
            <a:alphaModFix/>
          </a:blip>
          <a:srcRect b="0" l="0" r="0" t="0"/>
          <a:stretch/>
        </p:blipFill>
        <p:spPr>
          <a:xfrm>
            <a:off x="6938557" y="1427049"/>
            <a:ext cx="1587144" cy="1587144"/>
          </a:xfrm>
          <a:prstGeom prst="rect">
            <a:avLst/>
          </a:prstGeom>
          <a:noFill/>
          <a:ln>
            <a:noFill/>
          </a:ln>
        </p:spPr>
      </p:pic>
      <p:pic>
        <p:nvPicPr>
          <p:cNvPr descr="What is Python Coding?" id="86" name="Google Shape;86;p4"/>
          <p:cNvPicPr preferRelativeResize="0"/>
          <p:nvPr/>
        </p:nvPicPr>
        <p:blipFill rotWithShape="1">
          <a:blip r:embed="rId5">
            <a:alphaModFix/>
          </a:blip>
          <a:srcRect b="0" l="0" r="0" t="0"/>
          <a:stretch/>
        </p:blipFill>
        <p:spPr>
          <a:xfrm>
            <a:off x="5869434" y="2618195"/>
            <a:ext cx="1334284" cy="1334284"/>
          </a:xfrm>
          <a:prstGeom prst="rect">
            <a:avLst/>
          </a:prstGeom>
          <a:noFill/>
          <a:ln>
            <a:noFill/>
          </a:ln>
        </p:spPr>
      </p:pic>
      <p:pic>
        <p:nvPicPr>
          <p:cNvPr descr="NLP Tutorial - Javatpoint" id="87" name="Google Shape;87;p4"/>
          <p:cNvPicPr preferRelativeResize="0"/>
          <p:nvPr/>
        </p:nvPicPr>
        <p:blipFill rotWithShape="1">
          <a:blip r:embed="rId6">
            <a:alphaModFix/>
          </a:blip>
          <a:srcRect b="0" l="0" r="0" t="0"/>
          <a:stretch/>
        </p:blipFill>
        <p:spPr>
          <a:xfrm>
            <a:off x="4551034" y="3980127"/>
            <a:ext cx="2470807" cy="2189161"/>
          </a:xfrm>
          <a:prstGeom prst="rect">
            <a:avLst/>
          </a:prstGeom>
          <a:noFill/>
          <a:ln>
            <a:noFill/>
          </a:ln>
        </p:spPr>
      </p:pic>
      <p:pic>
        <p:nvPicPr>
          <p:cNvPr descr="OpenAI - YouTube" id="88" name="Google Shape;88;p4"/>
          <p:cNvPicPr preferRelativeResize="0"/>
          <p:nvPr/>
        </p:nvPicPr>
        <p:blipFill rotWithShape="1">
          <a:blip r:embed="rId7">
            <a:alphaModFix/>
          </a:blip>
          <a:srcRect b="0" l="0" r="0" t="0"/>
          <a:stretch/>
        </p:blipFill>
        <p:spPr>
          <a:xfrm>
            <a:off x="7048550" y="3225670"/>
            <a:ext cx="1605612" cy="16056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5"/>
          <p:cNvPicPr preferRelativeResize="0"/>
          <p:nvPr/>
        </p:nvPicPr>
        <p:blipFill rotWithShape="1">
          <a:blip r:embed="rId3">
            <a:alphaModFix/>
          </a:blip>
          <a:srcRect b="0" l="0" r="0" t="0"/>
          <a:stretch/>
        </p:blipFill>
        <p:spPr>
          <a:xfrm>
            <a:off x="8153400" y="0"/>
            <a:ext cx="990599" cy="1224480"/>
          </a:xfrm>
          <a:prstGeom prst="rect">
            <a:avLst/>
          </a:prstGeom>
          <a:noFill/>
          <a:ln>
            <a:noFill/>
          </a:ln>
        </p:spPr>
      </p:pic>
      <p:sp>
        <p:nvSpPr>
          <p:cNvPr id="94" name="Google Shape;94;p5"/>
          <p:cNvSpPr txBox="1"/>
          <p:nvPr>
            <p:ph type="title"/>
          </p:nvPr>
        </p:nvSpPr>
        <p:spPr>
          <a:xfrm>
            <a:off x="2590800" y="611661"/>
            <a:ext cx="4388508" cy="443711"/>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IN" sz="2800"/>
              <a:t>SOCIETAL  IMPACT</a:t>
            </a:r>
            <a:endParaRPr/>
          </a:p>
        </p:txBody>
      </p:sp>
      <p:sp>
        <p:nvSpPr>
          <p:cNvPr id="95" name="Google Shape;95;p5"/>
          <p:cNvSpPr txBox="1"/>
          <p:nvPr>
            <p:ph idx="12" type="sldNum"/>
          </p:nvPr>
        </p:nvSpPr>
        <p:spPr>
          <a:xfrm>
            <a:off x="8408491" y="6466763"/>
            <a:ext cx="231140" cy="178434"/>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SzPts val="1200"/>
              <a:buNone/>
            </a:pPr>
            <a:fld id="{00000000-1234-1234-1234-123412341234}" type="slidenum">
              <a:rPr lang="en-IN"/>
              <a:t>‹#›</a:t>
            </a:fld>
            <a:endParaRPr/>
          </a:p>
        </p:txBody>
      </p:sp>
      <p:sp>
        <p:nvSpPr>
          <p:cNvPr id="96" name="Google Shape;96;p5"/>
          <p:cNvSpPr txBox="1"/>
          <p:nvPr/>
        </p:nvSpPr>
        <p:spPr>
          <a:xfrm>
            <a:off x="685800" y="6488668"/>
            <a:ext cx="781983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Medhanvesh 2023						ChatGPThon</a:t>
            </a:r>
            <a:endParaRPr b="0" i="0" sz="1800" u="none" cap="none" strike="noStrike">
              <a:solidFill>
                <a:schemeClr val="dk1"/>
              </a:solidFill>
              <a:latin typeface="Calibri"/>
              <a:ea typeface="Calibri"/>
              <a:cs typeface="Calibri"/>
              <a:sym typeface="Calibri"/>
            </a:endParaRPr>
          </a:p>
        </p:txBody>
      </p:sp>
      <p:pic>
        <p:nvPicPr>
          <p:cNvPr descr="The Ultimate Guide to Conversational AI in Healthcare - KeyReply" id="97" name="Google Shape;97;p5"/>
          <p:cNvPicPr preferRelativeResize="0"/>
          <p:nvPr/>
        </p:nvPicPr>
        <p:blipFill rotWithShape="1">
          <a:blip r:embed="rId4">
            <a:alphaModFix/>
          </a:blip>
          <a:srcRect b="0" l="0" r="0" t="0"/>
          <a:stretch/>
        </p:blipFill>
        <p:spPr>
          <a:xfrm>
            <a:off x="2503292" y="1055372"/>
            <a:ext cx="6288738" cy="6288738"/>
          </a:xfrm>
          <a:prstGeom prst="rect">
            <a:avLst/>
          </a:prstGeom>
          <a:noFill/>
          <a:ln>
            <a:noFill/>
          </a:ln>
        </p:spPr>
      </p:pic>
      <p:sp>
        <p:nvSpPr>
          <p:cNvPr id="98" name="Google Shape;98;p5"/>
          <p:cNvSpPr txBox="1"/>
          <p:nvPr/>
        </p:nvSpPr>
        <p:spPr>
          <a:xfrm>
            <a:off x="466400" y="1767700"/>
            <a:ext cx="8258631" cy="36933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212121"/>
                </a:solidFill>
                <a:latin typeface="Georgia"/>
                <a:ea typeface="Georgia"/>
                <a:cs typeface="Georgia"/>
                <a:sym typeface="Georgia"/>
              </a:rPr>
              <a:t>Conversational agents are an up-and-coming form of technology to be used in health care. 2 major reasons are :</a:t>
            </a:r>
            <a:endParaRPr b="0" i="0" sz="2000" u="none" cap="none" strike="noStrike">
              <a:solidFill>
                <a:srgbClr val="212121"/>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12121"/>
              </a:solidFill>
              <a:latin typeface="Cambria"/>
              <a:ea typeface="Cambria"/>
              <a:cs typeface="Cambria"/>
              <a:sym typeface="Cambria"/>
            </a:endParaRPr>
          </a:p>
          <a:p>
            <a:pPr indent="-342900" lvl="0" marL="342900" marR="0" rtl="0" algn="l">
              <a:lnSpc>
                <a:spcPct val="100000"/>
              </a:lnSpc>
              <a:spcBef>
                <a:spcPts val="0"/>
              </a:spcBef>
              <a:spcAft>
                <a:spcPts val="0"/>
              </a:spcAft>
              <a:buClr>
                <a:srgbClr val="212121"/>
              </a:buClr>
              <a:buSzPts val="1800"/>
              <a:buFont typeface="Cambria"/>
              <a:buAutoNum type="arabicPeriod"/>
            </a:pPr>
            <a:r>
              <a:rPr b="1" i="0" lang="en-IN" sz="1800" u="none" cap="none" strike="noStrike">
                <a:solidFill>
                  <a:srgbClr val="212121"/>
                </a:solidFill>
                <a:latin typeface="Cambria"/>
                <a:ea typeface="Cambria"/>
                <a:cs typeface="Cambria"/>
                <a:sym typeface="Cambria"/>
              </a:rPr>
              <a:t>SOCIAL PRESENCE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212121"/>
              </a:buClr>
              <a:buSzPts val="1800"/>
              <a:buFont typeface="Cambria"/>
              <a:buAutoNum type="arabicPeriod"/>
            </a:pPr>
            <a:r>
              <a:rPr b="1" i="0" lang="en-IN" sz="1800" u="none" cap="none" strike="noStrike">
                <a:solidFill>
                  <a:srgbClr val="212121"/>
                </a:solidFill>
                <a:latin typeface="Cambria"/>
                <a:ea typeface="Cambria"/>
                <a:cs typeface="Cambria"/>
                <a:sym typeface="Cambria"/>
              </a:rPr>
              <a:t>SOCIAL DESIRABILITY</a:t>
            </a:r>
            <a:endParaRPr b="1" i="0" sz="18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Georgia"/>
                <a:ea typeface="Georgia"/>
                <a:cs typeface="Georgia"/>
                <a:sym typeface="Georgia"/>
              </a:rPr>
              <a:t>THE</a:t>
            </a:r>
            <a:r>
              <a:rPr b="0" i="0" lang="en-IN" sz="2000" u="none" cap="none" strike="noStrike">
                <a:solidFill>
                  <a:srgbClr val="000000"/>
                </a:solidFill>
                <a:latin typeface="Georgia"/>
                <a:ea typeface="Georgia"/>
                <a:cs typeface="Georgia"/>
                <a:sym typeface="Georgia"/>
              </a:rPr>
              <a:t> COVID-19 pandemic has turned the health care system upside down and challenged consumers’ sense of well-being. In many ways consumers are taking charge of their health more than ever before. They are learning about their health risks, communicating with their AI in new and different ways, and changing their attitudes about data privacy.</a:t>
            </a:r>
            <a:endParaRPr b="0" i="0" sz="2000" u="none" cap="none" strike="noStrike">
              <a:solidFill>
                <a:schemeClr val="dk1"/>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6"/>
          <p:cNvSpPr txBox="1"/>
          <p:nvPr>
            <p:ph idx="10" type="dt"/>
          </p:nvPr>
        </p:nvSpPr>
        <p:spPr>
          <a:xfrm>
            <a:off x="530225" y="6466776"/>
            <a:ext cx="76009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SzPts val="1400"/>
              <a:buNone/>
            </a:pPr>
            <a:r>
              <a:rPr lang="en-IN"/>
              <a:t>10/31/2022</a:t>
            </a:r>
            <a:endParaRPr/>
          </a:p>
        </p:txBody>
      </p:sp>
      <p:sp>
        <p:nvSpPr>
          <p:cNvPr id="104" name="Google Shape;104;p6"/>
          <p:cNvSpPr txBox="1"/>
          <p:nvPr>
            <p:ph idx="12" type="sldNum"/>
          </p:nvPr>
        </p:nvSpPr>
        <p:spPr>
          <a:xfrm>
            <a:off x="8408491" y="6466763"/>
            <a:ext cx="231140" cy="178434"/>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SzPts val="1200"/>
              <a:buNone/>
            </a:pPr>
            <a:fld id="{00000000-1234-1234-1234-123412341234}" type="slidenum">
              <a:rPr lang="en-IN"/>
              <a:t>‹#›</a:t>
            </a:fld>
            <a:endParaRPr/>
          </a:p>
        </p:txBody>
      </p:sp>
      <p:pic>
        <p:nvPicPr>
          <p:cNvPr id="105" name="Google Shape;105;p6"/>
          <p:cNvPicPr preferRelativeResize="0"/>
          <p:nvPr/>
        </p:nvPicPr>
        <p:blipFill rotWithShape="1">
          <a:blip r:embed="rId3">
            <a:alphaModFix/>
          </a:blip>
          <a:srcRect b="0" l="0" r="0" t="0"/>
          <a:stretch/>
        </p:blipFill>
        <p:spPr>
          <a:xfrm>
            <a:off x="411602" y="1588389"/>
            <a:ext cx="8229600" cy="2602611"/>
          </a:xfrm>
          <a:prstGeom prst="rect">
            <a:avLst/>
          </a:prstGeom>
          <a:noFill/>
          <a:ln>
            <a:noFill/>
          </a:ln>
        </p:spPr>
      </p:pic>
      <p:pic>
        <p:nvPicPr>
          <p:cNvPr id="106" name="Google Shape;106;p6"/>
          <p:cNvPicPr preferRelativeResize="0"/>
          <p:nvPr/>
        </p:nvPicPr>
        <p:blipFill rotWithShape="1">
          <a:blip r:embed="rId4">
            <a:alphaModFix/>
          </a:blip>
          <a:srcRect b="0" l="0" r="0" t="0"/>
          <a:stretch/>
        </p:blipFill>
        <p:spPr>
          <a:xfrm>
            <a:off x="0" y="4620208"/>
            <a:ext cx="9144000" cy="1399592"/>
          </a:xfrm>
          <a:prstGeom prst="rect">
            <a:avLst/>
          </a:prstGeom>
          <a:noFill/>
          <a:ln>
            <a:noFill/>
          </a:ln>
        </p:spPr>
      </p:pic>
      <p:sp>
        <p:nvSpPr>
          <p:cNvPr id="107" name="Google Shape;107;p6"/>
          <p:cNvSpPr txBox="1"/>
          <p:nvPr/>
        </p:nvSpPr>
        <p:spPr>
          <a:xfrm>
            <a:off x="3581400" y="575176"/>
            <a:ext cx="441960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chemeClr val="dk1"/>
                </a:solidFill>
                <a:latin typeface="Calibri"/>
                <a:ea typeface="Calibri"/>
                <a:cs typeface="Calibri"/>
                <a:sym typeface="Calibri"/>
              </a:rPr>
              <a:t>OUTPUT</a:t>
            </a:r>
            <a:r>
              <a:rPr b="0" i="0" lang="en-IN"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7"/>
          <p:cNvSpPr txBox="1"/>
          <p:nvPr>
            <p:ph idx="10" type="dt"/>
          </p:nvPr>
        </p:nvSpPr>
        <p:spPr>
          <a:xfrm>
            <a:off x="530225" y="6466776"/>
            <a:ext cx="76009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SzPts val="1400"/>
              <a:buNone/>
            </a:pPr>
            <a:r>
              <a:rPr lang="en-IN"/>
              <a:t>10/31/2022</a:t>
            </a:r>
            <a:endParaRPr/>
          </a:p>
        </p:txBody>
      </p:sp>
      <p:sp>
        <p:nvSpPr>
          <p:cNvPr id="113" name="Google Shape;113;p7"/>
          <p:cNvSpPr txBox="1"/>
          <p:nvPr>
            <p:ph idx="12" type="sldNum"/>
          </p:nvPr>
        </p:nvSpPr>
        <p:spPr>
          <a:xfrm>
            <a:off x="8408491" y="6466763"/>
            <a:ext cx="231140" cy="178434"/>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SzPts val="1200"/>
              <a:buNone/>
            </a:pPr>
            <a:fld id="{00000000-1234-1234-1234-123412341234}" type="slidenum">
              <a:rPr lang="en-IN"/>
              <a:t>‹#›</a:t>
            </a:fld>
            <a:endParaRPr/>
          </a:p>
        </p:txBody>
      </p:sp>
      <p:pic>
        <p:nvPicPr>
          <p:cNvPr id="114" name="Google Shape;114;p7"/>
          <p:cNvPicPr preferRelativeResize="0"/>
          <p:nvPr/>
        </p:nvPicPr>
        <p:blipFill rotWithShape="1">
          <a:blip r:embed="rId3">
            <a:alphaModFix/>
          </a:blip>
          <a:srcRect b="0" l="0" r="0" t="0"/>
          <a:stretch/>
        </p:blipFill>
        <p:spPr>
          <a:xfrm>
            <a:off x="-21210" y="1140944"/>
            <a:ext cx="9144000" cy="1785990"/>
          </a:xfrm>
          <a:prstGeom prst="rect">
            <a:avLst/>
          </a:prstGeom>
          <a:noFill/>
          <a:ln>
            <a:noFill/>
          </a:ln>
        </p:spPr>
      </p:pic>
      <p:pic>
        <p:nvPicPr>
          <p:cNvPr id="115" name="Google Shape;115;p7"/>
          <p:cNvPicPr preferRelativeResize="0"/>
          <p:nvPr/>
        </p:nvPicPr>
        <p:blipFill rotWithShape="1">
          <a:blip r:embed="rId4">
            <a:alphaModFix/>
          </a:blip>
          <a:srcRect b="0" l="0" r="0" t="0"/>
          <a:stretch/>
        </p:blipFill>
        <p:spPr>
          <a:xfrm>
            <a:off x="0" y="3119691"/>
            <a:ext cx="9144000" cy="1528509"/>
          </a:xfrm>
          <a:prstGeom prst="rect">
            <a:avLst/>
          </a:prstGeom>
          <a:noFill/>
          <a:ln>
            <a:noFill/>
          </a:ln>
        </p:spPr>
      </p:pic>
      <p:pic>
        <p:nvPicPr>
          <p:cNvPr id="116" name="Google Shape;116;p7"/>
          <p:cNvPicPr preferRelativeResize="0"/>
          <p:nvPr/>
        </p:nvPicPr>
        <p:blipFill rotWithShape="1">
          <a:blip r:embed="rId5">
            <a:alphaModFix/>
          </a:blip>
          <a:srcRect b="0" l="0" r="0" t="0"/>
          <a:stretch/>
        </p:blipFill>
        <p:spPr>
          <a:xfrm>
            <a:off x="0" y="5035620"/>
            <a:ext cx="9144000" cy="13651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9"/>
          <p:cNvSpPr txBox="1"/>
          <p:nvPr>
            <p:ph idx="10" type="dt"/>
          </p:nvPr>
        </p:nvSpPr>
        <p:spPr>
          <a:xfrm>
            <a:off x="530225" y="6466776"/>
            <a:ext cx="760094" cy="156068"/>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SzPts val="1400"/>
              <a:buNone/>
            </a:pPr>
            <a:r>
              <a:rPr lang="en-IN"/>
              <a:t>25/2/23</a:t>
            </a:r>
            <a:endParaRPr/>
          </a:p>
        </p:txBody>
      </p:sp>
      <p:sp>
        <p:nvSpPr>
          <p:cNvPr id="122" name="Google Shape;122;p9"/>
          <p:cNvSpPr txBox="1"/>
          <p:nvPr>
            <p:ph idx="12" type="sldNum"/>
          </p:nvPr>
        </p:nvSpPr>
        <p:spPr>
          <a:xfrm>
            <a:off x="8408491" y="6466763"/>
            <a:ext cx="231140" cy="178434"/>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SzPts val="1200"/>
              <a:buNone/>
            </a:pPr>
            <a:fld id="{00000000-1234-1234-1234-123412341234}" type="slidenum">
              <a:rPr lang="en-IN"/>
              <a:t>‹#›</a:t>
            </a:fld>
            <a:endParaRPr/>
          </a:p>
        </p:txBody>
      </p:sp>
      <p:pic>
        <p:nvPicPr>
          <p:cNvPr descr="Start Livechat - Infineon Technologies" id="123" name="Google Shape;123;p9"/>
          <p:cNvPicPr preferRelativeResize="0"/>
          <p:nvPr/>
        </p:nvPicPr>
        <p:blipFill rotWithShape="1">
          <a:blip r:embed="rId3">
            <a:alphaModFix/>
          </a:blip>
          <a:srcRect b="0" l="0" r="0" t="0"/>
          <a:stretch/>
        </p:blipFill>
        <p:spPr>
          <a:xfrm>
            <a:off x="1447800" y="700088"/>
            <a:ext cx="5362196" cy="3795712"/>
          </a:xfrm>
          <a:prstGeom prst="rect">
            <a:avLst/>
          </a:prstGeom>
          <a:noFill/>
          <a:ln>
            <a:noFill/>
          </a:ln>
        </p:spPr>
      </p:pic>
      <p:sp>
        <p:nvSpPr>
          <p:cNvPr id="124" name="Google Shape;124;p9"/>
          <p:cNvSpPr txBox="1"/>
          <p:nvPr/>
        </p:nvSpPr>
        <p:spPr>
          <a:xfrm>
            <a:off x="2057400" y="3826994"/>
            <a:ext cx="510540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n-IN" sz="5400" u="none" cap="none" strike="noStrike">
                <a:solidFill>
                  <a:schemeClr val="dk1"/>
                </a:solidFill>
                <a:latin typeface="Arial"/>
                <a:ea typeface="Arial"/>
                <a:cs typeface="Arial"/>
                <a:sym typeface="Arial"/>
              </a:rPr>
              <a:t>THANK 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2022-11-12T05:57:52Z</dcterms:created>
  <dc:creator>Praveena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