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1C81A9-77C1-4409-83B3-CAD9FAB330D3}" type="datetimeFigureOut">
              <a:rPr lang="en-DE" smtClean="0"/>
              <a:t>14/07/2023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1307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C81A9-77C1-4409-83B3-CAD9FAB330D3}" type="datetimeFigureOut">
              <a:rPr lang="en-DE" smtClean="0"/>
              <a:t>14/07/2023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429408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1C81A9-77C1-4409-83B3-CAD9FAB330D3}" type="datetimeFigureOut">
              <a:rPr lang="en-DE" smtClean="0"/>
              <a:t>14/07/2023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3485301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1C81A9-77C1-4409-83B3-CAD9FAB330D3}" type="datetimeFigureOut">
              <a:rPr lang="en-DE" smtClean="0"/>
              <a:t>14/07/2023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1CF1FF59-9FB4-4469-8626-7F6B3C76A512}" type="slidenum">
              <a:rPr lang="en-DE" smtClean="0"/>
              <a:t>‹#›</a:t>
            </a:fld>
            <a:endParaRPr lang="en-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55110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C81A9-77C1-4409-83B3-CAD9FAB330D3}" type="datetimeFigureOut">
              <a:rPr lang="en-DE" smtClean="0"/>
              <a:t>14/07/2023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954292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1C81A9-77C1-4409-83B3-CAD9FAB330D3}" type="datetimeFigureOut">
              <a:rPr lang="en-DE" smtClean="0"/>
              <a:t>14/07/2023</a:t>
            </a:fld>
            <a:endParaRPr lang="en-DE"/>
          </a:p>
        </p:txBody>
      </p:sp>
      <p:sp>
        <p:nvSpPr>
          <p:cNvPr id="4"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3529979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1C81A9-77C1-4409-83B3-CAD9FAB330D3}" type="datetimeFigureOut">
              <a:rPr lang="en-DE" smtClean="0"/>
              <a:t>14/07/2023</a:t>
            </a:fld>
            <a:endParaRPr lang="en-DE"/>
          </a:p>
        </p:txBody>
      </p:sp>
      <p:sp>
        <p:nvSpPr>
          <p:cNvPr id="4"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197836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C81A9-77C1-4409-83B3-CAD9FAB330D3}" type="datetimeFigureOut">
              <a:rPr lang="en-DE" smtClean="0"/>
              <a:t>14/07/2023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3442887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C81A9-77C1-4409-83B3-CAD9FAB330D3}" type="datetimeFigureOut">
              <a:rPr lang="en-DE" smtClean="0"/>
              <a:t>14/07/2023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166311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1C81A9-77C1-4409-83B3-CAD9FAB330D3}" type="datetimeFigureOut">
              <a:rPr lang="en-DE" smtClean="0"/>
              <a:t>14/07/2023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210455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C81A9-77C1-4409-83B3-CAD9FAB330D3}" type="datetimeFigureOut">
              <a:rPr lang="en-DE" smtClean="0"/>
              <a:t>14/07/2023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200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1C81A9-77C1-4409-83B3-CAD9FAB330D3}" type="datetimeFigureOut">
              <a:rPr lang="en-DE" smtClean="0"/>
              <a:t>14/07/2023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54948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1C81A9-77C1-4409-83B3-CAD9FAB330D3}" type="datetimeFigureOut">
              <a:rPr lang="en-DE" smtClean="0"/>
              <a:t>14/07/2023</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278846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1C81A9-77C1-4409-83B3-CAD9FAB330D3}" type="datetimeFigureOut">
              <a:rPr lang="en-DE" smtClean="0"/>
              <a:t>14/07/2023</a:t>
            </a:fld>
            <a:endParaRPr lang="en-DE"/>
          </a:p>
        </p:txBody>
      </p:sp>
      <p:sp>
        <p:nvSpPr>
          <p:cNvPr id="5" name="Footer Placeholder 3"/>
          <p:cNvSpPr>
            <a:spLocks noGrp="1"/>
          </p:cNvSpPr>
          <p:nvPr>
            <p:ph type="ftr" sz="quarter" idx="11"/>
          </p:nvPr>
        </p:nvSpPr>
        <p:spPr/>
        <p:txBody>
          <a:bodyPr/>
          <a:lstStyle/>
          <a:p>
            <a:endParaRPr lang="en-DE"/>
          </a:p>
        </p:txBody>
      </p:sp>
      <p:sp>
        <p:nvSpPr>
          <p:cNvPr id="6" name="Slide Number Placeholder 4"/>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322415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1C81A9-77C1-4409-83B3-CAD9FAB330D3}" type="datetimeFigureOut">
              <a:rPr lang="en-DE" smtClean="0"/>
              <a:t>14/07/2023</a:t>
            </a:fld>
            <a:endParaRPr lang="en-DE"/>
          </a:p>
        </p:txBody>
      </p:sp>
      <p:sp>
        <p:nvSpPr>
          <p:cNvPr id="5" name="Footer Placeholder 2"/>
          <p:cNvSpPr>
            <a:spLocks noGrp="1"/>
          </p:cNvSpPr>
          <p:nvPr>
            <p:ph type="ftr" sz="quarter" idx="11"/>
          </p:nvPr>
        </p:nvSpPr>
        <p:spPr/>
        <p:txBody>
          <a:bodyPr/>
          <a:lstStyle/>
          <a:p>
            <a:endParaRPr lang="en-DE"/>
          </a:p>
        </p:txBody>
      </p:sp>
      <p:sp>
        <p:nvSpPr>
          <p:cNvPr id="6" name="Slide Number Placeholder 3"/>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145852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1C81A9-77C1-4409-83B3-CAD9FAB330D3}" type="datetimeFigureOut">
              <a:rPr lang="en-DE" smtClean="0"/>
              <a:t>14/07/2023</a:t>
            </a:fld>
            <a:endParaRPr lang="en-DE"/>
          </a:p>
        </p:txBody>
      </p:sp>
      <p:sp>
        <p:nvSpPr>
          <p:cNvPr id="5" name="Footer Placeholder 5"/>
          <p:cNvSpPr>
            <a:spLocks noGrp="1"/>
          </p:cNvSpPr>
          <p:nvPr>
            <p:ph type="ftr" sz="quarter" idx="11"/>
          </p:nvPr>
        </p:nvSpPr>
        <p:spPr/>
        <p:txBody>
          <a:bodyPr/>
          <a:lstStyle/>
          <a:p>
            <a:endParaRPr lang="en-DE"/>
          </a:p>
        </p:txBody>
      </p:sp>
      <p:sp>
        <p:nvSpPr>
          <p:cNvPr id="6" name="Slide Number Placeholder 6"/>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212350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C81A9-77C1-4409-83B3-CAD9FAB330D3}" type="datetimeFigureOut">
              <a:rPr lang="en-DE" smtClean="0"/>
              <a:t>14/07/2023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1CF1FF59-9FB4-4469-8626-7F6B3C76A512}" type="slidenum">
              <a:rPr lang="en-DE" smtClean="0"/>
              <a:t>‹#›</a:t>
            </a:fld>
            <a:endParaRPr lang="en-DE"/>
          </a:p>
        </p:txBody>
      </p:sp>
    </p:spTree>
    <p:extLst>
      <p:ext uri="{BB962C8B-B14F-4D97-AF65-F5344CB8AC3E}">
        <p14:creationId xmlns:p14="http://schemas.microsoft.com/office/powerpoint/2010/main" val="297085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1C81A9-77C1-4409-83B3-CAD9FAB330D3}" type="datetimeFigureOut">
              <a:rPr lang="en-DE" smtClean="0"/>
              <a:t>14/07/2023</a:t>
            </a:fld>
            <a:endParaRPr lang="en-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F1FF59-9FB4-4469-8626-7F6B3C76A512}" type="slidenum">
              <a:rPr lang="en-DE" smtClean="0"/>
              <a:t>‹#›</a:t>
            </a:fld>
            <a:endParaRPr lang="en-DE"/>
          </a:p>
        </p:txBody>
      </p:sp>
    </p:spTree>
    <p:extLst>
      <p:ext uri="{BB962C8B-B14F-4D97-AF65-F5344CB8AC3E}">
        <p14:creationId xmlns:p14="http://schemas.microsoft.com/office/powerpoint/2010/main" val="29550475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geetha.sou13@gmail.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FEFE-2FB6-42FE-ABEF-67EC20353175}"/>
              </a:ext>
            </a:extLst>
          </p:cNvPr>
          <p:cNvSpPr>
            <a:spLocks noGrp="1"/>
          </p:cNvSpPr>
          <p:nvPr>
            <p:ph type="ctrTitle"/>
          </p:nvPr>
        </p:nvSpPr>
        <p:spPr/>
        <p:txBody>
          <a:bodyPr/>
          <a:lstStyle/>
          <a:p>
            <a:pPr algn="ctr"/>
            <a:r>
              <a:rPr lang="en-US" dirty="0"/>
              <a:t>ROCKBUSTER STEALTH LLC</a:t>
            </a:r>
            <a:endParaRPr lang="en-DE" dirty="0"/>
          </a:p>
        </p:txBody>
      </p:sp>
      <p:sp>
        <p:nvSpPr>
          <p:cNvPr id="3" name="Subtitle 2">
            <a:extLst>
              <a:ext uri="{FF2B5EF4-FFF2-40B4-BE49-F238E27FC236}">
                <a16:creationId xmlns:a16="http://schemas.microsoft.com/office/drawing/2014/main" id="{9AEE2C27-A9F2-4A7B-836C-F6FC8B206FEC}"/>
              </a:ext>
            </a:extLst>
          </p:cNvPr>
          <p:cNvSpPr>
            <a:spLocks noGrp="1"/>
          </p:cNvSpPr>
          <p:nvPr>
            <p:ph type="subTitle" idx="1"/>
          </p:nvPr>
        </p:nvSpPr>
        <p:spPr/>
        <p:txBody>
          <a:bodyPr/>
          <a:lstStyle/>
          <a:p>
            <a:pPr algn="ctr"/>
            <a:r>
              <a:rPr lang="en-US" dirty="0"/>
              <a:t>Online Launch strategic planning Deck</a:t>
            </a:r>
            <a:endParaRPr lang="en-DE" dirty="0"/>
          </a:p>
        </p:txBody>
      </p:sp>
    </p:spTree>
    <p:extLst>
      <p:ext uri="{BB962C8B-B14F-4D97-AF65-F5344CB8AC3E}">
        <p14:creationId xmlns:p14="http://schemas.microsoft.com/office/powerpoint/2010/main" val="39424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9B44-A5DA-4EEB-8543-9A46E22FC25F}"/>
              </a:ext>
            </a:extLst>
          </p:cNvPr>
          <p:cNvSpPr>
            <a:spLocks noGrp="1"/>
          </p:cNvSpPr>
          <p:nvPr>
            <p:ph type="title"/>
          </p:nvPr>
        </p:nvSpPr>
        <p:spPr/>
        <p:txBody>
          <a:bodyPr/>
          <a:lstStyle/>
          <a:p>
            <a:r>
              <a:rPr lang="en-US" b="1" u="sng" dirty="0"/>
              <a:t>Observations:</a:t>
            </a:r>
            <a:endParaRPr lang="en-DE" b="1" u="sng" dirty="0"/>
          </a:p>
        </p:txBody>
      </p:sp>
      <p:sp>
        <p:nvSpPr>
          <p:cNvPr id="3" name="Content Placeholder 2">
            <a:extLst>
              <a:ext uri="{FF2B5EF4-FFF2-40B4-BE49-F238E27FC236}">
                <a16:creationId xmlns:a16="http://schemas.microsoft.com/office/drawing/2014/main" id="{3D254BCB-7165-44E3-8F97-599F51765E87}"/>
              </a:ext>
            </a:extLst>
          </p:cNvPr>
          <p:cNvSpPr>
            <a:spLocks noGrp="1"/>
          </p:cNvSpPr>
          <p:nvPr>
            <p:ph idx="1"/>
          </p:nvPr>
        </p:nvSpPr>
        <p:spPr>
          <a:xfrm>
            <a:off x="358245" y="1417918"/>
            <a:ext cx="8946541" cy="4195481"/>
          </a:xfrm>
        </p:spPr>
        <p:txBody>
          <a:bodyPr>
            <a:normAutofit fontScale="25000" lnSpcReduction="20000"/>
          </a:bodyPr>
          <a:lstStyle/>
          <a:p>
            <a:r>
              <a:rPr lang="en-US" sz="7200" dirty="0"/>
              <a:t>Rental duration averages 5 days. This provides a guide for how long new content should remain available, keeping in mind that in order to retain subscribers, new content needs to be constantly made available to customers.</a:t>
            </a:r>
          </a:p>
          <a:p>
            <a:r>
              <a:rPr lang="en-US" sz="7200" dirty="0"/>
              <a:t>The average rental rate of $2.98 can be offset by competitive monthly or annual subscription options for access to all content.</a:t>
            </a:r>
          </a:p>
          <a:p>
            <a:r>
              <a:rPr lang="en-US" sz="7200" dirty="0"/>
              <a:t>Focus should be on the top income generating categories (Sports, Sci-Fi, Animation, Drama and Comedy) and rating groups (PG-13 and NC-17).</a:t>
            </a:r>
          </a:p>
          <a:p>
            <a:r>
              <a:rPr lang="en-US" sz="7200" dirty="0" err="1"/>
              <a:t>Rockbuster</a:t>
            </a:r>
            <a:r>
              <a:rPr lang="en-US" sz="7200" dirty="0"/>
              <a:t> customers are based in many countries across the globe, with India and China at the top, followed by the U.S., Japan &amp; Mexico, in the top 5.</a:t>
            </a:r>
          </a:p>
          <a:p>
            <a:r>
              <a:rPr lang="en-US" sz="7200" dirty="0"/>
              <a:t>The top 5 customers with a high lifetime value are based in Réunion, the United States, Brazil, the Netherlands and Belarus.</a:t>
            </a:r>
          </a:p>
          <a:p>
            <a:r>
              <a:rPr lang="en-US" sz="7200" dirty="0"/>
              <a:t>Sales figures vary greatly between geographic regions.  41%, the highest percentage of </a:t>
            </a:r>
            <a:r>
              <a:rPr lang="en-US" sz="7200" dirty="0" err="1"/>
              <a:t>Rockbuster’s</a:t>
            </a:r>
            <a:r>
              <a:rPr lang="en-US" sz="7200" dirty="0"/>
              <a:t> revenue, is being generated by the customers located in the region of Asia.</a:t>
            </a:r>
          </a:p>
          <a:p>
            <a:r>
              <a:rPr lang="en-US" sz="7200" dirty="0"/>
              <a:t>Currently, </a:t>
            </a:r>
            <a:r>
              <a:rPr lang="en-US" sz="7200" dirty="0" err="1"/>
              <a:t>Rockbuster’s</a:t>
            </a:r>
            <a:r>
              <a:rPr lang="en-US" sz="7200" dirty="0"/>
              <a:t> database includes only movies. There is also a high demand for customers who stream TV shows.  In order to remain competitive </a:t>
            </a:r>
            <a:r>
              <a:rPr lang="en-US" sz="7200" dirty="0" err="1"/>
              <a:t>Rockbuster</a:t>
            </a:r>
            <a:r>
              <a:rPr lang="en-US" sz="7200" dirty="0"/>
              <a:t> should also expand its content to tap into that market.</a:t>
            </a:r>
          </a:p>
          <a:p>
            <a:endParaRPr lang="en-DE" dirty="0"/>
          </a:p>
        </p:txBody>
      </p:sp>
    </p:spTree>
    <p:extLst>
      <p:ext uri="{BB962C8B-B14F-4D97-AF65-F5344CB8AC3E}">
        <p14:creationId xmlns:p14="http://schemas.microsoft.com/office/powerpoint/2010/main" val="190205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2E9A-5F4E-40B8-8744-D22FAE2A0530}"/>
              </a:ext>
            </a:extLst>
          </p:cNvPr>
          <p:cNvSpPr>
            <a:spLocks noGrp="1"/>
          </p:cNvSpPr>
          <p:nvPr>
            <p:ph type="title"/>
          </p:nvPr>
        </p:nvSpPr>
        <p:spPr/>
        <p:txBody>
          <a:bodyPr/>
          <a:lstStyle/>
          <a:p>
            <a:pPr algn="ctr"/>
            <a:br>
              <a:rPr lang="en-US" dirty="0"/>
            </a:br>
            <a:br>
              <a:rPr lang="en-US" dirty="0"/>
            </a:br>
            <a:r>
              <a:rPr lang="en-US" dirty="0">
                <a:solidFill>
                  <a:schemeClr val="accent3"/>
                </a:solidFill>
              </a:rPr>
              <a:t>Thank You Everyone!</a:t>
            </a:r>
            <a:br>
              <a:rPr lang="en-US" dirty="0"/>
            </a:br>
            <a:r>
              <a:rPr lang="en-US" dirty="0"/>
              <a:t>If anyone has questions, please reach out to:</a:t>
            </a:r>
            <a:br>
              <a:rPr lang="en-US" dirty="0"/>
            </a:br>
            <a:r>
              <a:rPr lang="en-US" dirty="0">
                <a:hlinkClick r:id="rId2"/>
              </a:rPr>
              <a:t>geetha.sou13@gmail.com</a:t>
            </a:r>
            <a:br>
              <a:rPr lang="en-US" dirty="0"/>
            </a:br>
            <a:r>
              <a:rPr lang="en-US" dirty="0">
                <a:solidFill>
                  <a:schemeClr val="accent3"/>
                </a:solidFill>
              </a:rPr>
              <a:t>I wish you a very nice day!</a:t>
            </a:r>
            <a:endParaRPr lang="en-DE" dirty="0">
              <a:solidFill>
                <a:schemeClr val="accent3"/>
              </a:solidFill>
            </a:endParaRPr>
          </a:p>
        </p:txBody>
      </p:sp>
    </p:spTree>
    <p:extLst>
      <p:ext uri="{BB962C8B-B14F-4D97-AF65-F5344CB8AC3E}">
        <p14:creationId xmlns:p14="http://schemas.microsoft.com/office/powerpoint/2010/main" val="328801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9B44-D5EC-4543-B226-28469681EB29}"/>
              </a:ext>
            </a:extLst>
          </p:cNvPr>
          <p:cNvSpPr>
            <a:spLocks noGrp="1"/>
          </p:cNvSpPr>
          <p:nvPr>
            <p:ph type="title"/>
          </p:nvPr>
        </p:nvSpPr>
        <p:spPr>
          <a:xfrm>
            <a:off x="646111" y="452718"/>
            <a:ext cx="9404723" cy="707215"/>
          </a:xfrm>
        </p:spPr>
        <p:txBody>
          <a:bodyPr/>
          <a:lstStyle/>
          <a:p>
            <a:r>
              <a:rPr lang="en-US" b="1" u="sng" dirty="0"/>
              <a:t>Introduction:</a:t>
            </a:r>
            <a:br>
              <a:rPr lang="en-US" u="sng" dirty="0"/>
            </a:br>
            <a:br>
              <a:rPr lang="en-US" u="sng" dirty="0"/>
            </a:br>
            <a:r>
              <a:rPr lang="en-US" sz="3200" dirty="0" err="1">
                <a:latin typeface="+mn-lt"/>
              </a:rPr>
              <a:t>Rockbuster</a:t>
            </a:r>
            <a:r>
              <a:rPr lang="en-US" sz="3200" dirty="0">
                <a:latin typeface="+mn-lt"/>
              </a:rPr>
              <a:t> Stealth LLC is a movie rental company that used to have stores around the world.  Facing stiff competition from streaming services such as Netflix and Amazon Prime, the </a:t>
            </a:r>
            <a:r>
              <a:rPr lang="en-US" sz="3200" dirty="0" err="1">
                <a:latin typeface="+mn-lt"/>
              </a:rPr>
              <a:t>Rockbuster</a:t>
            </a:r>
            <a:r>
              <a:rPr lang="en-US" sz="3200" dirty="0">
                <a:latin typeface="+mn-lt"/>
              </a:rPr>
              <a:t> Stealth management team is planning to use its existing movie licenses to launch an online video rental service in order to stay competitive.</a:t>
            </a:r>
            <a:br>
              <a:rPr lang="en-US" sz="3200" dirty="0">
                <a:latin typeface="+mn-lt"/>
              </a:rPr>
            </a:br>
            <a:br>
              <a:rPr lang="en-US" sz="3200" dirty="0">
                <a:latin typeface="+mn-lt"/>
              </a:rPr>
            </a:br>
            <a:br>
              <a:rPr lang="en-US" u="sng" dirty="0"/>
            </a:br>
            <a:endParaRPr lang="en-DE" u="sng" dirty="0"/>
          </a:p>
        </p:txBody>
      </p:sp>
    </p:spTree>
    <p:extLst>
      <p:ext uri="{BB962C8B-B14F-4D97-AF65-F5344CB8AC3E}">
        <p14:creationId xmlns:p14="http://schemas.microsoft.com/office/powerpoint/2010/main" val="276627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8FB4-A827-4C9E-AC83-0E20B2BC7471}"/>
              </a:ext>
            </a:extLst>
          </p:cNvPr>
          <p:cNvSpPr>
            <a:spLocks noGrp="1"/>
          </p:cNvSpPr>
          <p:nvPr>
            <p:ph type="title"/>
          </p:nvPr>
        </p:nvSpPr>
        <p:spPr/>
        <p:txBody>
          <a:bodyPr/>
          <a:lstStyle/>
          <a:p>
            <a:r>
              <a:rPr lang="en-US" sz="4000" b="1" u="sng" dirty="0"/>
              <a:t>Movie Revenue by Categories</a:t>
            </a:r>
            <a:endParaRPr lang="en-DE" sz="4000" b="1" u="sng" dirty="0"/>
          </a:p>
        </p:txBody>
      </p:sp>
      <p:pic>
        <p:nvPicPr>
          <p:cNvPr id="4" name="Content Placeholder 3">
            <a:extLst>
              <a:ext uri="{FF2B5EF4-FFF2-40B4-BE49-F238E27FC236}">
                <a16:creationId xmlns:a16="http://schemas.microsoft.com/office/drawing/2014/main" id="{3C348512-5FEE-49DD-A385-B051D37752B4}"/>
              </a:ext>
            </a:extLst>
          </p:cNvPr>
          <p:cNvPicPr>
            <a:picLocks noGrp="1" noChangeAspect="1"/>
          </p:cNvPicPr>
          <p:nvPr>
            <p:ph idx="1"/>
          </p:nvPr>
        </p:nvPicPr>
        <p:blipFill>
          <a:blip r:embed="rId2"/>
          <a:stretch>
            <a:fillRect/>
          </a:stretch>
        </p:blipFill>
        <p:spPr>
          <a:xfrm>
            <a:off x="802581" y="1248304"/>
            <a:ext cx="7443951" cy="5076295"/>
          </a:xfrm>
          <a:prstGeom prst="rect">
            <a:avLst/>
          </a:prstGeom>
        </p:spPr>
      </p:pic>
      <p:sp>
        <p:nvSpPr>
          <p:cNvPr id="6" name="TextBox 5">
            <a:extLst>
              <a:ext uri="{FF2B5EF4-FFF2-40B4-BE49-F238E27FC236}">
                <a16:creationId xmlns:a16="http://schemas.microsoft.com/office/drawing/2014/main" id="{C108EAE3-DE57-4A28-B7DA-9087769DDA51}"/>
              </a:ext>
            </a:extLst>
          </p:cNvPr>
          <p:cNvSpPr txBox="1"/>
          <p:nvPr/>
        </p:nvSpPr>
        <p:spPr>
          <a:xfrm>
            <a:off x="8494279" y="1479893"/>
            <a:ext cx="3256304" cy="4708981"/>
          </a:xfrm>
          <a:prstGeom prst="rect">
            <a:avLst/>
          </a:prstGeom>
          <a:noFill/>
        </p:spPr>
        <p:txBody>
          <a:bodyPr wrap="square">
            <a:spAutoFit/>
          </a:bodyPr>
          <a:lstStyle/>
          <a:p>
            <a:r>
              <a:rPr lang="en-US" sz="2000" dirty="0"/>
              <a:t>By calculating the revenue for each genre by title, we can see that the Sports, Sci-Fi, </a:t>
            </a:r>
            <a:r>
              <a:rPr lang="en-US" sz="2000" dirty="0" err="1"/>
              <a:t>Aniamtion</a:t>
            </a:r>
            <a:r>
              <a:rPr lang="en-US" sz="2000" dirty="0"/>
              <a:t> and Drama genres are the highest earners. Based on total revenue, however, the Sports genre has earned the most. The biggest loser is the Thriller genre, with only one title only earning $48 (Which is invisible in the visualization)</a:t>
            </a:r>
            <a:endParaRPr lang="en-DE" sz="2000" dirty="0"/>
          </a:p>
        </p:txBody>
      </p:sp>
    </p:spTree>
    <p:extLst>
      <p:ext uri="{BB962C8B-B14F-4D97-AF65-F5344CB8AC3E}">
        <p14:creationId xmlns:p14="http://schemas.microsoft.com/office/powerpoint/2010/main" val="146277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9F27-CCA8-4EC9-95A3-562EF34189E4}"/>
              </a:ext>
            </a:extLst>
          </p:cNvPr>
          <p:cNvSpPr>
            <a:spLocks noGrp="1"/>
          </p:cNvSpPr>
          <p:nvPr>
            <p:ph type="title"/>
          </p:nvPr>
        </p:nvSpPr>
        <p:spPr/>
        <p:txBody>
          <a:bodyPr/>
          <a:lstStyle/>
          <a:p>
            <a:r>
              <a:rPr lang="en-US" b="1" u="sng" dirty="0"/>
              <a:t>Key Questions and objectives</a:t>
            </a:r>
            <a:endParaRPr lang="en-DE" b="1" u="sng" dirty="0"/>
          </a:p>
        </p:txBody>
      </p:sp>
      <p:sp>
        <p:nvSpPr>
          <p:cNvPr id="3" name="Text Placeholder 2">
            <a:extLst>
              <a:ext uri="{FF2B5EF4-FFF2-40B4-BE49-F238E27FC236}">
                <a16:creationId xmlns:a16="http://schemas.microsoft.com/office/drawing/2014/main" id="{B54CBEDD-7388-4DCE-85E5-79953671D1B3}"/>
              </a:ext>
            </a:extLst>
          </p:cNvPr>
          <p:cNvSpPr>
            <a:spLocks noGrp="1"/>
          </p:cNvSpPr>
          <p:nvPr>
            <p:ph type="body" idx="1"/>
          </p:nvPr>
        </p:nvSpPr>
        <p:spPr/>
        <p:txBody>
          <a:bodyPr/>
          <a:lstStyle/>
          <a:p>
            <a:endParaRPr lang="en-DE" dirty="0"/>
          </a:p>
        </p:txBody>
      </p:sp>
      <p:pic>
        <p:nvPicPr>
          <p:cNvPr id="8" name="Content Placeholder 7">
            <a:extLst>
              <a:ext uri="{FF2B5EF4-FFF2-40B4-BE49-F238E27FC236}">
                <a16:creationId xmlns:a16="http://schemas.microsoft.com/office/drawing/2014/main" id="{2D64D1EF-8669-4231-A3ED-7E9A2A2BF91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600" y="1905000"/>
            <a:ext cx="4739513" cy="4428067"/>
          </a:xfrm>
        </p:spPr>
      </p:pic>
      <p:sp>
        <p:nvSpPr>
          <p:cNvPr id="5" name="Text Placeholder 4">
            <a:extLst>
              <a:ext uri="{FF2B5EF4-FFF2-40B4-BE49-F238E27FC236}">
                <a16:creationId xmlns:a16="http://schemas.microsoft.com/office/drawing/2014/main" id="{B94608FC-BEBA-4D55-97E2-A49BBD48D82C}"/>
              </a:ext>
            </a:extLst>
          </p:cNvPr>
          <p:cNvSpPr>
            <a:spLocks noGrp="1"/>
          </p:cNvSpPr>
          <p:nvPr>
            <p:ph type="body" sz="quarter" idx="3"/>
          </p:nvPr>
        </p:nvSpPr>
        <p:spPr>
          <a:xfrm>
            <a:off x="5654495" y="1904999"/>
            <a:ext cx="4396339" cy="414867"/>
          </a:xfrm>
        </p:spPr>
        <p:txBody>
          <a:bodyPr/>
          <a:lstStyle/>
          <a:p>
            <a:r>
              <a:rPr lang="en-US" b="1" dirty="0"/>
              <a:t>Questions to resolve:</a:t>
            </a:r>
            <a:endParaRPr lang="en-DE" b="1" dirty="0"/>
          </a:p>
        </p:txBody>
      </p:sp>
      <p:sp>
        <p:nvSpPr>
          <p:cNvPr id="6" name="Content Placeholder 5">
            <a:extLst>
              <a:ext uri="{FF2B5EF4-FFF2-40B4-BE49-F238E27FC236}">
                <a16:creationId xmlns:a16="http://schemas.microsoft.com/office/drawing/2014/main" id="{159651CC-58A3-41B4-88D5-92314BFC6F03}"/>
              </a:ext>
            </a:extLst>
          </p:cNvPr>
          <p:cNvSpPr>
            <a:spLocks noGrp="1"/>
          </p:cNvSpPr>
          <p:nvPr>
            <p:ph sz="quarter" idx="4"/>
          </p:nvPr>
        </p:nvSpPr>
        <p:spPr>
          <a:xfrm>
            <a:off x="5689600" y="2514600"/>
            <a:ext cx="4361234" cy="3890682"/>
          </a:xfrm>
        </p:spPr>
        <p:txBody>
          <a:bodyPr/>
          <a:lstStyle/>
          <a:p>
            <a:r>
              <a:rPr lang="en-US" dirty="0"/>
              <a:t>Which movies contributed the most/least to revenue gain?</a:t>
            </a:r>
          </a:p>
          <a:p>
            <a:r>
              <a:rPr lang="en-US" dirty="0"/>
              <a:t>What was the average rental duration for all videos?</a:t>
            </a:r>
          </a:p>
          <a:p>
            <a:r>
              <a:rPr lang="en-US" dirty="0"/>
              <a:t>Which countries are </a:t>
            </a:r>
            <a:r>
              <a:rPr lang="en-US" dirty="0" err="1"/>
              <a:t>Rockbuster</a:t>
            </a:r>
            <a:r>
              <a:rPr lang="en-US" dirty="0"/>
              <a:t> customers based in?</a:t>
            </a:r>
          </a:p>
          <a:p>
            <a:r>
              <a:rPr lang="en-US" dirty="0"/>
              <a:t>Where are customers with a high lifetime value based?</a:t>
            </a:r>
          </a:p>
          <a:p>
            <a:r>
              <a:rPr lang="en-US" dirty="0"/>
              <a:t>Do sales figures vary between geographic regions?</a:t>
            </a:r>
          </a:p>
          <a:p>
            <a:pPr marL="0" indent="0">
              <a:buNone/>
            </a:pPr>
            <a:endParaRPr lang="en-DE" dirty="0"/>
          </a:p>
        </p:txBody>
      </p:sp>
    </p:spTree>
    <p:extLst>
      <p:ext uri="{BB962C8B-B14F-4D97-AF65-F5344CB8AC3E}">
        <p14:creationId xmlns:p14="http://schemas.microsoft.com/office/powerpoint/2010/main" val="318333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3989-47FA-456C-BA66-B36C748217AB}"/>
              </a:ext>
            </a:extLst>
          </p:cNvPr>
          <p:cNvSpPr>
            <a:spLocks noGrp="1"/>
          </p:cNvSpPr>
          <p:nvPr>
            <p:ph type="title"/>
          </p:nvPr>
        </p:nvSpPr>
        <p:spPr>
          <a:xfrm>
            <a:off x="646111" y="452718"/>
            <a:ext cx="9404723" cy="622549"/>
          </a:xfrm>
        </p:spPr>
        <p:txBody>
          <a:bodyPr/>
          <a:lstStyle/>
          <a:p>
            <a:r>
              <a:rPr lang="en-US" sz="2400" b="1" dirty="0"/>
              <a:t>Which movies contributed the most/least to revenue gain?</a:t>
            </a:r>
            <a:br>
              <a:rPr lang="en-US" sz="2400" b="1" dirty="0"/>
            </a:br>
            <a:endParaRPr lang="en-DE" sz="2400" b="1" dirty="0"/>
          </a:p>
        </p:txBody>
      </p:sp>
      <p:pic>
        <p:nvPicPr>
          <p:cNvPr id="4" name="Content Placeholder 3">
            <a:extLst>
              <a:ext uri="{FF2B5EF4-FFF2-40B4-BE49-F238E27FC236}">
                <a16:creationId xmlns:a16="http://schemas.microsoft.com/office/drawing/2014/main" id="{0A4341D0-E8E7-4D14-A79E-D041A8AD583B}"/>
              </a:ext>
            </a:extLst>
          </p:cNvPr>
          <p:cNvPicPr>
            <a:picLocks noGrp="1" noChangeAspect="1"/>
          </p:cNvPicPr>
          <p:nvPr>
            <p:ph idx="1"/>
          </p:nvPr>
        </p:nvPicPr>
        <p:blipFill>
          <a:blip r:embed="rId2"/>
          <a:stretch>
            <a:fillRect/>
          </a:stretch>
        </p:blipFill>
        <p:spPr>
          <a:xfrm>
            <a:off x="561444" y="1409424"/>
            <a:ext cx="4442356" cy="3910478"/>
          </a:xfrm>
          <a:prstGeom prst="rect">
            <a:avLst/>
          </a:prstGeom>
        </p:spPr>
      </p:pic>
      <p:sp>
        <p:nvSpPr>
          <p:cNvPr id="6" name="TextBox 5">
            <a:extLst>
              <a:ext uri="{FF2B5EF4-FFF2-40B4-BE49-F238E27FC236}">
                <a16:creationId xmlns:a16="http://schemas.microsoft.com/office/drawing/2014/main" id="{2F3190E8-5163-4783-85BE-CEE6FC08597B}"/>
              </a:ext>
            </a:extLst>
          </p:cNvPr>
          <p:cNvSpPr txBox="1"/>
          <p:nvPr/>
        </p:nvSpPr>
        <p:spPr>
          <a:xfrm>
            <a:off x="1583267" y="930099"/>
            <a:ext cx="2082800" cy="369332"/>
          </a:xfrm>
          <a:prstGeom prst="rect">
            <a:avLst/>
          </a:prstGeom>
          <a:noFill/>
        </p:spPr>
        <p:txBody>
          <a:bodyPr wrap="square">
            <a:spAutoFit/>
          </a:bodyPr>
          <a:lstStyle/>
          <a:p>
            <a:pPr algn="ctr"/>
            <a:r>
              <a:rPr lang="en-IN" b="1" u="sng" dirty="0"/>
              <a:t>TOP 10 MOVIES</a:t>
            </a:r>
            <a:endParaRPr lang="en-DE" b="1" u="sng" dirty="0"/>
          </a:p>
        </p:txBody>
      </p:sp>
      <p:pic>
        <p:nvPicPr>
          <p:cNvPr id="7" name="Picture 6">
            <a:extLst>
              <a:ext uri="{FF2B5EF4-FFF2-40B4-BE49-F238E27FC236}">
                <a16:creationId xmlns:a16="http://schemas.microsoft.com/office/drawing/2014/main" id="{D246655A-A2C4-46FB-8E5C-DE5A35BDD03C}"/>
              </a:ext>
            </a:extLst>
          </p:cNvPr>
          <p:cNvPicPr>
            <a:picLocks noChangeAspect="1"/>
          </p:cNvPicPr>
          <p:nvPr/>
        </p:nvPicPr>
        <p:blipFill>
          <a:blip r:embed="rId3"/>
          <a:stretch>
            <a:fillRect/>
          </a:stretch>
        </p:blipFill>
        <p:spPr>
          <a:xfrm>
            <a:off x="5435600" y="1409424"/>
            <a:ext cx="4442356" cy="3910478"/>
          </a:xfrm>
          <a:prstGeom prst="rect">
            <a:avLst/>
          </a:prstGeom>
        </p:spPr>
      </p:pic>
      <p:sp>
        <p:nvSpPr>
          <p:cNvPr id="9" name="TextBox 8">
            <a:extLst>
              <a:ext uri="{FF2B5EF4-FFF2-40B4-BE49-F238E27FC236}">
                <a16:creationId xmlns:a16="http://schemas.microsoft.com/office/drawing/2014/main" id="{D4750424-B614-4A19-898F-E7DE4C88452F}"/>
              </a:ext>
            </a:extLst>
          </p:cNvPr>
          <p:cNvSpPr txBox="1"/>
          <p:nvPr/>
        </p:nvSpPr>
        <p:spPr>
          <a:xfrm>
            <a:off x="6595534" y="930099"/>
            <a:ext cx="6096000" cy="369332"/>
          </a:xfrm>
          <a:prstGeom prst="rect">
            <a:avLst/>
          </a:prstGeom>
          <a:noFill/>
        </p:spPr>
        <p:txBody>
          <a:bodyPr wrap="square">
            <a:spAutoFit/>
          </a:bodyPr>
          <a:lstStyle/>
          <a:p>
            <a:r>
              <a:rPr lang="en-IN" b="1" u="sng" dirty="0"/>
              <a:t>Bottom 10 movies</a:t>
            </a:r>
            <a:endParaRPr lang="en-DE" b="1" u="sng" dirty="0"/>
          </a:p>
        </p:txBody>
      </p:sp>
      <p:sp>
        <p:nvSpPr>
          <p:cNvPr id="11" name="TextBox 10">
            <a:extLst>
              <a:ext uri="{FF2B5EF4-FFF2-40B4-BE49-F238E27FC236}">
                <a16:creationId xmlns:a16="http://schemas.microsoft.com/office/drawing/2014/main" id="{AF73BD7F-E0A9-46BB-AD43-5CF79CF15CD2}"/>
              </a:ext>
            </a:extLst>
          </p:cNvPr>
          <p:cNvSpPr txBox="1"/>
          <p:nvPr/>
        </p:nvSpPr>
        <p:spPr>
          <a:xfrm>
            <a:off x="561444" y="5466236"/>
            <a:ext cx="4442356" cy="1015663"/>
          </a:xfrm>
          <a:prstGeom prst="rect">
            <a:avLst/>
          </a:prstGeom>
          <a:noFill/>
        </p:spPr>
        <p:txBody>
          <a:bodyPr wrap="square">
            <a:spAutoFit/>
          </a:bodyPr>
          <a:lstStyle/>
          <a:p>
            <a:r>
              <a:rPr lang="en-US" sz="2000" dirty="0"/>
              <a:t>In the top 10 movies, the most revenue contributed movies are Telegraph Voyage and Zorro Ark</a:t>
            </a:r>
            <a:r>
              <a:rPr lang="en-US" sz="1800" dirty="0"/>
              <a:t>.</a:t>
            </a:r>
          </a:p>
        </p:txBody>
      </p:sp>
      <p:sp>
        <p:nvSpPr>
          <p:cNvPr id="13" name="TextBox 12">
            <a:extLst>
              <a:ext uri="{FF2B5EF4-FFF2-40B4-BE49-F238E27FC236}">
                <a16:creationId xmlns:a16="http://schemas.microsoft.com/office/drawing/2014/main" id="{D3A53ACB-F2B5-49B1-9806-6CD19BF929BF}"/>
              </a:ext>
            </a:extLst>
          </p:cNvPr>
          <p:cNvSpPr txBox="1"/>
          <p:nvPr/>
        </p:nvSpPr>
        <p:spPr>
          <a:xfrm>
            <a:off x="5435600" y="5319902"/>
            <a:ext cx="4504267" cy="1323439"/>
          </a:xfrm>
          <a:prstGeom prst="rect">
            <a:avLst/>
          </a:prstGeom>
          <a:noFill/>
        </p:spPr>
        <p:txBody>
          <a:bodyPr wrap="square">
            <a:spAutoFit/>
          </a:bodyPr>
          <a:lstStyle/>
          <a:p>
            <a:r>
              <a:rPr lang="en-US" sz="2000" dirty="0"/>
              <a:t>In the bottom 10 movies, the least revenue contributed movies are Duffel Apocalypse, Oklahoma Jumanji and Texas Watch.</a:t>
            </a:r>
          </a:p>
        </p:txBody>
      </p:sp>
    </p:spTree>
    <p:extLst>
      <p:ext uri="{BB962C8B-B14F-4D97-AF65-F5344CB8AC3E}">
        <p14:creationId xmlns:p14="http://schemas.microsoft.com/office/powerpoint/2010/main" val="292653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4065-8B8C-4F2C-9F71-52202D0285B4}"/>
              </a:ext>
            </a:extLst>
          </p:cNvPr>
          <p:cNvSpPr>
            <a:spLocks noGrp="1"/>
          </p:cNvSpPr>
          <p:nvPr>
            <p:ph type="title"/>
          </p:nvPr>
        </p:nvSpPr>
        <p:spPr/>
        <p:txBody>
          <a:bodyPr/>
          <a:lstStyle/>
          <a:p>
            <a:r>
              <a:rPr lang="en-US" sz="3200" b="1" dirty="0"/>
              <a:t>What was the average rental duration for all videos?</a:t>
            </a:r>
            <a:br>
              <a:rPr lang="en-US" sz="3200" b="1" dirty="0"/>
            </a:br>
            <a:endParaRPr lang="en-DE" sz="3200" b="1" dirty="0"/>
          </a:p>
        </p:txBody>
      </p:sp>
      <p:pic>
        <p:nvPicPr>
          <p:cNvPr id="4" name="Content Placeholder 3">
            <a:extLst>
              <a:ext uri="{FF2B5EF4-FFF2-40B4-BE49-F238E27FC236}">
                <a16:creationId xmlns:a16="http://schemas.microsoft.com/office/drawing/2014/main" id="{6D44292E-BF27-4497-A2D5-4FFF47202F8F}"/>
              </a:ext>
            </a:extLst>
          </p:cNvPr>
          <p:cNvPicPr>
            <a:picLocks noGrp="1" noChangeAspect="1"/>
          </p:cNvPicPr>
          <p:nvPr>
            <p:ph idx="1"/>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762770" y="1732037"/>
            <a:ext cx="7336732" cy="3167914"/>
          </a:xfrm>
          <a:prstGeom prst="rect">
            <a:avLst/>
          </a:prstGeom>
        </p:spPr>
      </p:pic>
      <p:sp>
        <p:nvSpPr>
          <p:cNvPr id="6" name="TextBox 5">
            <a:extLst>
              <a:ext uri="{FF2B5EF4-FFF2-40B4-BE49-F238E27FC236}">
                <a16:creationId xmlns:a16="http://schemas.microsoft.com/office/drawing/2014/main" id="{17341F09-6461-4CF8-8793-912D905A55EB}"/>
              </a:ext>
            </a:extLst>
          </p:cNvPr>
          <p:cNvSpPr txBox="1"/>
          <p:nvPr/>
        </p:nvSpPr>
        <p:spPr>
          <a:xfrm>
            <a:off x="730048" y="5241697"/>
            <a:ext cx="7402175" cy="1015663"/>
          </a:xfrm>
          <a:prstGeom prst="rect">
            <a:avLst/>
          </a:prstGeom>
          <a:noFill/>
        </p:spPr>
        <p:txBody>
          <a:bodyPr wrap="square">
            <a:spAutoFit/>
          </a:bodyPr>
          <a:lstStyle/>
          <a:p>
            <a:r>
              <a:rPr lang="en-IN" sz="2000" dirty="0"/>
              <a:t>In the above picture you can see the Minimum, Maximum and Average rental duration. The average rental duration for all videos is 5 days.</a:t>
            </a:r>
            <a:endParaRPr lang="en-DE" sz="2000" dirty="0"/>
          </a:p>
        </p:txBody>
      </p:sp>
    </p:spTree>
    <p:extLst>
      <p:ext uri="{BB962C8B-B14F-4D97-AF65-F5344CB8AC3E}">
        <p14:creationId xmlns:p14="http://schemas.microsoft.com/office/powerpoint/2010/main" val="314154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389E-2551-475E-AC49-4C539485D00F}"/>
              </a:ext>
            </a:extLst>
          </p:cNvPr>
          <p:cNvSpPr>
            <a:spLocks noGrp="1"/>
          </p:cNvSpPr>
          <p:nvPr>
            <p:ph type="title"/>
          </p:nvPr>
        </p:nvSpPr>
        <p:spPr/>
        <p:txBody>
          <a:bodyPr/>
          <a:lstStyle/>
          <a:p>
            <a:r>
              <a:rPr lang="en-US" sz="3200" b="1" dirty="0"/>
              <a:t>Which countries are </a:t>
            </a:r>
            <a:r>
              <a:rPr lang="en-US" sz="3200" b="1" dirty="0" err="1"/>
              <a:t>Rockbuster</a:t>
            </a:r>
            <a:r>
              <a:rPr lang="en-US" sz="3200" b="1" dirty="0"/>
              <a:t> customers based in?</a:t>
            </a:r>
            <a:br>
              <a:rPr lang="en-US" sz="3200" b="1" dirty="0"/>
            </a:br>
            <a:endParaRPr lang="en-DE" sz="3200" b="1" dirty="0"/>
          </a:p>
        </p:txBody>
      </p:sp>
      <p:pic>
        <p:nvPicPr>
          <p:cNvPr id="4" name="Content Placeholder 3">
            <a:extLst>
              <a:ext uri="{FF2B5EF4-FFF2-40B4-BE49-F238E27FC236}">
                <a16:creationId xmlns:a16="http://schemas.microsoft.com/office/drawing/2014/main" id="{571692A9-4F8D-49C3-95B3-92E2716FE9C4}"/>
              </a:ext>
            </a:extLst>
          </p:cNvPr>
          <p:cNvPicPr>
            <a:picLocks noGrp="1" noChangeAspect="1"/>
          </p:cNvPicPr>
          <p:nvPr>
            <p:ph idx="1"/>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colorTemperature colorTemp="7200"/>
                    </a14:imgEffect>
                    <a14:imgEffect>
                      <a14:saturation sat="400000"/>
                    </a14:imgEffect>
                  </a14:imgLayer>
                </a14:imgProps>
              </a:ext>
            </a:extLst>
          </a:blip>
          <a:stretch>
            <a:fillRect/>
          </a:stretch>
        </p:blipFill>
        <p:spPr>
          <a:xfrm>
            <a:off x="775855" y="1477817"/>
            <a:ext cx="10529453" cy="4248727"/>
          </a:xfrm>
          <a:prstGeom prst="rect">
            <a:avLst/>
          </a:prstGeom>
        </p:spPr>
      </p:pic>
      <p:sp>
        <p:nvSpPr>
          <p:cNvPr id="6" name="TextBox 5">
            <a:extLst>
              <a:ext uri="{FF2B5EF4-FFF2-40B4-BE49-F238E27FC236}">
                <a16:creationId xmlns:a16="http://schemas.microsoft.com/office/drawing/2014/main" id="{C177B8F0-E83C-4D47-9EF8-1CED80844AEA}"/>
              </a:ext>
            </a:extLst>
          </p:cNvPr>
          <p:cNvSpPr txBox="1"/>
          <p:nvPr/>
        </p:nvSpPr>
        <p:spPr>
          <a:xfrm>
            <a:off x="646111" y="5726544"/>
            <a:ext cx="10659197" cy="646331"/>
          </a:xfrm>
          <a:prstGeom prst="rect">
            <a:avLst/>
          </a:prstGeom>
          <a:noFill/>
        </p:spPr>
        <p:txBody>
          <a:bodyPr wrap="square">
            <a:spAutoFit/>
          </a:bodyPr>
          <a:lstStyle/>
          <a:p>
            <a:r>
              <a:rPr lang="en-US" sz="1800" dirty="0"/>
              <a:t>The previous graph shows the </a:t>
            </a:r>
            <a:r>
              <a:rPr lang="en-US" sz="1800" dirty="0" err="1"/>
              <a:t>Rockbuster</a:t>
            </a:r>
            <a:r>
              <a:rPr lang="en-US" sz="1800" dirty="0"/>
              <a:t> serves 109 countries within 6 regions with 2 stores located in Canada and Australia.</a:t>
            </a:r>
            <a:endParaRPr lang="en-DE" dirty="0"/>
          </a:p>
        </p:txBody>
      </p:sp>
    </p:spTree>
    <p:extLst>
      <p:ext uri="{BB962C8B-B14F-4D97-AF65-F5344CB8AC3E}">
        <p14:creationId xmlns:p14="http://schemas.microsoft.com/office/powerpoint/2010/main" val="300817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1985-7BA4-46E9-A519-EDF83C80105D}"/>
              </a:ext>
            </a:extLst>
          </p:cNvPr>
          <p:cNvSpPr>
            <a:spLocks noGrp="1"/>
          </p:cNvSpPr>
          <p:nvPr>
            <p:ph type="title"/>
          </p:nvPr>
        </p:nvSpPr>
        <p:spPr/>
        <p:txBody>
          <a:bodyPr/>
          <a:lstStyle/>
          <a:p>
            <a:r>
              <a:rPr lang="en-US" b="1" u="sng" dirty="0"/>
              <a:t>Top 10 Customers by revenue</a:t>
            </a:r>
            <a:endParaRPr lang="en-DE" b="1" u="sng" dirty="0"/>
          </a:p>
        </p:txBody>
      </p:sp>
      <p:pic>
        <p:nvPicPr>
          <p:cNvPr id="4" name="Content Placeholder 3">
            <a:extLst>
              <a:ext uri="{FF2B5EF4-FFF2-40B4-BE49-F238E27FC236}">
                <a16:creationId xmlns:a16="http://schemas.microsoft.com/office/drawing/2014/main" id="{0B163511-0662-4E02-9F1F-60FDE767AE0F}"/>
              </a:ext>
            </a:extLst>
          </p:cNvPr>
          <p:cNvPicPr>
            <a:picLocks noGrp="1" noChangeAspect="1"/>
          </p:cNvPicPr>
          <p:nvPr>
            <p:ph idx="1"/>
          </p:nvPr>
        </p:nvPicPr>
        <p:blipFill>
          <a:blip r:embed="rId2">
            <a:duotone>
              <a:prstClr val="black"/>
              <a:schemeClr val="accent5">
                <a:tint val="45000"/>
                <a:satMod val="400000"/>
              </a:schemeClr>
            </a:duotone>
          </a:blip>
          <a:stretch>
            <a:fillRect/>
          </a:stretch>
        </p:blipFill>
        <p:spPr>
          <a:xfrm>
            <a:off x="738909" y="1551710"/>
            <a:ext cx="10806980" cy="3670522"/>
          </a:xfrm>
          <a:prstGeom prst="rect">
            <a:avLst/>
          </a:prstGeom>
          <a:noFill/>
        </p:spPr>
      </p:pic>
      <p:sp>
        <p:nvSpPr>
          <p:cNvPr id="6" name="TextBox 5">
            <a:extLst>
              <a:ext uri="{FF2B5EF4-FFF2-40B4-BE49-F238E27FC236}">
                <a16:creationId xmlns:a16="http://schemas.microsoft.com/office/drawing/2014/main" id="{C7AAD10E-C871-4F52-A8D0-CABF193F5ECD}"/>
              </a:ext>
            </a:extLst>
          </p:cNvPr>
          <p:cNvSpPr txBox="1"/>
          <p:nvPr/>
        </p:nvSpPr>
        <p:spPr>
          <a:xfrm>
            <a:off x="674471" y="5306290"/>
            <a:ext cx="10935855" cy="400110"/>
          </a:xfrm>
          <a:prstGeom prst="rect">
            <a:avLst/>
          </a:prstGeom>
          <a:noFill/>
        </p:spPr>
        <p:txBody>
          <a:bodyPr wrap="square">
            <a:spAutoFit/>
          </a:bodyPr>
          <a:lstStyle/>
          <a:p>
            <a:r>
              <a:rPr lang="en-US" sz="2000" dirty="0"/>
              <a:t>The above graph shows the Top 10 customers by revenue.</a:t>
            </a:r>
            <a:endParaRPr lang="en-DE" sz="2000" dirty="0"/>
          </a:p>
        </p:txBody>
      </p:sp>
    </p:spTree>
    <p:extLst>
      <p:ext uri="{BB962C8B-B14F-4D97-AF65-F5344CB8AC3E}">
        <p14:creationId xmlns:p14="http://schemas.microsoft.com/office/powerpoint/2010/main" val="295536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brightnessContrast bright="-20000" contrast="-40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E5B8-2FA8-480A-9BD5-B8AC137DC4F1}"/>
              </a:ext>
            </a:extLst>
          </p:cNvPr>
          <p:cNvSpPr>
            <a:spLocks noGrp="1"/>
          </p:cNvSpPr>
          <p:nvPr>
            <p:ph type="title"/>
          </p:nvPr>
        </p:nvSpPr>
        <p:spPr/>
        <p:txBody>
          <a:bodyPr/>
          <a:lstStyle/>
          <a:p>
            <a:r>
              <a:rPr lang="en-US" sz="4400" b="1" dirty="0"/>
              <a:t>Revenue by Region</a:t>
            </a:r>
            <a:endParaRPr lang="en-DE" b="1" dirty="0"/>
          </a:p>
        </p:txBody>
      </p:sp>
      <p:pic>
        <p:nvPicPr>
          <p:cNvPr id="4" name="Content Placeholder 3">
            <a:extLst>
              <a:ext uri="{FF2B5EF4-FFF2-40B4-BE49-F238E27FC236}">
                <a16:creationId xmlns:a16="http://schemas.microsoft.com/office/drawing/2014/main" id="{E26C436F-A08D-4113-A834-1A7632BC3B24}"/>
              </a:ext>
            </a:extLst>
          </p:cNvPr>
          <p:cNvPicPr>
            <a:picLocks noGrp="1" noChangeAspect="1"/>
          </p:cNvPicPr>
          <p:nvPr>
            <p:ph idx="1"/>
          </p:nvPr>
        </p:nvPicPr>
        <p:blipFill>
          <a:blip r:embed="rId4">
            <a:extLst>
              <a:ext uri="{BEBA8EAE-BF5A-486C-A8C5-ECC9F3942E4B}">
                <a14:imgProps xmlns:a14="http://schemas.microsoft.com/office/drawing/2010/main">
                  <a14:imgLayer r:embed="rId5">
                    <a14:imgEffect>
                      <a14:colorTemperature colorTemp="5300"/>
                    </a14:imgEffect>
                    <a14:imgEffect>
                      <a14:saturation sat="200000"/>
                    </a14:imgEffect>
                  </a14:imgLayer>
                </a14:imgProps>
              </a:ext>
            </a:extLst>
          </a:blip>
          <a:stretch>
            <a:fillRect/>
          </a:stretch>
        </p:blipFill>
        <p:spPr>
          <a:xfrm>
            <a:off x="128873" y="1607158"/>
            <a:ext cx="6678325" cy="4618150"/>
          </a:xfrm>
          <a:prstGeom prst="rect">
            <a:avLst/>
          </a:prstGeom>
          <a:solidFill>
            <a:schemeClr val="accent6"/>
          </a:solidFill>
        </p:spPr>
      </p:pic>
      <p:sp>
        <p:nvSpPr>
          <p:cNvPr id="6" name="TextBox 5">
            <a:extLst>
              <a:ext uri="{FF2B5EF4-FFF2-40B4-BE49-F238E27FC236}">
                <a16:creationId xmlns:a16="http://schemas.microsoft.com/office/drawing/2014/main" id="{090D8BD6-2717-45F4-A47B-0727CF862AD3}"/>
              </a:ext>
            </a:extLst>
          </p:cNvPr>
          <p:cNvSpPr txBox="1"/>
          <p:nvPr/>
        </p:nvSpPr>
        <p:spPr>
          <a:xfrm>
            <a:off x="5967127" y="1693982"/>
            <a:ext cx="6096000" cy="461665"/>
          </a:xfrm>
          <a:prstGeom prst="rect">
            <a:avLst/>
          </a:prstGeom>
          <a:noFill/>
        </p:spPr>
        <p:txBody>
          <a:bodyPr wrap="square">
            <a:spAutoFit/>
          </a:bodyPr>
          <a:lstStyle/>
          <a:p>
            <a:pPr marL="0" indent="0" algn="ctr">
              <a:buNone/>
            </a:pPr>
            <a:r>
              <a:rPr lang="en-US" sz="2400" b="1" dirty="0"/>
              <a:t>Total Revenue = $61,312</a:t>
            </a:r>
          </a:p>
        </p:txBody>
      </p:sp>
      <p:sp>
        <p:nvSpPr>
          <p:cNvPr id="11" name="TextBox 10">
            <a:extLst>
              <a:ext uri="{FF2B5EF4-FFF2-40B4-BE49-F238E27FC236}">
                <a16:creationId xmlns:a16="http://schemas.microsoft.com/office/drawing/2014/main" id="{9E90DF86-CA48-4DF9-8DE1-3ADEC630E9AD}"/>
              </a:ext>
            </a:extLst>
          </p:cNvPr>
          <p:cNvSpPr txBox="1"/>
          <p:nvPr/>
        </p:nvSpPr>
        <p:spPr>
          <a:xfrm>
            <a:off x="6908800" y="2366201"/>
            <a:ext cx="4622800" cy="1015663"/>
          </a:xfrm>
          <a:prstGeom prst="rect">
            <a:avLst/>
          </a:prstGeom>
          <a:noFill/>
        </p:spPr>
        <p:txBody>
          <a:bodyPr wrap="square">
            <a:spAutoFit/>
          </a:bodyPr>
          <a:lstStyle/>
          <a:p>
            <a:r>
              <a:rPr lang="en-US" sz="2000" dirty="0"/>
              <a:t>Asia, Europe and Latin America has the highest Revenue followed by Africa, US and Japan.</a:t>
            </a:r>
          </a:p>
        </p:txBody>
      </p:sp>
    </p:spTree>
    <p:extLst>
      <p:ext uri="{BB962C8B-B14F-4D97-AF65-F5344CB8AC3E}">
        <p14:creationId xmlns:p14="http://schemas.microsoft.com/office/powerpoint/2010/main" val="1436890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619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ROCKBUSTER STEALTH LLC</vt:lpstr>
      <vt:lpstr>Introduction:  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   </vt:lpstr>
      <vt:lpstr>Movie Revenue by Categories</vt:lpstr>
      <vt:lpstr>Key Questions and objectives</vt:lpstr>
      <vt:lpstr>Which movies contributed the most/least to revenue gain? </vt:lpstr>
      <vt:lpstr>What was the average rental duration for all videos? </vt:lpstr>
      <vt:lpstr>Which countries are Rockbuster customers based in? </vt:lpstr>
      <vt:lpstr>Top 10 Customers by revenue</vt:lpstr>
      <vt:lpstr>Revenue by Region</vt:lpstr>
      <vt:lpstr>Observations:</vt:lpstr>
      <vt:lpstr>  Thank You Everyone! If anyone has questions, please reach out to: geetha.sou13@gmail.com I wish you a very nice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dc:creator>Geetha Lakshmi</dc:creator>
  <cp:lastModifiedBy>Geetha Lakshmi</cp:lastModifiedBy>
  <cp:revision>18</cp:revision>
  <dcterms:created xsi:type="dcterms:W3CDTF">2023-07-13T12:48:15Z</dcterms:created>
  <dcterms:modified xsi:type="dcterms:W3CDTF">2023-07-14T12:37:05Z</dcterms:modified>
</cp:coreProperties>
</file>