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4" r:id="rId5"/>
    <p:sldId id="258" r:id="rId6"/>
    <p:sldId id="266" r:id="rId7"/>
    <p:sldId id="260" r:id="rId8"/>
    <p:sldId id="261" r:id="rId9"/>
    <p:sldId id="262" r:id="rId10"/>
    <p:sldId id="263" r:id="rId11"/>
    <p:sldId id="270" r:id="rId12"/>
    <p:sldId id="272" r:id="rId13"/>
    <p:sldId id="273" r:id="rId14"/>
    <p:sldId id="285" r:id="rId15"/>
    <p:sldId id="288" r:id="rId16"/>
    <p:sldId id="289" r:id="rId17"/>
    <p:sldId id="295" r:id="rId18"/>
    <p:sldId id="294" r:id="rId19"/>
    <p:sldId id="274" r:id="rId20"/>
    <p:sldId id="276" r:id="rId21"/>
    <p:sldId id="277" r:id="rId22"/>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9" autoAdjust="0"/>
    <p:restoredTop sz="94660"/>
  </p:normalViewPr>
  <p:slideViewPr>
    <p:cSldViewPr snapToGrid="0" showGuides="1">
      <p:cViewPr varScale="1">
        <p:scale>
          <a:sx n="68" d="100"/>
          <a:sy n="68" d="100"/>
        </p:scale>
        <p:origin x="-1434" y="-96"/>
      </p:cViewPr>
      <p:guideLst>
        <p:guide orient="horz" pos="2209"/>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94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D6E7C27-16C2-4FD5-8EDE-FBC75B02CAE1}"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B17E129-FEC6-4F1C-87DA-3FA2731984DA}"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CAEDB6C-4E1E-4281-A1E0-61DF76DC1030}"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fld>
            <a:endParaRPr 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168C00D-D945-4F51-B787-E058BBE42DC9}"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D1A6F9D-DD77-42A7-A6AB-57439E778FC8}"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CBA0253-5212-49C0-B220-868D06335A5E}"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AC9E232-9D5D-4D27-AF47-61E4C4587D76}" type="datetime3">
              <a:rPr lang="en-US" smtClean="0"/>
            </a:fld>
            <a:endParaRPr lang="en-US"/>
          </a:p>
        </p:txBody>
      </p:sp>
      <p:sp>
        <p:nvSpPr>
          <p:cNvPr id="6" name="Footer Placeholder 5"/>
          <p:cNvSpPr>
            <a:spLocks noGrp="1"/>
          </p:cNvSpPr>
          <p:nvPr>
            <p:ph type="ftr" sz="quarter" idx="11"/>
          </p:nvPr>
        </p:nvSpPr>
        <p:spPr/>
        <p:txBody>
          <a:bodyPr/>
          <a:lstStyle/>
          <a:p>
            <a:r>
              <a:rPr lang="en-US"/>
              <a:t>School of Computing</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079B3BB-114E-4111-8052-0BC0558AA05F}" type="datetime3">
              <a:rPr lang="en-US" smtClean="0"/>
            </a:fld>
            <a:endParaRPr lang="en-US"/>
          </a:p>
        </p:txBody>
      </p:sp>
      <p:sp>
        <p:nvSpPr>
          <p:cNvPr id="8" name="Footer Placeholder 7"/>
          <p:cNvSpPr>
            <a:spLocks noGrp="1"/>
          </p:cNvSpPr>
          <p:nvPr>
            <p:ph type="ftr" sz="quarter" idx="11"/>
          </p:nvPr>
        </p:nvSpPr>
        <p:spPr/>
        <p:txBody>
          <a:bodyPr/>
          <a:lstStyle/>
          <a:p>
            <a:r>
              <a:rPr lang="en-US"/>
              <a:t>School of Computing</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0D305F7-9DF8-482F-A92F-377DE8B06454}" type="datetime3">
              <a:rPr lang="en-US" smtClean="0"/>
            </a:fld>
            <a:endParaRPr lang="en-US"/>
          </a:p>
        </p:txBody>
      </p:sp>
      <p:sp>
        <p:nvSpPr>
          <p:cNvPr id="4" name="Footer Placeholder 3"/>
          <p:cNvSpPr>
            <a:spLocks noGrp="1"/>
          </p:cNvSpPr>
          <p:nvPr>
            <p:ph type="ftr" sz="quarter" idx="11"/>
          </p:nvPr>
        </p:nvSpPr>
        <p:spPr/>
        <p:txBody>
          <a:bodyPr/>
          <a:lstStyle/>
          <a:p>
            <a:r>
              <a:rPr lang="en-US"/>
              <a:t>School of Computing</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fld>
            <a:endParaRPr lang="en-US"/>
          </a:p>
        </p:txBody>
      </p:sp>
      <p:sp>
        <p:nvSpPr>
          <p:cNvPr id="3" name="Footer Placeholder 2"/>
          <p:cNvSpPr>
            <a:spLocks noGrp="1"/>
          </p:cNvSpPr>
          <p:nvPr>
            <p:ph type="ftr" sz="quarter" idx="11"/>
          </p:nvPr>
        </p:nvSpPr>
        <p:spPr/>
        <p:txBody>
          <a:bodyPr/>
          <a:lstStyle/>
          <a:p>
            <a:r>
              <a:rPr lang="en-US"/>
              <a:t>School of Computing</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E750F3F-5DBE-4A29-BC4C-5DBB7AA3E72C}" type="datetime3">
              <a:rPr lang="en-US" smtClean="0"/>
            </a:fld>
            <a:endParaRPr lang="en-US"/>
          </a:p>
        </p:txBody>
      </p:sp>
      <p:sp>
        <p:nvSpPr>
          <p:cNvPr id="6" name="Footer Placeholder 5"/>
          <p:cNvSpPr>
            <a:spLocks noGrp="1"/>
          </p:cNvSpPr>
          <p:nvPr>
            <p:ph type="ftr" sz="quarter" idx="11"/>
          </p:nvPr>
        </p:nvSpPr>
        <p:spPr/>
        <p:txBody>
          <a:bodyPr/>
          <a:lstStyle/>
          <a:p>
            <a:r>
              <a:rPr lang="en-US"/>
              <a:t>School of Computing</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44D7CD-DC6B-447A-B516-2D668A535C98}" type="datetime3">
              <a:rPr lang="en-US" smtClean="0"/>
            </a:fld>
            <a:endParaRPr lang="en-US"/>
          </a:p>
        </p:txBody>
      </p:sp>
      <p:sp>
        <p:nvSpPr>
          <p:cNvPr id="6" name="Footer Placeholder 5"/>
          <p:cNvSpPr>
            <a:spLocks noGrp="1"/>
          </p:cNvSpPr>
          <p:nvPr>
            <p:ph type="ftr" sz="quarter" idx="11"/>
          </p:nvPr>
        </p:nvSpPr>
        <p:spPr/>
        <p:txBody>
          <a:bodyPr/>
          <a:lstStyle/>
          <a:p>
            <a:r>
              <a:rPr lang="en-US"/>
              <a:t>School of Computing</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615950" y="1897380"/>
            <a:ext cx="7842250" cy="906780"/>
          </a:xfrm>
        </p:spPr>
        <p:txBody>
          <a:bodyPr>
            <a:noAutofit/>
          </a:bodyPr>
          <a:lstStyle/>
          <a:p>
            <a:r>
              <a:rPr lang="en-US" sz="3200" dirty="0">
                <a:latin typeface="Calibri" panose="020F0502020204030204" charset="0"/>
                <a:cs typeface="Calibri" panose="020F0502020204030204" charset="0"/>
                <a:sym typeface="+mn-ea"/>
              </a:rPr>
              <a:t>Android Malware Detection</a:t>
            </a:r>
            <a:endParaRPr lang="en-IN" sz="3200" dirty="0">
              <a:solidFill>
                <a:schemeClr val="accent1">
                  <a:lumMod val="50000"/>
                </a:schemeClr>
              </a:solidFill>
              <a:latin typeface="Calibri" panose="020F0502020204030204" charset="0"/>
              <a:cs typeface="Calibri" panose="020F0502020204030204" charset="0"/>
            </a:endParaRPr>
          </a:p>
        </p:txBody>
      </p:sp>
      <p:sp>
        <p:nvSpPr>
          <p:cNvPr id="17" name="Subtitle 2"/>
          <p:cNvSpPr>
            <a:spLocks noGrp="1"/>
          </p:cNvSpPr>
          <p:nvPr>
            <p:ph type="subTitle" idx="1"/>
          </p:nvPr>
        </p:nvSpPr>
        <p:spPr>
          <a:xfrm>
            <a:off x="914400" y="3200400"/>
            <a:ext cx="7543800" cy="3156585"/>
          </a:xfrm>
        </p:spPr>
        <p:txBody>
          <a:bodyPr>
            <a:normAutofit/>
          </a:bodyPr>
          <a:lstStyle/>
          <a:p>
            <a:pPr>
              <a:lnSpc>
                <a:spcPct val="150000"/>
              </a:lnSpc>
            </a:pPr>
            <a:r>
              <a:rPr lang="en-US" sz="2000" dirty="0">
                <a:solidFill>
                  <a:schemeClr val="tx1"/>
                </a:solidFill>
                <a:latin typeface="Calibri" panose="020F0502020204030204" charset="0"/>
                <a:cs typeface="Calibri" panose="020F0502020204030204" charset="0"/>
              </a:rPr>
              <a:t>Under the guidance of </a:t>
            </a:r>
            <a:endParaRPr lang="en-US" sz="2000" dirty="0">
              <a:solidFill>
                <a:schemeClr val="tx1"/>
              </a:solidFill>
              <a:latin typeface="Calibri" panose="020F0502020204030204" charset="0"/>
              <a:cs typeface="Calibri" panose="020F0502020204030204" charset="0"/>
            </a:endParaRPr>
          </a:p>
          <a:p>
            <a:pPr>
              <a:lnSpc>
                <a:spcPct val="150000"/>
              </a:lnSpc>
            </a:pPr>
            <a:r>
              <a:rPr lang="en-US" sz="2000" b="1" dirty="0">
                <a:solidFill>
                  <a:schemeClr val="tx1"/>
                </a:solidFill>
                <a:latin typeface="Calibri" panose="020F0502020204030204" charset="0"/>
                <a:cs typeface="Calibri" panose="020F0502020204030204" charset="0"/>
              </a:rPr>
              <a:t>Ms. Manju C Nair M.E(Ph.D)</a:t>
            </a:r>
            <a:endParaRPr lang="en-US" sz="2000" b="1" dirty="0">
              <a:solidFill>
                <a:schemeClr val="tx1"/>
              </a:solidFill>
              <a:latin typeface="Calibri" panose="020F0502020204030204" charset="0"/>
              <a:cs typeface="Calibri" panose="020F0502020204030204" charset="0"/>
            </a:endParaRPr>
          </a:p>
          <a:p>
            <a:pPr>
              <a:lnSpc>
                <a:spcPct val="150000"/>
              </a:lnSpc>
            </a:pPr>
            <a:r>
              <a:rPr lang="en-US" sz="2000" dirty="0">
                <a:solidFill>
                  <a:schemeClr val="tx1"/>
                </a:solidFill>
                <a:latin typeface="Calibri" panose="020F0502020204030204" charset="0"/>
                <a:cs typeface="Calibri" panose="020F0502020204030204" charset="0"/>
              </a:rPr>
              <a:t>by</a:t>
            </a:r>
            <a:endParaRPr lang="en-IN" altLang="en-US" sz="2000" dirty="0">
              <a:solidFill>
                <a:schemeClr val="tx1"/>
              </a:solidFill>
              <a:latin typeface="Calibri" panose="020F0502020204030204" charset="0"/>
              <a:cs typeface="Calibri" panose="020F0502020204030204" charset="0"/>
              <a:sym typeface="+mn-ea"/>
            </a:endParaRPr>
          </a:p>
          <a:p>
            <a:pPr>
              <a:lnSpc>
                <a:spcPct val="150000"/>
              </a:lnSpc>
            </a:pPr>
            <a:r>
              <a:rPr lang="en-IN" altLang="en-US" sz="2000" dirty="0">
                <a:solidFill>
                  <a:schemeClr val="tx1"/>
                </a:solidFill>
                <a:latin typeface="Calibri" panose="020F0502020204030204" charset="0"/>
                <a:cs typeface="Calibri" panose="020F0502020204030204" charset="0"/>
                <a:sym typeface="+mn-ea"/>
              </a:rPr>
              <a:t>KAKUMANU GEETHA MADHAV</a:t>
            </a:r>
            <a:r>
              <a:rPr lang="en-US" altLang="en-IN" sz="2000" dirty="0">
                <a:solidFill>
                  <a:schemeClr val="tx1"/>
                </a:solidFill>
                <a:latin typeface="Calibri" panose="020F0502020204030204" charset="0"/>
                <a:cs typeface="Calibri" panose="020F0502020204030204" charset="0"/>
                <a:sym typeface="+mn-ea"/>
              </a:rPr>
              <a:t> </a:t>
            </a:r>
            <a:r>
              <a:rPr lang="en-US" sz="2000" dirty="0">
                <a:solidFill>
                  <a:schemeClr val="tx1"/>
                </a:solidFill>
                <a:latin typeface="Calibri" panose="020F0502020204030204" charset="0"/>
                <a:cs typeface="Calibri" panose="020F0502020204030204" charset="0"/>
                <a:sym typeface="+mn-ea"/>
              </a:rPr>
              <a:t>(401105</a:t>
            </a:r>
            <a:r>
              <a:rPr lang="en-IN" altLang="en-US" sz="2000" dirty="0">
                <a:solidFill>
                  <a:schemeClr val="tx1"/>
                </a:solidFill>
                <a:latin typeface="Calibri" panose="020F0502020204030204" charset="0"/>
                <a:cs typeface="Calibri" panose="020F0502020204030204" charset="0"/>
                <a:sym typeface="+mn-ea"/>
              </a:rPr>
              <a:t>19</a:t>
            </a:r>
            <a:r>
              <a:rPr lang="en-US" sz="2000" dirty="0">
                <a:solidFill>
                  <a:schemeClr val="tx1"/>
                </a:solidFill>
                <a:latin typeface="Calibri" panose="020F0502020204030204" charset="0"/>
                <a:cs typeface="Calibri" panose="020F0502020204030204" charset="0"/>
                <a:sym typeface="+mn-ea"/>
              </a:rPr>
              <a:t>)</a:t>
            </a:r>
            <a:endParaRPr lang="en-US" sz="2000" dirty="0">
              <a:solidFill>
                <a:schemeClr val="tx1"/>
              </a:solidFill>
              <a:latin typeface="Calibri" panose="020F0502020204030204" charset="0"/>
              <a:cs typeface="Calibri" panose="020F0502020204030204" charset="0"/>
            </a:endParaRPr>
          </a:p>
          <a:p>
            <a:pPr algn="ctr">
              <a:lnSpc>
                <a:spcPct val="150000"/>
              </a:lnSpc>
            </a:pPr>
            <a:r>
              <a:rPr lang="en-US" sz="2000" dirty="0">
                <a:solidFill>
                  <a:schemeClr val="tx1"/>
                </a:solidFill>
                <a:latin typeface="Calibri" panose="020F0502020204030204" charset="0"/>
                <a:cs typeface="Calibri" panose="020F0502020204030204" charset="0"/>
                <a:sym typeface="+mn-ea"/>
              </a:rPr>
              <a:t> </a:t>
            </a:r>
            <a:r>
              <a:rPr lang="en-IN" altLang="en-US" sz="2000" dirty="0">
                <a:solidFill>
                  <a:schemeClr val="tx1"/>
                </a:solidFill>
                <a:latin typeface="Calibri" panose="020F0502020204030204" charset="0"/>
                <a:cs typeface="Calibri" panose="020F0502020204030204" charset="0"/>
                <a:sym typeface="+mn-ea"/>
              </a:rPr>
              <a:t>GUTTAPALEM SAMITHA</a:t>
            </a:r>
            <a:r>
              <a:rPr lang="en-US" altLang="en-IN" sz="2000" dirty="0">
                <a:solidFill>
                  <a:schemeClr val="tx1"/>
                </a:solidFill>
                <a:latin typeface="Calibri" panose="020F0502020204030204" charset="0"/>
                <a:cs typeface="Calibri" panose="020F0502020204030204" charset="0"/>
                <a:sym typeface="+mn-ea"/>
              </a:rPr>
              <a:t> </a:t>
            </a:r>
            <a:r>
              <a:rPr lang="en-US" sz="2000" dirty="0">
                <a:solidFill>
                  <a:schemeClr val="tx1"/>
                </a:solidFill>
                <a:latin typeface="Calibri" panose="020F0502020204030204" charset="0"/>
                <a:cs typeface="Calibri" panose="020F0502020204030204" charset="0"/>
                <a:sym typeface="+mn-ea"/>
              </a:rPr>
              <a:t>(40110</a:t>
            </a:r>
            <a:r>
              <a:rPr lang="en-IN" altLang="en-US" sz="2000" dirty="0">
                <a:solidFill>
                  <a:schemeClr val="tx1"/>
                </a:solidFill>
                <a:latin typeface="Calibri" panose="020F0502020204030204" charset="0"/>
                <a:cs typeface="Calibri" panose="020F0502020204030204" charset="0"/>
                <a:sym typeface="+mn-ea"/>
              </a:rPr>
              <a:t>423</a:t>
            </a:r>
            <a:r>
              <a:rPr lang="en-US" sz="2000" dirty="0">
                <a:solidFill>
                  <a:schemeClr val="tx1"/>
                </a:solidFill>
                <a:latin typeface="Calibri" panose="020F0502020204030204" charset="0"/>
                <a:cs typeface="Calibri" panose="020F0502020204030204" charset="0"/>
                <a:sym typeface="+mn-ea"/>
              </a:rPr>
              <a:t>)</a:t>
            </a:r>
            <a:endParaRPr lang="en-US" sz="2000" dirty="0">
              <a:solidFill>
                <a:schemeClr val="tx1"/>
              </a:solidFill>
              <a:latin typeface="Calibri" panose="020F0502020204030204" charset="0"/>
              <a:cs typeface="Calibri" panose="020F0502020204030204" charset="0"/>
            </a:endParaRPr>
          </a:p>
          <a:p>
            <a:endParaRPr lang="en-US" sz="2000" dirty="0">
              <a:solidFill>
                <a:schemeClr val="tx1"/>
              </a:solidFill>
              <a:latin typeface="Calibri" panose="020F0502020204030204" charset="0"/>
              <a:cs typeface="Calibri" panose="020F050202020403020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3E0C3E3F-65B3-4A39-930E-ED30F3E7944D}" type="datetime3">
              <a:rPr lang="en-US" smtClean="0"/>
            </a:fld>
            <a:endParaRPr lang="en-US" dirty="0"/>
          </a:p>
        </p:txBody>
      </p:sp>
      <p:sp>
        <p:nvSpPr>
          <p:cNvPr id="6" name="Footer Placeholder 5"/>
          <p:cNvSpPr>
            <a:spLocks noGrp="1"/>
          </p:cNvSpPr>
          <p:nvPr>
            <p:ph type="ftr" sz="quarter" idx="11"/>
          </p:nvPr>
        </p:nvSpPr>
        <p:spPr/>
        <p:txBody>
          <a:bodyPr/>
          <a:lstStyle/>
          <a:p>
            <a:r>
              <a:rPr lang="en-US"/>
              <a:t>School of Computing</a:t>
            </a:r>
            <a:endParaRPr lang="en-US" dirty="0"/>
          </a:p>
        </p:txBody>
      </p:sp>
      <p:sp>
        <p:nvSpPr>
          <p:cNvPr id="5" name="Slide Number Placeholder 4"/>
          <p:cNvSpPr>
            <a:spLocks noGrp="1"/>
          </p:cNvSpPr>
          <p:nvPr>
            <p:ph type="sldNum" sz="quarter" idx="12"/>
          </p:nvPr>
        </p:nvSpPr>
        <p:spPr/>
        <p:txBody>
          <a:bodyPr/>
          <a:lstStyle/>
          <a:p>
            <a:fld id="{C0EC1BDC-9B67-430D-970A-E36C75175141}" type="slidenum">
              <a:rPr lang="en-US" smtClean="0"/>
            </a:fld>
            <a:endParaRPr lang="en-US"/>
          </a:p>
        </p:txBody>
      </p:sp>
      <p:pic>
        <p:nvPicPr>
          <p:cNvPr id="44" name="Picture 44" descr="Screenshot 2024-04-06 234802"/>
          <p:cNvPicPr>
            <a:picLocks noChangeAspect="1"/>
          </p:cNvPicPr>
          <p:nvPr/>
        </p:nvPicPr>
        <p:blipFill>
          <a:blip r:embed="rId1"/>
          <a:srcRect l="3236" t="3922" r="1839" b="3806"/>
          <a:stretch>
            <a:fillRect/>
          </a:stretch>
        </p:blipFill>
        <p:spPr>
          <a:xfrm>
            <a:off x="304165" y="168910"/>
            <a:ext cx="8602980" cy="13773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sz="3200" dirty="0">
                <a:solidFill>
                  <a:srgbClr val="000000"/>
                </a:solidFill>
                <a:latin typeface="Calibri" panose="020F0502020204030204" charset="0"/>
                <a:cs typeface="Calibri" panose="020F0502020204030204" charset="0"/>
                <a:sym typeface="+mn-ea"/>
              </a:rPr>
              <a:t> </a:t>
            </a:r>
            <a:r>
              <a:rPr lang="en-US" sz="3200" dirty="0">
                <a:latin typeface="Calibri" panose="020F0502020204030204" charset="0"/>
                <a:cs typeface="Calibri" panose="020F0502020204030204" charset="0"/>
                <a:sym typeface="+mn-ea"/>
              </a:rPr>
              <a:t>Detection Approaches</a:t>
            </a:r>
            <a:endParaRPr lang="en-US" sz="3200"/>
          </a:p>
        </p:txBody>
      </p:sp>
      <p:sp>
        <p:nvSpPr>
          <p:cNvPr id="3" name="Content Placeholder 2"/>
          <p:cNvSpPr>
            <a:spLocks noGrp="1"/>
          </p:cNvSpPr>
          <p:nvPr>
            <p:ph idx="1"/>
          </p:nvPr>
        </p:nvSpPr>
        <p:spPr/>
        <p:txBody>
          <a:bodyPr>
            <a:normAutofit/>
          </a:bodyPr>
          <a:p>
            <a:pPr algn="just"/>
            <a:r>
              <a:rPr lang="en-US" sz="2000" dirty="0">
                <a:latin typeface="Calibri" panose="020F0502020204030204" charset="0"/>
                <a:cs typeface="Calibri" panose="020F0502020204030204" charset="0"/>
                <a:sym typeface="+mn-ea"/>
              </a:rPr>
              <a:t>The two techniques for finding the unknown android malware is</a:t>
            </a:r>
            <a:endParaRPr lang="en-US" sz="2000" b="0" dirty="0">
              <a:latin typeface="Calibri" panose="020F0502020204030204" charset="0"/>
              <a:cs typeface="Calibri" panose="020F0502020204030204" charset="0"/>
            </a:endParaRPr>
          </a:p>
          <a:p>
            <a:pPr marL="342900" indent="-342900" algn="just">
              <a:buFont typeface="Wingdings" panose="05000000000000000000" pitchFamily="2" charset="2"/>
              <a:buChar char="Ø"/>
            </a:pPr>
            <a:r>
              <a:rPr lang="en-US" sz="2000" b="1" dirty="0">
                <a:latin typeface="Calibri" panose="020F0502020204030204" charset="0"/>
                <a:cs typeface="Calibri" panose="020F0502020204030204" charset="0"/>
                <a:sym typeface="+mn-ea"/>
              </a:rPr>
              <a:t>Static Analysis:</a:t>
            </a:r>
            <a:r>
              <a:rPr lang="en-US" sz="2000" dirty="0">
                <a:latin typeface="Calibri" panose="020F0502020204030204" charset="0"/>
                <a:cs typeface="Calibri" panose="020F0502020204030204" charset="0"/>
                <a:sym typeface="+mn-ea"/>
              </a:rPr>
              <a:t> </a:t>
            </a:r>
            <a:r>
              <a:rPr lang="en-IN" sz="2000" dirty="0">
                <a:latin typeface="Calibri" panose="020F0502020204030204" charset="0"/>
                <a:cs typeface="Calibri" panose="020F0502020204030204" charset="0"/>
                <a:sym typeface="+mn-ea"/>
              </a:rPr>
              <a:t>O</a:t>
            </a:r>
            <a:r>
              <a:rPr lang="en-IN" sz="2000" dirty="0">
                <a:effectLst/>
                <a:latin typeface="Calibri" panose="020F0502020204030204" charset="0"/>
                <a:ea typeface="Calibri" panose="020F0502020204030204" charset="0"/>
                <a:cs typeface="Calibri" panose="020F0502020204030204" charset="0"/>
                <a:sym typeface="+mn-ea"/>
              </a:rPr>
              <a:t>ccurs before the Android application is installed, is a technique based on checking the contents of the APK  by means of reverse engineering</a:t>
            </a:r>
            <a:endParaRPr lang="en-IN" sz="2000" b="0" dirty="0">
              <a:effectLst/>
              <a:latin typeface="Calibri" panose="020F0502020204030204" charset="0"/>
              <a:ea typeface="Calibri" panose="020F0502020204030204" charset="0"/>
              <a:cs typeface="Calibri" panose="020F0502020204030204" charset="0"/>
            </a:endParaRPr>
          </a:p>
          <a:p>
            <a:pPr marL="285750" indent="-285750" algn="just">
              <a:buFont typeface="Wingdings" panose="05000000000000000000" pitchFamily="2" charset="2"/>
              <a:buChar char="Ø"/>
            </a:pPr>
            <a:r>
              <a:rPr lang="en-IN" sz="2000" dirty="0">
                <a:latin typeface="Calibri" panose="020F0502020204030204" charset="0"/>
                <a:cs typeface="Calibri" panose="020F0502020204030204" charset="0"/>
                <a:sym typeface="+mn-ea"/>
              </a:rPr>
              <a:t> </a:t>
            </a:r>
            <a:r>
              <a:rPr lang="en-IN" sz="2000" b="1" dirty="0">
                <a:latin typeface="Calibri" panose="020F0502020204030204" charset="0"/>
                <a:cs typeface="Calibri" panose="020F0502020204030204" charset="0"/>
                <a:sym typeface="+mn-ea"/>
              </a:rPr>
              <a:t>Dynamic Analysis:</a:t>
            </a:r>
            <a:r>
              <a:rPr lang="en-IN" sz="2000" dirty="0">
                <a:latin typeface="Calibri" panose="020F0502020204030204" charset="0"/>
                <a:cs typeface="Calibri" panose="020F0502020204030204" charset="0"/>
                <a:sym typeface="+mn-ea"/>
              </a:rPr>
              <a:t> M</a:t>
            </a:r>
            <a:r>
              <a:rPr lang="en-IN" sz="2000" dirty="0">
                <a:effectLst/>
                <a:latin typeface="Calibri" panose="020F0502020204030204" charset="0"/>
                <a:ea typeface="Calibri" panose="020F0502020204030204" charset="0"/>
                <a:cs typeface="Calibri" panose="020F0502020204030204" charset="0"/>
                <a:sym typeface="+mn-ea"/>
              </a:rPr>
              <a:t>onitors the running state of the Android application in the virtual environment</a:t>
            </a:r>
            <a:endParaRPr lang="en-IN" sz="2000" b="0" dirty="0">
              <a:effectLst/>
              <a:latin typeface="Calibri" panose="020F0502020204030204" charset="0"/>
              <a:ea typeface="Calibri" panose="020F0502020204030204" charset="0"/>
              <a:cs typeface="Calibri" panose="020F0502020204030204" charset="0"/>
            </a:endParaRPr>
          </a:p>
          <a:p>
            <a:endParaRPr lang="en-US" sz="2000"/>
          </a:p>
        </p:txBody>
      </p:sp>
      <p:sp>
        <p:nvSpPr>
          <p:cNvPr id="4" name="Date Placeholder 3"/>
          <p:cNvSpPr>
            <a:spLocks noGrp="1"/>
          </p:cNvSpPr>
          <p:nvPr>
            <p:ph type="dt" sz="half" idx="10"/>
          </p:nvPr>
        </p:nvSpPr>
        <p:spPr/>
        <p:txBody>
          <a:bodyPr/>
          <a:p>
            <a:fld id="{DD1A6F9D-DD77-42A7-A6AB-57439E778FC8}" type="datetime3">
              <a:rPr lang="en-US" smtClean="0"/>
            </a:fld>
            <a:endParaRPr lang="en-US"/>
          </a:p>
        </p:txBody>
      </p:sp>
      <p:sp>
        <p:nvSpPr>
          <p:cNvPr id="5" name="Footer Placeholder 4"/>
          <p:cNvSpPr>
            <a:spLocks noGrp="1"/>
          </p:cNvSpPr>
          <p:nvPr>
            <p:ph type="ftr" sz="quarter" idx="11"/>
          </p:nvPr>
        </p:nvSpPr>
        <p:spPr/>
        <p:txBody>
          <a:bodyPr/>
          <a:p>
            <a:r>
              <a:rPr lang="en-US"/>
              <a:t>School of Computing</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0" y="228600"/>
            <a:ext cx="8229600" cy="1143000"/>
          </a:xfrm>
        </p:spPr>
        <p:txBody>
          <a:bodyPr/>
          <a:p>
            <a:r>
              <a:rPr lang="en-US" sz="3200">
                <a:latin typeface="Calibri" panose="020F0502020204030204" charset="0"/>
                <a:cs typeface="Calibri" panose="020F0502020204030204" charset="0"/>
                <a:sym typeface="+mn-ea"/>
              </a:rPr>
              <a:t>RESULTS AND DISCUSSION</a:t>
            </a:r>
            <a:endParaRPr lang="en-US" sz="3200"/>
          </a:p>
        </p:txBody>
      </p:sp>
      <p:sp>
        <p:nvSpPr>
          <p:cNvPr id="3" name="Content Placeholder 2"/>
          <p:cNvSpPr>
            <a:spLocks noGrp="1"/>
          </p:cNvSpPr>
          <p:nvPr>
            <p:ph idx="4294967295"/>
          </p:nvPr>
        </p:nvSpPr>
        <p:spPr>
          <a:xfrm>
            <a:off x="457835" y="1600200"/>
            <a:ext cx="7771765" cy="4526280"/>
          </a:xfrm>
        </p:spPr>
        <p:txBody>
          <a:bodyPr>
            <a:normAutofit/>
          </a:bodyPr>
          <a:p>
            <a:pPr algn="just"/>
            <a:r>
              <a:rPr lang="en-US" sz="2000">
                <a:latin typeface="Calibri" panose="020F0502020204030204" charset="0"/>
                <a:cs typeface="Calibri" panose="020F0502020204030204" charset="0"/>
                <a:sym typeface="+mn-ea"/>
              </a:rPr>
              <a:t>As android malwares are increasing day to day, we wanted to present a model that</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can detect malwares accurately. We considered the permissions asked by an android</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application as the features to our machine learning model. This comes under Static</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Analysis. The idea of considering these permissions as features worked well. We got</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good accuracy from most of the machine learning models that were implemented. The</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Random forest got the highest accuracy . Out of all the remaining</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models, SVM and </a:t>
            </a:r>
            <a:r>
              <a:rPr lang="en-IN" altLang="en-US" sz="2000">
                <a:latin typeface="Calibri" panose="020F0502020204030204" charset="0"/>
                <a:cs typeface="Calibri" panose="020F0502020204030204" charset="0"/>
                <a:sym typeface="+mn-ea"/>
              </a:rPr>
              <a:t>KNN</a:t>
            </a:r>
            <a:r>
              <a:rPr lang="en-US" sz="2000">
                <a:latin typeface="Calibri" panose="020F0502020204030204" charset="0"/>
                <a:cs typeface="Calibri" panose="020F0502020204030204" charset="0"/>
                <a:sym typeface="+mn-ea"/>
              </a:rPr>
              <a:t> performed well. And Gaussian Naive Bayes</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model got the least accuracy among all the models that we implemented.</a:t>
            </a:r>
            <a:endParaRPr lang="en-US" sz="2000">
              <a:latin typeface="Calibri" panose="020F0502020204030204" charset="0"/>
              <a:cs typeface="Calibri" panose="020F0502020204030204" charset="0"/>
            </a:endParaRPr>
          </a:p>
          <a:p>
            <a:pPr marL="0" indent="0" algn="just">
              <a:buNone/>
            </a:pPr>
            <a:endParaRPr lang="en-US" sz="2000"/>
          </a:p>
        </p:txBody>
      </p:sp>
      <p:sp>
        <p:nvSpPr>
          <p:cNvPr id="4" name="Date Placeholder 3"/>
          <p:cNvSpPr>
            <a:spLocks noGrp="1"/>
          </p:cNvSpPr>
          <p:nvPr>
            <p:ph type="dt" sz="half" idx="10"/>
          </p:nvPr>
        </p:nvSpPr>
        <p:spPr/>
        <p:txBody>
          <a:bodyPr/>
          <a:p>
            <a:fld id="{DD1A6F9D-DD77-42A7-A6AB-57439E778FC8}" type="datetime3">
              <a:rPr lang="en-US" smtClean="0"/>
            </a:fld>
            <a:endParaRPr lang="en-US"/>
          </a:p>
        </p:txBody>
      </p:sp>
      <p:sp>
        <p:nvSpPr>
          <p:cNvPr id="5" name="Footer Placeholder 4"/>
          <p:cNvSpPr>
            <a:spLocks noGrp="1"/>
          </p:cNvSpPr>
          <p:nvPr>
            <p:ph type="ftr" sz="quarter" idx="11"/>
          </p:nvPr>
        </p:nvSpPr>
        <p:spPr/>
        <p:txBody>
          <a:bodyPr/>
          <a:p>
            <a:r>
              <a:rPr lang="en-US"/>
              <a:t>School of Computing</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4" name="Date Placeholder 3"/>
          <p:cNvSpPr>
            <a:spLocks noGrp="1"/>
          </p:cNvSpPr>
          <p:nvPr>
            <p:ph type="dt" sz="half" idx="10"/>
          </p:nvPr>
        </p:nvSpPr>
        <p:spPr/>
        <p:txBody>
          <a:bodyPr/>
          <a:p>
            <a:fld id="{5168C00D-D945-4F51-B787-E058BBE42DC9}" type="datetime3">
              <a:rPr lang="en-US" smtClean="0"/>
            </a:fld>
            <a:endParaRPr lang="en-US"/>
          </a:p>
        </p:txBody>
      </p:sp>
      <p:sp>
        <p:nvSpPr>
          <p:cNvPr id="5" name="Footer Placeholder 4"/>
          <p:cNvSpPr>
            <a:spLocks noGrp="1"/>
          </p:cNvSpPr>
          <p:nvPr>
            <p:ph type="ftr" sz="quarter" idx="11"/>
          </p:nvPr>
        </p:nvSpPr>
        <p:spPr/>
        <p:txBody>
          <a:bodyPr/>
          <a:p>
            <a:r>
              <a:rPr lang="en-US"/>
              <a:t>School of Computing</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0" name="Content Placeholder 9" descr="Screenshot 2024-01-30 164054"/>
          <p:cNvPicPr>
            <a:picLocks noChangeAspect="1"/>
          </p:cNvPicPr>
          <p:nvPr>
            <p:ph sz="half" idx="1"/>
          </p:nvPr>
        </p:nvPicPr>
        <p:blipFill>
          <a:blip r:embed="rId1"/>
          <a:stretch>
            <a:fillRect/>
          </a:stretch>
        </p:blipFill>
        <p:spPr>
          <a:xfrm>
            <a:off x="335280" y="228600"/>
            <a:ext cx="2491105" cy="3526155"/>
          </a:xfrm>
          <a:prstGeom prst="rect">
            <a:avLst/>
          </a:prstGeom>
        </p:spPr>
      </p:pic>
      <p:pic>
        <p:nvPicPr>
          <p:cNvPr id="11" name="Content Placeholder 10" descr="Screenshot 2024-01-30 164113"/>
          <p:cNvPicPr>
            <a:picLocks noChangeAspect="1"/>
          </p:cNvPicPr>
          <p:nvPr>
            <p:ph sz="half" idx="2"/>
          </p:nvPr>
        </p:nvPicPr>
        <p:blipFill>
          <a:blip r:embed="rId2"/>
          <a:stretch>
            <a:fillRect/>
          </a:stretch>
        </p:blipFill>
        <p:spPr>
          <a:xfrm>
            <a:off x="335280" y="3754755"/>
            <a:ext cx="2788920" cy="2833370"/>
          </a:xfrm>
          <a:prstGeom prst="rect">
            <a:avLst/>
          </a:prstGeom>
        </p:spPr>
      </p:pic>
      <p:pic>
        <p:nvPicPr>
          <p:cNvPr id="12" name="Picture 11" descr="Screenshot 2024-02-08 105514"/>
          <p:cNvPicPr>
            <a:picLocks noChangeAspect="1"/>
          </p:cNvPicPr>
          <p:nvPr/>
        </p:nvPicPr>
        <p:blipFill>
          <a:blip r:embed="rId3"/>
          <a:stretch>
            <a:fillRect/>
          </a:stretch>
        </p:blipFill>
        <p:spPr>
          <a:xfrm>
            <a:off x="3124200" y="229235"/>
            <a:ext cx="2766695" cy="3596640"/>
          </a:xfrm>
          <a:prstGeom prst="rect">
            <a:avLst/>
          </a:prstGeom>
        </p:spPr>
      </p:pic>
      <p:pic>
        <p:nvPicPr>
          <p:cNvPr id="13" name="Picture 12" descr="Screenshot 2024-02-08 105528"/>
          <p:cNvPicPr>
            <a:picLocks noChangeAspect="1"/>
          </p:cNvPicPr>
          <p:nvPr/>
        </p:nvPicPr>
        <p:blipFill>
          <a:blip r:embed="rId4"/>
          <a:stretch>
            <a:fillRect/>
          </a:stretch>
        </p:blipFill>
        <p:spPr>
          <a:xfrm>
            <a:off x="3123565" y="3825875"/>
            <a:ext cx="2768600" cy="2762250"/>
          </a:xfrm>
          <a:prstGeom prst="rect">
            <a:avLst/>
          </a:prstGeom>
        </p:spPr>
      </p:pic>
      <p:pic>
        <p:nvPicPr>
          <p:cNvPr id="14" name="Picture 13" descr="Screenshot 2024-02-08 105544"/>
          <p:cNvPicPr>
            <a:picLocks noChangeAspect="1"/>
          </p:cNvPicPr>
          <p:nvPr/>
        </p:nvPicPr>
        <p:blipFill>
          <a:blip r:embed="rId5"/>
          <a:stretch>
            <a:fillRect/>
          </a:stretch>
        </p:blipFill>
        <p:spPr>
          <a:xfrm>
            <a:off x="335280" y="228600"/>
            <a:ext cx="2788285" cy="3526155"/>
          </a:xfrm>
          <a:prstGeom prst="rect">
            <a:avLst/>
          </a:prstGeom>
        </p:spPr>
      </p:pic>
      <p:pic>
        <p:nvPicPr>
          <p:cNvPr id="15" name="Picture 14" descr="Screenshot 2024-02-08 105615"/>
          <p:cNvPicPr>
            <a:picLocks noChangeAspect="1"/>
          </p:cNvPicPr>
          <p:nvPr/>
        </p:nvPicPr>
        <p:blipFill>
          <a:blip r:embed="rId6"/>
          <a:stretch>
            <a:fillRect/>
          </a:stretch>
        </p:blipFill>
        <p:spPr>
          <a:xfrm>
            <a:off x="5890895" y="228600"/>
            <a:ext cx="3009900" cy="3596640"/>
          </a:xfrm>
          <a:prstGeom prst="rect">
            <a:avLst/>
          </a:prstGeom>
        </p:spPr>
      </p:pic>
      <p:pic>
        <p:nvPicPr>
          <p:cNvPr id="16" name="Picture 15" descr="Screenshot 2024-02-08 105627"/>
          <p:cNvPicPr>
            <a:picLocks noChangeAspect="1"/>
          </p:cNvPicPr>
          <p:nvPr/>
        </p:nvPicPr>
        <p:blipFill>
          <a:blip r:embed="rId7"/>
          <a:stretch>
            <a:fillRect/>
          </a:stretch>
        </p:blipFill>
        <p:spPr>
          <a:xfrm>
            <a:off x="5891530" y="3825240"/>
            <a:ext cx="3009265" cy="2834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5" name="Date Placeholder 4"/>
          <p:cNvSpPr>
            <a:spLocks noGrp="1"/>
          </p:cNvSpPr>
          <p:nvPr>
            <p:ph type="dt" sz="half" idx="10"/>
          </p:nvPr>
        </p:nvSpPr>
        <p:spPr/>
        <p:txBody>
          <a:bodyPr/>
          <a:p>
            <a:fld id="{BAC9E232-9D5D-4D27-AF47-61E4C4587D76}" type="datetime3">
              <a:rPr lang="en-US" smtClean="0"/>
            </a:fld>
            <a:endParaRPr lang="en-US"/>
          </a:p>
        </p:txBody>
      </p:sp>
      <p:sp>
        <p:nvSpPr>
          <p:cNvPr id="6" name="Footer Placeholder 5"/>
          <p:cNvSpPr>
            <a:spLocks noGrp="1"/>
          </p:cNvSpPr>
          <p:nvPr>
            <p:ph type="ftr" sz="quarter" idx="11"/>
          </p:nvPr>
        </p:nvSpPr>
        <p:spPr/>
        <p:txBody>
          <a:bodyPr/>
          <a:p>
            <a:r>
              <a:rPr lang="en-US"/>
              <a:t>School of Computing</a:t>
            </a:r>
            <a:endParaRPr lang="en-US"/>
          </a:p>
        </p:txBody>
      </p:sp>
      <p:sp>
        <p:nvSpPr>
          <p:cNvPr id="7" name="Slide Number Placeholder 6"/>
          <p:cNvSpPr>
            <a:spLocks noGrp="1"/>
          </p:cNvSpPr>
          <p:nvPr>
            <p:ph type="sldNum" sz="quarter" idx="12"/>
          </p:nvPr>
        </p:nvSpPr>
        <p:spPr/>
        <p:txBody>
          <a:bodyPr/>
          <a:p>
            <a:fld id="{7B28076C-CE04-4A00-BFAA-A90EA8355859}" type="slidenum">
              <a:rPr lang="en-US" smtClean="0"/>
            </a:fld>
            <a:endParaRPr lang="en-US"/>
          </a:p>
        </p:txBody>
      </p:sp>
      <p:pic>
        <p:nvPicPr>
          <p:cNvPr id="8" name="Content Placeholder 7" descr="Screenshot 2024-02-08 105702"/>
          <p:cNvPicPr>
            <a:picLocks noChangeAspect="1"/>
          </p:cNvPicPr>
          <p:nvPr>
            <p:ph sz="half" idx="1"/>
          </p:nvPr>
        </p:nvPicPr>
        <p:blipFill>
          <a:blip r:embed="rId1"/>
          <a:stretch>
            <a:fillRect/>
          </a:stretch>
        </p:blipFill>
        <p:spPr>
          <a:xfrm>
            <a:off x="366395" y="228600"/>
            <a:ext cx="2940050" cy="3920490"/>
          </a:xfrm>
          <a:prstGeom prst="rect">
            <a:avLst/>
          </a:prstGeom>
        </p:spPr>
      </p:pic>
      <p:pic>
        <p:nvPicPr>
          <p:cNvPr id="9" name="Content Placeholder 8" descr="Screenshot 2024-02-08 105715"/>
          <p:cNvPicPr>
            <a:picLocks noChangeAspect="1"/>
          </p:cNvPicPr>
          <p:nvPr>
            <p:ph sz="half" idx="2"/>
          </p:nvPr>
        </p:nvPicPr>
        <p:blipFill>
          <a:blip r:embed="rId2"/>
          <a:stretch>
            <a:fillRect/>
          </a:stretch>
        </p:blipFill>
        <p:spPr>
          <a:xfrm>
            <a:off x="365760" y="4064635"/>
            <a:ext cx="2940685" cy="2656205"/>
          </a:xfrm>
          <a:prstGeom prst="rect">
            <a:avLst/>
          </a:prstGeom>
        </p:spPr>
      </p:pic>
      <p:pic>
        <p:nvPicPr>
          <p:cNvPr id="10" name="Picture 9" descr="Screenshot 2024-02-08 105737"/>
          <p:cNvPicPr>
            <a:picLocks noChangeAspect="1"/>
          </p:cNvPicPr>
          <p:nvPr/>
        </p:nvPicPr>
        <p:blipFill>
          <a:blip r:embed="rId3"/>
          <a:stretch>
            <a:fillRect/>
          </a:stretch>
        </p:blipFill>
        <p:spPr>
          <a:xfrm>
            <a:off x="3306445" y="259080"/>
            <a:ext cx="2835910" cy="3805555"/>
          </a:xfrm>
          <a:prstGeom prst="rect">
            <a:avLst/>
          </a:prstGeom>
        </p:spPr>
      </p:pic>
      <p:pic>
        <p:nvPicPr>
          <p:cNvPr id="11" name="Picture 10" descr="Screenshot 2024-02-08 105748"/>
          <p:cNvPicPr>
            <a:picLocks noChangeAspect="1"/>
          </p:cNvPicPr>
          <p:nvPr/>
        </p:nvPicPr>
        <p:blipFill>
          <a:blip r:embed="rId4"/>
          <a:stretch>
            <a:fillRect/>
          </a:stretch>
        </p:blipFill>
        <p:spPr>
          <a:xfrm>
            <a:off x="3306445" y="4064635"/>
            <a:ext cx="2835910" cy="2655570"/>
          </a:xfrm>
          <a:prstGeom prst="rect">
            <a:avLst/>
          </a:prstGeom>
        </p:spPr>
      </p:pic>
      <p:pic>
        <p:nvPicPr>
          <p:cNvPr id="12" name="Picture 11" descr="Screenshot 2024-02-19 191640"/>
          <p:cNvPicPr>
            <a:picLocks noChangeAspect="1"/>
          </p:cNvPicPr>
          <p:nvPr/>
        </p:nvPicPr>
        <p:blipFill>
          <a:blip r:embed="rId5"/>
          <a:stretch>
            <a:fillRect/>
          </a:stretch>
        </p:blipFill>
        <p:spPr>
          <a:xfrm>
            <a:off x="6019165" y="228600"/>
            <a:ext cx="2888615" cy="3920490"/>
          </a:xfrm>
          <a:prstGeom prst="rect">
            <a:avLst/>
          </a:prstGeom>
        </p:spPr>
      </p:pic>
      <p:pic>
        <p:nvPicPr>
          <p:cNvPr id="13" name="Picture 12" descr="Screenshot 2024-02-19 191655"/>
          <p:cNvPicPr>
            <a:picLocks noChangeAspect="1"/>
          </p:cNvPicPr>
          <p:nvPr/>
        </p:nvPicPr>
        <p:blipFill>
          <a:blip r:embed="rId6"/>
          <a:stretch>
            <a:fillRect/>
          </a:stretch>
        </p:blipFill>
        <p:spPr>
          <a:xfrm>
            <a:off x="6142355" y="4149090"/>
            <a:ext cx="2760980" cy="25723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Observations</a:t>
            </a:r>
            <a:endParaRPr lang="en-US"/>
          </a:p>
        </p:txBody>
      </p:sp>
      <p:pic>
        <p:nvPicPr>
          <p:cNvPr id="8" name="Content Placeholder 7" descr="Screenshot 2024-02-08 105811"/>
          <p:cNvPicPr>
            <a:picLocks noChangeAspect="1"/>
          </p:cNvPicPr>
          <p:nvPr>
            <p:ph sz="half" idx="1"/>
          </p:nvPr>
        </p:nvPicPr>
        <p:blipFill>
          <a:blip r:embed="rId1"/>
          <a:stretch>
            <a:fillRect/>
          </a:stretch>
        </p:blipFill>
        <p:spPr>
          <a:xfrm>
            <a:off x="457200" y="2425065"/>
            <a:ext cx="4038600" cy="3930650"/>
          </a:xfrm>
          <a:prstGeom prst="rect">
            <a:avLst/>
          </a:prstGeom>
        </p:spPr>
      </p:pic>
      <p:pic>
        <p:nvPicPr>
          <p:cNvPr id="10" name="Content Placeholder 9" descr="Screenshot 2024-02-08 105829"/>
          <p:cNvPicPr>
            <a:picLocks noChangeAspect="1"/>
          </p:cNvPicPr>
          <p:nvPr>
            <p:ph sz="half" idx="2"/>
          </p:nvPr>
        </p:nvPicPr>
        <p:blipFill>
          <a:blip r:embed="rId2"/>
          <a:stretch>
            <a:fillRect/>
          </a:stretch>
        </p:blipFill>
        <p:spPr>
          <a:xfrm>
            <a:off x="4648200" y="2438400"/>
            <a:ext cx="4038600" cy="3917315"/>
          </a:xfrm>
          <a:prstGeom prst="rect">
            <a:avLst/>
          </a:prstGeom>
        </p:spPr>
      </p:pic>
      <p:sp>
        <p:nvSpPr>
          <p:cNvPr id="5" name="Date Placeholder 4"/>
          <p:cNvSpPr>
            <a:spLocks noGrp="1"/>
          </p:cNvSpPr>
          <p:nvPr>
            <p:ph type="dt" sz="half" idx="10"/>
          </p:nvPr>
        </p:nvSpPr>
        <p:spPr/>
        <p:txBody>
          <a:bodyPr/>
          <a:p>
            <a:fld id="{BAC9E232-9D5D-4D27-AF47-61E4C4587D76}" type="datetime3">
              <a:rPr lang="en-US" smtClean="0"/>
            </a:fld>
            <a:endParaRPr lang="en-US"/>
          </a:p>
        </p:txBody>
      </p:sp>
      <p:sp>
        <p:nvSpPr>
          <p:cNvPr id="6" name="Footer Placeholder 5"/>
          <p:cNvSpPr>
            <a:spLocks noGrp="1"/>
          </p:cNvSpPr>
          <p:nvPr>
            <p:ph type="ftr" sz="quarter" idx="11"/>
          </p:nvPr>
        </p:nvSpPr>
        <p:spPr/>
        <p:txBody>
          <a:bodyPr/>
          <a:p>
            <a:r>
              <a:rPr lang="en-US"/>
              <a:t>School of Computing</a:t>
            </a:r>
            <a:endParaRPr lang="en-US"/>
          </a:p>
        </p:txBody>
      </p:sp>
      <p:sp>
        <p:nvSpPr>
          <p:cNvPr id="7" name="Slide Number Placeholder 6"/>
          <p:cNvSpPr>
            <a:spLocks noGrp="1"/>
          </p:cNvSpPr>
          <p:nvPr>
            <p:ph type="sldNum" sz="quarter" idx="12"/>
          </p:nvPr>
        </p:nvSpPr>
        <p:spPr/>
        <p:txBody>
          <a:bodyPr/>
          <a:p>
            <a:fld id="{7B28076C-CE04-4A00-BFAA-A90EA8355859}" type="slidenum">
              <a:rPr lang="en-US" smtClean="0"/>
            </a:fld>
            <a:endParaRPr lang="en-US"/>
          </a:p>
        </p:txBody>
      </p:sp>
      <p:sp>
        <p:nvSpPr>
          <p:cNvPr id="9" name="Text Box 8"/>
          <p:cNvSpPr txBox="1"/>
          <p:nvPr/>
        </p:nvSpPr>
        <p:spPr>
          <a:xfrm>
            <a:off x="952500" y="1797685"/>
            <a:ext cx="3048000" cy="368300"/>
          </a:xfrm>
          <a:prstGeom prst="rect">
            <a:avLst/>
          </a:prstGeom>
          <a:noFill/>
        </p:spPr>
        <p:txBody>
          <a:bodyPr wrap="square" rtlCol="0">
            <a:spAutoFit/>
          </a:bodyPr>
          <a:p>
            <a:r>
              <a:rPr lang="en-IN" altLang="en-US"/>
              <a:t>Accuracy:</a:t>
            </a:r>
            <a:endParaRPr lang="en-IN" altLang="en-US"/>
          </a:p>
        </p:txBody>
      </p:sp>
      <p:sp>
        <p:nvSpPr>
          <p:cNvPr id="11" name="Text Box 10"/>
          <p:cNvSpPr txBox="1"/>
          <p:nvPr/>
        </p:nvSpPr>
        <p:spPr>
          <a:xfrm>
            <a:off x="5047615" y="1797685"/>
            <a:ext cx="3048000" cy="368300"/>
          </a:xfrm>
          <a:prstGeom prst="rect">
            <a:avLst/>
          </a:prstGeom>
          <a:noFill/>
        </p:spPr>
        <p:txBody>
          <a:bodyPr wrap="square" rtlCol="0">
            <a:spAutoFit/>
          </a:bodyPr>
          <a:p>
            <a:r>
              <a:rPr lang="en-IN" altLang="en-US"/>
              <a:t>Precision:</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Date Placeholder 4"/>
          <p:cNvSpPr>
            <a:spLocks noGrp="1"/>
          </p:cNvSpPr>
          <p:nvPr>
            <p:ph type="dt" sz="half" idx="10"/>
          </p:nvPr>
        </p:nvSpPr>
        <p:spPr/>
        <p:txBody>
          <a:bodyPr/>
          <a:p>
            <a:fld id="{BAC9E232-9D5D-4D27-AF47-61E4C4587D76}" type="datetime3">
              <a:rPr lang="en-US" smtClean="0"/>
            </a:fld>
            <a:endParaRPr lang="en-US"/>
          </a:p>
        </p:txBody>
      </p:sp>
      <p:sp>
        <p:nvSpPr>
          <p:cNvPr id="6" name="Footer Placeholder 5"/>
          <p:cNvSpPr>
            <a:spLocks noGrp="1"/>
          </p:cNvSpPr>
          <p:nvPr>
            <p:ph type="ftr" sz="quarter" idx="11"/>
          </p:nvPr>
        </p:nvSpPr>
        <p:spPr/>
        <p:txBody>
          <a:bodyPr/>
          <a:p>
            <a:r>
              <a:rPr lang="en-US"/>
              <a:t>School of Computing</a:t>
            </a:r>
            <a:endParaRPr lang="en-US"/>
          </a:p>
        </p:txBody>
      </p:sp>
      <p:sp>
        <p:nvSpPr>
          <p:cNvPr id="7" name="Slide Number Placeholder 6"/>
          <p:cNvSpPr>
            <a:spLocks noGrp="1"/>
          </p:cNvSpPr>
          <p:nvPr>
            <p:ph type="sldNum" sz="quarter" idx="12"/>
          </p:nvPr>
        </p:nvSpPr>
        <p:spPr/>
        <p:txBody>
          <a:bodyPr/>
          <a:p>
            <a:fld id="{7B28076C-CE04-4A00-BFAA-A90EA8355859}" type="slidenum">
              <a:rPr lang="en-US" smtClean="0"/>
            </a:fld>
            <a:endParaRPr lang="en-US"/>
          </a:p>
        </p:txBody>
      </p:sp>
      <p:pic>
        <p:nvPicPr>
          <p:cNvPr id="12" name="Content Placeholder 11" descr="WhatsApp Image 2024-04-08 at 00.33.48_3d655a3d"/>
          <p:cNvPicPr>
            <a:picLocks noChangeAspect="1"/>
          </p:cNvPicPr>
          <p:nvPr>
            <p:ph idx="1"/>
          </p:nvPr>
        </p:nvPicPr>
        <p:blipFill>
          <a:blip r:embed="rId1"/>
          <a:stretch>
            <a:fillRect/>
          </a:stretch>
        </p:blipFill>
        <p:spPr>
          <a:xfrm>
            <a:off x="457200" y="2133600"/>
            <a:ext cx="8229600" cy="3477895"/>
          </a:xfrm>
          <a:prstGeom prst="rect">
            <a:avLst/>
          </a:prstGeom>
        </p:spPr>
      </p:pic>
      <p:sp>
        <p:nvSpPr>
          <p:cNvPr id="8" name="Text Box 7"/>
          <p:cNvSpPr txBox="1"/>
          <p:nvPr/>
        </p:nvSpPr>
        <p:spPr>
          <a:xfrm>
            <a:off x="514985" y="1576705"/>
            <a:ext cx="3048000" cy="368300"/>
          </a:xfrm>
          <a:prstGeom prst="rect">
            <a:avLst/>
          </a:prstGeom>
          <a:noFill/>
        </p:spPr>
        <p:txBody>
          <a:bodyPr wrap="square" rtlCol="0">
            <a:spAutoFit/>
          </a:bodyPr>
          <a:p>
            <a:r>
              <a:rPr lang="en-IN" altLang="en-US"/>
              <a:t>SAFE URL:</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Date Placeholder 4"/>
          <p:cNvSpPr>
            <a:spLocks noGrp="1"/>
          </p:cNvSpPr>
          <p:nvPr>
            <p:ph type="dt" sz="half" idx="10"/>
          </p:nvPr>
        </p:nvSpPr>
        <p:spPr/>
        <p:txBody>
          <a:bodyPr/>
          <a:p>
            <a:fld id="{BAC9E232-9D5D-4D27-AF47-61E4C4587D76}" type="datetime3">
              <a:rPr lang="en-US" smtClean="0"/>
            </a:fld>
            <a:endParaRPr lang="en-US"/>
          </a:p>
        </p:txBody>
      </p:sp>
      <p:sp>
        <p:nvSpPr>
          <p:cNvPr id="6" name="Footer Placeholder 5"/>
          <p:cNvSpPr>
            <a:spLocks noGrp="1"/>
          </p:cNvSpPr>
          <p:nvPr>
            <p:ph type="ftr" sz="quarter" idx="11"/>
          </p:nvPr>
        </p:nvSpPr>
        <p:spPr/>
        <p:txBody>
          <a:bodyPr/>
          <a:p>
            <a:r>
              <a:rPr lang="en-US"/>
              <a:t>School of Computing</a:t>
            </a:r>
            <a:endParaRPr lang="en-US"/>
          </a:p>
        </p:txBody>
      </p:sp>
      <p:sp>
        <p:nvSpPr>
          <p:cNvPr id="7" name="Slide Number Placeholder 6"/>
          <p:cNvSpPr>
            <a:spLocks noGrp="1"/>
          </p:cNvSpPr>
          <p:nvPr>
            <p:ph type="sldNum" sz="quarter" idx="12"/>
          </p:nvPr>
        </p:nvSpPr>
        <p:spPr/>
        <p:txBody>
          <a:bodyPr/>
          <a:p>
            <a:fld id="{7B28076C-CE04-4A00-BFAA-A90EA8355859}" type="slidenum">
              <a:rPr lang="en-US" smtClean="0"/>
            </a:fld>
            <a:endParaRPr lang="en-US"/>
          </a:p>
        </p:txBody>
      </p:sp>
      <p:pic>
        <p:nvPicPr>
          <p:cNvPr id="8" name="Picture 7" descr="WhatsApp Image 2024-04-08 at 00.34.03_38b13fca"/>
          <p:cNvPicPr>
            <a:picLocks noChangeAspect="1"/>
          </p:cNvPicPr>
          <p:nvPr/>
        </p:nvPicPr>
        <p:blipFill>
          <a:blip r:embed="rId1"/>
          <a:stretch>
            <a:fillRect/>
          </a:stretch>
        </p:blipFill>
        <p:spPr>
          <a:xfrm>
            <a:off x="377190" y="1919605"/>
            <a:ext cx="8309610" cy="4000500"/>
          </a:xfrm>
          <a:prstGeom prst="rect">
            <a:avLst/>
          </a:prstGeom>
        </p:spPr>
      </p:pic>
      <p:sp>
        <p:nvSpPr>
          <p:cNvPr id="9" name="Text Box 8"/>
          <p:cNvSpPr txBox="1"/>
          <p:nvPr/>
        </p:nvSpPr>
        <p:spPr>
          <a:xfrm>
            <a:off x="457200" y="1413510"/>
            <a:ext cx="3048000" cy="368300"/>
          </a:xfrm>
          <a:prstGeom prst="rect">
            <a:avLst/>
          </a:prstGeom>
          <a:noFill/>
        </p:spPr>
        <p:txBody>
          <a:bodyPr wrap="square" rtlCol="0">
            <a:spAutoFit/>
          </a:bodyPr>
          <a:p>
            <a:r>
              <a:rPr lang="en-IN" altLang="en-US"/>
              <a:t>MALWARE URL:</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latin typeface="Calibri" panose="020F0502020204030204" charset="0"/>
                <a:cs typeface="Calibri" panose="020F0502020204030204" charset="0"/>
                <a:sym typeface="+mn-ea"/>
              </a:rPr>
              <a:t>CONCLUSION</a:t>
            </a:r>
            <a:endParaRPr lang="en-US" sz="3200"/>
          </a:p>
        </p:txBody>
      </p:sp>
      <p:sp>
        <p:nvSpPr>
          <p:cNvPr id="3" name="Content Placeholder 2"/>
          <p:cNvSpPr>
            <a:spLocks noGrp="1"/>
          </p:cNvSpPr>
          <p:nvPr>
            <p:ph idx="1"/>
          </p:nvPr>
        </p:nvSpPr>
        <p:spPr/>
        <p:txBody>
          <a:bodyPr>
            <a:noAutofit/>
          </a:bodyPr>
          <a:p>
            <a:pPr algn="just"/>
            <a:r>
              <a:rPr lang="en-IN" altLang="en-US" sz="2000">
                <a:latin typeface="Calibri" panose="020F0502020204030204" charset="0"/>
                <a:cs typeface="Calibri" panose="020F0502020204030204" charset="0"/>
                <a:sym typeface="+mn-ea"/>
              </a:rPr>
              <a:t>A </a:t>
            </a:r>
            <a:r>
              <a:rPr lang="en-US" sz="2000">
                <a:latin typeface="Calibri" panose="020F0502020204030204" charset="0"/>
                <a:cs typeface="Calibri" panose="020F0502020204030204" charset="0"/>
                <a:sym typeface="+mn-ea"/>
              </a:rPr>
              <a:t>set of android applications operating together can carry out a malicious activity. We call them colluding apps. In this, the malicious activity is carried out by more</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than one application. </a:t>
            </a:r>
            <a:endParaRPr lang="en-US" sz="2000">
              <a:latin typeface="Calibri" panose="020F0502020204030204" charset="0"/>
              <a:cs typeface="Calibri" panose="020F0502020204030204" charset="0"/>
              <a:sym typeface="+mn-ea"/>
            </a:endParaRPr>
          </a:p>
          <a:p>
            <a:pPr algn="just"/>
            <a:r>
              <a:rPr lang="en-US" sz="2000">
                <a:latin typeface="Calibri" panose="020F0502020204030204" charset="0"/>
                <a:cs typeface="Calibri" panose="020F0502020204030204" charset="0"/>
                <a:sym typeface="+mn-ea"/>
              </a:rPr>
              <a:t>Each application participating in collusion does a small part of</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the malicious action. </a:t>
            </a:r>
            <a:endParaRPr lang="en-US" sz="2000">
              <a:latin typeface="Calibri" panose="020F0502020204030204" charset="0"/>
              <a:cs typeface="Calibri" panose="020F0502020204030204" charset="0"/>
              <a:sym typeface="+mn-ea"/>
            </a:endParaRPr>
          </a:p>
          <a:p>
            <a:pPr algn="just"/>
            <a:r>
              <a:rPr lang="en-US" sz="2000">
                <a:latin typeface="Calibri" panose="020F0502020204030204" charset="0"/>
                <a:cs typeface="Calibri" panose="020F0502020204030204" charset="0"/>
                <a:sym typeface="+mn-ea"/>
              </a:rPr>
              <a:t>These applications communicate with each other through covert</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channels. Sometimes when a malicious activity cannot be performed by a single application, it might be possible that a group of applications coordinating with each other can</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perform that malicious activity. </a:t>
            </a:r>
            <a:endParaRPr lang="en-US" sz="2000">
              <a:latin typeface="Calibri" panose="020F0502020204030204" charset="0"/>
              <a:cs typeface="Calibri" panose="020F0502020204030204" charset="0"/>
              <a:sym typeface="+mn-ea"/>
            </a:endParaRPr>
          </a:p>
          <a:p>
            <a:pPr algn="just"/>
            <a:r>
              <a:rPr lang="en-US" sz="2000">
                <a:latin typeface="Calibri" panose="020F0502020204030204" charset="0"/>
                <a:cs typeface="Calibri" panose="020F0502020204030204" charset="0"/>
                <a:sym typeface="+mn-ea"/>
              </a:rPr>
              <a:t>So, we need a</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model to detect these colluding applications. Till now, very little research has been done</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on this and there is scarcity for datasets.</a:t>
            </a:r>
            <a:endParaRPr lang="en-US" sz="2000">
              <a:latin typeface="Calibri" panose="020F0502020204030204" charset="0"/>
              <a:cs typeface="Calibri" panose="020F0502020204030204" charset="0"/>
            </a:endParaRPr>
          </a:p>
          <a:p>
            <a:pPr marL="0" indent="0" algn="just">
              <a:buNone/>
            </a:pPr>
            <a:endParaRPr lang="en-US" sz="1100">
              <a:latin typeface="Calibri" panose="020F0502020204030204" charset="0"/>
              <a:cs typeface="Calibri" panose="020F0502020204030204" charset="0"/>
            </a:endParaRPr>
          </a:p>
        </p:txBody>
      </p:sp>
      <p:sp>
        <p:nvSpPr>
          <p:cNvPr id="4" name="Date Placeholder 3"/>
          <p:cNvSpPr>
            <a:spLocks noGrp="1"/>
          </p:cNvSpPr>
          <p:nvPr>
            <p:ph type="dt" sz="half" idx="10"/>
          </p:nvPr>
        </p:nvSpPr>
        <p:spPr/>
        <p:txBody>
          <a:bodyPr/>
          <a:p>
            <a:fld id="{DD1A6F9D-DD77-42A7-A6AB-57439E778FC8}" type="datetime3">
              <a:rPr lang="en-US" smtClean="0"/>
            </a:fld>
            <a:endParaRPr lang="en-US"/>
          </a:p>
        </p:txBody>
      </p:sp>
      <p:sp>
        <p:nvSpPr>
          <p:cNvPr id="5" name="Footer Placeholder 4"/>
          <p:cNvSpPr>
            <a:spLocks noGrp="1"/>
          </p:cNvSpPr>
          <p:nvPr>
            <p:ph type="ftr" sz="quarter" idx="11"/>
          </p:nvPr>
        </p:nvSpPr>
        <p:spPr/>
        <p:txBody>
          <a:bodyPr/>
          <a:p>
            <a:r>
              <a:rPr lang="en-US"/>
              <a:t>School of Computing</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ym typeface="+mn-ea"/>
              </a:rPr>
              <a:t>References</a:t>
            </a:r>
            <a:endParaRPr lang="en-US" sz="3200"/>
          </a:p>
        </p:txBody>
      </p:sp>
      <p:sp>
        <p:nvSpPr>
          <p:cNvPr id="3" name="Content Placeholder 2"/>
          <p:cNvSpPr>
            <a:spLocks noGrp="1"/>
          </p:cNvSpPr>
          <p:nvPr>
            <p:ph idx="1"/>
          </p:nvPr>
        </p:nvSpPr>
        <p:spPr/>
        <p:txBody>
          <a:bodyPr>
            <a:noAutofit/>
          </a:bodyPr>
          <a:p>
            <a:pPr marL="0" indent="0" algn="just">
              <a:lnSpc>
                <a:spcPct val="100000"/>
              </a:lnSpc>
              <a:buNone/>
            </a:pPr>
            <a:r>
              <a:rPr lang="en-US" sz="1800">
                <a:latin typeface="Calibri" panose="020F0502020204030204" charset="0"/>
                <a:cs typeface="Calibri" panose="020F0502020204030204" charset="0"/>
                <a:sym typeface="+mn-ea"/>
              </a:rPr>
              <a:t>[1] A. Arora, S. Garg, and S. K. Peddoju, “Malware detection using network traffic</a:t>
            </a:r>
            <a:r>
              <a:rPr lang="en-IN" altLang="en-US" sz="1800">
                <a:latin typeface="Calibri" panose="020F0502020204030204" charset="0"/>
                <a:cs typeface="Calibri" panose="020F0502020204030204" charset="0"/>
                <a:sym typeface="+mn-ea"/>
              </a:rPr>
              <a:t> </a:t>
            </a:r>
            <a:r>
              <a:rPr lang="en-US" sz="1800">
                <a:latin typeface="Calibri" panose="020F0502020204030204" charset="0"/>
                <a:cs typeface="Calibri" panose="020F0502020204030204" charset="0"/>
                <a:sym typeface="+mn-ea"/>
              </a:rPr>
              <a:t>analysis in android based mobile devices,” in 2014 Eighth </a:t>
            </a:r>
            <a:r>
              <a:rPr lang="en-IN" altLang="en-US" sz="1800">
                <a:latin typeface="Calibri" panose="020F0502020204030204" charset="0"/>
                <a:cs typeface="Calibri" panose="020F0502020204030204" charset="0"/>
                <a:sym typeface="+mn-ea"/>
              </a:rPr>
              <a:t>     </a:t>
            </a:r>
            <a:r>
              <a:rPr lang="en-US" sz="1800">
                <a:latin typeface="Calibri" panose="020F0502020204030204" charset="0"/>
                <a:cs typeface="Calibri" panose="020F0502020204030204" charset="0"/>
                <a:sym typeface="+mn-ea"/>
              </a:rPr>
              <a:t>International Conference</a:t>
            </a:r>
            <a:r>
              <a:rPr lang="en-IN" altLang="en-US" sz="1800">
                <a:latin typeface="Calibri" panose="020F0502020204030204" charset="0"/>
                <a:cs typeface="Calibri" panose="020F0502020204030204" charset="0"/>
                <a:sym typeface="+mn-ea"/>
              </a:rPr>
              <a:t> </a:t>
            </a:r>
            <a:r>
              <a:rPr lang="en-US" sz="1800">
                <a:latin typeface="Calibri" panose="020F0502020204030204" charset="0"/>
                <a:cs typeface="Calibri" panose="020F0502020204030204" charset="0"/>
                <a:sym typeface="+mn-ea"/>
              </a:rPr>
              <a:t>on Next Generation Mobile Apps, Services and Technologies, pp. 66–71, 2014.</a:t>
            </a:r>
            <a:endParaRPr lang="en-US" sz="1800">
              <a:latin typeface="Calibri" panose="020F0502020204030204" charset="0"/>
              <a:cs typeface="Calibri" panose="020F0502020204030204" charset="0"/>
            </a:endParaRPr>
          </a:p>
          <a:p>
            <a:pPr marL="0" indent="0" algn="just">
              <a:lnSpc>
                <a:spcPct val="100000"/>
              </a:lnSpc>
              <a:buNone/>
            </a:pPr>
            <a:r>
              <a:rPr lang="en-US" sz="1800">
                <a:latin typeface="Calibri" panose="020F0502020204030204" charset="0"/>
                <a:cs typeface="Calibri" panose="020F0502020204030204" charset="0"/>
                <a:sym typeface="+mn-ea"/>
              </a:rPr>
              <a:t>[2] A. Arora, S. K. Peddoju, and M. Conti, “Permpair: Android malware detection</a:t>
            </a:r>
            <a:r>
              <a:rPr lang="en-IN" altLang="en-US" sz="1800">
                <a:latin typeface="Calibri" panose="020F0502020204030204" charset="0"/>
                <a:cs typeface="Calibri" panose="020F0502020204030204" charset="0"/>
                <a:sym typeface="+mn-ea"/>
              </a:rPr>
              <a:t> </a:t>
            </a:r>
            <a:r>
              <a:rPr lang="en-US" sz="1800">
                <a:latin typeface="Calibri" panose="020F0502020204030204" charset="0"/>
                <a:cs typeface="Calibri" panose="020F0502020204030204" charset="0"/>
                <a:sym typeface="+mn-ea"/>
              </a:rPr>
              <a:t>using permission pairs,” IEEE Transactions on Information Forensics and Security,vol. 15, pp. 1968–1982, 2020.</a:t>
            </a:r>
            <a:endParaRPr lang="en-US" sz="1800">
              <a:latin typeface="Calibri" panose="020F0502020204030204" charset="0"/>
              <a:cs typeface="Calibri" panose="020F0502020204030204" charset="0"/>
            </a:endParaRPr>
          </a:p>
          <a:p>
            <a:pPr marL="0" indent="0" algn="just">
              <a:lnSpc>
                <a:spcPct val="100000"/>
              </a:lnSpc>
              <a:buNone/>
            </a:pPr>
            <a:r>
              <a:rPr lang="en-US" sz="1800">
                <a:latin typeface="Calibri" panose="020F0502020204030204" charset="0"/>
                <a:cs typeface="Calibri" panose="020F0502020204030204" charset="0"/>
                <a:sym typeface="+mn-ea"/>
              </a:rPr>
              <a:t>[3] Z. Yuan, Y. Lu, and Y. Xue, “Droiddetector: android malware characterization and</a:t>
            </a:r>
            <a:r>
              <a:rPr lang="en-IN" altLang="en-US" sz="1800">
                <a:latin typeface="Calibri" panose="020F0502020204030204" charset="0"/>
                <a:cs typeface="Calibri" panose="020F0502020204030204" charset="0"/>
                <a:sym typeface="+mn-ea"/>
              </a:rPr>
              <a:t> </a:t>
            </a:r>
            <a:r>
              <a:rPr lang="en-US" sz="1800">
                <a:latin typeface="Calibri" panose="020F0502020204030204" charset="0"/>
                <a:cs typeface="Calibri" panose="020F0502020204030204" charset="0"/>
                <a:sym typeface="+mn-ea"/>
              </a:rPr>
              <a:t>detection using deep learning,” Tsinghua Science and Technology, vol. 21, no. 1,</a:t>
            </a:r>
            <a:r>
              <a:rPr lang="en-IN" altLang="en-US" sz="1800">
                <a:latin typeface="Calibri" panose="020F0502020204030204" charset="0"/>
                <a:cs typeface="Calibri" panose="020F0502020204030204" charset="0"/>
                <a:sym typeface="+mn-ea"/>
              </a:rPr>
              <a:t> </a:t>
            </a:r>
            <a:r>
              <a:rPr lang="en-US" sz="1800">
                <a:latin typeface="Calibri" panose="020F0502020204030204" charset="0"/>
                <a:cs typeface="Calibri" panose="020F0502020204030204" charset="0"/>
                <a:sym typeface="+mn-ea"/>
              </a:rPr>
              <a:t>pp. 114–123, 2016.</a:t>
            </a:r>
            <a:endParaRPr lang="en-US" sz="1800">
              <a:latin typeface="Calibri" panose="020F0502020204030204" charset="0"/>
              <a:cs typeface="Calibri" panose="020F0502020204030204" charset="0"/>
            </a:endParaRPr>
          </a:p>
          <a:p>
            <a:pPr marL="0" indent="0" algn="just">
              <a:lnSpc>
                <a:spcPct val="100000"/>
              </a:lnSpc>
              <a:buNone/>
            </a:pPr>
            <a:r>
              <a:rPr lang="en-US" sz="1800">
                <a:latin typeface="Calibri" panose="020F0502020204030204" charset="0"/>
                <a:cs typeface="Calibri" panose="020F0502020204030204" charset="0"/>
                <a:sym typeface="+mn-ea"/>
              </a:rPr>
              <a:t>[4] S. Y. Yerima, S. Sezer, and I. Muttik, “Android malware detection using parallel machine learning classifiers,” in 2014 Eighth International Conference on Next</a:t>
            </a:r>
            <a:r>
              <a:rPr lang="en-IN" altLang="en-US" sz="1800">
                <a:latin typeface="Calibri" panose="020F0502020204030204" charset="0"/>
                <a:cs typeface="Calibri" panose="020F0502020204030204" charset="0"/>
                <a:sym typeface="+mn-ea"/>
              </a:rPr>
              <a:t> </a:t>
            </a:r>
            <a:r>
              <a:rPr lang="en-US" sz="1800">
                <a:latin typeface="Calibri" panose="020F0502020204030204" charset="0"/>
                <a:cs typeface="Calibri" panose="020F0502020204030204" charset="0"/>
                <a:sym typeface="+mn-ea"/>
              </a:rPr>
              <a:t>Generation Mobile Apps, Services and Technologies, pp. 37–42, 2014.</a:t>
            </a:r>
            <a:endParaRPr lang="en-US" sz="1800">
              <a:latin typeface="Calibri" panose="020F0502020204030204" charset="0"/>
              <a:cs typeface="Calibri" panose="020F0502020204030204" charset="0"/>
            </a:endParaRPr>
          </a:p>
          <a:p>
            <a:pPr marL="0" indent="0" algn="just">
              <a:lnSpc>
                <a:spcPct val="100000"/>
              </a:lnSpc>
              <a:buNone/>
            </a:pPr>
            <a:r>
              <a:rPr lang="en-US" sz="1800">
                <a:latin typeface="Calibri" panose="020F0502020204030204" charset="0"/>
                <a:cs typeface="Calibri" panose="020F0502020204030204" charset="0"/>
                <a:sym typeface="+mn-ea"/>
              </a:rPr>
              <a:t>[5] N. Peiravian and X. Zhu, “Machine learning for android malware detection using</a:t>
            </a:r>
            <a:r>
              <a:rPr lang="en-IN" altLang="en-US" sz="1800">
                <a:latin typeface="Calibri" panose="020F0502020204030204" charset="0"/>
                <a:cs typeface="Calibri" panose="020F0502020204030204" charset="0"/>
                <a:sym typeface="+mn-ea"/>
              </a:rPr>
              <a:t> </a:t>
            </a:r>
            <a:r>
              <a:rPr lang="en-US" sz="1800">
                <a:latin typeface="Calibri" panose="020F0502020204030204" charset="0"/>
                <a:cs typeface="Calibri" panose="020F0502020204030204" charset="0"/>
                <a:sym typeface="+mn-ea"/>
              </a:rPr>
              <a:t>permission and api calls,” in 2013 IEEE 25th International Conference on Tools</a:t>
            </a:r>
            <a:r>
              <a:rPr lang="en-IN" altLang="en-US" sz="1800">
                <a:latin typeface="Calibri" panose="020F0502020204030204" charset="0"/>
                <a:cs typeface="Calibri" panose="020F0502020204030204" charset="0"/>
                <a:sym typeface="+mn-ea"/>
              </a:rPr>
              <a:t> </a:t>
            </a:r>
            <a:r>
              <a:rPr lang="en-US" sz="1800">
                <a:latin typeface="Calibri" panose="020F0502020204030204" charset="0"/>
                <a:cs typeface="Calibri" panose="020F0502020204030204" charset="0"/>
                <a:sym typeface="+mn-ea"/>
              </a:rPr>
              <a:t>with Artificial Intelligence, pp. 300–305, 2013</a:t>
            </a:r>
            <a:endParaRPr lang="en-US" sz="1800">
              <a:latin typeface="Calibri" panose="020F0502020204030204" charset="0"/>
              <a:cs typeface="Calibri" panose="020F0502020204030204" charset="0"/>
            </a:endParaRPr>
          </a:p>
          <a:p>
            <a:pPr marL="0" indent="0">
              <a:buNone/>
            </a:pPr>
            <a:endParaRPr lang="en-US" sz="1800">
              <a:latin typeface="Calibri" panose="020F0502020204030204" charset="0"/>
              <a:cs typeface="Calibri" panose="020F0502020204030204" charset="0"/>
            </a:endParaRPr>
          </a:p>
        </p:txBody>
      </p:sp>
      <p:sp>
        <p:nvSpPr>
          <p:cNvPr id="4" name="Date Placeholder 3"/>
          <p:cNvSpPr>
            <a:spLocks noGrp="1"/>
          </p:cNvSpPr>
          <p:nvPr>
            <p:ph type="dt" sz="half" idx="10"/>
          </p:nvPr>
        </p:nvSpPr>
        <p:spPr/>
        <p:txBody>
          <a:bodyPr/>
          <a:p>
            <a:fld id="{DD1A6F9D-DD77-42A7-A6AB-57439E778FC8}" type="datetime3">
              <a:rPr lang="en-US" smtClean="0"/>
            </a:fld>
            <a:endParaRPr lang="en-US"/>
          </a:p>
        </p:txBody>
      </p:sp>
      <p:sp>
        <p:nvSpPr>
          <p:cNvPr id="5" name="Footer Placeholder 4"/>
          <p:cNvSpPr>
            <a:spLocks noGrp="1"/>
          </p:cNvSpPr>
          <p:nvPr>
            <p:ph type="ftr" sz="quarter" idx="11"/>
          </p:nvPr>
        </p:nvSpPr>
        <p:spPr/>
        <p:txBody>
          <a:bodyPr/>
          <a:p>
            <a:r>
              <a:rPr lang="en-US"/>
              <a:t>School of Computing</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DD1A6F9D-DD77-42A7-A6AB-57439E778FC8}" type="datetime3">
              <a:rPr lang="en-US" smtClean="0"/>
            </a:fld>
            <a:endParaRPr lang="en-US"/>
          </a:p>
        </p:txBody>
      </p:sp>
      <p:sp>
        <p:nvSpPr>
          <p:cNvPr id="5" name="Footer Placeholder 4"/>
          <p:cNvSpPr>
            <a:spLocks noGrp="1"/>
          </p:cNvSpPr>
          <p:nvPr>
            <p:ph type="ftr" sz="quarter" idx="11"/>
          </p:nvPr>
        </p:nvSpPr>
        <p:spPr/>
        <p:txBody>
          <a:bodyPr/>
          <a:p>
            <a:r>
              <a:rPr lang="en-US"/>
              <a:t>School of Computing</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
        <p:nvSpPr>
          <p:cNvPr id="7" name="Content Placeholder 6"/>
          <p:cNvSpPr/>
          <p:nvPr>
            <p:ph idx="1"/>
          </p:nvPr>
        </p:nvSpPr>
        <p:spPr/>
        <p:txBody>
          <a:bodyPr/>
          <a:p>
            <a:pPr marL="0" indent="0">
              <a:buNone/>
            </a:pPr>
            <a:endParaRPr lang="en-US" sz="4800">
              <a:latin typeface="Bell MT" panose="02020503060305020303" charset="0"/>
              <a:cs typeface="Bell MT" panose="02020503060305020303" charset="0"/>
              <a:sym typeface="+mn-ea"/>
            </a:endParaRPr>
          </a:p>
          <a:p>
            <a:pPr marL="0" indent="0">
              <a:buNone/>
            </a:pPr>
            <a:endParaRPr lang="en-US" sz="4800">
              <a:latin typeface="Bell MT" panose="02020503060305020303" charset="0"/>
              <a:cs typeface="Bell MT" panose="02020503060305020303" charset="0"/>
              <a:sym typeface="+mn-ea"/>
            </a:endParaRPr>
          </a:p>
          <a:p>
            <a:pPr marL="0" indent="0">
              <a:buNone/>
            </a:pPr>
            <a:r>
              <a:rPr lang="en-US" sz="4800">
                <a:latin typeface="Bell MT" panose="02020503060305020303" charset="0"/>
                <a:cs typeface="Bell MT" panose="02020503060305020303" charset="0"/>
                <a:sym typeface="+mn-ea"/>
              </a:rPr>
              <a:t> </a:t>
            </a:r>
            <a:r>
              <a:rPr lang="en-IN" altLang="en-US" sz="4800">
                <a:latin typeface="Bell MT" panose="02020503060305020303" charset="0"/>
                <a:cs typeface="Bell MT" panose="02020503060305020303" charset="0"/>
                <a:sym typeface="+mn-ea"/>
              </a:rPr>
              <a:t>             </a:t>
            </a:r>
            <a:r>
              <a:rPr lang="en-US" sz="4800">
                <a:latin typeface="Bell MT" panose="02020503060305020303" charset="0"/>
                <a:cs typeface="Bell MT" panose="02020503060305020303" charset="0"/>
                <a:sym typeface="+mn-ea"/>
              </a:rPr>
              <a:t>THANK YOU</a:t>
            </a:r>
            <a:endParaRPr lang="en-US" sz="4800">
              <a:latin typeface="Bell MT" panose="02020503060305020303" charset="0"/>
              <a:cs typeface="Bell MT" panose="02020503060305020303" charset="0"/>
            </a:endParaRPr>
          </a:p>
          <a:p>
            <a:endParaRPr lang="en-US" sz="4800">
              <a:latin typeface="Bell MT" panose="02020503060305020303" charset="0"/>
              <a:cs typeface="Bell MT" panose="020205030603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Calibri" panose="020F0502020204030204" charset="0"/>
                <a:cs typeface="Calibri" panose="020F0502020204030204" charset="0"/>
                <a:sym typeface="+mn-ea"/>
              </a:rPr>
              <a:t>Abstract</a:t>
            </a:r>
            <a:endParaRPr lang="en-US"/>
          </a:p>
        </p:txBody>
      </p:sp>
      <p:sp>
        <p:nvSpPr>
          <p:cNvPr id="3" name="Content Placeholder 2"/>
          <p:cNvSpPr>
            <a:spLocks noGrp="1"/>
          </p:cNvSpPr>
          <p:nvPr>
            <p:ph idx="1"/>
          </p:nvPr>
        </p:nvSpPr>
        <p:spPr/>
        <p:txBody>
          <a:bodyPr>
            <a:noAutofit/>
          </a:bodyPr>
          <a:p>
            <a:pPr algn="just">
              <a:lnSpc>
                <a:spcPct val="150000"/>
              </a:lnSpc>
            </a:pPr>
            <a:r>
              <a:rPr lang="en-US" sz="1700">
                <a:latin typeface="Calibri" panose="020F0502020204030204" charset="0"/>
                <a:cs typeface="Calibri" panose="020F0502020204030204" charset="0"/>
                <a:sym typeface="+mn-ea"/>
              </a:rPr>
              <a:t>The Android smartphone, with its wide range of uses and excellent performance,has attracted numerous users. Still, this domination of the Android platform alsohas motivated the attackers to develop malware. The traditional methodology which detects the malware based on the signature is unfit to discover unknown applications. In this paper, we tried to detect whether an application is malware or not using Static Analysis. We considered all the permissions that an application asks for and took them as input to feed our machine learning models. We built different classifiers using different machine learning algorithms such as Support Vector Machine(Linear and RBF), Logistic Regression,Random Forest Algorithm, Gaussian Naive-Bayes etc., and we compared their performances.</a:t>
            </a:r>
            <a:endParaRPr lang="en-US" sz="1700">
              <a:latin typeface="Calibri" panose="020F0502020204030204" charset="0"/>
              <a:cs typeface="Calibri" panose="020F0502020204030204" charset="0"/>
            </a:endParaRPr>
          </a:p>
          <a:p>
            <a:pPr>
              <a:lnSpc>
                <a:spcPct val="150000"/>
              </a:lnSpc>
            </a:pPr>
            <a:r>
              <a:rPr lang="en-US" sz="1700">
                <a:latin typeface="Calibri" panose="020F0502020204030204" charset="0"/>
                <a:cs typeface="Calibri" panose="020F0502020204030204" charset="0"/>
                <a:sym typeface="+mn-ea"/>
              </a:rPr>
              <a:t>Keywords:Static Analysis; Dynamic Analysis; Feature Selection; </a:t>
            </a:r>
            <a:r>
              <a:rPr lang="en-IN" altLang="en-US" sz="1700">
                <a:sym typeface="+mn-ea"/>
              </a:rPr>
              <a:t>Adaboost </a:t>
            </a:r>
            <a:r>
              <a:rPr lang="en-US" sz="1700">
                <a:latin typeface="Calibri" panose="020F0502020204030204" charset="0"/>
                <a:cs typeface="Calibri" panose="020F0502020204030204" charset="0"/>
                <a:sym typeface="+mn-ea"/>
              </a:rPr>
              <a:t>Classifier.</a:t>
            </a:r>
            <a:endParaRPr lang="en-US" sz="1700">
              <a:latin typeface="Calibri" panose="020F0502020204030204" charset="0"/>
              <a:cs typeface="Calibri" panose="020F0502020204030204" charset="0"/>
            </a:endParaRPr>
          </a:p>
          <a:p>
            <a:endParaRPr lang="en-US" sz="800">
              <a:latin typeface="Calibri" panose="020F0502020204030204" charset="0"/>
              <a:cs typeface="Calibri" panose="020F0502020204030204" charset="0"/>
            </a:endParaRPr>
          </a:p>
        </p:txBody>
      </p:sp>
      <p:sp>
        <p:nvSpPr>
          <p:cNvPr id="4" name="Date Placeholder 3"/>
          <p:cNvSpPr>
            <a:spLocks noGrp="1"/>
          </p:cNvSpPr>
          <p:nvPr>
            <p:ph type="dt" sz="half" idx="10"/>
          </p:nvPr>
        </p:nvSpPr>
        <p:spPr/>
        <p:txBody>
          <a:bodyPr/>
          <a:p>
            <a:fld id="{DD1A6F9D-DD77-42A7-A6AB-57439E778FC8}" type="datetime3">
              <a:rPr lang="en-US" smtClean="0"/>
            </a:fld>
            <a:endParaRPr lang="en-US"/>
          </a:p>
        </p:txBody>
      </p:sp>
      <p:sp>
        <p:nvSpPr>
          <p:cNvPr id="5" name="Footer Placeholder 4"/>
          <p:cNvSpPr>
            <a:spLocks noGrp="1"/>
          </p:cNvSpPr>
          <p:nvPr>
            <p:ph type="ftr" sz="quarter" idx="11"/>
          </p:nvPr>
        </p:nvSpPr>
        <p:spPr/>
        <p:txBody>
          <a:bodyPr/>
          <a:p>
            <a:r>
              <a:rPr lang="en-US"/>
              <a:t>School of Computing</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solidFill>
                  <a:schemeClr val="tx2">
                    <a:lumMod val="50000"/>
                  </a:schemeClr>
                </a:solidFill>
                <a:latin typeface="Calibri" panose="020F0502020204030204" charset="0"/>
                <a:cs typeface="Calibri" panose="020F0502020204030204" charset="0"/>
              </a:rPr>
              <a:t>Introduction</a:t>
            </a:r>
            <a:endParaRPr lang="en-IN" sz="3200" dirty="0">
              <a:solidFill>
                <a:schemeClr val="tx2">
                  <a:lumMod val="50000"/>
                </a:schemeClr>
              </a:solidFill>
              <a:latin typeface="Calibri" panose="020F0502020204030204" charset="0"/>
              <a:cs typeface="Calibri" panose="020F0502020204030204"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1800">
                <a:latin typeface="Calibri" panose="020F0502020204030204" charset="0"/>
                <a:cs typeface="Calibri" panose="020F0502020204030204" charset="0"/>
                <a:sym typeface="+mn-ea"/>
              </a:rPr>
              <a:t>Recent years, with the rapid development of smartphones, Android is becoming more and more popular. According to the IDC report shown in the 2021 year, Android market share </a:t>
            </a:r>
            <a:r>
              <a:rPr lang="en-IN" altLang="en-US" sz="1800">
                <a:latin typeface="Calibri" panose="020F0502020204030204" charset="0"/>
                <a:cs typeface="Calibri" panose="020F0502020204030204" charset="0"/>
                <a:sym typeface="+mn-ea"/>
              </a:rPr>
              <a:t>is</a:t>
            </a:r>
            <a:r>
              <a:rPr lang="en-US" sz="1800">
                <a:latin typeface="Calibri" panose="020F0502020204030204" charset="0"/>
                <a:cs typeface="Calibri" panose="020F0502020204030204" charset="0"/>
                <a:sym typeface="+mn-ea"/>
              </a:rPr>
              <a:t> reach</a:t>
            </a:r>
            <a:r>
              <a:rPr lang="en-IN" altLang="en-US" sz="1800">
                <a:latin typeface="Calibri" panose="020F0502020204030204" charset="0"/>
                <a:cs typeface="Calibri" panose="020F0502020204030204" charset="0"/>
                <a:sym typeface="+mn-ea"/>
              </a:rPr>
              <a:t>ed</a:t>
            </a:r>
            <a:r>
              <a:rPr lang="en-US" sz="1800">
                <a:latin typeface="Calibri" panose="020F0502020204030204" charset="0"/>
                <a:cs typeface="Calibri" panose="020F0502020204030204" charset="0"/>
                <a:sym typeface="+mn-ea"/>
              </a:rPr>
              <a:t> 85.3% .</a:t>
            </a:r>
            <a:endParaRPr lang="en-US" sz="1800">
              <a:latin typeface="Calibri" panose="020F0502020204030204" charset="0"/>
              <a:cs typeface="Calibri" panose="020F0502020204030204" charset="0"/>
              <a:sym typeface="+mn-ea"/>
            </a:endParaRPr>
          </a:p>
          <a:p>
            <a:pPr algn="just">
              <a:lnSpc>
                <a:spcPct val="150000"/>
              </a:lnSpc>
            </a:pPr>
            <a:r>
              <a:rPr lang="en-US" sz="1800">
                <a:latin typeface="Calibri" panose="020F0502020204030204" charset="0"/>
                <a:cs typeface="Calibri" panose="020F0502020204030204" charset="0"/>
                <a:sym typeface="+mn-ea"/>
              </a:rPr>
              <a:t>Android has been more and more indispensable with its open source character and advantages of free in our daily life. However, the number of malicious software is also growing rapidly.</a:t>
            </a:r>
            <a:endParaRPr lang="en-US" sz="1800">
              <a:latin typeface="Calibri" panose="020F0502020204030204" charset="0"/>
              <a:cs typeface="Calibri" panose="020F0502020204030204" charset="0"/>
              <a:sym typeface="+mn-ea"/>
            </a:endParaRPr>
          </a:p>
          <a:p>
            <a:pPr algn="just">
              <a:lnSpc>
                <a:spcPct val="150000"/>
              </a:lnSpc>
            </a:pPr>
            <a:r>
              <a:rPr lang="en-US" sz="1800">
                <a:latin typeface="Calibri" panose="020F0502020204030204" charset="0"/>
                <a:cs typeface="Calibri" panose="020F0502020204030204" charset="0"/>
                <a:sym typeface="+mn-ea"/>
              </a:rPr>
              <a:t>Therefore, how to detect the Android malware with a high accurate rate is a hot issue. Traditional detection approach based on signature is widely used both in Android devices and PC by extracting the signature from APK and comparing it with the malicious signature in the virus database.However, this approach is limited to detect unknown malwares which do exist in the virus database.</a:t>
            </a:r>
            <a:endParaRPr lang="en-IN" sz="1800" dirty="0">
              <a:effectLst/>
              <a:latin typeface="Yu Mincho Light" panose="02020300000000000000" pitchFamily="18" charset="-128"/>
              <a:ea typeface="Yu Mincho Light" panose="02020300000000000000" pitchFamily="18" charset="-128"/>
              <a:cs typeface="Yu Mincho Light" panose="02020300000000000000" pitchFamily="18" charset="-128"/>
            </a:endParaRPr>
          </a:p>
        </p:txBody>
      </p:sp>
      <p:sp>
        <p:nvSpPr>
          <p:cNvPr id="4" name="Date Placeholder 3"/>
          <p:cNvSpPr>
            <a:spLocks noGrp="1"/>
          </p:cNvSpPr>
          <p:nvPr>
            <p:ph type="dt" sz="half" idx="10"/>
          </p:nvPr>
        </p:nvSpPr>
        <p:spPr/>
        <p:txBody>
          <a:bodyPr/>
          <a:lstStyle/>
          <a:p>
            <a:fld id="{DD1A6F9D-DD77-42A7-A6AB-57439E778FC8}" type="datetime3">
              <a:rPr lang="en-US" smtClean="0"/>
            </a:fld>
            <a:endParaRPr lang="en-US" dirty="0"/>
          </a:p>
        </p:txBody>
      </p:sp>
      <p:sp>
        <p:nvSpPr>
          <p:cNvPr id="5" name="Footer Placeholder 4"/>
          <p:cNvSpPr>
            <a:spLocks noGrp="1"/>
          </p:cNvSpPr>
          <p:nvPr>
            <p:ph type="ftr" sz="quarter" idx="11"/>
          </p:nvPr>
        </p:nvSpPr>
        <p:spPr/>
        <p:txBody>
          <a:bodyPr/>
          <a:lstStyle/>
          <a:p>
            <a:r>
              <a:rPr lang="en-US"/>
              <a:t>School of Computing</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dirty="0">
                <a:solidFill>
                  <a:schemeClr val="tx2">
                    <a:lumMod val="50000"/>
                  </a:schemeClr>
                </a:solidFill>
                <a:latin typeface="Calibri" panose="020F0502020204030204" charset="0"/>
                <a:cs typeface="Calibri" panose="020F0502020204030204" charset="0"/>
                <a:sym typeface="+mn-ea"/>
              </a:rPr>
              <a:t>Introduction</a:t>
            </a:r>
            <a:endParaRPr lang="en-US" sz="3200">
              <a:latin typeface="Calibri" panose="020F0502020204030204" charset="0"/>
              <a:cs typeface="Calibri" panose="020F0502020204030204" charset="0"/>
            </a:endParaRPr>
          </a:p>
        </p:txBody>
      </p:sp>
      <p:sp>
        <p:nvSpPr>
          <p:cNvPr id="3" name="Content Placeholder 2"/>
          <p:cNvSpPr>
            <a:spLocks noGrp="1"/>
          </p:cNvSpPr>
          <p:nvPr>
            <p:ph idx="1"/>
          </p:nvPr>
        </p:nvSpPr>
        <p:spPr>
          <a:xfrm>
            <a:off x="457200" y="1548765"/>
            <a:ext cx="8229600" cy="4885055"/>
          </a:xfrm>
        </p:spPr>
        <p:txBody>
          <a:bodyPr>
            <a:normAutofit fontScale="90000"/>
          </a:bodyPr>
          <a:p>
            <a:pPr marL="0" indent="0">
              <a:buNone/>
            </a:pPr>
            <a:r>
              <a:rPr lang="en-US" sz="2200" b="1" i="1" dirty="0">
                <a:latin typeface="Calibri" panose="020F0502020204030204" charset="0"/>
                <a:cs typeface="Calibri" panose="020F0502020204030204" charset="0"/>
                <a:sym typeface="+mn-ea"/>
              </a:rPr>
              <a:t>What is Malware ?</a:t>
            </a:r>
            <a:endParaRPr lang="en-US" sz="2200" b="1">
              <a:latin typeface="Calibri" panose="020F0502020204030204" charset="0"/>
              <a:cs typeface="Calibri" panose="020F0502020204030204" charset="0"/>
            </a:endParaRPr>
          </a:p>
          <a:p>
            <a:pPr marL="342900" indent="-342900" algn="just">
              <a:lnSpc>
                <a:spcPct val="150000"/>
              </a:lnSpc>
              <a:buFont typeface="Wingdings" panose="05000000000000000000" pitchFamily="2" charset="2"/>
              <a:buChar char="§"/>
            </a:pPr>
            <a:r>
              <a:rPr lang="en-US" sz="2000" dirty="0">
                <a:latin typeface="Calibri" panose="020F0502020204030204" charset="0"/>
                <a:cs typeface="Calibri" panose="020F0502020204030204" charset="0"/>
                <a:sym typeface="+mn-ea"/>
              </a:rPr>
              <a:t>Malware is the malicious software which is intentionally designed by malicious attackers to cause damage to a computer, server, client or computer network.</a:t>
            </a:r>
            <a:endParaRPr lang="en-US" sz="2000" b="0" dirty="0">
              <a:latin typeface="Calibri" panose="020F0502020204030204" charset="0"/>
              <a:cs typeface="Calibri" panose="020F0502020204030204" charset="0"/>
            </a:endParaRPr>
          </a:p>
          <a:p>
            <a:pPr marL="342900" indent="-342900" algn="just">
              <a:lnSpc>
                <a:spcPct val="150000"/>
              </a:lnSpc>
              <a:buFont typeface="Wingdings" panose="05000000000000000000" pitchFamily="2" charset="2"/>
              <a:buChar char="§"/>
            </a:pPr>
            <a:r>
              <a:rPr lang="en-US" sz="2000" dirty="0">
                <a:latin typeface="Calibri" panose="020F0502020204030204" charset="0"/>
                <a:cs typeface="Calibri" panose="020F0502020204030204" charset="0"/>
                <a:sym typeface="+mn-ea"/>
              </a:rPr>
              <a:t>By contrast, it is a software bug that causes unintentional harm due to some deficiency and gain unauthorized access to a computer system.</a:t>
            </a:r>
            <a:endParaRPr lang="en-US" sz="2000" dirty="0">
              <a:latin typeface="Calibri" panose="020F0502020204030204" charset="0"/>
              <a:cs typeface="Calibri" panose="020F0502020204030204" charset="0"/>
            </a:endParaRPr>
          </a:p>
          <a:p>
            <a:pPr marL="0" indent="0">
              <a:buNone/>
            </a:pPr>
            <a:r>
              <a:rPr lang="en-US" sz="2000" b="1" i="1" dirty="0">
                <a:latin typeface="Calibri" panose="020F0502020204030204" charset="0"/>
                <a:cs typeface="Calibri" panose="020F0502020204030204" charset="0"/>
                <a:sym typeface="+mn-ea"/>
              </a:rPr>
              <a:t>Why are they using ?</a:t>
            </a:r>
            <a:endParaRPr lang="en-US" sz="2000" b="1" i="1" dirty="0">
              <a:solidFill>
                <a:schemeClr val="tx1"/>
              </a:solidFill>
              <a:latin typeface="Calibri" panose="020F0502020204030204" charset="0"/>
              <a:cs typeface="Calibri" panose="020F0502020204030204" charset="0"/>
            </a:endParaRPr>
          </a:p>
          <a:p>
            <a:pPr marL="342900" indent="-342900" algn="l">
              <a:lnSpc>
                <a:spcPct val="150000"/>
              </a:lnSpc>
              <a:buFont typeface="Wingdings" panose="05000000000000000000" pitchFamily="2" charset="2"/>
              <a:buChar char="§"/>
            </a:pPr>
            <a:r>
              <a:rPr lang="en-US" sz="2000" dirty="0">
                <a:latin typeface="Calibri" panose="020F0502020204030204" charset="0"/>
                <a:cs typeface="Calibri" panose="020F0502020204030204" charset="0"/>
                <a:sym typeface="+mn-ea"/>
              </a:rPr>
              <a:t>To steal sensitive personal data</a:t>
            </a:r>
            <a:endParaRPr lang="en-US" sz="2000" b="0" dirty="0">
              <a:latin typeface="Calibri" panose="020F0502020204030204" charset="0"/>
              <a:cs typeface="Calibri" panose="020F0502020204030204" charset="0"/>
            </a:endParaRPr>
          </a:p>
          <a:p>
            <a:pPr marL="342900" indent="-342900" algn="l">
              <a:lnSpc>
                <a:spcPct val="150000"/>
              </a:lnSpc>
              <a:buFont typeface="Wingdings" panose="05000000000000000000" pitchFamily="2" charset="2"/>
              <a:buChar char="§"/>
            </a:pPr>
            <a:r>
              <a:rPr lang="en-US" sz="2000" dirty="0">
                <a:latin typeface="Calibri" panose="020F0502020204030204" charset="0"/>
                <a:cs typeface="Calibri" panose="020F0502020204030204" charset="0"/>
                <a:sym typeface="+mn-ea"/>
              </a:rPr>
              <a:t>Stealing credit card data </a:t>
            </a:r>
            <a:endParaRPr lang="en-US" sz="2000" b="0" dirty="0">
              <a:latin typeface="Calibri" panose="020F0502020204030204" charset="0"/>
              <a:cs typeface="Calibri" panose="020F0502020204030204" charset="0"/>
            </a:endParaRPr>
          </a:p>
          <a:p>
            <a:pPr marL="342900" indent="-342900" algn="l">
              <a:lnSpc>
                <a:spcPct val="150000"/>
              </a:lnSpc>
              <a:buFont typeface="Wingdings" panose="05000000000000000000" pitchFamily="2" charset="2"/>
              <a:buChar char="§"/>
            </a:pPr>
            <a:r>
              <a:rPr lang="en-US" sz="2000" dirty="0">
                <a:latin typeface="Calibri" panose="020F0502020204030204" charset="0"/>
                <a:cs typeface="Calibri" panose="020F0502020204030204" charset="0"/>
                <a:sym typeface="+mn-ea"/>
              </a:rPr>
              <a:t>Launch denial-of-service attacks against other networks</a:t>
            </a:r>
            <a:endParaRPr lang="en-US" sz="2000" b="0" dirty="0">
              <a:latin typeface="Calibri" panose="020F0502020204030204" charset="0"/>
              <a:cs typeface="Calibri" panose="020F0502020204030204" charset="0"/>
            </a:endParaRPr>
          </a:p>
          <a:p>
            <a:pPr marL="342900" indent="-342900" algn="l">
              <a:lnSpc>
                <a:spcPct val="150000"/>
              </a:lnSpc>
              <a:buFont typeface="Wingdings" panose="05000000000000000000" pitchFamily="2" charset="2"/>
              <a:buChar char="§"/>
            </a:pPr>
            <a:r>
              <a:rPr lang="en-US" sz="2000" dirty="0">
                <a:latin typeface="Calibri" panose="020F0502020204030204" charset="0"/>
                <a:cs typeface="Calibri" panose="020F0502020204030204" charset="0"/>
                <a:sym typeface="+mn-ea"/>
              </a:rPr>
              <a:t>Bit-coin mining by infecting computers.</a:t>
            </a:r>
            <a:endParaRPr lang="en-US" sz="2000" b="0" dirty="0">
              <a:latin typeface="Calibri" panose="020F0502020204030204" charset="0"/>
              <a:cs typeface="Calibri" panose="020F0502020204030204" charset="0"/>
            </a:endParaRPr>
          </a:p>
          <a:p>
            <a:pPr marL="0" indent="0">
              <a:buNone/>
            </a:pPr>
            <a:endParaRPr lang="en-US" sz="2000">
              <a:latin typeface="Calibri" panose="020F0502020204030204" charset="0"/>
              <a:cs typeface="Calibri" panose="020F0502020204030204" charset="0"/>
            </a:endParaRPr>
          </a:p>
        </p:txBody>
      </p:sp>
      <p:sp>
        <p:nvSpPr>
          <p:cNvPr id="4" name="Date Placeholder 3"/>
          <p:cNvSpPr>
            <a:spLocks noGrp="1"/>
          </p:cNvSpPr>
          <p:nvPr>
            <p:ph type="dt" sz="half" idx="10"/>
          </p:nvPr>
        </p:nvSpPr>
        <p:spPr/>
        <p:txBody>
          <a:bodyPr/>
          <a:p>
            <a:fld id="{DD1A6F9D-DD77-42A7-A6AB-57439E778FC8}" type="datetime3">
              <a:rPr lang="en-US" smtClean="0"/>
            </a:fld>
            <a:endParaRPr lang="en-US"/>
          </a:p>
        </p:txBody>
      </p:sp>
      <p:sp>
        <p:nvSpPr>
          <p:cNvPr id="5" name="Footer Placeholder 4"/>
          <p:cNvSpPr>
            <a:spLocks noGrp="1"/>
          </p:cNvSpPr>
          <p:nvPr>
            <p:ph type="ftr" sz="quarter" idx="11"/>
          </p:nvPr>
        </p:nvSpPr>
        <p:spPr/>
        <p:txBody>
          <a:bodyPr/>
          <a:p>
            <a:r>
              <a:rPr lang="en-US"/>
              <a:t>School of Computing</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94615">
              <a:lnSpc>
                <a:spcPct val="100000"/>
              </a:lnSpc>
              <a:spcBef>
                <a:spcPts val="110"/>
              </a:spcBef>
            </a:pPr>
            <a:r>
              <a:rPr sz="3950" dirty="0">
                <a:latin typeface="Arial" panose="020B0604020202020204"/>
                <a:cs typeface="Arial" panose="020B0604020202020204"/>
              </a:rPr>
              <a:t>Literature</a:t>
            </a:r>
            <a:r>
              <a:rPr sz="3950" spc="-50" dirty="0">
                <a:latin typeface="Arial" panose="020B0604020202020204"/>
                <a:cs typeface="Arial" panose="020B0604020202020204"/>
              </a:rPr>
              <a:t> </a:t>
            </a:r>
            <a:r>
              <a:rPr sz="3950" spc="-10" dirty="0">
                <a:latin typeface="Arial" panose="020B0604020202020204"/>
                <a:cs typeface="Arial" panose="020B0604020202020204"/>
              </a:rPr>
              <a:t>Survey</a:t>
            </a:r>
            <a:endParaRPr sz="3950">
              <a:latin typeface="Arial" panose="020B0604020202020204"/>
              <a:cs typeface="Arial" panose="020B0604020202020204"/>
            </a:endParaRPr>
          </a:p>
        </p:txBody>
      </p:sp>
      <p:sp>
        <p:nvSpPr>
          <p:cNvPr id="5" name="object 5"/>
          <p:cNvSpPr txBox="1"/>
          <p:nvPr/>
        </p:nvSpPr>
        <p:spPr>
          <a:xfrm>
            <a:off x="3915618" y="6466776"/>
            <a:ext cx="1311910" cy="156068"/>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panose="020F0502020204030204"/>
                <a:cs typeface="Calibri" panose="020F0502020204030204"/>
              </a:rPr>
              <a:t>School</a:t>
            </a:r>
            <a:r>
              <a:rPr sz="1200" spc="-20" dirty="0">
                <a:solidFill>
                  <a:srgbClr val="888888"/>
                </a:solidFill>
                <a:latin typeface="Calibri" panose="020F0502020204030204"/>
                <a:cs typeface="Calibri" panose="020F0502020204030204"/>
              </a:rPr>
              <a:t> </a:t>
            </a:r>
            <a:r>
              <a:rPr sz="1200" dirty="0">
                <a:solidFill>
                  <a:srgbClr val="888888"/>
                </a:solidFill>
                <a:latin typeface="Calibri" panose="020F0502020204030204"/>
                <a:cs typeface="Calibri" panose="020F0502020204030204"/>
              </a:rPr>
              <a:t>of</a:t>
            </a:r>
            <a:r>
              <a:rPr sz="1200" spc="-20" dirty="0">
                <a:solidFill>
                  <a:srgbClr val="888888"/>
                </a:solidFill>
                <a:latin typeface="Calibri" panose="020F0502020204030204"/>
                <a:cs typeface="Calibri" panose="020F0502020204030204"/>
              </a:rPr>
              <a:t> </a:t>
            </a:r>
            <a:r>
              <a:rPr sz="1200" spc="-10" dirty="0">
                <a:solidFill>
                  <a:srgbClr val="888888"/>
                </a:solidFill>
                <a:latin typeface="Calibri" panose="020F0502020204030204"/>
                <a:cs typeface="Calibri" panose="020F0502020204030204"/>
              </a:rPr>
              <a:t>Computing</a:t>
            </a:r>
            <a:endParaRPr sz="1200" dirty="0">
              <a:latin typeface="Calibri" panose="020F0502020204030204"/>
              <a:cs typeface="Calibri" panose="020F0502020204030204"/>
            </a:endParaRPr>
          </a:p>
        </p:txBody>
      </p:sp>
      <p:sp>
        <p:nvSpPr>
          <p:cNvPr id="6" name="object 6"/>
          <p:cNvSpPr txBox="1">
            <a:spLocks noGrp="1"/>
          </p:cNvSpPr>
          <p:nvPr>
            <p:ph type="sldNum" sz="quarter" idx="7"/>
          </p:nvPr>
        </p:nvSpPr>
        <p:spPr>
          <a:xfrm>
            <a:off x="8408491" y="6466776"/>
            <a:ext cx="243611" cy="177800"/>
          </a:xfrm>
          <a:prstGeom prst="rect">
            <a:avLst/>
          </a:prstGeom>
        </p:spPr>
        <p:txBody>
          <a:bodyPr vert="horz" wrap="square" lIns="0" tIns="0" rIns="0" bIns="0" rtlCol="0">
            <a:spAutoFit/>
          </a:bodyPr>
          <a:lstStyle>
            <a:defPPr>
              <a:defRPr kern="0"/>
            </a:defPPr>
            <a:lvl1pPr>
              <a:defRPr sz="1200" b="0" i="0">
                <a:solidFill>
                  <a:srgbClr val="888888"/>
                </a:solidFill>
                <a:latin typeface="Calibri" panose="020F0502020204030204"/>
                <a:cs typeface="Calibri" panose="020F0502020204030204"/>
              </a:defRPr>
            </a:lvl1pPr>
          </a:lstStyle>
          <a:p>
            <a:pPr marL="114935">
              <a:lnSpc>
                <a:spcPts val="1240"/>
              </a:lnSpc>
            </a:pPr>
            <a:fld id="{81D60167-4931-47E6-BA6A-407CBD079E47}" type="slidenum">
              <a:rPr lang="en-IN" smtClean="0"/>
            </a:fld>
            <a:endParaRPr dirty="0"/>
          </a:p>
        </p:txBody>
      </p:sp>
      <p:graphicFrame>
        <p:nvGraphicFramePr>
          <p:cNvPr id="3" name="object 3"/>
          <p:cNvGraphicFramePr>
            <a:graphicFrameLocks noGrp="1"/>
          </p:cNvGraphicFramePr>
          <p:nvPr/>
        </p:nvGraphicFramePr>
        <p:xfrm>
          <a:off x="299085" y="1351915"/>
          <a:ext cx="8568690" cy="5060950"/>
        </p:xfrm>
        <a:graphic>
          <a:graphicData uri="http://schemas.openxmlformats.org/drawingml/2006/table">
            <a:tbl>
              <a:tblPr firstRow="1" bandRow="1">
                <a:tableStyleId>{8799B23B-EC83-4686-B30A-512413B5E67A}</a:tableStyleId>
              </a:tblPr>
              <a:tblGrid>
                <a:gridCol w="1499235"/>
                <a:gridCol w="1240790"/>
                <a:gridCol w="1979930"/>
                <a:gridCol w="3848735"/>
              </a:tblGrid>
              <a:tr h="995045">
                <a:tc>
                  <a:txBody>
                    <a:bodyPr/>
                    <a:lstStyle/>
                    <a:p>
                      <a:pPr>
                        <a:lnSpc>
                          <a:spcPct val="100000"/>
                        </a:lnSpc>
                      </a:pPr>
                      <a:endParaRPr sz="1700"/>
                    </a:p>
                    <a:p>
                      <a:pPr algn="ctr">
                        <a:lnSpc>
                          <a:spcPct val="100000"/>
                        </a:lnSpc>
                        <a:spcBef>
                          <a:spcPts val="1220"/>
                        </a:spcBef>
                      </a:pPr>
                      <a:r>
                        <a:rPr sz="1600" spc="-10" dirty="0"/>
                        <a:t>AUTHOR</a:t>
                      </a:r>
                      <a:endParaRPr sz="1600" spc="-10" dirty="0"/>
                    </a:p>
                  </a:txBody>
                  <a:tcPr marL="0" marR="0" marT="0" marB="0"/>
                </a:tc>
                <a:tc>
                  <a:txBody>
                    <a:bodyPr/>
                    <a:lstStyle/>
                    <a:p>
                      <a:pPr marL="109220" marR="102235" algn="ctr">
                        <a:lnSpc>
                          <a:spcPct val="100000"/>
                        </a:lnSpc>
                        <a:spcBef>
                          <a:spcPts val="295"/>
                        </a:spcBef>
                      </a:pPr>
                      <a:r>
                        <a:rPr sz="1600" spc="-20" dirty="0"/>
                        <a:t>YEAR </a:t>
                      </a:r>
                      <a:r>
                        <a:rPr sz="1600" spc="-25" dirty="0"/>
                        <a:t>OF </a:t>
                      </a:r>
                      <a:r>
                        <a:rPr sz="1600" spc="-10" dirty="0"/>
                        <a:t>PUBLIC ATION</a:t>
                      </a:r>
                      <a:endParaRPr sz="1600" spc="-10" dirty="0"/>
                    </a:p>
                  </a:txBody>
                  <a:tcPr marL="0" marR="0" marT="37465" marB="0"/>
                </a:tc>
                <a:tc>
                  <a:txBody>
                    <a:bodyPr/>
                    <a:lstStyle/>
                    <a:p>
                      <a:pPr>
                        <a:lnSpc>
                          <a:spcPct val="100000"/>
                        </a:lnSpc>
                      </a:pPr>
                      <a:endParaRPr sz="1700"/>
                    </a:p>
                    <a:p>
                      <a:pPr algn="ctr">
                        <a:lnSpc>
                          <a:spcPct val="100000"/>
                        </a:lnSpc>
                        <a:spcBef>
                          <a:spcPts val="1220"/>
                        </a:spcBef>
                      </a:pPr>
                      <a:r>
                        <a:rPr sz="1600" spc="-10" dirty="0"/>
                        <a:t>TITLE</a:t>
                      </a:r>
                      <a:endParaRPr sz="1600" spc="-10" dirty="0"/>
                    </a:p>
                  </a:txBody>
                  <a:tcPr marL="0" marR="0" marT="0" marB="0"/>
                </a:tc>
                <a:tc>
                  <a:txBody>
                    <a:bodyPr/>
                    <a:lstStyle/>
                    <a:p>
                      <a:pPr>
                        <a:lnSpc>
                          <a:spcPct val="100000"/>
                        </a:lnSpc>
                      </a:pPr>
                      <a:endParaRPr sz="1700"/>
                    </a:p>
                    <a:p>
                      <a:pPr algn="ctr">
                        <a:lnSpc>
                          <a:spcPct val="100000"/>
                        </a:lnSpc>
                        <a:spcBef>
                          <a:spcPts val="1220"/>
                        </a:spcBef>
                      </a:pPr>
                      <a:r>
                        <a:rPr sz="1600" spc="-10" dirty="0"/>
                        <a:t>DESCRIPTIONS</a:t>
                      </a:r>
                      <a:endParaRPr sz="1600" spc="-10" dirty="0"/>
                    </a:p>
                  </a:txBody>
                  <a:tcPr marL="0" marR="0" marT="0" marB="0"/>
                </a:tc>
              </a:tr>
              <a:tr h="1301750">
                <a:tc>
                  <a:txBody>
                    <a:bodyPr/>
                    <a:lstStyle/>
                    <a:p>
                      <a:pPr algn="ctr">
                        <a:lnSpc>
                          <a:spcPct val="100000"/>
                        </a:lnSpc>
                        <a:spcBef>
                          <a:spcPts val="235"/>
                        </a:spcBef>
                      </a:pPr>
                      <a:r>
                        <a:rPr sz="1600"/>
                        <a:t> Anshul et</a:t>
                      </a:r>
                      <a:r>
                        <a:rPr lang="en-US" sz="1600"/>
                        <a:t> </a:t>
                      </a:r>
                      <a:r>
                        <a:rPr sz="1600"/>
                        <a:t>al.</a:t>
                      </a:r>
                      <a:endParaRPr sz="1600"/>
                    </a:p>
                  </a:txBody>
                  <a:tcPr marL="0" marR="0" marT="29845" marB="0" anchor="ctr" anchorCtr="0"/>
                </a:tc>
                <a:tc>
                  <a:txBody>
                    <a:bodyPr/>
                    <a:lstStyle/>
                    <a:p>
                      <a:pPr algn="ctr">
                        <a:lnSpc>
                          <a:spcPct val="100000"/>
                        </a:lnSpc>
                        <a:spcBef>
                          <a:spcPts val="235"/>
                        </a:spcBef>
                      </a:pPr>
                      <a:r>
                        <a:rPr sz="1600" spc="-20" dirty="0"/>
                        <a:t>2021</a:t>
                      </a:r>
                      <a:endParaRPr sz="1600" spc="-20" dirty="0"/>
                    </a:p>
                  </a:txBody>
                  <a:tcPr marL="0" marR="0" marT="29845" marB="0" anchor="ctr" anchorCtr="0"/>
                </a:tc>
                <a:tc>
                  <a:txBody>
                    <a:bodyPr/>
                    <a:lstStyle/>
                    <a:p>
                      <a:pPr marL="189865" marR="182880" algn="ctr">
                        <a:lnSpc>
                          <a:spcPct val="100000"/>
                        </a:lnSpc>
                        <a:spcBef>
                          <a:spcPts val="235"/>
                        </a:spcBef>
                      </a:pPr>
                      <a:r>
                        <a:rPr sz="1600"/>
                        <a:t>Android Malware Detection Through Network Traffic Analysis</a:t>
                      </a:r>
                      <a:endParaRPr sz="1600"/>
                    </a:p>
                  </a:txBody>
                  <a:tcPr marL="0" marR="0" marT="29845" marB="0" anchor="ctr" anchorCtr="0"/>
                </a:tc>
                <a:tc>
                  <a:txBody>
                    <a:bodyPr/>
                    <a:lstStyle/>
                    <a:p>
                      <a:pPr marL="85725" marR="89535" algn="ctr">
                        <a:lnSpc>
                          <a:spcPct val="100000"/>
                        </a:lnSpc>
                        <a:spcBef>
                          <a:spcPts val="235"/>
                        </a:spcBef>
                      </a:pPr>
                      <a:r>
                        <a:rPr sz="1600" spc="-10" dirty="0"/>
                        <a:t>Detect Android malwares by analyzing network traffic patterns, focusing on remote-controlled malware that receives commands or leaks data.</a:t>
                      </a:r>
                      <a:endParaRPr sz="1600" spc="-10" dirty="0"/>
                    </a:p>
                  </a:txBody>
                  <a:tcPr marL="0" marR="0" marT="29845" marB="0" anchor="ctr" anchorCtr="0"/>
                </a:tc>
              </a:tr>
              <a:tr h="1301115">
                <a:tc>
                  <a:txBody>
                    <a:bodyPr/>
                    <a:lstStyle/>
                    <a:p>
                      <a:pPr algn="ctr">
                        <a:lnSpc>
                          <a:spcPct val="100000"/>
                        </a:lnSpc>
                        <a:spcBef>
                          <a:spcPts val="235"/>
                        </a:spcBef>
                      </a:pPr>
                      <a:r>
                        <a:rPr sz="1600"/>
                        <a:t> Anshul et</a:t>
                      </a:r>
                      <a:r>
                        <a:rPr lang="en-US" sz="1600"/>
                        <a:t> </a:t>
                      </a:r>
                      <a:r>
                        <a:rPr sz="1600"/>
                        <a:t>al.</a:t>
                      </a:r>
                      <a:endParaRPr sz="1600"/>
                    </a:p>
                    <a:p>
                      <a:pPr algn="ctr">
                        <a:lnSpc>
                          <a:spcPct val="100000"/>
                        </a:lnSpc>
                        <a:spcBef>
                          <a:spcPts val="235"/>
                        </a:spcBef>
                      </a:pPr>
                      <a:endParaRPr sz="1600"/>
                    </a:p>
                  </a:txBody>
                  <a:tcPr marL="0" marR="0" marT="29845" marB="0" anchor="ctr" anchorCtr="0"/>
                </a:tc>
                <a:tc>
                  <a:txBody>
                    <a:bodyPr/>
                    <a:lstStyle/>
                    <a:p>
                      <a:pPr algn="ctr">
                        <a:lnSpc>
                          <a:spcPct val="100000"/>
                        </a:lnSpc>
                        <a:spcBef>
                          <a:spcPts val="235"/>
                        </a:spcBef>
                      </a:pPr>
                      <a:r>
                        <a:rPr sz="1600" spc="-20" dirty="0"/>
                        <a:t>202</a:t>
                      </a:r>
                      <a:r>
                        <a:rPr lang="en-US" sz="1600" spc="-20" dirty="0"/>
                        <a:t>1</a:t>
                      </a:r>
                      <a:endParaRPr lang="en-US" sz="1600" spc="-20" dirty="0"/>
                    </a:p>
                  </a:txBody>
                  <a:tcPr marL="0" marR="0" marT="29845" marB="0" anchor="ctr" anchorCtr="0"/>
                </a:tc>
                <a:tc>
                  <a:txBody>
                    <a:bodyPr/>
                    <a:lstStyle/>
                    <a:p>
                      <a:pPr marL="191135" marR="184785" indent="184785" algn="ctr">
                        <a:lnSpc>
                          <a:spcPct val="100000"/>
                        </a:lnSpc>
                        <a:spcBef>
                          <a:spcPts val="235"/>
                        </a:spcBef>
                      </a:pPr>
                      <a:r>
                        <a:rPr sz="1600"/>
                        <a:t>PermPair: Android Malware Detection Using Permission Pairs</a:t>
                      </a:r>
                      <a:endParaRPr sz="1600"/>
                    </a:p>
                  </a:txBody>
                  <a:tcPr marL="0" marR="0" marT="29845" marB="0" anchor="ctr" anchorCtr="0"/>
                </a:tc>
                <a:tc>
                  <a:txBody>
                    <a:bodyPr/>
                    <a:lstStyle/>
                    <a:p>
                      <a:pPr marL="85725" marR="79375" algn="ctr">
                        <a:lnSpc>
                          <a:spcPct val="100000"/>
                        </a:lnSpc>
                        <a:spcBef>
                          <a:spcPts val="235"/>
                        </a:spcBef>
                      </a:pPr>
                      <a:r>
                        <a:rPr sz="1600"/>
                        <a:t>Analyzes combinations of app permissions to identify vulnerabilities. Constructs graphs for malware and benign apps, calculates scores to classify apps.</a:t>
                      </a:r>
                      <a:endParaRPr sz="1600"/>
                    </a:p>
                  </a:txBody>
                  <a:tcPr marL="0" marR="0" marT="29845" marB="0" anchor="ctr" anchorCtr="0"/>
                </a:tc>
              </a:tr>
              <a:tr h="1405890">
                <a:tc>
                  <a:txBody>
                    <a:bodyPr/>
                    <a:lstStyle/>
                    <a:p>
                      <a:pPr algn="ctr">
                        <a:lnSpc>
                          <a:spcPct val="100000"/>
                        </a:lnSpc>
                      </a:pPr>
                      <a:r>
                        <a:rPr sz="1600"/>
                        <a:t>Zhenlong Yuan et al.</a:t>
                      </a:r>
                      <a:endParaRPr sz="1600"/>
                    </a:p>
                  </a:txBody>
                  <a:tcPr marL="0" marR="0" marT="0" marB="0" anchor="ctr" anchorCtr="0"/>
                </a:tc>
                <a:tc>
                  <a:txBody>
                    <a:bodyPr/>
                    <a:lstStyle/>
                    <a:p>
                      <a:pPr algn="ctr">
                        <a:lnSpc>
                          <a:spcPct val="100000"/>
                        </a:lnSpc>
                      </a:pPr>
                      <a:r>
                        <a:rPr sz="1600"/>
                        <a:t>2023</a:t>
                      </a:r>
                      <a:endParaRPr sz="1600"/>
                    </a:p>
                  </a:txBody>
                  <a:tcPr marL="0" marR="0" marT="0" marB="0" anchor="ctr" anchorCtr="0"/>
                </a:tc>
                <a:tc>
                  <a:txBody>
                    <a:bodyPr/>
                    <a:lstStyle/>
                    <a:p>
                      <a:pPr algn="ctr">
                        <a:lnSpc>
                          <a:spcPts val="1680"/>
                        </a:lnSpc>
                      </a:pPr>
                      <a:r>
                        <a:rPr sz="1600"/>
                        <a:t>Android Malware Detection Using Deep Learning with Static and Dynamic Features</a:t>
                      </a:r>
                      <a:endParaRPr sz="1600"/>
                    </a:p>
                  </a:txBody>
                  <a:tcPr marL="0" marR="0" marT="0" marB="0" anchor="ctr" anchorCtr="0"/>
                </a:tc>
                <a:tc>
                  <a:txBody>
                    <a:bodyPr/>
                    <a:lstStyle/>
                    <a:p>
                      <a:pPr algn="ctr">
                        <a:lnSpc>
                          <a:spcPct val="100000"/>
                        </a:lnSpc>
                      </a:pPr>
                      <a:r>
                        <a:rPr sz="1600"/>
                        <a:t>Integrates static features (permissions, sensitive APIs) and dynamic features (network traffic, information leaks, runtime behavior) extracted using Droidbox. Develops a deep learning model that outperforms traditional machine learning techniques.</a:t>
                      </a:r>
                      <a:endParaRPr sz="1600"/>
                    </a:p>
                  </a:txBody>
                  <a:tcPr marL="0" marR="0" marT="0" marB="0" anchor="ctr" anchorCtr="0"/>
                </a:tc>
              </a:tr>
            </a:tbl>
          </a:graphicData>
        </a:graphic>
      </p:graphicFrame>
      <p:sp>
        <p:nvSpPr>
          <p:cNvPr id="7" name="Date Placeholder 6"/>
          <p:cNvSpPr>
            <a:spLocks noGrp="1"/>
          </p:cNvSpPr>
          <p:nvPr>
            <p:ph type="dt" sz="half" idx="10"/>
          </p:nvPr>
        </p:nvSpPr>
        <p:spPr/>
        <p:txBody>
          <a:bodyPr/>
          <a:p>
            <a:fld id="{DD1A6F9D-DD77-42A7-A6AB-57439E778FC8}" type="datetime3">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94615">
              <a:lnSpc>
                <a:spcPct val="100000"/>
              </a:lnSpc>
              <a:spcBef>
                <a:spcPts val="110"/>
              </a:spcBef>
            </a:pPr>
            <a:r>
              <a:rPr sz="3950" dirty="0">
                <a:latin typeface="Arial" panose="020B0604020202020204"/>
                <a:cs typeface="Arial" panose="020B0604020202020204"/>
              </a:rPr>
              <a:t>Literature</a:t>
            </a:r>
            <a:r>
              <a:rPr sz="3950" spc="-50" dirty="0">
                <a:latin typeface="Arial" panose="020B0604020202020204"/>
                <a:cs typeface="Arial" panose="020B0604020202020204"/>
              </a:rPr>
              <a:t> </a:t>
            </a:r>
            <a:r>
              <a:rPr sz="3950" spc="-10" dirty="0">
                <a:latin typeface="Arial" panose="020B0604020202020204"/>
                <a:cs typeface="Arial" panose="020B0604020202020204"/>
              </a:rPr>
              <a:t>Survey</a:t>
            </a:r>
            <a:endParaRPr sz="3950">
              <a:latin typeface="Arial" panose="020B0604020202020204"/>
              <a:cs typeface="Arial" panose="020B0604020202020204"/>
            </a:endParaRPr>
          </a:p>
        </p:txBody>
      </p:sp>
      <p:sp>
        <p:nvSpPr>
          <p:cNvPr id="5" name="object 5"/>
          <p:cNvSpPr txBox="1"/>
          <p:nvPr/>
        </p:nvSpPr>
        <p:spPr>
          <a:xfrm>
            <a:off x="3915618" y="6466776"/>
            <a:ext cx="1311910"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panose="020F0502020204030204"/>
                <a:cs typeface="Calibri" panose="020F0502020204030204"/>
              </a:rPr>
              <a:t>School</a:t>
            </a:r>
            <a:r>
              <a:rPr sz="1200" spc="-20" dirty="0">
                <a:solidFill>
                  <a:srgbClr val="888888"/>
                </a:solidFill>
                <a:latin typeface="Calibri" panose="020F0502020204030204"/>
                <a:cs typeface="Calibri" panose="020F0502020204030204"/>
              </a:rPr>
              <a:t> </a:t>
            </a:r>
            <a:r>
              <a:rPr sz="1200" dirty="0">
                <a:solidFill>
                  <a:srgbClr val="888888"/>
                </a:solidFill>
                <a:latin typeface="Calibri" panose="020F0502020204030204"/>
                <a:cs typeface="Calibri" panose="020F0502020204030204"/>
              </a:rPr>
              <a:t>of</a:t>
            </a:r>
            <a:r>
              <a:rPr sz="1200" spc="-20" dirty="0">
                <a:solidFill>
                  <a:srgbClr val="888888"/>
                </a:solidFill>
                <a:latin typeface="Calibri" panose="020F0502020204030204"/>
                <a:cs typeface="Calibri" panose="020F0502020204030204"/>
              </a:rPr>
              <a:t> </a:t>
            </a:r>
            <a:r>
              <a:rPr sz="1200" spc="-10" dirty="0">
                <a:solidFill>
                  <a:srgbClr val="888888"/>
                </a:solidFill>
                <a:latin typeface="Calibri" panose="020F0502020204030204"/>
                <a:cs typeface="Calibri" panose="020F0502020204030204"/>
              </a:rPr>
              <a:t>Computing</a:t>
            </a:r>
            <a:endParaRPr sz="1200">
              <a:latin typeface="Calibri" panose="020F0502020204030204"/>
              <a:cs typeface="Calibri" panose="020F0502020204030204"/>
            </a:endParaRPr>
          </a:p>
        </p:txBody>
      </p:sp>
      <p:graphicFrame>
        <p:nvGraphicFramePr>
          <p:cNvPr id="3" name="object 3"/>
          <p:cNvGraphicFramePr>
            <a:graphicFrameLocks noGrp="1"/>
          </p:cNvGraphicFramePr>
          <p:nvPr/>
        </p:nvGraphicFramePr>
        <p:xfrm>
          <a:off x="425450" y="1371600"/>
          <a:ext cx="8305165" cy="4813935"/>
        </p:xfrm>
        <a:graphic>
          <a:graphicData uri="http://schemas.openxmlformats.org/drawingml/2006/table">
            <a:tbl>
              <a:tblPr firstRow="1" bandRow="1">
                <a:tableStyleId>{8799B23B-EC83-4686-B30A-512413B5E67A}</a:tableStyleId>
              </a:tblPr>
              <a:tblGrid>
                <a:gridCol w="1590040"/>
                <a:gridCol w="986155"/>
                <a:gridCol w="1796415"/>
                <a:gridCol w="3932555"/>
              </a:tblGrid>
              <a:tr h="1150620">
                <a:tc>
                  <a:txBody>
                    <a:bodyPr/>
                    <a:lstStyle/>
                    <a:p>
                      <a:pPr>
                        <a:lnSpc>
                          <a:spcPct val="100000"/>
                        </a:lnSpc>
                      </a:pPr>
                      <a:endParaRPr sz="1700"/>
                    </a:p>
                    <a:p>
                      <a:pPr algn="ctr">
                        <a:lnSpc>
                          <a:spcPct val="100000"/>
                        </a:lnSpc>
                        <a:spcBef>
                          <a:spcPts val="1220"/>
                        </a:spcBef>
                      </a:pPr>
                      <a:r>
                        <a:rPr sz="1600" spc="-10" dirty="0"/>
                        <a:t>AUTHOR</a:t>
                      </a:r>
                      <a:endParaRPr sz="1600" spc="-10" dirty="0"/>
                    </a:p>
                  </a:txBody>
                  <a:tcPr marL="0" marR="0" marT="0" marB="0"/>
                </a:tc>
                <a:tc>
                  <a:txBody>
                    <a:bodyPr/>
                    <a:lstStyle/>
                    <a:p>
                      <a:pPr marL="109220" marR="102235" algn="ctr">
                        <a:lnSpc>
                          <a:spcPct val="100000"/>
                        </a:lnSpc>
                        <a:spcBef>
                          <a:spcPts val="295"/>
                        </a:spcBef>
                      </a:pPr>
                      <a:r>
                        <a:rPr sz="1600" spc="-20" dirty="0"/>
                        <a:t>YEAR </a:t>
                      </a:r>
                      <a:r>
                        <a:rPr sz="1600" spc="-25" dirty="0"/>
                        <a:t>OF </a:t>
                      </a:r>
                      <a:r>
                        <a:rPr sz="1600" spc="-10" dirty="0"/>
                        <a:t>PUBLIC ATION</a:t>
                      </a:r>
                      <a:endParaRPr sz="1600" spc="-10" dirty="0"/>
                    </a:p>
                  </a:txBody>
                  <a:tcPr marL="0" marR="0" marT="37465" marB="0"/>
                </a:tc>
                <a:tc>
                  <a:txBody>
                    <a:bodyPr/>
                    <a:lstStyle/>
                    <a:p>
                      <a:pPr>
                        <a:lnSpc>
                          <a:spcPct val="100000"/>
                        </a:lnSpc>
                      </a:pPr>
                      <a:endParaRPr sz="1700"/>
                    </a:p>
                    <a:p>
                      <a:pPr algn="ctr">
                        <a:lnSpc>
                          <a:spcPct val="100000"/>
                        </a:lnSpc>
                        <a:spcBef>
                          <a:spcPts val="1220"/>
                        </a:spcBef>
                      </a:pPr>
                      <a:r>
                        <a:rPr sz="1600" spc="-10" dirty="0"/>
                        <a:t>TITLE</a:t>
                      </a:r>
                      <a:endParaRPr sz="1600" spc="-10" dirty="0"/>
                    </a:p>
                  </a:txBody>
                  <a:tcPr marL="0" marR="0" marT="0" marB="0"/>
                </a:tc>
                <a:tc>
                  <a:txBody>
                    <a:bodyPr/>
                    <a:lstStyle/>
                    <a:p>
                      <a:pPr>
                        <a:lnSpc>
                          <a:spcPct val="100000"/>
                        </a:lnSpc>
                      </a:pPr>
                      <a:endParaRPr sz="1700"/>
                    </a:p>
                    <a:p>
                      <a:pPr algn="ctr">
                        <a:lnSpc>
                          <a:spcPct val="100000"/>
                        </a:lnSpc>
                        <a:spcBef>
                          <a:spcPts val="1220"/>
                        </a:spcBef>
                      </a:pPr>
                      <a:r>
                        <a:rPr sz="1600" spc="-10" dirty="0"/>
                        <a:t>DESCRIPTIONS</a:t>
                      </a:r>
                      <a:endParaRPr sz="1600" spc="-10" dirty="0"/>
                    </a:p>
                  </a:txBody>
                  <a:tcPr marL="0" marR="0" marT="0" marB="0"/>
                </a:tc>
              </a:tr>
              <a:tr h="1682750">
                <a:tc>
                  <a:txBody>
                    <a:bodyPr/>
                    <a:lstStyle/>
                    <a:p>
                      <a:pPr algn="ctr">
                        <a:lnSpc>
                          <a:spcPct val="100000"/>
                        </a:lnSpc>
                      </a:pPr>
                      <a:r>
                        <a:rPr sz="1600"/>
                        <a:t>Suleiman et al.</a:t>
                      </a:r>
                      <a:endParaRPr sz="1600"/>
                    </a:p>
                  </a:txBody>
                  <a:tcPr marL="0" marR="0" marT="0" marB="0" anchor="ctr" anchorCtr="0"/>
                </a:tc>
                <a:tc>
                  <a:txBody>
                    <a:bodyPr/>
                    <a:lstStyle/>
                    <a:p>
                      <a:pPr algn="ctr">
                        <a:lnSpc>
                          <a:spcPct val="100000"/>
                        </a:lnSpc>
                      </a:pPr>
                      <a:r>
                        <a:rPr lang="en-US" sz="1600"/>
                        <a:t>2023</a:t>
                      </a:r>
                      <a:endParaRPr lang="en-US" sz="1600"/>
                    </a:p>
                  </a:txBody>
                  <a:tcPr marL="0" marR="0" marT="0" marB="0" anchor="ctr" anchorCtr="0"/>
                </a:tc>
                <a:tc>
                  <a:txBody>
                    <a:bodyPr/>
                    <a:lstStyle/>
                    <a:p>
                      <a:pPr algn="ctr">
                        <a:lnSpc>
                          <a:spcPct val="100000"/>
                        </a:lnSpc>
                      </a:pPr>
                      <a:r>
                        <a:rPr sz="1600"/>
                        <a:t>Android Malware Detection Using Parallel Classification</a:t>
                      </a:r>
                      <a:endParaRPr sz="1600"/>
                    </a:p>
                  </a:txBody>
                  <a:tcPr marL="0" marR="0" marT="0" marB="0" anchor="ctr" anchorCtr="0"/>
                </a:tc>
                <a:tc>
                  <a:txBody>
                    <a:bodyPr/>
                    <a:lstStyle/>
                    <a:p>
                      <a:pPr marL="85725" algn="ctr">
                        <a:lnSpc>
                          <a:spcPct val="100000"/>
                        </a:lnSpc>
                        <a:spcBef>
                          <a:spcPts val="235"/>
                        </a:spcBef>
                      </a:pPr>
                      <a:r>
                        <a:rPr sz="1600" dirty="0"/>
                        <a:t>Implements a parallel classification approach using various machine learning techniques on properties like API calls, instructions, and API-related data. Avoids signature-based methods and highlights potential for improved detection and future analysis.</a:t>
                      </a:r>
                      <a:endParaRPr sz="1600" dirty="0"/>
                    </a:p>
                  </a:txBody>
                  <a:tcPr marL="0" marR="0" marT="29845" marB="0" anchor="ctr" anchorCtr="0"/>
                </a:tc>
              </a:tr>
              <a:tr h="1809750">
                <a:tc>
                  <a:txBody>
                    <a:bodyPr/>
                    <a:p>
                      <a:pPr algn="ctr">
                        <a:lnSpc>
                          <a:spcPct val="100000"/>
                        </a:lnSpc>
                        <a:buNone/>
                      </a:pPr>
                      <a:r>
                        <a:rPr lang="en-US" sz="1600"/>
                        <a:t>Xingquan Zhu et al.</a:t>
                      </a:r>
                      <a:endParaRPr lang="en-US" sz="1600"/>
                    </a:p>
                  </a:txBody>
                  <a:tcPr marL="0" marR="0" marT="0" marB="0" anchor="ctr" anchorCtr="0"/>
                </a:tc>
                <a:tc>
                  <a:txBody>
                    <a:bodyPr/>
                    <a:p>
                      <a:pPr algn="ctr">
                        <a:lnSpc>
                          <a:spcPct val="100000"/>
                        </a:lnSpc>
                        <a:buNone/>
                      </a:pPr>
                      <a:r>
                        <a:rPr lang="en-US" sz="1600"/>
                        <a:t>2023</a:t>
                      </a:r>
                      <a:endParaRPr lang="en-US" sz="1600"/>
                    </a:p>
                  </a:txBody>
                  <a:tcPr marL="0" marR="0" marT="0" marB="0" anchor="ctr" anchorCtr="0"/>
                </a:tc>
                <a:tc>
                  <a:txBody>
                    <a:bodyPr/>
                    <a:p>
                      <a:pPr algn="ctr">
                        <a:lnSpc>
                          <a:spcPct val="100000"/>
                        </a:lnSpc>
                        <a:buNone/>
                      </a:pPr>
                      <a:r>
                        <a:rPr lang="en-US" sz="1600"/>
                        <a:t>Feature-Based Learning for Android Malware Detection Using Permissions and API Calls</a:t>
                      </a:r>
                      <a:endParaRPr lang="en-US" sz="1600"/>
                    </a:p>
                  </a:txBody>
                  <a:tcPr marL="0" marR="0" marT="0" marB="0" anchor="ctr" anchorCtr="0"/>
                </a:tc>
                <a:tc>
                  <a:txBody>
                    <a:bodyPr/>
                    <a:p>
                      <a:pPr marL="85725" algn="ctr">
                        <a:lnSpc>
                          <a:spcPct val="100000"/>
                        </a:lnSpc>
                        <a:spcBef>
                          <a:spcPts val="235"/>
                        </a:spcBef>
                        <a:buNone/>
                      </a:pPr>
                      <a:r>
                        <a:rPr lang="en-US" sz="1600" dirty="0"/>
                        <a:t>Uses a feature-based learning approach that analyzes permissions and API calls. Consists of four phases: App Analyser, Fetches permissions and API calls, Feature generator, Data mining models (SVM, Bagging, Decision Tree). Improves performance by complementing permissions with API calls, but lacks dynamic analysis.</a:t>
                      </a:r>
                      <a:endParaRPr lang="en-US" sz="1600" dirty="0"/>
                    </a:p>
                  </a:txBody>
                  <a:tcPr marL="0" marR="0" marT="29845" marB="0" anchor="ctr" anchorCtr="0"/>
                </a:tc>
              </a:tr>
            </a:tbl>
          </a:graphicData>
        </a:graphic>
      </p:graphicFrame>
      <p:sp>
        <p:nvSpPr>
          <p:cNvPr id="7" name="Date Placeholder 6"/>
          <p:cNvSpPr>
            <a:spLocks noGrp="1"/>
          </p:cNvSpPr>
          <p:nvPr>
            <p:ph type="dt" sz="half" idx="10"/>
          </p:nvPr>
        </p:nvSpPr>
        <p:spPr/>
        <p:txBody>
          <a:bodyPr/>
          <a:lstStyle/>
          <a:p>
            <a:fld id="{DDD8B30A-D78D-40BD-AFA5-F9EC15AE223C}" type="datetime3">
              <a:rPr lang="en-US" smtClean="0"/>
            </a:fld>
            <a:endParaRPr lang="en-US"/>
          </a:p>
        </p:txBody>
      </p:sp>
      <p:sp>
        <p:nvSpPr>
          <p:cNvPr id="4" name="Slide Number Placeholder 3"/>
          <p:cNvSpPr>
            <a:spLocks noGrp="1"/>
          </p:cNvSpPr>
          <p:nvPr>
            <p:ph type="sldNum" sz="quarter" idx="12"/>
          </p:nvPr>
        </p:nvSpPr>
        <p:spPr/>
        <p:txBody>
          <a:bodyPr/>
          <a:p>
            <a:fld id="{7B28076C-CE04-4A00-BFAA-A90EA8355859}" type="slidenum">
              <a:rPr lang="en-US" smtClean="0"/>
            </a:fld>
            <a:endParaRPr lang="en-US"/>
          </a:p>
        </p:txBody>
      </p:sp>
      <p:sp>
        <p:nvSpPr>
          <p:cNvPr id="6" name="Footer Placeholder 5"/>
          <p:cNvSpPr>
            <a:spLocks noGrp="1"/>
          </p:cNvSpPr>
          <p:nvPr>
            <p:ph type="ftr" sz="quarter" idx="11"/>
          </p:nvPr>
        </p:nvSpPr>
        <p:spPr/>
        <p:txBody>
          <a:bodyPr/>
          <a:p>
            <a:r>
              <a:rPr lang="en-US"/>
              <a:t>School of Computing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085" y="228600"/>
            <a:ext cx="8229600" cy="951865"/>
          </a:xfrm>
          <a:prstGeom prst="rect">
            <a:avLst/>
          </a:prstGeom>
        </p:spPr>
        <p:txBody>
          <a:bodyPr vert="horz" wrap="square" lIns="0" tIns="13970" rIns="0" bIns="0" rtlCol="0">
            <a:noAutofit/>
          </a:bodyPr>
          <a:lstStyle/>
          <a:p>
            <a:pPr marL="94615">
              <a:lnSpc>
                <a:spcPct val="100000"/>
              </a:lnSpc>
              <a:spcBef>
                <a:spcPts val="110"/>
              </a:spcBef>
            </a:pPr>
            <a:r>
              <a:rPr sz="3200" dirty="0">
                <a:latin typeface="Calibri" panose="020F0502020204030204" charset="0"/>
                <a:cs typeface="Calibri" panose="020F0502020204030204" charset="0"/>
              </a:rPr>
              <a:t>System</a:t>
            </a:r>
            <a:r>
              <a:rPr sz="3200" spc="-235" dirty="0">
                <a:latin typeface="Calibri" panose="020F0502020204030204" charset="0"/>
                <a:cs typeface="Calibri" panose="020F0502020204030204" charset="0"/>
              </a:rPr>
              <a:t> </a:t>
            </a:r>
            <a:r>
              <a:rPr sz="3200" spc="-10" dirty="0">
                <a:latin typeface="Calibri" panose="020F0502020204030204" charset="0"/>
                <a:cs typeface="Calibri" panose="020F0502020204030204" charset="0"/>
              </a:rPr>
              <a:t>Architecture</a:t>
            </a:r>
            <a:endParaRPr sz="3200">
              <a:latin typeface="Calibri" panose="020F0502020204030204" charset="0"/>
              <a:cs typeface="Calibri" panose="020F0502020204030204" charset="0"/>
            </a:endParaRPr>
          </a:p>
        </p:txBody>
      </p:sp>
      <p:sp>
        <p:nvSpPr>
          <p:cNvPr id="5" name="object 5"/>
          <p:cNvSpPr txBox="1">
            <a:spLocks noGrp="1"/>
          </p:cNvSpPr>
          <p:nvPr>
            <p:ph type="dt" sz="half" idx="6"/>
          </p:nvPr>
        </p:nvSpPr>
        <p:spPr>
          <a:xfrm>
            <a:off x="457200" y="6477000"/>
            <a:ext cx="1286088" cy="156068"/>
          </a:xfrm>
          <a:prstGeom prst="rect">
            <a:avLst/>
          </a:prstGeom>
        </p:spPr>
        <p:txBody>
          <a:bodyPr vert="horz" wrap="square" lIns="0" tIns="0" rIns="0" bIns="0" rtlCol="0">
            <a:spAutoFit/>
          </a:bodyPr>
          <a:lstStyle>
            <a:defPPr>
              <a:defRPr kern="0"/>
            </a:defPPr>
            <a:lvl1pPr>
              <a:defRPr sz="1200" b="0" i="0">
                <a:solidFill>
                  <a:srgbClr val="888888"/>
                </a:solidFill>
                <a:latin typeface="Calibri" panose="020F0502020204030204"/>
                <a:cs typeface="Calibri" panose="020F0502020204030204"/>
              </a:defRPr>
            </a:lvl1pPr>
          </a:lstStyle>
          <a:p>
            <a:pPr marL="12700">
              <a:lnSpc>
                <a:spcPts val="1240"/>
              </a:lnSpc>
            </a:pPr>
            <a:fld id="{BB962C8B-B14F-4D97-AF65-F5344CB8AC3E}" type="datetime3">
              <a:rPr lang="en-US" spc="-25" dirty="0"/>
            </a:fld>
            <a:endParaRPr lang="en-US" spc="-25" dirty="0"/>
          </a:p>
        </p:txBody>
      </p:sp>
      <p:sp>
        <p:nvSpPr>
          <p:cNvPr id="8" name="Footer Placeholder 7"/>
          <p:cNvSpPr>
            <a:spLocks noGrp="1"/>
          </p:cNvSpPr>
          <p:nvPr>
            <p:ph type="ftr" sz="quarter" idx="11"/>
          </p:nvPr>
        </p:nvSpPr>
        <p:spPr>
          <a:xfrm>
            <a:off x="3962400" y="6356350"/>
            <a:ext cx="2057400" cy="365125"/>
          </a:xfrm>
        </p:spPr>
        <p:txBody>
          <a:bodyPr/>
          <a:lstStyle/>
          <a:p>
            <a:r>
              <a:rPr lang="en-US" dirty="0"/>
              <a:t>School of Computing</a:t>
            </a:r>
            <a:endParaRPr lang="en-US" dirty="0"/>
          </a:p>
        </p:txBody>
      </p:sp>
      <p:sp>
        <p:nvSpPr>
          <p:cNvPr id="3" name="Slide Number Placeholder 2"/>
          <p:cNvSpPr>
            <a:spLocks noGrp="1"/>
          </p:cNvSpPr>
          <p:nvPr>
            <p:ph type="sldNum" sz="quarter" idx="12"/>
          </p:nvPr>
        </p:nvSpPr>
        <p:spPr/>
        <p:txBody>
          <a:bodyPr/>
          <a:p>
            <a:fld id="{7B28076C-CE04-4A00-BFAA-A90EA8355859}" type="slidenum">
              <a:rPr lang="en-US" smtClean="0"/>
            </a:fld>
            <a:endParaRPr lang="en-US"/>
          </a:p>
        </p:txBody>
      </p:sp>
      <p:sp>
        <p:nvSpPr>
          <p:cNvPr id="9" name="Rectangles 8"/>
          <p:cNvSpPr/>
          <p:nvPr/>
        </p:nvSpPr>
        <p:spPr>
          <a:xfrm>
            <a:off x="600075" y="2914015"/>
            <a:ext cx="1000760" cy="981075"/>
          </a:xfrm>
          <a:prstGeom prst="rect">
            <a:avLst/>
          </a:prstGeom>
        </p:spPr>
        <p:style>
          <a:lnRef idx="0">
            <a:srgbClr val="FFFFFF"/>
          </a:lnRef>
          <a:fillRef idx="2">
            <a:schemeClr val="accent1"/>
          </a:fillRef>
          <a:effectRef idx="0">
            <a:srgbClr val="FFFFFF"/>
          </a:effectRef>
          <a:fontRef idx="minor">
            <a:schemeClr val="lt1"/>
          </a:fontRef>
        </p:style>
        <p:txBody>
          <a:bodyPr rtlCol="0" anchor="ctr"/>
          <a:p>
            <a:pPr algn="ctr"/>
            <a:r>
              <a:rPr lang="en-IN" altLang="en-US">
                <a:solidFill>
                  <a:schemeClr val="tx1"/>
                </a:solidFill>
              </a:rPr>
              <a:t>Normal</a:t>
            </a:r>
            <a:endParaRPr lang="en-IN" altLang="en-US">
              <a:solidFill>
                <a:schemeClr val="tx1"/>
              </a:solidFill>
            </a:endParaRPr>
          </a:p>
          <a:p>
            <a:pPr algn="ctr"/>
            <a:r>
              <a:rPr lang="en-IN" altLang="en-US">
                <a:solidFill>
                  <a:schemeClr val="tx1"/>
                </a:solidFill>
              </a:rPr>
              <a:t>set</a:t>
            </a:r>
            <a:endParaRPr lang="en-IN" altLang="en-US">
              <a:solidFill>
                <a:schemeClr val="tx1"/>
              </a:solidFill>
            </a:endParaRPr>
          </a:p>
        </p:txBody>
      </p:sp>
      <p:sp>
        <p:nvSpPr>
          <p:cNvPr id="10" name="Rectangles 9"/>
          <p:cNvSpPr/>
          <p:nvPr/>
        </p:nvSpPr>
        <p:spPr>
          <a:xfrm>
            <a:off x="612775" y="4269740"/>
            <a:ext cx="1000760" cy="914400"/>
          </a:xfrm>
          <a:prstGeom prst="rect">
            <a:avLst/>
          </a:prstGeom>
        </p:spPr>
        <p:style>
          <a:lnRef idx="0">
            <a:srgbClr val="FFFFFF"/>
          </a:lnRef>
          <a:fillRef idx="2">
            <a:schemeClr val="accent2"/>
          </a:fillRef>
          <a:effectRef idx="0">
            <a:srgbClr val="FFFFFF"/>
          </a:effectRef>
          <a:fontRef idx="minor">
            <a:schemeClr val="lt1"/>
          </a:fontRef>
        </p:style>
        <p:txBody>
          <a:bodyPr rtlCol="0" anchor="ctr"/>
          <a:p>
            <a:pPr algn="ctr"/>
            <a:r>
              <a:rPr lang="en-IN" altLang="en-US">
                <a:solidFill>
                  <a:schemeClr val="tx1"/>
                </a:solidFill>
              </a:rPr>
              <a:t>Malware</a:t>
            </a:r>
            <a:endParaRPr lang="en-IN" altLang="en-US">
              <a:solidFill>
                <a:schemeClr val="tx1"/>
              </a:solidFill>
            </a:endParaRPr>
          </a:p>
          <a:p>
            <a:pPr algn="ctr"/>
            <a:r>
              <a:rPr lang="en-IN" altLang="en-US">
                <a:solidFill>
                  <a:schemeClr val="tx1"/>
                </a:solidFill>
              </a:rPr>
              <a:t>set</a:t>
            </a:r>
            <a:endParaRPr lang="en-IN" altLang="en-US">
              <a:solidFill>
                <a:schemeClr val="tx1"/>
              </a:solidFill>
            </a:endParaRPr>
          </a:p>
        </p:txBody>
      </p:sp>
      <p:sp>
        <p:nvSpPr>
          <p:cNvPr id="11" name="Text Box 10"/>
          <p:cNvSpPr txBox="1"/>
          <p:nvPr/>
        </p:nvSpPr>
        <p:spPr>
          <a:xfrm>
            <a:off x="612775" y="2493645"/>
            <a:ext cx="1202055" cy="367665"/>
          </a:xfrm>
          <a:prstGeom prst="rect">
            <a:avLst/>
          </a:prstGeom>
          <a:noFill/>
        </p:spPr>
        <p:txBody>
          <a:bodyPr wrap="square" rtlCol="0">
            <a:noAutofit/>
          </a:bodyPr>
          <a:p>
            <a:r>
              <a:rPr lang="en-IN" altLang="en-US" sz="1400"/>
              <a:t>Traning Set</a:t>
            </a:r>
            <a:endParaRPr lang="en-IN" altLang="en-US" sz="1400"/>
          </a:p>
        </p:txBody>
      </p:sp>
      <p:sp>
        <p:nvSpPr>
          <p:cNvPr id="12" name="Right Arrow 11"/>
          <p:cNvSpPr/>
          <p:nvPr/>
        </p:nvSpPr>
        <p:spPr>
          <a:xfrm>
            <a:off x="1423035" y="3262630"/>
            <a:ext cx="863600" cy="418465"/>
          </a:xfrm>
          <a:prstGeom prst="rightArrow">
            <a:avLst/>
          </a:prstGeom>
        </p:spPr>
        <p:style>
          <a:lnRef idx="0">
            <a:srgbClr val="FFFFFF"/>
          </a:lnRef>
          <a:fillRef idx="2">
            <a:schemeClr val="accent1"/>
          </a:fillRef>
          <a:effectRef idx="0">
            <a:srgbClr val="FFFFFF"/>
          </a:effectRef>
          <a:fontRef idx="minor">
            <a:schemeClr val="lt1"/>
          </a:fontRef>
        </p:style>
        <p:txBody>
          <a:bodyPr rtlCol="0" anchor="ctr"/>
          <a:p>
            <a:pPr algn="ctr"/>
            <a:endParaRPr lang="en-US"/>
          </a:p>
        </p:txBody>
      </p:sp>
      <p:sp>
        <p:nvSpPr>
          <p:cNvPr id="13" name="Right Arrow 12"/>
          <p:cNvSpPr/>
          <p:nvPr/>
        </p:nvSpPr>
        <p:spPr>
          <a:xfrm>
            <a:off x="1423035" y="4570095"/>
            <a:ext cx="863600" cy="437515"/>
          </a:xfrm>
          <a:prstGeom prst="rightArrow">
            <a:avLst/>
          </a:prstGeom>
        </p:spPr>
        <p:style>
          <a:lnRef idx="0">
            <a:srgbClr val="FFFFFF"/>
          </a:lnRef>
          <a:fillRef idx="2">
            <a:schemeClr val="accent2"/>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744220" y="1903730"/>
            <a:ext cx="1480820" cy="335280"/>
          </a:xfrm>
          <a:prstGeom prst="rect">
            <a:avLst/>
          </a:prstGeom>
          <a:noFill/>
        </p:spPr>
        <p:txBody>
          <a:bodyPr wrap="square" rtlCol="0">
            <a:noAutofit/>
          </a:bodyPr>
          <a:p>
            <a:r>
              <a:rPr lang="en-IN" altLang="en-US"/>
              <a:t>Input</a:t>
            </a:r>
            <a:endParaRPr lang="en-IN" altLang="en-US"/>
          </a:p>
        </p:txBody>
      </p:sp>
      <p:sp>
        <p:nvSpPr>
          <p:cNvPr id="18" name="Flowchart: Alternate Process 17"/>
          <p:cNvSpPr/>
          <p:nvPr/>
        </p:nvSpPr>
        <p:spPr>
          <a:xfrm>
            <a:off x="2565400" y="3076575"/>
            <a:ext cx="1259205" cy="818515"/>
          </a:xfrm>
          <a:prstGeom prst="flowChartAlternateProcess">
            <a:avLst/>
          </a:prstGeom>
        </p:spPr>
        <p:style>
          <a:lnRef idx="0">
            <a:srgbClr val="FFFFFF"/>
          </a:lnRef>
          <a:fillRef idx="1">
            <a:schemeClr val="accent5"/>
          </a:fillRef>
          <a:effectRef idx="2">
            <a:schemeClr val="accent5"/>
          </a:effectRef>
          <a:fontRef idx="minor">
            <a:schemeClr val="lt1"/>
          </a:fontRef>
        </p:style>
        <p:txBody>
          <a:bodyPr rtlCol="0" anchor="ctr"/>
          <a:p>
            <a:pPr algn="ctr"/>
            <a:r>
              <a:rPr lang="en-IN" altLang="en-US">
                <a:sym typeface="+mn-ea"/>
              </a:rPr>
              <a:t>Feature</a:t>
            </a:r>
            <a:endParaRPr lang="en-IN" altLang="en-US"/>
          </a:p>
          <a:p>
            <a:pPr algn="ctr"/>
            <a:r>
              <a:rPr lang="en-IN" altLang="en-US">
                <a:sym typeface="+mn-ea"/>
              </a:rPr>
              <a:t>extraction</a:t>
            </a:r>
            <a:endParaRPr lang="en-US"/>
          </a:p>
        </p:txBody>
      </p:sp>
      <p:sp>
        <p:nvSpPr>
          <p:cNvPr id="19" name="Flowchart: Terminator 18"/>
          <p:cNvSpPr/>
          <p:nvPr/>
        </p:nvSpPr>
        <p:spPr>
          <a:xfrm>
            <a:off x="2738120" y="4570095"/>
            <a:ext cx="933450" cy="436880"/>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PCA</a:t>
            </a:r>
            <a:endParaRPr lang="en-IN" altLang="en-US"/>
          </a:p>
        </p:txBody>
      </p:sp>
      <p:sp>
        <p:nvSpPr>
          <p:cNvPr id="20" name="Right Arrow 19"/>
          <p:cNvSpPr/>
          <p:nvPr/>
        </p:nvSpPr>
        <p:spPr>
          <a:xfrm>
            <a:off x="3671570" y="3348990"/>
            <a:ext cx="586105" cy="274320"/>
          </a:xfrm>
          <a:prstGeom prst="rightArrow">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en-US"/>
          </a:p>
        </p:txBody>
      </p:sp>
      <p:sp>
        <p:nvSpPr>
          <p:cNvPr id="21" name="Down Arrow 20"/>
          <p:cNvSpPr/>
          <p:nvPr/>
        </p:nvSpPr>
        <p:spPr>
          <a:xfrm>
            <a:off x="2973705" y="3799205"/>
            <a:ext cx="442595" cy="770890"/>
          </a:xfrm>
          <a:prstGeom prst="downArrow">
            <a:avLst/>
          </a:prstGeom>
        </p:spPr>
        <p:style>
          <a:lnRef idx="0">
            <a:srgbClr val="FFFFFF"/>
          </a:lnRef>
          <a:fillRef idx="1">
            <a:schemeClr val="accent5"/>
          </a:fillRef>
          <a:effectRef idx="2">
            <a:schemeClr val="accent5"/>
          </a:effectRef>
          <a:fontRef idx="minor">
            <a:schemeClr val="lt1"/>
          </a:fontRef>
        </p:style>
        <p:txBody>
          <a:bodyPr rtlCol="0" anchor="ctr"/>
          <a:p>
            <a:pPr algn="ctr"/>
            <a:endParaRPr lang="en-US"/>
          </a:p>
        </p:txBody>
      </p:sp>
      <p:sp>
        <p:nvSpPr>
          <p:cNvPr id="22" name="Flowchart: Alternate Process 21"/>
          <p:cNvSpPr/>
          <p:nvPr/>
        </p:nvSpPr>
        <p:spPr>
          <a:xfrm>
            <a:off x="4257675" y="3076575"/>
            <a:ext cx="1154430" cy="901065"/>
          </a:xfrm>
          <a:prstGeom prst="flowChartAlternateProcess">
            <a:avLst/>
          </a:prstGeom>
        </p:spPr>
        <p:style>
          <a:lnRef idx="0">
            <a:srgbClr val="FFFFFF"/>
          </a:lnRef>
          <a:fillRef idx="1">
            <a:schemeClr val="accent6"/>
          </a:fillRef>
          <a:effectRef idx="2">
            <a:schemeClr val="accent6"/>
          </a:effectRef>
          <a:fontRef idx="minor">
            <a:schemeClr val="dk1"/>
          </a:fontRef>
        </p:style>
        <p:txBody>
          <a:bodyPr rtlCol="0" anchor="ctr"/>
          <a:p>
            <a:pPr algn="ctr"/>
            <a:r>
              <a:rPr lang="en-IN" altLang="en-US">
                <a:sym typeface="+mn-ea"/>
              </a:rPr>
              <a:t>Feature</a:t>
            </a:r>
            <a:endParaRPr lang="en-IN" altLang="en-US"/>
          </a:p>
          <a:p>
            <a:pPr algn="ctr"/>
            <a:r>
              <a:rPr lang="en-IN" altLang="en-US"/>
              <a:t>Selection</a:t>
            </a:r>
            <a:endParaRPr lang="en-IN" altLang="en-US"/>
          </a:p>
        </p:txBody>
      </p:sp>
      <p:sp>
        <p:nvSpPr>
          <p:cNvPr id="23" name="Right Arrow 22"/>
          <p:cNvSpPr/>
          <p:nvPr/>
        </p:nvSpPr>
        <p:spPr>
          <a:xfrm>
            <a:off x="5268595" y="3348990"/>
            <a:ext cx="518160" cy="367665"/>
          </a:xfrm>
          <a:prstGeom prst="rightArrow">
            <a:avLst/>
          </a:prstGeom>
        </p:spPr>
        <p:style>
          <a:lnRef idx="0">
            <a:srgbClr val="FFFFFF"/>
          </a:lnRef>
          <a:fillRef idx="1">
            <a:schemeClr val="accent6"/>
          </a:fillRef>
          <a:effectRef idx="2">
            <a:schemeClr val="accent6"/>
          </a:effectRef>
          <a:fontRef idx="minor">
            <a:schemeClr val="dk1"/>
          </a:fontRef>
        </p:style>
        <p:txBody>
          <a:bodyPr rtlCol="0" anchor="ctr"/>
          <a:p>
            <a:pPr algn="ctr"/>
            <a:endParaRPr lang="en-US"/>
          </a:p>
        </p:txBody>
      </p:sp>
      <p:sp>
        <p:nvSpPr>
          <p:cNvPr id="24" name="Text Box 23"/>
          <p:cNvSpPr txBox="1"/>
          <p:nvPr/>
        </p:nvSpPr>
        <p:spPr>
          <a:xfrm>
            <a:off x="3334385" y="2421255"/>
            <a:ext cx="1433195" cy="306705"/>
          </a:xfrm>
          <a:prstGeom prst="rect">
            <a:avLst/>
          </a:prstGeom>
          <a:noFill/>
        </p:spPr>
        <p:txBody>
          <a:bodyPr wrap="square" rtlCol="0">
            <a:spAutoFit/>
          </a:bodyPr>
          <a:p>
            <a:r>
              <a:rPr lang="en-IN" altLang="en-US" sz="1400"/>
              <a:t>Learning</a:t>
            </a:r>
            <a:endParaRPr lang="en-IN" altLang="en-US" sz="1400"/>
          </a:p>
        </p:txBody>
      </p:sp>
      <p:sp>
        <p:nvSpPr>
          <p:cNvPr id="25" name="Text Box 24"/>
          <p:cNvSpPr txBox="1"/>
          <p:nvPr/>
        </p:nvSpPr>
        <p:spPr>
          <a:xfrm>
            <a:off x="2738120" y="1903730"/>
            <a:ext cx="3048000" cy="368300"/>
          </a:xfrm>
          <a:prstGeom prst="rect">
            <a:avLst/>
          </a:prstGeom>
          <a:noFill/>
        </p:spPr>
        <p:txBody>
          <a:bodyPr wrap="square" rtlCol="0">
            <a:spAutoFit/>
          </a:bodyPr>
          <a:p>
            <a:r>
              <a:rPr lang="en-IN" altLang="en-US"/>
              <a:t>Learning and Classification</a:t>
            </a:r>
            <a:endParaRPr lang="en-IN" altLang="en-US"/>
          </a:p>
        </p:txBody>
      </p:sp>
      <p:sp>
        <p:nvSpPr>
          <p:cNvPr id="26" name="Rectangles 25"/>
          <p:cNvSpPr/>
          <p:nvPr/>
        </p:nvSpPr>
        <p:spPr>
          <a:xfrm>
            <a:off x="2387600" y="2708910"/>
            <a:ext cx="3163570" cy="2552065"/>
          </a:xfrm>
          <a:prstGeom prst="rect">
            <a:avLst/>
          </a:prstGeom>
          <a:ln w="9525" cap="flat" cmpd="sng" algn="ctr">
            <a:solidFill>
              <a:schemeClr val="accent2"/>
            </a:solidFill>
            <a:prstDash val="dash"/>
          </a:ln>
        </p:spPr>
        <p:style>
          <a:lnRef idx="0">
            <a:schemeClr val="accent1"/>
          </a:lnRef>
          <a:fillRef idx="0">
            <a:srgbClr val="FFFFFF"/>
          </a:fillRef>
          <a:effectRef idx="0">
            <a:srgbClr val="FFFFFF"/>
          </a:effectRef>
          <a:fontRef idx="minor">
            <a:schemeClr val="dk1"/>
          </a:fontRef>
        </p:style>
        <p:txBody>
          <a:bodyPr rtlCol="0" anchor="ctr"/>
          <a:p>
            <a:pPr algn="ctr"/>
            <a:endParaRPr lang="en-US"/>
          </a:p>
        </p:txBody>
      </p:sp>
      <p:sp>
        <p:nvSpPr>
          <p:cNvPr id="27" name="Rounded Rectangle 26"/>
          <p:cNvSpPr/>
          <p:nvPr/>
        </p:nvSpPr>
        <p:spPr>
          <a:xfrm>
            <a:off x="5806440" y="2272030"/>
            <a:ext cx="2637155" cy="2471420"/>
          </a:xfrm>
          <a:prstGeom prst="roundRect">
            <a:avLst/>
          </a:prstGeom>
        </p:spPr>
        <p:style>
          <a:lnRef idx="0">
            <a:srgbClr val="FFFFFF"/>
          </a:lnRef>
          <a:fillRef idx="1">
            <a:schemeClr val="accent4"/>
          </a:fillRef>
          <a:effectRef idx="0">
            <a:srgbClr val="FFFFFF"/>
          </a:effectRef>
          <a:fontRef idx="minor">
            <a:schemeClr val="lt1"/>
          </a:fontRef>
        </p:style>
        <p:txBody>
          <a:bodyPr rtlCol="0" anchor="ctr"/>
          <a:p>
            <a:pPr algn="l">
              <a:lnSpc>
                <a:spcPct val="150000"/>
              </a:lnSpc>
            </a:pPr>
            <a:r>
              <a:rPr lang="en-IN" altLang="en-US" sz="1400"/>
              <a:t>Machine learning Algorithms</a:t>
            </a:r>
            <a:endParaRPr lang="en-IN" altLang="en-US" sz="1400"/>
          </a:p>
          <a:p>
            <a:pPr algn="l">
              <a:lnSpc>
                <a:spcPct val="150000"/>
              </a:lnSpc>
            </a:pPr>
            <a:r>
              <a:rPr lang="en-IN" altLang="en-US" sz="1400"/>
              <a:t>1.Logistic Regression</a:t>
            </a:r>
            <a:endParaRPr lang="en-IN" altLang="en-US" sz="1400"/>
          </a:p>
          <a:p>
            <a:pPr algn="l">
              <a:lnSpc>
                <a:spcPct val="150000"/>
              </a:lnSpc>
            </a:pPr>
            <a:r>
              <a:rPr lang="en-IN" altLang="en-US" sz="1400"/>
              <a:t>2.Random Forest</a:t>
            </a:r>
            <a:endParaRPr lang="en-IN" altLang="en-US" sz="1400"/>
          </a:p>
          <a:p>
            <a:pPr algn="l">
              <a:lnSpc>
                <a:spcPct val="150000"/>
              </a:lnSpc>
            </a:pPr>
            <a:r>
              <a:rPr lang="en-IN" altLang="en-US" sz="1400"/>
              <a:t>3.Adaboost Classifier</a:t>
            </a:r>
            <a:endParaRPr lang="en-IN" altLang="en-US" sz="1400"/>
          </a:p>
          <a:p>
            <a:pPr algn="l">
              <a:lnSpc>
                <a:spcPct val="150000"/>
              </a:lnSpc>
            </a:pPr>
            <a:r>
              <a:rPr lang="en-IN" altLang="en-US" sz="1400"/>
              <a:t>4.Naive Bayes</a:t>
            </a:r>
            <a:endParaRPr lang="en-IN" altLang="en-US" sz="1400"/>
          </a:p>
          <a:p>
            <a:pPr algn="l">
              <a:lnSpc>
                <a:spcPct val="150000"/>
              </a:lnSpc>
            </a:pPr>
            <a:r>
              <a:rPr lang="en-IN" altLang="en-US" sz="1400"/>
              <a:t>5.KNN</a:t>
            </a:r>
            <a:endParaRPr lang="en-IN" altLang="en-US" sz="1400"/>
          </a:p>
          <a:p>
            <a:pPr algn="l">
              <a:lnSpc>
                <a:spcPct val="150000"/>
              </a:lnSpc>
            </a:pPr>
            <a:r>
              <a:rPr lang="en-IN" altLang="en-US" sz="1400"/>
              <a:t>6.SVM</a:t>
            </a:r>
            <a:endParaRPr lang="en-IN" altLang="en-US" sz="1400"/>
          </a:p>
        </p:txBody>
      </p:sp>
      <p:sp>
        <p:nvSpPr>
          <p:cNvPr id="28" name="Down Arrow 27"/>
          <p:cNvSpPr/>
          <p:nvPr/>
        </p:nvSpPr>
        <p:spPr>
          <a:xfrm>
            <a:off x="6882130" y="4404360"/>
            <a:ext cx="389890" cy="681355"/>
          </a:xfrm>
          <a:prstGeom prst="downArrow">
            <a:avLst/>
          </a:prstGeom>
        </p:spPr>
        <p:style>
          <a:lnRef idx="0">
            <a:srgbClr val="FFFFFF"/>
          </a:lnRef>
          <a:fillRef idx="1">
            <a:schemeClr val="accent4"/>
          </a:fillRef>
          <a:effectRef idx="0">
            <a:srgbClr val="FFFFFF"/>
          </a:effectRef>
          <a:fontRef idx="minor">
            <a:schemeClr val="lt1"/>
          </a:fontRef>
        </p:style>
        <p:txBody>
          <a:bodyPr rtlCol="0" anchor="ctr"/>
          <a:p>
            <a:pPr algn="ctr"/>
            <a:endParaRPr lang="en-US"/>
          </a:p>
        </p:txBody>
      </p:sp>
      <p:sp>
        <p:nvSpPr>
          <p:cNvPr id="29" name="Rounded Rectangle 28"/>
          <p:cNvSpPr/>
          <p:nvPr/>
        </p:nvSpPr>
        <p:spPr>
          <a:xfrm>
            <a:off x="6427470" y="5006975"/>
            <a:ext cx="1365885" cy="818515"/>
          </a:xfrm>
          <a:prstGeom prst="roundRect">
            <a:avLst/>
          </a:prstGeom>
          <a:effectLst>
            <a:softEdge rad="50800"/>
          </a:effectLst>
        </p:spPr>
        <p:style>
          <a:lnRef idx="0">
            <a:srgbClr val="FFFFFF"/>
          </a:lnRef>
          <a:fillRef idx="1">
            <a:schemeClr val="accent3"/>
          </a:fillRef>
          <a:effectRef idx="0">
            <a:srgbClr val="FFFFFF"/>
          </a:effectRef>
          <a:fontRef idx="minor">
            <a:schemeClr val="dk1"/>
          </a:fontRef>
        </p:style>
        <p:txBody>
          <a:bodyPr rtlCol="0" anchor="ctr"/>
          <a:p>
            <a:pPr algn="ctr"/>
            <a:r>
              <a:rPr lang="en-IN" altLang="en-US"/>
              <a:t>Malware</a:t>
            </a:r>
            <a:endParaRPr lang="en-IN" altLang="en-US"/>
          </a:p>
          <a:p>
            <a:pPr algn="ctr"/>
            <a:r>
              <a:rPr lang="en-IN" altLang="en-US"/>
              <a:t>Detection</a:t>
            </a:r>
            <a:endParaRPr lang="en-IN" altLang="en-US"/>
          </a:p>
        </p:txBody>
      </p:sp>
      <p:sp>
        <p:nvSpPr>
          <p:cNvPr id="30" name="Flowchart: Terminator 29"/>
          <p:cNvSpPr/>
          <p:nvPr/>
        </p:nvSpPr>
        <p:spPr>
          <a:xfrm>
            <a:off x="5654040" y="6145530"/>
            <a:ext cx="1134745" cy="331470"/>
          </a:xfrm>
          <a:prstGeom prst="flowChartTerminator">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1600">
                <a:solidFill>
                  <a:schemeClr val="tx1"/>
                </a:solidFill>
              </a:rPr>
              <a:t>Malware</a:t>
            </a:r>
            <a:endParaRPr lang="en-IN" altLang="en-US" sz="1600">
              <a:solidFill>
                <a:schemeClr val="tx1"/>
              </a:solidFill>
            </a:endParaRPr>
          </a:p>
        </p:txBody>
      </p:sp>
      <p:sp>
        <p:nvSpPr>
          <p:cNvPr id="31" name="Flowchart: Terminator 30"/>
          <p:cNvSpPr/>
          <p:nvPr/>
        </p:nvSpPr>
        <p:spPr>
          <a:xfrm>
            <a:off x="7547610" y="6145530"/>
            <a:ext cx="1138555" cy="331470"/>
          </a:xfrm>
          <a:prstGeom prst="flowChartTerminator">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1600">
                <a:solidFill>
                  <a:schemeClr val="tx1"/>
                </a:solidFill>
              </a:rPr>
              <a:t>Bening</a:t>
            </a:r>
            <a:endParaRPr lang="en-IN" altLang="en-US" sz="1600">
              <a:solidFill>
                <a:schemeClr val="tx1"/>
              </a:solidFill>
            </a:endParaRPr>
          </a:p>
        </p:txBody>
      </p:sp>
      <p:cxnSp>
        <p:nvCxnSpPr>
          <p:cNvPr id="33" name="Straight Arrow Connector 32"/>
          <p:cNvCxnSpPr/>
          <p:nvPr/>
        </p:nvCxnSpPr>
        <p:spPr>
          <a:xfrm>
            <a:off x="7172960" y="5741670"/>
            <a:ext cx="798195" cy="413385"/>
          </a:xfrm>
          <a:prstGeom prst="straightConnector1">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35" name="Straight Arrow Connector 34"/>
          <p:cNvCxnSpPr/>
          <p:nvPr/>
        </p:nvCxnSpPr>
        <p:spPr>
          <a:xfrm flipH="1">
            <a:off x="6480175" y="5741670"/>
            <a:ext cx="692785" cy="422910"/>
          </a:xfrm>
          <a:prstGeom prst="straightConnector1">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
        <p:nvSpPr>
          <p:cNvPr id="36" name="Text Box 35"/>
          <p:cNvSpPr txBox="1"/>
          <p:nvPr/>
        </p:nvSpPr>
        <p:spPr>
          <a:xfrm>
            <a:off x="6211570" y="1870710"/>
            <a:ext cx="1499235" cy="368300"/>
          </a:xfrm>
          <a:prstGeom prst="rect">
            <a:avLst/>
          </a:prstGeom>
          <a:noFill/>
        </p:spPr>
        <p:txBody>
          <a:bodyPr wrap="square" rtlCol="0">
            <a:spAutoFit/>
          </a:bodyPr>
          <a:p>
            <a:r>
              <a:rPr lang="en-IN" altLang="en-US"/>
              <a:t>    Output</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433891" y="6428676"/>
            <a:ext cx="179705" cy="196850"/>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panose="020F0502020204030204"/>
                <a:cs typeface="Calibri" panose="020F0502020204030204"/>
              </a:rPr>
              <a:t>1</a:t>
            </a:r>
            <a:r>
              <a:rPr lang="en-US" sz="1200" spc="-25" dirty="0">
                <a:solidFill>
                  <a:srgbClr val="888888"/>
                </a:solidFill>
                <a:latin typeface="Calibri" panose="020F0502020204030204"/>
                <a:cs typeface="Calibri" panose="020F0502020204030204"/>
              </a:rPr>
              <a:t>4</a:t>
            </a:r>
            <a:endParaRPr lang="en-US" sz="1200" spc="-25" dirty="0">
              <a:solidFill>
                <a:srgbClr val="888888"/>
              </a:solidFill>
              <a:latin typeface="Calibri" panose="020F0502020204030204"/>
              <a:cs typeface="Calibri" panose="020F0502020204030204"/>
            </a:endParaRPr>
          </a:p>
        </p:txBody>
      </p:sp>
      <p:sp>
        <p:nvSpPr>
          <p:cNvPr id="5" name="object 5"/>
          <p:cNvSpPr txBox="1">
            <a:spLocks noGrp="1"/>
          </p:cNvSpPr>
          <p:nvPr>
            <p:ph type="title"/>
          </p:nvPr>
        </p:nvSpPr>
        <p:spPr>
          <a:xfrm>
            <a:off x="299085" y="228600"/>
            <a:ext cx="8229600" cy="951865"/>
          </a:xfrm>
          <a:prstGeom prst="rect">
            <a:avLst/>
          </a:prstGeom>
        </p:spPr>
        <p:txBody>
          <a:bodyPr vert="horz" wrap="square" lIns="0" tIns="95766" rIns="0" bIns="0" rtlCol="0">
            <a:noAutofit/>
          </a:bodyPr>
          <a:lstStyle/>
          <a:p>
            <a:pPr marL="247015">
              <a:lnSpc>
                <a:spcPct val="100000"/>
              </a:lnSpc>
              <a:spcBef>
                <a:spcPts val="100"/>
              </a:spcBef>
              <a:tabLst>
                <a:tab pos="2915285" algn="l"/>
              </a:tabLst>
            </a:pPr>
            <a:r>
              <a:rPr sz="3200" dirty="0">
                <a:latin typeface="Calibri" panose="020F0502020204030204" charset="0"/>
                <a:cs typeface="Calibri" panose="020F0502020204030204" charset="0"/>
              </a:rPr>
              <a:t>Work</a:t>
            </a:r>
            <a:r>
              <a:rPr lang="en-US" sz="3200" dirty="0">
                <a:latin typeface="Calibri" panose="020F0502020204030204" charset="0"/>
                <a:cs typeface="Calibri" panose="020F0502020204030204" charset="0"/>
              </a:rPr>
              <a:t> </a:t>
            </a:r>
            <a:r>
              <a:rPr sz="3200" spc="-254" dirty="0">
                <a:latin typeface="Calibri" panose="020F0502020204030204" charset="0"/>
                <a:cs typeface="Calibri" panose="020F0502020204030204" charset="0"/>
              </a:rPr>
              <a:t> </a:t>
            </a:r>
            <a:r>
              <a:rPr sz="3200" spc="-20" dirty="0">
                <a:latin typeface="Calibri" panose="020F0502020204030204" charset="0"/>
                <a:cs typeface="Calibri" panose="020F0502020204030204" charset="0"/>
              </a:rPr>
              <a:t>flow</a:t>
            </a:r>
            <a:r>
              <a:rPr lang="en-US" sz="3200" spc="-20" dirty="0">
                <a:latin typeface="Calibri" panose="020F0502020204030204" charset="0"/>
                <a:cs typeface="Calibri" panose="020F0502020204030204" charset="0"/>
              </a:rPr>
              <a:t> </a:t>
            </a:r>
            <a:r>
              <a:rPr sz="3200" spc="-10" dirty="0">
                <a:latin typeface="Calibri" panose="020F0502020204030204" charset="0"/>
                <a:cs typeface="Calibri" panose="020F0502020204030204" charset="0"/>
              </a:rPr>
              <a:t>diagram</a:t>
            </a:r>
            <a:endParaRPr sz="3200" spc="-10" dirty="0">
              <a:latin typeface="Calibri" panose="020F0502020204030204" charset="0"/>
              <a:cs typeface="Calibri" panose="020F0502020204030204" charset="0"/>
            </a:endParaRPr>
          </a:p>
        </p:txBody>
      </p:sp>
      <p:pic>
        <p:nvPicPr>
          <p:cNvPr id="53" name="Picture 52"/>
          <p:cNvPicPr>
            <a:picLocks noChangeAspect="1"/>
          </p:cNvPicPr>
          <p:nvPr/>
        </p:nvPicPr>
        <p:blipFill>
          <a:blip r:embed="rId1"/>
          <a:stretch>
            <a:fillRect/>
          </a:stretch>
        </p:blipFill>
        <p:spPr>
          <a:xfrm>
            <a:off x="2477842" y="1447799"/>
            <a:ext cx="4456358" cy="4812943"/>
          </a:xfrm>
          <a:prstGeom prst="rect">
            <a:avLst/>
          </a:prstGeom>
        </p:spPr>
      </p:pic>
      <p:sp>
        <p:nvSpPr>
          <p:cNvPr id="54" name="Date Placeholder 53"/>
          <p:cNvSpPr>
            <a:spLocks noGrp="1"/>
          </p:cNvSpPr>
          <p:nvPr>
            <p:ph type="dt" sz="half" idx="10"/>
          </p:nvPr>
        </p:nvSpPr>
        <p:spPr/>
        <p:txBody>
          <a:bodyPr/>
          <a:lstStyle/>
          <a:p>
            <a:fld id="{0F15A208-D5A3-43C1-BCAE-60C5BD8E91E4}" type="datetime3">
              <a:rPr lang="en-US" smtClean="0"/>
            </a:fld>
            <a:endParaRPr lang="en-US"/>
          </a:p>
        </p:txBody>
      </p:sp>
      <p:sp>
        <p:nvSpPr>
          <p:cNvPr id="2" name="Slide Number Placeholder 1"/>
          <p:cNvSpPr>
            <a:spLocks noGrp="1"/>
          </p:cNvSpPr>
          <p:nvPr>
            <p:ph type="sldNum" sz="quarter" idx="12"/>
          </p:nvPr>
        </p:nvSpPr>
        <p:spPr/>
        <p:txBody>
          <a:bodyPr/>
          <a:p>
            <a:r>
              <a:rPr lang="en-US" smtClean="0"/>
              <a:t>    </a:t>
            </a:r>
            <a:endParaRPr lang="en-US"/>
          </a:p>
        </p:txBody>
      </p:sp>
      <p:sp>
        <p:nvSpPr>
          <p:cNvPr id="6" name="Footer Placeholder 5"/>
          <p:cNvSpPr>
            <a:spLocks noGrp="1"/>
          </p:cNvSpPr>
          <p:nvPr>
            <p:ph type="ftr" sz="quarter" idx="11"/>
          </p:nvPr>
        </p:nvSpPr>
        <p:spPr>
          <a:xfrm>
            <a:off x="3258185" y="6260465"/>
            <a:ext cx="2895600" cy="365125"/>
          </a:xfrm>
        </p:spPr>
        <p:txBody>
          <a:bodyPr/>
          <a:p>
            <a:r>
              <a:rPr lang="en-US"/>
              <a:t>School of Computing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555">
                <a:latin typeface="Calibri" panose="020F0502020204030204" charset="0"/>
                <a:cs typeface="Calibri" panose="020F0502020204030204" charset="0"/>
                <a:sym typeface="+mn-ea"/>
              </a:rPr>
              <a:t>Description of Software for Implementation </a:t>
            </a:r>
            <a:endParaRPr lang="en-US" sz="3555">
              <a:latin typeface="Calibri" panose="020F0502020204030204" charset="0"/>
              <a:cs typeface="Calibri" panose="020F0502020204030204" charset="0"/>
            </a:endParaRPr>
          </a:p>
        </p:txBody>
      </p:sp>
      <p:sp>
        <p:nvSpPr>
          <p:cNvPr id="3" name="Content Placeholder 2"/>
          <p:cNvSpPr>
            <a:spLocks noGrp="1"/>
          </p:cNvSpPr>
          <p:nvPr>
            <p:ph idx="1"/>
          </p:nvPr>
        </p:nvSpPr>
        <p:spPr/>
        <p:txBody>
          <a:bodyPr>
            <a:normAutofit/>
          </a:bodyPr>
          <a:p>
            <a:pPr marL="0" indent="0">
              <a:buNone/>
            </a:pPr>
            <a:r>
              <a:rPr lang="en-US" sz="2000" b="1">
                <a:latin typeface="Calibri" panose="020F0502020204030204" charset="0"/>
                <a:cs typeface="Calibri" panose="020F0502020204030204" charset="0"/>
                <a:sym typeface="+mn-ea"/>
              </a:rPr>
              <a:t>Hardware specifications:</a:t>
            </a:r>
            <a:endParaRPr lang="en-US" sz="2000" b="1">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sym typeface="+mn-ea"/>
              </a:rPr>
              <a:t>•</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Microsoft Server enabled computers, preferably workstations</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sym typeface="+mn-ea"/>
              </a:rPr>
              <a:t>•</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Higher RAM, of about 4GB or above</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sym typeface="+mn-ea"/>
              </a:rPr>
              <a:t>•</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Processor of frequency 1.5GHz or above</a:t>
            </a:r>
            <a:endParaRPr lang="en-US" sz="2000">
              <a:latin typeface="Calibri" panose="020F0502020204030204" charset="0"/>
              <a:cs typeface="Calibri" panose="020F0502020204030204" charset="0"/>
            </a:endParaRPr>
          </a:p>
          <a:p>
            <a:pPr marL="0" indent="0">
              <a:buNone/>
            </a:pPr>
            <a:r>
              <a:rPr lang="en-US" sz="2000" b="1">
                <a:latin typeface="Calibri" panose="020F0502020204030204" charset="0"/>
                <a:cs typeface="Calibri" panose="020F0502020204030204" charset="0"/>
                <a:sym typeface="+mn-ea"/>
              </a:rPr>
              <a:t>Software specifications:</a:t>
            </a:r>
            <a:endParaRPr lang="en-US" sz="2000" b="1">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sym typeface="+mn-ea"/>
              </a:rPr>
              <a:t>•</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Python 3.6 and higher</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sym typeface="+mn-ea"/>
              </a:rPr>
              <a:t>•</a:t>
            </a:r>
            <a:r>
              <a:rPr lang="en-IN" altLang="en-US" sz="2000">
                <a:latin typeface="Calibri" panose="020F0502020204030204" charset="0"/>
                <a:cs typeface="Calibri" panose="020F0502020204030204" charset="0"/>
                <a:sym typeface="+mn-ea"/>
              </a:rPr>
              <a:t>  Google CoLab</a:t>
            </a:r>
            <a:endParaRPr lang="en-US" sz="2000">
              <a:latin typeface="Calibri" panose="020F0502020204030204" charset="0"/>
              <a:cs typeface="Calibri" panose="020F0502020204030204" charset="0"/>
            </a:endParaRPr>
          </a:p>
          <a:p>
            <a:endParaRPr lang="en-US" sz="2000"/>
          </a:p>
        </p:txBody>
      </p:sp>
      <p:sp>
        <p:nvSpPr>
          <p:cNvPr id="4" name="Date Placeholder 3"/>
          <p:cNvSpPr>
            <a:spLocks noGrp="1"/>
          </p:cNvSpPr>
          <p:nvPr>
            <p:ph type="dt" sz="half" idx="10"/>
          </p:nvPr>
        </p:nvSpPr>
        <p:spPr/>
        <p:txBody>
          <a:bodyPr/>
          <a:p>
            <a:fld id="{DD1A6F9D-DD77-42A7-A6AB-57439E778FC8}" type="datetime3">
              <a:rPr lang="en-US" smtClean="0"/>
            </a:fld>
            <a:endParaRPr lang="en-US"/>
          </a:p>
        </p:txBody>
      </p:sp>
      <p:sp>
        <p:nvSpPr>
          <p:cNvPr id="5" name="Footer Placeholder 4"/>
          <p:cNvSpPr>
            <a:spLocks noGrp="1"/>
          </p:cNvSpPr>
          <p:nvPr>
            <p:ph type="ftr" sz="quarter" idx="11"/>
          </p:nvPr>
        </p:nvSpPr>
        <p:spPr/>
        <p:txBody>
          <a:bodyPr/>
          <a:p>
            <a:r>
              <a:rPr lang="en-US"/>
              <a:t>School of Computing</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7746</Words>
  <Application>WPS Presentation</Application>
  <PresentationFormat>On-screen Show (4:3)</PresentationFormat>
  <Paragraphs>309</Paragraphs>
  <Slides>19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Calibri</vt:lpstr>
      <vt:lpstr>Yu Mincho Light</vt:lpstr>
      <vt:lpstr>Yu Gothic UI Light</vt:lpstr>
      <vt:lpstr>Arial</vt:lpstr>
      <vt:lpstr>Calibri</vt:lpstr>
      <vt:lpstr>Bell MT</vt:lpstr>
      <vt:lpstr>Microsoft YaHei</vt:lpstr>
      <vt:lpstr>Arial Unicode MS</vt:lpstr>
      <vt:lpstr>Custom Design</vt:lpstr>
      <vt:lpstr>Android Malware Detection</vt:lpstr>
      <vt:lpstr>Abstract</vt:lpstr>
      <vt:lpstr>Introduction</vt:lpstr>
      <vt:lpstr>Introduction</vt:lpstr>
      <vt:lpstr>Literature Survey</vt:lpstr>
      <vt:lpstr>Literature Survey</vt:lpstr>
      <vt:lpstr>System Architecture</vt:lpstr>
      <vt:lpstr>Work  flow diagram</vt:lpstr>
      <vt:lpstr>Description of Software for Implementation </vt:lpstr>
      <vt:lpstr> Detection Approaches</vt:lpstr>
      <vt:lpstr>RESULTS AND DISCUSSION</vt:lpstr>
      <vt:lpstr>PowerPoint 演示文稿</vt:lpstr>
      <vt:lpstr>PowerPoint 演示文稿</vt:lpstr>
      <vt:lpstr>Observations</vt:lpstr>
      <vt:lpstr>PowerPoint 演示文稿</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with smartphones using machine learning process </dc:title>
  <dc:creator/>
  <cp:lastModifiedBy>loksw</cp:lastModifiedBy>
  <cp:revision>28</cp:revision>
  <dcterms:created xsi:type="dcterms:W3CDTF">2023-12-24T06:30:00Z</dcterms:created>
  <dcterms:modified xsi:type="dcterms:W3CDTF">2024-04-11T17:19:43Z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2F25FF1B03FC41F1AFC160C77CAE2BEC_13</vt:lpwstr>
  </property>
  <property fmtid="{D5CDD505-2E9C-101B-9397-08002B2CF9AE}" pid="3" name="KSOProductBuildVer">
    <vt:lpwstr>1033-12.2.0.13489</vt:lpwstr>
  </property>
</Properties>
</file>