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8" r:id="rId2"/>
  </p:sldMasterIdLst>
  <p:sldIdLst>
    <p:sldId id="256" r:id="rId3"/>
    <p:sldId id="276" r:id="rId4"/>
    <p:sldId id="257" r:id="rId5"/>
    <p:sldId id="258" r:id="rId6"/>
    <p:sldId id="259" r:id="rId7"/>
    <p:sldId id="260" r:id="rId8"/>
    <p:sldId id="262" r:id="rId9"/>
    <p:sldId id="277" r:id="rId10"/>
    <p:sldId id="278" r:id="rId11"/>
    <p:sldId id="279" r:id="rId12"/>
    <p:sldId id="275" r:id="rId13"/>
    <p:sldId id="261" r:id="rId14"/>
    <p:sldId id="265" r:id="rId15"/>
    <p:sldId id="280" r:id="rId16"/>
    <p:sldId id="266" r:id="rId17"/>
    <p:sldId id="268" r:id="rId18"/>
    <p:sldId id="281" r:id="rId19"/>
    <p:sldId id="285" r:id="rId20"/>
    <p:sldId id="288" r:id="rId21"/>
    <p:sldId id="286" r:id="rId22"/>
    <p:sldId id="283" r:id="rId23"/>
    <p:sldId id="284" r:id="rId24"/>
    <p:sldId id="271" r:id="rId25"/>
    <p:sldId id="272" r:id="rId26"/>
    <p:sldId id="282" r:id="rId27"/>
    <p:sldId id="273"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92" autoAdjust="0"/>
    <p:restoredTop sz="94660"/>
  </p:normalViewPr>
  <p:slideViewPr>
    <p:cSldViewPr snapToGrid="0">
      <p:cViewPr varScale="1">
        <p:scale>
          <a:sx n="68" d="100"/>
          <a:sy n="68" d="100"/>
        </p:scale>
        <p:origin x="-77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u s" userId="a2b993764675ba90" providerId="LiveId" clId="{A2BFF35B-4E7B-4261-86DE-7DC0257AB057}"/>
    <pc:docChg chg="undo custSel delSld modSld">
      <pc:chgData name="vaishu s" userId="a2b993764675ba90" providerId="LiveId" clId="{A2BFF35B-4E7B-4261-86DE-7DC0257AB057}" dt="2022-06-21T13:26:25.001" v="422" actId="20577"/>
      <pc:docMkLst>
        <pc:docMk/>
      </pc:docMkLst>
      <pc:sldChg chg="addSp delSp modSp mod">
        <pc:chgData name="vaishu s" userId="a2b993764675ba90" providerId="LiveId" clId="{A2BFF35B-4E7B-4261-86DE-7DC0257AB057}" dt="2022-06-21T13:24:24.772" v="391" actId="1076"/>
        <pc:sldMkLst>
          <pc:docMk/>
          <pc:sldMk cId="0" sldId="256"/>
        </pc:sldMkLst>
        <pc:spChg chg="add del mod">
          <ac:chgData name="vaishu s" userId="a2b993764675ba90" providerId="LiveId" clId="{A2BFF35B-4E7B-4261-86DE-7DC0257AB057}" dt="2022-06-21T13:18:21.916" v="173"/>
          <ac:spMkLst>
            <pc:docMk/>
            <pc:sldMk cId="0" sldId="256"/>
            <ac:spMk id="6" creationId="{94DFF3B9-5C57-4B59-03D7-8EA077CD1773}"/>
          </ac:spMkLst>
        </pc:spChg>
        <pc:spChg chg="add mod">
          <ac:chgData name="vaishu s" userId="a2b993764675ba90" providerId="LiveId" clId="{A2BFF35B-4E7B-4261-86DE-7DC0257AB057}" dt="2022-06-21T13:24:12.551" v="389" actId="1076"/>
          <ac:spMkLst>
            <pc:docMk/>
            <pc:sldMk cId="0" sldId="256"/>
            <ac:spMk id="7" creationId="{0CA9AAED-F1F0-82C3-CA20-EEB2F578670D}"/>
          </ac:spMkLst>
        </pc:spChg>
        <pc:spChg chg="mod">
          <ac:chgData name="vaishu s" userId="a2b993764675ba90" providerId="LiveId" clId="{A2BFF35B-4E7B-4261-86DE-7DC0257AB057}" dt="2022-06-21T13:24:20.147" v="390" actId="1076"/>
          <ac:spMkLst>
            <pc:docMk/>
            <pc:sldMk cId="0" sldId="256"/>
            <ac:spMk id="76" creationId="{00000000-0000-0000-0000-000000000000}"/>
          </ac:spMkLst>
        </pc:spChg>
        <pc:spChg chg="mod">
          <ac:chgData name="vaishu s" userId="a2b993764675ba90" providerId="LiveId" clId="{A2BFF35B-4E7B-4261-86DE-7DC0257AB057}" dt="2022-06-21T13:24:06.006" v="388" actId="1076"/>
          <ac:spMkLst>
            <pc:docMk/>
            <pc:sldMk cId="0" sldId="256"/>
            <ac:spMk id="77" creationId="{00000000-0000-0000-0000-000000000000}"/>
          </ac:spMkLst>
        </pc:spChg>
        <pc:spChg chg="mod">
          <ac:chgData name="vaishu s" userId="a2b993764675ba90" providerId="LiveId" clId="{A2BFF35B-4E7B-4261-86DE-7DC0257AB057}" dt="2022-06-01T06:32:01.554" v="84" actId="20577"/>
          <ac:spMkLst>
            <pc:docMk/>
            <pc:sldMk cId="0" sldId="256"/>
            <ac:spMk id="78" creationId="{00000000-0000-0000-0000-000000000000}"/>
          </ac:spMkLst>
        </pc:spChg>
        <pc:picChg chg="add mod">
          <ac:chgData name="vaishu s" userId="a2b993764675ba90" providerId="LiveId" clId="{A2BFF35B-4E7B-4261-86DE-7DC0257AB057}" dt="2022-06-21T13:24:24.772" v="391" actId="1076"/>
          <ac:picMkLst>
            <pc:docMk/>
            <pc:sldMk cId="0" sldId="256"/>
            <ac:picMk id="8" creationId="{67AF6DBB-B597-447D-87B2-3DB80FA3D55A}"/>
          </ac:picMkLst>
        </pc:picChg>
        <pc:picChg chg="del mod">
          <ac:chgData name="vaishu s" userId="a2b993764675ba90" providerId="LiveId" clId="{A2BFF35B-4E7B-4261-86DE-7DC0257AB057}" dt="2022-06-21T13:16:57.071" v="106" actId="21"/>
          <ac:picMkLst>
            <pc:docMk/>
            <pc:sldMk cId="0" sldId="256"/>
            <ac:picMk id="1026" creationId="{38F6897E-568A-72EC-DCCE-791E59F93AC5}"/>
          </ac:picMkLst>
        </pc:picChg>
      </pc:sldChg>
      <pc:sldChg chg="addSp delSp modSp mod">
        <pc:chgData name="vaishu s" userId="a2b993764675ba90" providerId="LiveId" clId="{A2BFF35B-4E7B-4261-86DE-7DC0257AB057}" dt="2022-06-07T09:09:53.782" v="88" actId="22"/>
        <pc:sldMkLst>
          <pc:docMk/>
          <pc:sldMk cId="0" sldId="262"/>
        </pc:sldMkLst>
        <pc:spChg chg="add del">
          <ac:chgData name="vaishu s" userId="a2b993764675ba90" providerId="LiveId" clId="{A2BFF35B-4E7B-4261-86DE-7DC0257AB057}" dt="2022-06-07T09:09:53.782" v="88" actId="22"/>
          <ac:spMkLst>
            <pc:docMk/>
            <pc:sldMk cId="0" sldId="262"/>
            <ac:spMk id="6" creationId="{AD168A4D-5C4A-A3EC-8D87-836B056DA1E4}"/>
          </ac:spMkLst>
        </pc:spChg>
        <pc:spChg chg="mod">
          <ac:chgData name="vaishu s" userId="a2b993764675ba90" providerId="LiveId" clId="{A2BFF35B-4E7B-4261-86DE-7DC0257AB057}" dt="2022-06-07T09:09:51.022" v="87" actId="6549"/>
          <ac:spMkLst>
            <pc:docMk/>
            <pc:sldMk cId="0" sldId="262"/>
            <ac:spMk id="92" creationId="{00000000-0000-0000-0000-000000000000}"/>
          </ac:spMkLst>
        </pc:spChg>
      </pc:sldChg>
      <pc:sldChg chg="del">
        <pc:chgData name="vaishu s" userId="a2b993764675ba90" providerId="LiveId" clId="{A2BFF35B-4E7B-4261-86DE-7DC0257AB057}" dt="2022-06-21T13:22:01.423" v="382" actId="2696"/>
        <pc:sldMkLst>
          <pc:docMk/>
          <pc:sldMk cId="0" sldId="274"/>
        </pc:sldMkLst>
      </pc:sldChg>
      <pc:sldChg chg="addSp modSp mod">
        <pc:chgData name="vaishu s" userId="a2b993764675ba90" providerId="LiveId" clId="{A2BFF35B-4E7B-4261-86DE-7DC0257AB057}" dt="2022-06-21T13:26:25.001" v="422" actId="20577"/>
        <pc:sldMkLst>
          <pc:docMk/>
          <pc:sldMk cId="3326656202" sldId="276"/>
        </pc:sldMkLst>
        <pc:spChg chg="mod">
          <ac:chgData name="vaishu s" userId="a2b993764675ba90" providerId="LiveId" clId="{A2BFF35B-4E7B-4261-86DE-7DC0257AB057}" dt="2022-06-21T13:26:25.001" v="422" actId="20577"/>
          <ac:spMkLst>
            <pc:docMk/>
            <pc:sldMk cId="3326656202" sldId="276"/>
            <ac:spMk id="3" creationId="{8823E973-0202-1011-CDA8-C74EFE3370E6}"/>
          </ac:spMkLst>
        </pc:spChg>
        <pc:picChg chg="add mod">
          <ac:chgData name="vaishu s" userId="a2b993764675ba90" providerId="LiveId" clId="{A2BFF35B-4E7B-4261-86DE-7DC0257AB057}" dt="2022-06-21T13:17:17.694" v="110" actId="14100"/>
          <ac:picMkLst>
            <pc:docMk/>
            <pc:sldMk cId="3326656202" sldId="276"/>
            <ac:picMk id="4" creationId="{8A0D8A9E-BA78-0295-25D9-3A0DE470FFE1}"/>
          </ac:picMkLst>
        </pc:picChg>
      </pc:sldChg>
      <pc:sldChg chg="modSp mod">
        <pc:chgData name="vaishu s" userId="a2b993764675ba90" providerId="LiveId" clId="{A2BFF35B-4E7B-4261-86DE-7DC0257AB057}" dt="2022-06-01T04:52:35.635" v="10" actId="20577"/>
        <pc:sldMkLst>
          <pc:docMk/>
          <pc:sldMk cId="2768614120" sldId="282"/>
        </pc:sldMkLst>
        <pc:spChg chg="mod">
          <ac:chgData name="vaishu s" userId="a2b993764675ba90" providerId="LiveId" clId="{A2BFF35B-4E7B-4261-86DE-7DC0257AB057}" dt="2022-06-01T04:52:35.635" v="10" actId="20577"/>
          <ac:spMkLst>
            <pc:docMk/>
            <pc:sldMk cId="2768614120" sldId="282"/>
            <ac:spMk id="3" creationId="{6679DF4D-10AB-836C-F970-0A0BD8837171}"/>
          </ac:spMkLst>
        </pc:spChg>
      </pc:sldChg>
      <pc:sldChg chg="modSp mod">
        <pc:chgData name="vaishu s" userId="a2b993764675ba90" providerId="LiveId" clId="{A2BFF35B-4E7B-4261-86DE-7DC0257AB057}" dt="2022-06-21T13:21:34.035" v="381" actId="20577"/>
        <pc:sldMkLst>
          <pc:docMk/>
          <pc:sldMk cId="2622540105" sldId="283"/>
        </pc:sldMkLst>
        <pc:spChg chg="mod">
          <ac:chgData name="vaishu s" userId="a2b993764675ba90" providerId="LiveId" clId="{A2BFF35B-4E7B-4261-86DE-7DC0257AB057}" dt="2022-06-21T13:21:34.035" v="381" actId="20577"/>
          <ac:spMkLst>
            <pc:docMk/>
            <pc:sldMk cId="2622540105" sldId="283"/>
            <ac:spMk id="2" creationId="{80B74D26-277B-BECE-057C-E21F92EA7E9B}"/>
          </ac:spMkLst>
        </pc:spChg>
      </pc:sldChg>
    </pc:docChg>
  </pc:docChgLst>
  <pc:docChgLst>
    <pc:chgData name="vaishu s" userId="a2b993764675ba90" providerId="LiveId" clId="{9B87EA4D-5D35-4083-8B1A-28953F254F84}"/>
    <pc:docChg chg="modSld">
      <pc:chgData name="vaishu s" userId="a2b993764675ba90" providerId="LiveId" clId="{9B87EA4D-5D35-4083-8B1A-28953F254F84}" dt="2022-06-21T13:33:10.600" v="50" actId="20577"/>
      <pc:docMkLst>
        <pc:docMk/>
      </pc:docMkLst>
      <pc:sldChg chg="modSp mod">
        <pc:chgData name="vaishu s" userId="a2b993764675ba90" providerId="LiveId" clId="{9B87EA4D-5D35-4083-8B1A-28953F254F84}" dt="2022-06-21T13:33:10.600" v="50" actId="20577"/>
        <pc:sldMkLst>
          <pc:docMk/>
          <pc:sldMk cId="0" sldId="256"/>
        </pc:sldMkLst>
        <pc:spChg chg="mod">
          <ac:chgData name="vaishu s" userId="a2b993764675ba90" providerId="LiveId" clId="{9B87EA4D-5D35-4083-8B1A-28953F254F84}" dt="2022-06-21T13:33:10.600" v="50" actId="20577"/>
          <ac:spMkLst>
            <pc:docMk/>
            <pc:sldMk cId="0" sldId="256"/>
            <ac:spMk id="7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12BFD-460E-AA76-DA0A-EE1C4EC2D8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87F4D83-269E-05FA-A035-2A6450FBD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20121D-4D9D-18BD-3606-5F2935D14D49}"/>
              </a:ext>
            </a:extLst>
          </p:cNvPr>
          <p:cNvSpPr>
            <a:spLocks noGrp="1"/>
          </p:cNvSpPr>
          <p:nvPr>
            <p:ph type="dt" sz="half" idx="10"/>
          </p:nvPr>
        </p:nvSpPr>
        <p:spPr/>
        <p:txBody>
          <a:bodyPr/>
          <a:lstStyle/>
          <a:p>
            <a:fld id="{BBCCFE59-6D94-47D0-BF66-1B0EAE0443B8}" type="datetimeFigureOut">
              <a:rPr lang="en-IN" smtClean="0"/>
              <a:pPr/>
              <a:t>01-09-2022</a:t>
            </a:fld>
            <a:endParaRPr lang="en-IN"/>
          </a:p>
        </p:txBody>
      </p:sp>
      <p:sp>
        <p:nvSpPr>
          <p:cNvPr id="5" name="Footer Placeholder 4">
            <a:extLst>
              <a:ext uri="{FF2B5EF4-FFF2-40B4-BE49-F238E27FC236}">
                <a16:creationId xmlns:a16="http://schemas.microsoft.com/office/drawing/2014/main" xmlns="" id="{7F66F340-8C09-2B46-BC9E-972451B4C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696F79-D138-6ACF-272C-CF9D7D440FB8}"/>
              </a:ext>
            </a:extLst>
          </p:cNvPr>
          <p:cNvSpPr>
            <a:spLocks noGrp="1"/>
          </p:cNvSpPr>
          <p:nvPr>
            <p:ph type="sldNum" sz="quarter" idx="12"/>
          </p:nvPr>
        </p:nvSpPr>
        <p:spPr/>
        <p:txBody>
          <a:bodyPr/>
          <a:lstStyle/>
          <a:p>
            <a:fld id="{67ED5D59-3400-4055-9E2F-5F7F141C7947}" type="slidenum">
              <a:rPr lang="en-IN" smtClean="0"/>
              <a:pPr/>
              <a:t>‹#›</a:t>
            </a:fld>
            <a:endParaRPr lang="en-IN"/>
          </a:p>
        </p:txBody>
      </p:sp>
    </p:spTree>
    <p:extLst>
      <p:ext uri="{BB962C8B-B14F-4D97-AF65-F5344CB8AC3E}">
        <p14:creationId xmlns:p14="http://schemas.microsoft.com/office/powerpoint/2010/main" xmlns="" val="4289711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376941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CFE59-6D94-47D0-BF66-1B0EAE0443B8}"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D5D59-3400-4055-9E2F-5F7F141C7947}" type="slidenum">
              <a:rPr lang="en-IN" smtClean="0"/>
              <a:pPr/>
              <a:t>‹#›</a:t>
            </a:fld>
            <a:endParaRPr lang="en-IN"/>
          </a:p>
        </p:txBody>
      </p:sp>
    </p:spTree>
    <p:extLst>
      <p:ext uri="{BB962C8B-B14F-4D97-AF65-F5344CB8AC3E}">
        <p14:creationId xmlns:p14="http://schemas.microsoft.com/office/powerpoint/2010/main" xmlns="" val="426458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2557643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313447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1081569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249909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2394520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796353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3339424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401261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A28EC-C2F2-4708-AB87-15C9E9C77FCB}" type="datetimeFigureOut">
              <a:rPr lang="en-IN" smtClean="0"/>
              <a:pPr/>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4B1CD2-41C9-43A6-A076-5E6ABE5C84BB}" type="slidenum">
              <a:rPr lang="en-IN" smtClean="0"/>
              <a:pPr/>
              <a:t>‹#›</a:t>
            </a:fld>
            <a:endParaRPr lang="en-IN"/>
          </a:p>
        </p:txBody>
      </p:sp>
    </p:spTree>
    <p:extLst>
      <p:ext uri="{BB962C8B-B14F-4D97-AF65-F5344CB8AC3E}">
        <p14:creationId xmlns:p14="http://schemas.microsoft.com/office/powerpoint/2010/main" xmlns="" val="256390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9/1/2022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3423605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vreporter.com/indias-electric-vehicle-sales-trend-january-202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054800" y="1008449"/>
            <a:ext cx="10403621" cy="29110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50000"/>
              </a:lnSpc>
              <a:spcBef>
                <a:spcPts val="425"/>
              </a:spcBef>
            </a:pPr>
            <a:r>
              <a:rPr lang="en-US" sz="2400" b="1" strike="noStrike" spc="-1" dirty="0">
                <a:solidFill>
                  <a:srgbClr val="000000"/>
                </a:solidFill>
                <a:latin typeface="Verdana"/>
                <a:ea typeface="Verdana"/>
              </a:rPr>
              <a:t>ELECTRIC VEHICLE CHARGING INFRASTRUCTURE RECOMMENDATION</a:t>
            </a:r>
            <a:r>
              <a:rPr lang="en-IN" sz="2400" spc="-1" dirty="0">
                <a:latin typeface="Arial"/>
              </a:rPr>
              <a:t> </a:t>
            </a:r>
            <a:r>
              <a:rPr lang="en-US" sz="2400" b="1" strike="noStrike" spc="-1" dirty="0">
                <a:solidFill>
                  <a:srgbClr val="000000"/>
                </a:solidFill>
                <a:latin typeface="Verdana"/>
                <a:ea typeface="Verdana"/>
              </a:rPr>
              <a:t>USING RANDOM FOREST ALGORITHM  </a:t>
            </a:r>
            <a:endParaRPr lang="en-IN" sz="2400" b="0" strike="noStrike" spc="-1" dirty="0">
              <a:latin typeface="Arial"/>
            </a:endParaRPr>
          </a:p>
        </p:txBody>
      </p:sp>
      <p:sp>
        <p:nvSpPr>
          <p:cNvPr id="77" name="CustomShape 2"/>
          <p:cNvSpPr/>
          <p:nvPr/>
        </p:nvSpPr>
        <p:spPr>
          <a:xfrm>
            <a:off x="1166086" y="4657347"/>
            <a:ext cx="11386680" cy="19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a:lnSpc>
                <a:spcPct val="90000"/>
              </a:lnSpc>
              <a:spcBef>
                <a:spcPts val="1001"/>
              </a:spcBef>
              <a:tabLst>
                <a:tab pos="0" algn="l"/>
              </a:tabLst>
            </a:pPr>
            <a:r>
              <a:rPr lang="en-US" sz="1800" b="1" i="1" u="sng" strike="noStrike" spc="-1" dirty="0">
                <a:solidFill>
                  <a:srgbClr val="000000"/>
                </a:solidFill>
                <a:latin typeface="Verdana"/>
                <a:ea typeface="Verdana"/>
              </a:rPr>
              <a:t>SUBMITTED BY                                                 </a:t>
            </a:r>
          </a:p>
          <a:p>
            <a:pPr algn="r">
              <a:lnSpc>
                <a:spcPct val="90000"/>
              </a:lnSpc>
              <a:spcBef>
                <a:spcPts val="1001"/>
              </a:spcBef>
              <a:tabLst>
                <a:tab pos="0" algn="l"/>
              </a:tabLst>
            </a:pPr>
            <a:r>
              <a:rPr lang="en-US" sz="1800" b="0" strike="noStrike" spc="-1" dirty="0">
                <a:solidFill>
                  <a:srgbClr val="000000"/>
                </a:solidFill>
                <a:latin typeface="Verdana"/>
                <a:ea typeface="Verdana"/>
              </a:rPr>
              <a:t>                                                             </a:t>
            </a:r>
            <a:endParaRPr lang="en-IN"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Verdana"/>
                <a:ea typeface="Verdana"/>
              </a:rPr>
              <a:t>Ms. KEERTHANA J (420418104018)</a:t>
            </a:r>
          </a:p>
          <a:p>
            <a:pPr>
              <a:lnSpc>
                <a:spcPct val="90000"/>
              </a:lnSpc>
              <a:spcBef>
                <a:spcPts val="1001"/>
              </a:spcBef>
              <a:tabLst>
                <a:tab pos="0" algn="l"/>
              </a:tabLst>
            </a:pPr>
            <a:r>
              <a:rPr lang="en-US" sz="1800" b="0" strike="noStrike" spc="-1" dirty="0">
                <a:solidFill>
                  <a:srgbClr val="000000"/>
                </a:solidFill>
                <a:latin typeface="Verdana"/>
                <a:ea typeface="Verdana"/>
              </a:rPr>
              <a:t>Ms. SUBA </a:t>
            </a:r>
            <a:r>
              <a:rPr lang="en-US" sz="1800" b="0" strike="noStrike" spc="-1">
                <a:solidFill>
                  <a:srgbClr val="000000"/>
                </a:solidFill>
                <a:latin typeface="Verdana"/>
                <a:ea typeface="Verdana"/>
              </a:rPr>
              <a:t>N          </a:t>
            </a:r>
            <a:r>
              <a:rPr lang="en-US" sz="1800" b="0" strike="noStrike" spc="-1" dirty="0">
                <a:solidFill>
                  <a:srgbClr val="000000"/>
                </a:solidFill>
                <a:latin typeface="Verdana"/>
                <a:ea typeface="Verdana"/>
              </a:rPr>
              <a:t>(420418104057)                                      </a:t>
            </a:r>
            <a:endParaRPr lang="en-IN" sz="1800" b="0" strike="noStrike" spc="-1" dirty="0">
              <a:latin typeface="Arial"/>
            </a:endParaRPr>
          </a:p>
          <a:p>
            <a:pPr>
              <a:lnSpc>
                <a:spcPct val="90000"/>
              </a:lnSpc>
              <a:spcBef>
                <a:spcPts val="1001"/>
              </a:spcBef>
              <a:tabLst>
                <a:tab pos="0" algn="l"/>
              </a:tabLst>
            </a:pPr>
            <a:r>
              <a:rPr lang="en-US" sz="1800" b="0" strike="noStrike" spc="-1" dirty="0">
                <a:solidFill>
                  <a:srgbClr val="000000"/>
                </a:solidFill>
                <a:latin typeface="Verdana"/>
                <a:ea typeface="Verdana"/>
              </a:rPr>
              <a:t>Ms. VAISHNAVI S  (420418104064)</a:t>
            </a:r>
            <a:endParaRPr lang="en-US" spc="-1" dirty="0">
              <a:solidFill>
                <a:srgbClr val="000000"/>
              </a:solidFill>
              <a:latin typeface="Verdana"/>
              <a:ea typeface="Verdana"/>
            </a:endParaRPr>
          </a:p>
          <a:p>
            <a:pPr>
              <a:lnSpc>
                <a:spcPct val="90000"/>
              </a:lnSpc>
              <a:spcBef>
                <a:spcPts val="1001"/>
              </a:spcBef>
              <a:tabLst>
                <a:tab pos="0" algn="l"/>
              </a:tabLst>
            </a:pPr>
            <a:r>
              <a:rPr lang="en-US" sz="1800" b="0" strike="noStrike" spc="-1" dirty="0">
                <a:solidFill>
                  <a:srgbClr val="000000"/>
                </a:solidFill>
                <a:latin typeface="Verdana"/>
                <a:ea typeface="Verdana"/>
              </a:rPr>
              <a:t>                                       </a:t>
            </a:r>
            <a:endParaRPr lang="en-IN" sz="1800" b="0" strike="noStrike" spc="-1" dirty="0">
              <a:latin typeface="Arial"/>
            </a:endParaRPr>
          </a:p>
        </p:txBody>
      </p:sp>
      <p:sp>
        <p:nvSpPr>
          <p:cNvPr id="78" name="CustomShape 3"/>
          <p:cNvSpPr/>
          <p:nvPr/>
        </p:nvSpPr>
        <p:spPr>
          <a:xfrm>
            <a:off x="1054800" y="18670"/>
            <a:ext cx="9141480" cy="19136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2400" b="0" strike="noStrike" spc="-1" dirty="0">
                <a:solidFill>
                  <a:srgbClr val="000000"/>
                </a:solidFill>
                <a:latin typeface="Verdana"/>
                <a:ea typeface="Verdana"/>
              </a:rPr>
              <a:t>ADHIPARASAKTHI ENGINEERING COLLEGE</a:t>
            </a:r>
            <a:endParaRPr lang="en-IN" sz="2400" b="0" strike="noStrike" spc="-1" dirty="0">
              <a:latin typeface="Arial"/>
            </a:endParaRPr>
          </a:p>
          <a:p>
            <a:pPr algn="ctr">
              <a:lnSpc>
                <a:spcPct val="90000"/>
              </a:lnSpc>
            </a:pPr>
            <a:endParaRPr lang="en-IN" sz="2400" b="0" strike="noStrike" spc="-1" dirty="0">
              <a:latin typeface="Arial"/>
            </a:endParaRPr>
          </a:p>
          <a:p>
            <a:pPr algn="ctr">
              <a:lnSpc>
                <a:spcPct val="90000"/>
              </a:lnSpc>
            </a:pPr>
            <a:r>
              <a:rPr lang="en-US" sz="2000" b="0" strike="noStrike" spc="-1" dirty="0">
                <a:solidFill>
                  <a:srgbClr val="000000"/>
                </a:solidFill>
                <a:latin typeface="Verdana"/>
                <a:ea typeface="Verdana"/>
              </a:rPr>
              <a:t>(DEPARTMENT OF COMPUTER SCIENCE AND ENGINEERING)</a:t>
            </a:r>
          </a:p>
          <a:p>
            <a:pPr algn="ctr">
              <a:lnSpc>
                <a:spcPct val="90000"/>
              </a:lnSpc>
            </a:pPr>
            <a:endParaRPr lang="en-US" sz="2000" b="0" strike="noStrike" spc="-1" dirty="0">
              <a:solidFill>
                <a:srgbClr val="000000"/>
              </a:solidFill>
              <a:latin typeface="Verdana"/>
              <a:ea typeface="Verdana"/>
            </a:endParaRPr>
          </a:p>
        </p:txBody>
      </p:sp>
      <p:sp>
        <p:nvSpPr>
          <p:cNvPr id="7" name="CustomShape 2">
            <a:extLst>
              <a:ext uri="{FF2B5EF4-FFF2-40B4-BE49-F238E27FC236}">
                <a16:creationId xmlns:a16="http://schemas.microsoft.com/office/drawing/2014/main" xmlns="" id="{0CA9AAED-F1F0-82C3-CA20-EEB2F578670D}"/>
              </a:ext>
            </a:extLst>
          </p:cNvPr>
          <p:cNvSpPr/>
          <p:nvPr/>
        </p:nvSpPr>
        <p:spPr>
          <a:xfrm>
            <a:off x="8554216" y="4657347"/>
            <a:ext cx="11386680" cy="194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b="1" i="1" u="sng" spc="-1" dirty="0">
                <a:solidFill>
                  <a:srgbClr val="000000"/>
                </a:solidFill>
                <a:latin typeface="Verdana"/>
                <a:ea typeface="Verdana"/>
              </a:rPr>
              <a:t>GUIDED</a:t>
            </a:r>
            <a:r>
              <a:rPr lang="en-US" sz="1800" b="1" i="1" u="sng" strike="noStrike" spc="-1" dirty="0">
                <a:solidFill>
                  <a:srgbClr val="000000"/>
                </a:solidFill>
                <a:latin typeface="Verdana"/>
                <a:ea typeface="Verdana"/>
              </a:rPr>
              <a:t> BY   </a:t>
            </a:r>
          </a:p>
          <a:p>
            <a:pPr>
              <a:lnSpc>
                <a:spcPct val="90000"/>
              </a:lnSpc>
              <a:spcBef>
                <a:spcPts val="1001"/>
              </a:spcBef>
              <a:tabLst>
                <a:tab pos="0" algn="l"/>
              </a:tabLst>
            </a:pPr>
            <a:r>
              <a:rPr lang="en-US" u="sng" spc="-1" dirty="0" err="1">
                <a:solidFill>
                  <a:srgbClr val="000000"/>
                </a:solidFill>
                <a:latin typeface="Verdana"/>
                <a:ea typeface="Verdana"/>
              </a:rPr>
              <a:t>Dr.C.DHAYA</a:t>
            </a:r>
            <a:r>
              <a:rPr lang="en-US" u="sng" spc="-1" dirty="0">
                <a:solidFill>
                  <a:srgbClr val="000000"/>
                </a:solidFill>
                <a:latin typeface="Verdana"/>
                <a:ea typeface="Verdana"/>
              </a:rPr>
              <a:t> ,PROF/CSE</a:t>
            </a:r>
            <a:r>
              <a:rPr lang="en-US" sz="1800" b="0" u="sng" strike="noStrike" spc="-1" dirty="0">
                <a:solidFill>
                  <a:srgbClr val="000000"/>
                </a:solidFill>
                <a:latin typeface="Verdana"/>
                <a:ea typeface="Verdana"/>
              </a:rPr>
              <a:t>                                              </a:t>
            </a:r>
          </a:p>
          <a:p>
            <a:pPr algn="r">
              <a:lnSpc>
                <a:spcPct val="90000"/>
              </a:lnSpc>
              <a:spcBef>
                <a:spcPts val="1001"/>
              </a:spcBef>
              <a:tabLst>
                <a:tab pos="0" algn="l"/>
              </a:tabLst>
            </a:pPr>
            <a:r>
              <a:rPr lang="en-US" sz="1800" b="0" strike="noStrike" spc="-1" dirty="0">
                <a:solidFill>
                  <a:srgbClr val="000000"/>
                </a:solidFill>
                <a:latin typeface="Verdana"/>
                <a:ea typeface="Verdana"/>
              </a:rPr>
              <a:t>                              </a:t>
            </a:r>
          </a:p>
          <a:p>
            <a:pPr algn="r">
              <a:lnSpc>
                <a:spcPct val="90000"/>
              </a:lnSpc>
              <a:spcBef>
                <a:spcPts val="1001"/>
              </a:spcBef>
              <a:tabLst>
                <a:tab pos="0" algn="l"/>
              </a:tabLst>
            </a:pPr>
            <a:endParaRPr lang="en-US" spc="-1" dirty="0">
              <a:solidFill>
                <a:srgbClr val="000000"/>
              </a:solidFill>
              <a:latin typeface="Verdana"/>
              <a:ea typeface="Verdana"/>
            </a:endParaRPr>
          </a:p>
          <a:p>
            <a:pPr>
              <a:lnSpc>
                <a:spcPct val="90000"/>
              </a:lnSpc>
              <a:spcBef>
                <a:spcPts val="1001"/>
              </a:spcBef>
              <a:tabLst>
                <a:tab pos="0" algn="l"/>
              </a:tabLst>
            </a:pPr>
            <a:r>
              <a:rPr lang="en-US" sz="1800" b="0" strike="noStrike" spc="-1" dirty="0">
                <a:solidFill>
                  <a:srgbClr val="000000"/>
                </a:solidFill>
                <a:latin typeface="Verdana"/>
                <a:ea typeface="Verdana"/>
              </a:rPr>
              <a:t>                                       </a:t>
            </a:r>
            <a:endParaRPr lang="en-IN" sz="1800" b="0" strike="noStrike" spc="-1" dirty="0">
              <a:latin typeface="Arial"/>
            </a:endParaRPr>
          </a:p>
        </p:txBody>
      </p:sp>
      <p:pic>
        <p:nvPicPr>
          <p:cNvPr id="8" name="image1.png">
            <a:extLst>
              <a:ext uri="{FF2B5EF4-FFF2-40B4-BE49-F238E27FC236}">
                <a16:creationId xmlns:a16="http://schemas.microsoft.com/office/drawing/2014/main" xmlns="" id="{67AF6DBB-B597-447D-87B2-3DB80FA3D55A}"/>
              </a:ext>
            </a:extLst>
          </p:cNvPr>
          <p:cNvPicPr>
            <a:picLocks noChangeAspect="1"/>
          </p:cNvPicPr>
          <p:nvPr/>
        </p:nvPicPr>
        <p:blipFill>
          <a:blip r:embed="rId2" cstate="print"/>
          <a:stretch>
            <a:fillRect/>
          </a:stretch>
        </p:blipFill>
        <p:spPr>
          <a:xfrm>
            <a:off x="5320941" y="1810678"/>
            <a:ext cx="1019175" cy="981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AEE5C-B545-E150-946A-CA90C2B52140}"/>
              </a:ext>
            </a:extLst>
          </p:cNvPr>
          <p:cNvSpPr>
            <a:spLocks noGrp="1"/>
          </p:cNvSpPr>
          <p:nvPr>
            <p:ph type="title"/>
          </p:nvPr>
        </p:nvSpPr>
        <p:spPr/>
        <p:txBody>
          <a:bodyPr>
            <a:normAutofit/>
          </a:bodyPr>
          <a:lstStyle/>
          <a:p>
            <a:r>
              <a:rPr lang="en-IN" sz="2800" b="1" u="sng" dirty="0">
                <a:latin typeface="Verdana" panose="020B0604030504040204" pitchFamily="34" charset="0"/>
                <a:ea typeface="Verdana" panose="020B0604030504040204" pitchFamily="34" charset="0"/>
              </a:rPr>
              <a:t>ANALYSIS OF LITERATURE REVIEW </a:t>
            </a:r>
          </a:p>
        </p:txBody>
      </p:sp>
      <p:graphicFrame>
        <p:nvGraphicFramePr>
          <p:cNvPr id="7" name="Table 7">
            <a:extLst>
              <a:ext uri="{FF2B5EF4-FFF2-40B4-BE49-F238E27FC236}">
                <a16:creationId xmlns:a16="http://schemas.microsoft.com/office/drawing/2014/main" xmlns="" id="{181F33FA-BF15-4109-63B3-14343944FFA3}"/>
              </a:ext>
            </a:extLst>
          </p:cNvPr>
          <p:cNvGraphicFramePr>
            <a:graphicFrameLocks noGrp="1"/>
          </p:cNvGraphicFramePr>
          <p:nvPr>
            <p:ph idx="1"/>
            <p:extLst>
              <p:ext uri="{D42A27DB-BD31-4B8C-83A1-F6EECF244321}">
                <p14:modId xmlns:p14="http://schemas.microsoft.com/office/powerpoint/2010/main" xmlns="" val="2756446182"/>
              </p:ext>
            </p:extLst>
          </p:nvPr>
        </p:nvGraphicFramePr>
        <p:xfrm>
          <a:off x="452487" y="1159497"/>
          <a:ext cx="10659144" cy="5422187"/>
        </p:xfrm>
        <a:graphic>
          <a:graphicData uri="http://schemas.openxmlformats.org/drawingml/2006/table">
            <a:tbl>
              <a:tblPr firstRow="1" bandRow="1">
                <a:tableStyleId>{5C22544A-7EE6-4342-B048-85BDC9FD1C3A}</a:tableStyleId>
              </a:tblPr>
              <a:tblGrid>
                <a:gridCol w="1600311">
                  <a:extLst>
                    <a:ext uri="{9D8B030D-6E8A-4147-A177-3AD203B41FA5}">
                      <a16:colId xmlns:a16="http://schemas.microsoft.com/office/drawing/2014/main" xmlns="" val="2625828002"/>
                    </a:ext>
                  </a:extLst>
                </a:gridCol>
                <a:gridCol w="5171064">
                  <a:extLst>
                    <a:ext uri="{9D8B030D-6E8A-4147-A177-3AD203B41FA5}">
                      <a16:colId xmlns:a16="http://schemas.microsoft.com/office/drawing/2014/main" xmlns="" val="2747224175"/>
                    </a:ext>
                  </a:extLst>
                </a:gridCol>
                <a:gridCol w="3887769">
                  <a:extLst>
                    <a:ext uri="{9D8B030D-6E8A-4147-A177-3AD203B41FA5}">
                      <a16:colId xmlns:a16="http://schemas.microsoft.com/office/drawing/2014/main" xmlns="" val="4280949649"/>
                    </a:ext>
                  </a:extLst>
                </a:gridCol>
              </a:tblGrid>
              <a:tr h="652067">
                <a:tc>
                  <a:txBody>
                    <a:bodyPr/>
                    <a:lstStyle/>
                    <a:p>
                      <a:pPr algn="just"/>
                      <a:r>
                        <a:rPr lang="en-IN" sz="1400" dirty="0">
                          <a:latin typeface="Verdana" panose="020B0604030504040204" pitchFamily="34" charset="0"/>
                          <a:ea typeface="Verdana" panose="020B0604030504040204" pitchFamily="34" charset="0"/>
                        </a:rPr>
                        <a:t>LITERATURE SURVEY</a:t>
                      </a:r>
                    </a:p>
                  </a:txBody>
                  <a:tcPr/>
                </a:tc>
                <a:tc>
                  <a:txBody>
                    <a:bodyPr/>
                    <a:lstStyle/>
                    <a:p>
                      <a:pPr algn="just"/>
                      <a:r>
                        <a:rPr lang="en-IN" sz="1400" dirty="0">
                          <a:latin typeface="Verdana" panose="020B0604030504040204" pitchFamily="34" charset="0"/>
                          <a:ea typeface="Verdana" panose="020B0604030504040204" pitchFamily="34" charset="0"/>
                        </a:rPr>
                        <a:t>IMPLEMENTED</a:t>
                      </a:r>
                    </a:p>
                  </a:txBody>
                  <a:tcPr/>
                </a:tc>
                <a:tc>
                  <a:txBody>
                    <a:bodyPr/>
                    <a:lstStyle/>
                    <a:p>
                      <a:pPr algn="just"/>
                      <a:r>
                        <a:rPr lang="en-IN" sz="1400" dirty="0">
                          <a:latin typeface="Verdana" panose="020B0604030504040204" pitchFamily="34" charset="0"/>
                          <a:ea typeface="Verdana" panose="020B0604030504040204" pitchFamily="34" charset="0"/>
                        </a:rPr>
                        <a:t>NOT ENHANCED</a:t>
                      </a:r>
                    </a:p>
                  </a:txBody>
                  <a:tcPr/>
                </a:tc>
                <a:extLst>
                  <a:ext uri="{0D108BD9-81ED-4DB2-BD59-A6C34878D82A}">
                    <a16:rowId xmlns:a16="http://schemas.microsoft.com/office/drawing/2014/main" xmlns="" val="2757438120"/>
                  </a:ext>
                </a:extLst>
              </a:tr>
              <a:tr h="1780048">
                <a:tc>
                  <a:txBody>
                    <a:bodyPr/>
                    <a:lstStyle/>
                    <a:p>
                      <a:pPr algn="just"/>
                      <a:r>
                        <a:rPr lang="en-IN" sz="1400" dirty="0">
                          <a:latin typeface="Verdana" panose="020B0604030504040204" pitchFamily="34" charset="0"/>
                          <a:ea typeface="Verdana" panose="020B0604030504040204" pitchFamily="34" charset="0"/>
                        </a:rPr>
                        <a:t>LITERATURE SURVEY 1</a:t>
                      </a: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333333"/>
                          </a:solidFill>
                          <a:effectLst/>
                          <a:latin typeface="Verdana" panose="020B0604030504040204" pitchFamily="34" charset="0"/>
                          <a:ea typeface="Verdana" panose="020B0604030504040204" pitchFamily="34" charset="0"/>
                        </a:rPr>
                        <a:t>The Electric Vehicle Charging Infrastructure Location Problem is an optimization problem that can be approached by linear programming, multi-objective optimization and genetic algorithms have been developed in R and tested in European cities. </a:t>
                      </a:r>
                      <a:endParaRPr lang="en-IN" sz="1400" b="0" strike="noStrike" spc="-1" dirty="0">
                        <a:latin typeface="Verdana" panose="020B0604030504040204" pitchFamily="34" charset="0"/>
                        <a:ea typeface="Verdana" panose="020B0604030504040204" pitchFamily="34" charset="0"/>
                      </a:endParaRPr>
                    </a:p>
                    <a:p>
                      <a:pPr marL="0" indent="0" algn="just">
                        <a:buFont typeface="Arial" panose="020B0604020202020204" pitchFamily="34" charset="0"/>
                        <a:buNone/>
                      </a:pPr>
                      <a:endParaRPr lang="en-IN" sz="1400" dirty="0">
                        <a:effectLst/>
                        <a:latin typeface="Verdana" panose="020B0604030504040204" pitchFamily="34" charset="0"/>
                        <a:ea typeface="Verdana" panose="020B060403050404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Verdana" panose="020B0604030504040204" pitchFamily="34" charset="0"/>
                          <a:ea typeface="Verdana" panose="020B0604030504040204" pitchFamily="34" charset="0"/>
                          <a:cs typeface="+mn-cs"/>
                        </a:rPr>
                        <a:t>O</a:t>
                      </a:r>
                      <a:r>
                        <a:rPr lang="en-IN" sz="1400" kern="1200" dirty="0" err="1">
                          <a:solidFill>
                            <a:schemeClr val="dk1"/>
                          </a:solidFill>
                          <a:effectLst/>
                          <a:latin typeface="Verdana" panose="020B0604030504040204" pitchFamily="34" charset="0"/>
                          <a:ea typeface="Verdana" panose="020B0604030504040204" pitchFamily="34" charset="0"/>
                          <a:cs typeface="+mn-cs"/>
                        </a:rPr>
                        <a:t>ptimization</a:t>
                      </a:r>
                      <a:r>
                        <a:rPr lang="en-IN" sz="1400" kern="1200" dirty="0">
                          <a:solidFill>
                            <a:schemeClr val="dk1"/>
                          </a:solidFill>
                          <a:effectLst/>
                          <a:latin typeface="Verdana" panose="020B0604030504040204" pitchFamily="34" charset="0"/>
                          <a:ea typeface="Verdana" panose="020B0604030504040204" pitchFamily="34" charset="0"/>
                          <a:cs typeface="+mn-cs"/>
                        </a:rPr>
                        <a:t> method is implemented for EV’s and there is no future prediction for charging stations.</a:t>
                      </a:r>
                    </a:p>
                  </a:txBody>
                  <a:tcPr/>
                </a:tc>
                <a:extLst>
                  <a:ext uri="{0D108BD9-81ED-4DB2-BD59-A6C34878D82A}">
                    <a16:rowId xmlns:a16="http://schemas.microsoft.com/office/drawing/2014/main" xmlns="" val="3532173567"/>
                  </a:ext>
                </a:extLst>
              </a:tr>
              <a:tr h="2061247">
                <a:tc>
                  <a:txBody>
                    <a:bodyPr/>
                    <a:lstStyle/>
                    <a:p>
                      <a:pPr algn="just"/>
                      <a:r>
                        <a:rPr lang="en-IN" sz="1400" dirty="0">
                          <a:latin typeface="Verdana" panose="020B0604030504040204" pitchFamily="34" charset="0"/>
                          <a:ea typeface="Verdana" panose="020B0604030504040204" pitchFamily="34" charset="0"/>
                        </a:rPr>
                        <a:t>LITERATURE SURVEY 2</a:t>
                      </a:r>
                    </a:p>
                  </a:txBody>
                  <a:tcPr/>
                </a:tc>
                <a:tc>
                  <a:txBody>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effectLst/>
                          <a:latin typeface="Verdana" panose="020B0604030504040204" pitchFamily="34" charset="0"/>
                          <a:ea typeface="Verdana" panose="020B0604030504040204" pitchFamily="34" charset="0"/>
                        </a:rPr>
                        <a:t>The layout of electric vehicle charging station taking in factors including electric vehicles sustainable development, characters of charging station, characters of charging consumers, distribution of the charging demand, the power grid and factors of municipal planning. Then a solution algorithm is designed based on demand priority and the usage of the existing gas station.</a:t>
                      </a:r>
                      <a:endParaRPr lang="en-IN" sz="1400" b="1" u="sng" strike="noStrike" spc="-1" dirty="0">
                        <a:solidFill>
                          <a:srgbClr val="222222"/>
                        </a:solidFill>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endParaRPr lang="en-IN" sz="1400" dirty="0">
                        <a:latin typeface="Verdana" panose="020B0604030504040204" pitchFamily="34" charset="0"/>
                        <a:ea typeface="Verdana" panose="020B060403050404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400" kern="1200" dirty="0">
                          <a:solidFill>
                            <a:schemeClr val="dk1"/>
                          </a:solidFill>
                          <a:effectLst/>
                          <a:latin typeface="Verdana" panose="020B0604030504040204" pitchFamily="34" charset="0"/>
                          <a:ea typeface="Verdana" panose="020B0604030504040204" pitchFamily="34" charset="0"/>
                        </a:rPr>
                        <a:t>Demand priority  with several similarity measuring techniques and existing station analysis on a larger dataset is only included</a:t>
                      </a:r>
                      <a:endParaRPr lang="en-IN" sz="1400" kern="1200" dirty="0">
                        <a:solidFill>
                          <a:schemeClr val="dk1"/>
                        </a:solidFill>
                        <a:effectLst/>
                        <a:latin typeface="Verdana" panose="020B0604030504040204" pitchFamily="34" charset="0"/>
                        <a:ea typeface="Verdana" panose="020B0604030504040204" pitchFamily="34" charset="0"/>
                        <a:cs typeface="+mn-cs"/>
                      </a:endParaRPr>
                    </a:p>
                  </a:txBody>
                  <a:tcPr/>
                </a:tc>
                <a:extLst>
                  <a:ext uri="{0D108BD9-81ED-4DB2-BD59-A6C34878D82A}">
                    <a16:rowId xmlns:a16="http://schemas.microsoft.com/office/drawing/2014/main" xmlns="" val="3473782173"/>
                  </a:ext>
                </a:extLst>
              </a:tr>
            </a:tbl>
          </a:graphicData>
        </a:graphic>
      </p:graphicFrame>
    </p:spTree>
    <p:extLst>
      <p:ext uri="{BB962C8B-B14F-4D97-AF65-F5344CB8AC3E}">
        <p14:creationId xmlns:p14="http://schemas.microsoft.com/office/powerpoint/2010/main" xmlns="" val="50257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4DFBFDBC-E155-C476-C634-59CF1058EB1B}"/>
              </a:ext>
            </a:extLst>
          </p:cNvPr>
          <p:cNvSpPr>
            <a:spLocks noGrp="1"/>
          </p:cNvSpPr>
          <p:nvPr>
            <p:ph type="title"/>
          </p:nvPr>
        </p:nvSpPr>
        <p:spPr>
          <a:xfrm>
            <a:off x="420943" y="264174"/>
            <a:ext cx="11467574" cy="1144800"/>
          </a:xfrm>
        </p:spPr>
        <p:txBody>
          <a:bodyPr>
            <a:normAutofit/>
          </a:bodyPr>
          <a:lstStyle/>
          <a:p>
            <a:r>
              <a:rPr lang="en-IN" sz="2800" b="1" u="sng" dirty="0">
                <a:latin typeface="Verdana" panose="020B0604030504040204" pitchFamily="34" charset="0"/>
                <a:ea typeface="Verdana" panose="020B0604030504040204" pitchFamily="34" charset="0"/>
              </a:rPr>
              <a:t>ANALYSIS OF LITERATURE REVIEW </a:t>
            </a:r>
          </a:p>
        </p:txBody>
      </p:sp>
      <p:graphicFrame>
        <p:nvGraphicFramePr>
          <p:cNvPr id="7" name="Table 7">
            <a:extLst>
              <a:ext uri="{FF2B5EF4-FFF2-40B4-BE49-F238E27FC236}">
                <a16:creationId xmlns:a16="http://schemas.microsoft.com/office/drawing/2014/main" xmlns="" id="{C4E282DA-DC99-74FF-5834-1665644CB2A8}"/>
              </a:ext>
            </a:extLst>
          </p:cNvPr>
          <p:cNvGraphicFramePr>
            <a:graphicFrameLocks/>
          </p:cNvGraphicFramePr>
          <p:nvPr>
            <p:extLst>
              <p:ext uri="{D42A27DB-BD31-4B8C-83A1-F6EECF244321}">
                <p14:modId xmlns:p14="http://schemas.microsoft.com/office/powerpoint/2010/main" xmlns="" val="2460550638"/>
              </p:ext>
            </p:extLst>
          </p:nvPr>
        </p:nvGraphicFramePr>
        <p:xfrm>
          <a:off x="420943" y="1150071"/>
          <a:ext cx="10976062" cy="2799760"/>
        </p:xfrm>
        <a:graphic>
          <a:graphicData uri="http://schemas.openxmlformats.org/drawingml/2006/table">
            <a:tbl>
              <a:tblPr firstRow="1" bandRow="1">
                <a:tableStyleId>{5C22544A-7EE6-4342-B048-85BDC9FD1C3A}</a:tableStyleId>
              </a:tblPr>
              <a:tblGrid>
                <a:gridCol w="1508448">
                  <a:extLst>
                    <a:ext uri="{9D8B030D-6E8A-4147-A177-3AD203B41FA5}">
                      <a16:colId xmlns:a16="http://schemas.microsoft.com/office/drawing/2014/main" xmlns="" val="2625828002"/>
                    </a:ext>
                  </a:extLst>
                </a:gridCol>
                <a:gridCol w="5404409">
                  <a:extLst>
                    <a:ext uri="{9D8B030D-6E8A-4147-A177-3AD203B41FA5}">
                      <a16:colId xmlns:a16="http://schemas.microsoft.com/office/drawing/2014/main" xmlns="" val="2747224175"/>
                    </a:ext>
                  </a:extLst>
                </a:gridCol>
                <a:gridCol w="4063205">
                  <a:extLst>
                    <a:ext uri="{9D8B030D-6E8A-4147-A177-3AD203B41FA5}">
                      <a16:colId xmlns:a16="http://schemas.microsoft.com/office/drawing/2014/main" xmlns="" val="4280949649"/>
                    </a:ext>
                  </a:extLst>
                </a:gridCol>
              </a:tblGrid>
              <a:tr h="887321">
                <a:tc>
                  <a:txBody>
                    <a:bodyPr/>
                    <a:lstStyle/>
                    <a:p>
                      <a:pPr algn="just"/>
                      <a:r>
                        <a:rPr lang="en-IN" sz="1400" dirty="0"/>
                        <a:t>LITERATURE SURVEY</a:t>
                      </a:r>
                      <a:endParaRPr lang="en-IN" sz="1400" dirty="0">
                        <a:latin typeface="Verdana" panose="020B0604030504040204" pitchFamily="34" charset="0"/>
                        <a:ea typeface="Verdana" panose="020B0604030504040204" pitchFamily="34" charset="0"/>
                      </a:endParaRPr>
                    </a:p>
                  </a:txBody>
                  <a:tcPr/>
                </a:tc>
                <a:tc>
                  <a:txBody>
                    <a:bodyPr/>
                    <a:lstStyle/>
                    <a:p>
                      <a:pPr algn="just"/>
                      <a:r>
                        <a:rPr lang="en-IN" sz="1400" dirty="0"/>
                        <a:t>IMPLEMENTED</a:t>
                      </a:r>
                      <a:endParaRPr lang="en-IN" sz="1400" dirty="0">
                        <a:latin typeface="Verdana" panose="020B0604030504040204" pitchFamily="34" charset="0"/>
                        <a:ea typeface="Verdana" panose="020B0604030504040204" pitchFamily="34" charset="0"/>
                      </a:endParaRPr>
                    </a:p>
                  </a:txBody>
                  <a:tcPr/>
                </a:tc>
                <a:tc>
                  <a:txBody>
                    <a:bodyPr/>
                    <a:lstStyle/>
                    <a:p>
                      <a:pPr algn="just"/>
                      <a:r>
                        <a:rPr lang="en-IN" sz="1400" dirty="0"/>
                        <a:t>NOT ENHANCED</a:t>
                      </a:r>
                      <a:endParaRPr lang="en-IN" sz="14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xmlns="" val="2757438120"/>
                  </a:ext>
                </a:extLst>
              </a:tr>
              <a:tr h="1912439">
                <a:tc>
                  <a:txBody>
                    <a:bodyPr/>
                    <a:lstStyle/>
                    <a:p>
                      <a:pPr algn="just"/>
                      <a:r>
                        <a:rPr lang="en-IN" sz="1400" dirty="0"/>
                        <a:t>LITERATURE SURVEY 3</a:t>
                      </a:r>
                      <a:endParaRPr lang="en-IN" sz="1400" dirty="0">
                        <a:latin typeface="Verdana" panose="020B0604030504040204" pitchFamily="34" charset="0"/>
                        <a:ea typeface="Verdana" panose="020B0604030504040204" pitchFamily="34" charset="0"/>
                      </a:endParaRPr>
                    </a:p>
                  </a:txBody>
                  <a:tcPr/>
                </a:tc>
                <a:tc>
                  <a:txBody>
                    <a:bodyPr/>
                    <a:lstStyle/>
                    <a:p>
                      <a:pPr marL="285750" indent="-285750" algn="just">
                        <a:lnSpc>
                          <a:spcPct val="150000"/>
                        </a:lnSpc>
                        <a:buFont typeface="Arial" panose="020B0604020202020204" pitchFamily="34" charset="0"/>
                        <a:buChar char="•"/>
                      </a:pPr>
                      <a:r>
                        <a:rPr lang="en-US" sz="1400" dirty="0">
                          <a:effectLst/>
                          <a:latin typeface="Verdana" panose="020B0604030504040204" pitchFamily="34" charset="0"/>
                          <a:ea typeface="Verdana" panose="020B0604030504040204" pitchFamily="34" charset="0"/>
                        </a:rPr>
                        <a:t>This study describes an analytical method for the location planning of charging stations for electric vehicles. In this paper, the theoretical framework of the optimum location of charging stations is explained</a:t>
                      </a:r>
                      <a:r>
                        <a:rPr lang="en-US" sz="1200" dirty="0">
                          <a:effectLst/>
                          <a:latin typeface="Times New Roman" panose="02020603050405020304" pitchFamily="18" charset="0"/>
                          <a:ea typeface="Times New Roman" panose="02020603050405020304" pitchFamily="18" charset="0"/>
                        </a:rPr>
                        <a:t>.</a:t>
                      </a:r>
                      <a:endParaRPr lang="en-IN" sz="1400" dirty="0">
                        <a:latin typeface="Verdana" panose="020B0604030504040204" pitchFamily="34" charset="0"/>
                        <a:ea typeface="Verdana" panose="020B060403050404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Verdana" panose="020B0604030504040204" pitchFamily="34" charset="0"/>
                          <a:ea typeface="Verdana" panose="020B0604030504040204" pitchFamily="34" charset="0"/>
                          <a:cs typeface="+mn-cs"/>
                        </a:rPr>
                        <a:t>Here the near by charging stations is not recommended and the distance coverage of the user is not specified. </a:t>
                      </a:r>
                      <a:endParaRPr lang="en-IN" sz="1400" kern="1200" dirty="0">
                        <a:solidFill>
                          <a:schemeClr val="dk1"/>
                        </a:solidFill>
                        <a:effectLst/>
                        <a:latin typeface="Verdana" panose="020B0604030504040204" pitchFamily="34" charset="0"/>
                        <a:ea typeface="Verdana" panose="020B0604030504040204" pitchFamily="34" charset="0"/>
                        <a:cs typeface="+mn-cs"/>
                      </a:endParaRPr>
                    </a:p>
                  </a:txBody>
                  <a:tcPr/>
                </a:tc>
                <a:extLst>
                  <a:ext uri="{0D108BD9-81ED-4DB2-BD59-A6C34878D82A}">
                    <a16:rowId xmlns:a16="http://schemas.microsoft.com/office/drawing/2014/main" xmlns="" val="4293310975"/>
                  </a:ext>
                </a:extLst>
              </a:tr>
            </a:tbl>
          </a:graphicData>
        </a:graphic>
      </p:graphicFrame>
    </p:spTree>
    <p:extLst>
      <p:ext uri="{BB962C8B-B14F-4D97-AF65-F5344CB8AC3E}">
        <p14:creationId xmlns:p14="http://schemas.microsoft.com/office/powerpoint/2010/main" xmlns="" val="419663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31975" y="-414779"/>
            <a:ext cx="11219185" cy="21028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1" u="sng" strike="noStrike" spc="-1" dirty="0">
                <a:solidFill>
                  <a:srgbClr val="000000"/>
                </a:solidFill>
                <a:latin typeface="Verdana"/>
                <a:ea typeface="Verdana"/>
              </a:rPr>
              <a:t>PROBLEM STATEMENT</a:t>
            </a:r>
            <a:endParaRPr lang="en-IN" sz="2800" b="1" u="sng" strike="noStrike" spc="-1" dirty="0">
              <a:latin typeface="Arial"/>
            </a:endParaRPr>
          </a:p>
        </p:txBody>
      </p:sp>
      <p:sp>
        <p:nvSpPr>
          <p:cNvPr id="89" name="CustomShape 2"/>
          <p:cNvSpPr/>
          <p:nvPr/>
        </p:nvSpPr>
        <p:spPr>
          <a:xfrm>
            <a:off x="197963" y="838987"/>
            <a:ext cx="11153197" cy="5335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520">
              <a:lnSpc>
                <a:spcPct val="150000"/>
              </a:lnSpc>
              <a:spcBef>
                <a:spcPts val="1001"/>
              </a:spcBef>
              <a:buClr>
                <a:srgbClr val="000000"/>
              </a:buClr>
            </a:pPr>
            <a:r>
              <a:rPr lang="en-US" sz="2200" b="1" u="sng" strike="noStrike" spc="-1" dirty="0">
                <a:solidFill>
                  <a:srgbClr val="000000"/>
                </a:solidFill>
                <a:latin typeface="Verdana"/>
                <a:ea typeface="Verdana"/>
              </a:rPr>
              <a:t>STATEMENT 1</a:t>
            </a:r>
          </a:p>
          <a:p>
            <a:pPr marL="345420" indent="-342900">
              <a:lnSpc>
                <a:spcPct val="150000"/>
              </a:lnSpc>
              <a:spcBef>
                <a:spcPts val="1001"/>
              </a:spcBef>
              <a:buClr>
                <a:srgbClr val="000000"/>
              </a:buClr>
              <a:buFont typeface="Wingdings" panose="05000000000000000000" pitchFamily="2" charset="2"/>
              <a:buChar char="Ø"/>
            </a:pPr>
            <a:r>
              <a:rPr lang="en-US" sz="2200" b="0" strike="noStrike" spc="-1" dirty="0">
                <a:solidFill>
                  <a:srgbClr val="000000"/>
                </a:solidFill>
                <a:latin typeface="Verdana"/>
                <a:ea typeface="Verdana"/>
              </a:rPr>
              <a:t>To cover the demand of electrical charging location for the convenience of the number of electric vehicle users with the distance of EV stations.</a:t>
            </a:r>
          </a:p>
          <a:p>
            <a:pPr marL="2520">
              <a:lnSpc>
                <a:spcPct val="170000"/>
              </a:lnSpc>
              <a:spcBef>
                <a:spcPts val="1001"/>
              </a:spcBef>
              <a:buClr>
                <a:srgbClr val="000000"/>
              </a:buClr>
            </a:pPr>
            <a:r>
              <a:rPr lang="en-US" sz="2200" b="1" u="sng" spc="-1" dirty="0">
                <a:solidFill>
                  <a:srgbClr val="000000"/>
                </a:solidFill>
                <a:latin typeface="Verdana"/>
                <a:ea typeface="Verdana"/>
              </a:rPr>
              <a:t>STATEMENT 2</a:t>
            </a:r>
            <a:endParaRPr lang="en-IN" sz="2200" b="1" u="sng" strike="noStrike" spc="-1" dirty="0">
              <a:latin typeface="Arial"/>
            </a:endParaRPr>
          </a:p>
          <a:p>
            <a:pPr marL="345420" indent="-342900">
              <a:lnSpc>
                <a:spcPct val="170000"/>
              </a:lnSpc>
              <a:spcBef>
                <a:spcPts val="1001"/>
              </a:spcBef>
              <a:buClr>
                <a:srgbClr val="222222"/>
              </a:buClr>
              <a:buFont typeface="Wingdings" panose="05000000000000000000" pitchFamily="2" charset="2"/>
              <a:buChar char="Ø"/>
            </a:pPr>
            <a:r>
              <a:rPr lang="en-US" sz="2200" b="0" strike="noStrike" spc="-1" dirty="0">
                <a:solidFill>
                  <a:srgbClr val="222222"/>
                </a:solidFill>
                <a:latin typeface="Verdana"/>
                <a:ea typeface="Verdana"/>
              </a:rPr>
              <a:t>To build the total social cost model based on economic cost by adopted random forest algorithms to solve objective optimization problems.</a:t>
            </a:r>
          </a:p>
          <a:p>
            <a:pPr marL="2520">
              <a:lnSpc>
                <a:spcPct val="170000"/>
              </a:lnSpc>
              <a:spcBef>
                <a:spcPts val="1001"/>
              </a:spcBef>
              <a:buClr>
                <a:srgbClr val="222222"/>
              </a:buClr>
            </a:pPr>
            <a:r>
              <a:rPr lang="en-US" sz="2200" b="1" u="sng" spc="-1" dirty="0">
                <a:solidFill>
                  <a:srgbClr val="222222"/>
                </a:solidFill>
                <a:latin typeface="Verdana"/>
                <a:ea typeface="Verdana"/>
              </a:rPr>
              <a:t>STATEMENT 3</a:t>
            </a:r>
            <a:endParaRPr lang="en-IN" sz="2200" b="1" u="sng" strike="noStrike" spc="-1" dirty="0">
              <a:latin typeface="Arial"/>
            </a:endParaRPr>
          </a:p>
          <a:p>
            <a:pPr marL="345420" indent="-342900">
              <a:lnSpc>
                <a:spcPct val="170000"/>
              </a:lnSpc>
              <a:spcBef>
                <a:spcPts val="1001"/>
              </a:spcBef>
              <a:buClr>
                <a:srgbClr val="222222"/>
              </a:buClr>
              <a:buFont typeface="Wingdings" panose="05000000000000000000" pitchFamily="2" charset="2"/>
              <a:buChar char="Ø"/>
            </a:pPr>
            <a:r>
              <a:rPr lang="en-US" sz="2200" b="0" strike="noStrike" spc="-1" dirty="0">
                <a:solidFill>
                  <a:srgbClr val="222222"/>
                </a:solidFill>
                <a:latin typeface="Verdana"/>
                <a:ea typeface="Verdana"/>
              </a:rPr>
              <a:t>To design and develop the optimal charging location for </a:t>
            </a:r>
            <a:r>
              <a:rPr lang="en-US" sz="2200" b="0" strike="noStrike" spc="-1" dirty="0" err="1">
                <a:solidFill>
                  <a:srgbClr val="222222"/>
                </a:solidFill>
                <a:latin typeface="Verdana"/>
                <a:ea typeface="Verdana"/>
              </a:rPr>
              <a:t>Ev’s</a:t>
            </a:r>
            <a:r>
              <a:rPr lang="en-US" sz="2200" b="0" strike="noStrike" spc="-1" dirty="0">
                <a:solidFill>
                  <a:srgbClr val="222222"/>
                </a:solidFill>
                <a:latin typeface="Verdana"/>
                <a:ea typeface="Verdana"/>
              </a:rPr>
              <a:t> using Random Forest Algorithm with real-time data.</a:t>
            </a:r>
            <a:endParaRPr lang="en-IN" sz="22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72000" y="216000"/>
            <a:ext cx="11448000" cy="864000"/>
          </a:xfrm>
          <a:prstGeom prst="rect">
            <a:avLst/>
          </a:prstGeom>
          <a:noFill/>
          <a:ln>
            <a:noFill/>
          </a:ln>
        </p:spPr>
        <p:txBody>
          <a:bodyPr lIns="90000" tIns="45000" rIns="90000" bIns="45000">
            <a:noAutofit/>
          </a:bodyPr>
          <a:lstStyle/>
          <a:p>
            <a:r>
              <a:rPr lang="en-IN" sz="2800" b="1" u="sng" strike="noStrike" spc="-1" dirty="0">
                <a:latin typeface="Verdana" panose="020B0604030504040204" pitchFamily="34" charset="0"/>
                <a:ea typeface="Verdana" panose="020B0604030504040204" pitchFamily="34" charset="0"/>
              </a:rPr>
              <a:t>MODULE-1</a:t>
            </a:r>
          </a:p>
        </p:txBody>
      </p:sp>
      <p:sp>
        <p:nvSpPr>
          <p:cNvPr id="100" name="CustomShape 2"/>
          <p:cNvSpPr/>
          <p:nvPr/>
        </p:nvSpPr>
        <p:spPr>
          <a:xfrm>
            <a:off x="1696824" y="1247753"/>
            <a:ext cx="2767175"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b="0" strike="noStrike" spc="-1" dirty="0">
                <a:solidFill>
                  <a:schemeClr val="accent1"/>
                </a:solidFill>
                <a:latin typeface="Verdana" panose="020B0604030504040204" pitchFamily="34" charset="0"/>
                <a:ea typeface="Verdana" panose="020B0604030504040204" pitchFamily="34" charset="0"/>
              </a:rPr>
              <a:t>YEAR</a:t>
            </a:r>
          </a:p>
        </p:txBody>
      </p:sp>
      <p:sp>
        <p:nvSpPr>
          <p:cNvPr id="101" name="CustomShape 3"/>
          <p:cNvSpPr/>
          <p:nvPr/>
        </p:nvSpPr>
        <p:spPr>
          <a:xfrm>
            <a:off x="5622086" y="1996646"/>
            <a:ext cx="3503059"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b="0" strike="noStrike" spc="-1" dirty="0">
                <a:solidFill>
                  <a:schemeClr val="accent1"/>
                </a:solidFill>
                <a:latin typeface="Verdana" panose="020B0604030504040204" pitchFamily="34" charset="0"/>
                <a:ea typeface="Verdana" panose="020B0604030504040204" pitchFamily="34" charset="0"/>
              </a:rPr>
              <a:t>EXISTING EV STATION </a:t>
            </a:r>
          </a:p>
          <a:p>
            <a:pPr algn="ctr"/>
            <a:r>
              <a:rPr lang="en-IN" sz="2200" b="0" strike="noStrike" spc="-1" dirty="0">
                <a:solidFill>
                  <a:schemeClr val="accent1"/>
                </a:solidFill>
                <a:latin typeface="Verdana" panose="020B0604030504040204" pitchFamily="34" charset="0"/>
                <a:ea typeface="Verdana" panose="020B0604030504040204" pitchFamily="34" charset="0"/>
              </a:rPr>
              <a:t>PREDICTION</a:t>
            </a:r>
          </a:p>
        </p:txBody>
      </p:sp>
      <p:sp>
        <p:nvSpPr>
          <p:cNvPr id="102" name="CustomShape 4"/>
          <p:cNvSpPr/>
          <p:nvPr/>
        </p:nvSpPr>
        <p:spPr>
          <a:xfrm>
            <a:off x="1696825" y="2765023"/>
            <a:ext cx="2767175"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b="0" strike="noStrike" spc="-1" dirty="0">
                <a:solidFill>
                  <a:schemeClr val="accent1"/>
                </a:solidFill>
                <a:latin typeface="Verdana" panose="020B0604030504040204" pitchFamily="34" charset="0"/>
                <a:ea typeface="Verdana" panose="020B0604030504040204" pitchFamily="34" charset="0"/>
              </a:rPr>
              <a:t>NO. OF CHARGING </a:t>
            </a:r>
          </a:p>
          <a:p>
            <a:pPr algn="ctr"/>
            <a:r>
              <a:rPr lang="en-IN" sz="2200" b="0" strike="noStrike" spc="-1" dirty="0">
                <a:solidFill>
                  <a:schemeClr val="accent1"/>
                </a:solidFill>
                <a:latin typeface="Verdana" panose="020B0604030504040204" pitchFamily="34" charset="0"/>
                <a:ea typeface="Verdana" panose="020B0604030504040204" pitchFamily="34" charset="0"/>
              </a:rPr>
              <a:t>STATIONS</a:t>
            </a:r>
          </a:p>
        </p:txBody>
      </p:sp>
      <p:sp>
        <p:nvSpPr>
          <p:cNvPr id="103" name="Line 5"/>
          <p:cNvSpPr/>
          <p:nvPr/>
        </p:nvSpPr>
        <p:spPr>
          <a:xfrm>
            <a:off x="4463999" y="1567355"/>
            <a:ext cx="1152000" cy="72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4" name="Line 6"/>
          <p:cNvSpPr/>
          <p:nvPr/>
        </p:nvSpPr>
        <p:spPr>
          <a:xfrm flipV="1">
            <a:off x="4470087" y="2464646"/>
            <a:ext cx="1152000" cy="64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5" name="TextShape 7"/>
          <p:cNvSpPr txBox="1"/>
          <p:nvPr/>
        </p:nvSpPr>
        <p:spPr>
          <a:xfrm>
            <a:off x="670268" y="4320001"/>
            <a:ext cx="11304000" cy="1224000"/>
          </a:xfrm>
          <a:prstGeom prst="rect">
            <a:avLst/>
          </a:prstGeom>
          <a:noFill/>
          <a:ln>
            <a:noFill/>
          </a:ln>
        </p:spPr>
        <p:txBody>
          <a:bodyPr lIns="90000" tIns="45000" rIns="90000" bIns="45000">
            <a:noAutofit/>
          </a:bodyPr>
          <a:lstStyle/>
          <a:p>
            <a:pPr marL="342900" indent="-342900">
              <a:lnSpc>
                <a:spcPct val="90000"/>
              </a:lnSpc>
              <a:spcBef>
                <a:spcPts val="1001"/>
              </a:spcBef>
              <a:buFont typeface="Wingdings" panose="05000000000000000000" pitchFamily="2" charset="2"/>
              <a:buChar char="Ø"/>
              <a:tabLst>
                <a:tab pos="0" algn="l"/>
              </a:tabLst>
            </a:pPr>
            <a:r>
              <a:rPr lang="en-US" sz="2200" b="0" strike="noStrike" spc="-1" dirty="0">
                <a:solidFill>
                  <a:srgbClr val="000000"/>
                </a:solidFill>
                <a:latin typeface="Verdana"/>
                <a:ea typeface="Verdana"/>
              </a:rPr>
              <a:t>Collecting the data sets like number of charging stations and year for calculating the electric vehicle charging stations in existing year.</a:t>
            </a:r>
            <a:endParaRPr lang="en-IN" sz="2200" b="0" strike="noStrike" spc="-1" dirty="0">
              <a:latin typeface="Arial"/>
            </a:endParaRPr>
          </a:p>
        </p:txBody>
      </p:sp>
      <p:sp>
        <p:nvSpPr>
          <p:cNvPr id="2" name="Left Brace 1">
            <a:extLst>
              <a:ext uri="{FF2B5EF4-FFF2-40B4-BE49-F238E27FC236}">
                <a16:creationId xmlns:a16="http://schemas.microsoft.com/office/drawing/2014/main" xmlns="" id="{B0605383-23A4-EA7C-54FC-74336458F2E2}"/>
              </a:ext>
            </a:extLst>
          </p:cNvPr>
          <p:cNvSpPr/>
          <p:nvPr/>
        </p:nvSpPr>
        <p:spPr>
          <a:xfrm>
            <a:off x="999241" y="1527142"/>
            <a:ext cx="348792" cy="19018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xmlns="" id="{C884E2CE-0FE1-FD9F-A4C3-06A1F51EA1C7}"/>
              </a:ext>
            </a:extLst>
          </p:cNvPr>
          <p:cNvSpPr txBox="1"/>
          <p:nvPr/>
        </p:nvSpPr>
        <p:spPr>
          <a:xfrm>
            <a:off x="9125145" y="2095314"/>
            <a:ext cx="115200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OUTPUT</a:t>
            </a:r>
            <a:endParaRPr lang="en-IN"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xmlns="" id="{9F4245F4-0FFD-547B-6C6F-3EEACC134AB2}"/>
              </a:ext>
            </a:extLst>
          </p:cNvPr>
          <p:cNvSpPr txBox="1"/>
          <p:nvPr/>
        </p:nvSpPr>
        <p:spPr>
          <a:xfrm>
            <a:off x="152400" y="2518528"/>
            <a:ext cx="1005327"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INPUT</a:t>
            </a: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32000" y="216000"/>
            <a:ext cx="11448000" cy="864000"/>
          </a:xfrm>
          <a:prstGeom prst="rect">
            <a:avLst/>
          </a:prstGeom>
          <a:noFill/>
          <a:ln>
            <a:noFill/>
          </a:ln>
        </p:spPr>
        <p:txBody>
          <a:bodyPr lIns="90000" tIns="45000" rIns="90000" bIns="45000">
            <a:noAutofit/>
          </a:bodyPr>
          <a:lstStyle/>
          <a:p>
            <a:r>
              <a:rPr lang="en-IN" sz="2800" b="1" u="sng" strike="noStrike" spc="-1" dirty="0">
                <a:latin typeface="Verdana" panose="020B0604030504040204" pitchFamily="34" charset="0"/>
                <a:ea typeface="Verdana" panose="020B0604030504040204" pitchFamily="34" charset="0"/>
              </a:rPr>
              <a:t>MODULE-2</a:t>
            </a:r>
          </a:p>
        </p:txBody>
      </p:sp>
      <p:sp>
        <p:nvSpPr>
          <p:cNvPr id="100" name="CustomShape 2"/>
          <p:cNvSpPr/>
          <p:nvPr/>
        </p:nvSpPr>
        <p:spPr>
          <a:xfrm>
            <a:off x="1642062" y="1213891"/>
            <a:ext cx="2821938"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b="0" strike="noStrike" spc="-1" dirty="0">
                <a:solidFill>
                  <a:schemeClr val="accent1"/>
                </a:solidFill>
                <a:latin typeface="Verdana" panose="020B0604030504040204" pitchFamily="34" charset="0"/>
                <a:ea typeface="Verdana" panose="020B0604030504040204" pitchFamily="34" charset="0"/>
              </a:rPr>
              <a:t>YEAR</a:t>
            </a:r>
          </a:p>
        </p:txBody>
      </p:sp>
      <p:sp>
        <p:nvSpPr>
          <p:cNvPr id="101" name="CustomShape 3"/>
          <p:cNvSpPr/>
          <p:nvPr/>
        </p:nvSpPr>
        <p:spPr>
          <a:xfrm>
            <a:off x="5616000" y="1935409"/>
            <a:ext cx="3056660"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spc="-1" dirty="0">
                <a:solidFill>
                  <a:schemeClr val="accent1"/>
                </a:solidFill>
                <a:latin typeface="Verdana" panose="020B0604030504040204" pitchFamily="34" charset="0"/>
                <a:ea typeface="Verdana" panose="020B0604030504040204" pitchFamily="34" charset="0"/>
              </a:rPr>
              <a:t>FUTURE</a:t>
            </a:r>
            <a:r>
              <a:rPr lang="en-IN" sz="2200" b="0" strike="noStrike" spc="-1" dirty="0">
                <a:solidFill>
                  <a:schemeClr val="accent1"/>
                </a:solidFill>
                <a:latin typeface="Verdana" panose="020B0604030504040204" pitchFamily="34" charset="0"/>
                <a:ea typeface="Verdana" panose="020B0604030504040204" pitchFamily="34" charset="0"/>
              </a:rPr>
              <a:t> EV STATION </a:t>
            </a:r>
          </a:p>
          <a:p>
            <a:pPr algn="ctr"/>
            <a:r>
              <a:rPr lang="en-IN" sz="2200" b="0" strike="noStrike" spc="-1" dirty="0">
                <a:solidFill>
                  <a:schemeClr val="accent1"/>
                </a:solidFill>
                <a:latin typeface="Verdana" panose="020B0604030504040204" pitchFamily="34" charset="0"/>
                <a:ea typeface="Verdana" panose="020B0604030504040204" pitchFamily="34" charset="0"/>
              </a:rPr>
              <a:t>PREDICTION</a:t>
            </a:r>
          </a:p>
        </p:txBody>
      </p:sp>
      <p:sp>
        <p:nvSpPr>
          <p:cNvPr id="102" name="CustomShape 4"/>
          <p:cNvSpPr/>
          <p:nvPr/>
        </p:nvSpPr>
        <p:spPr>
          <a:xfrm>
            <a:off x="1725105" y="2836169"/>
            <a:ext cx="2738895"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sz="2200" b="0" strike="noStrike" spc="-1" dirty="0">
                <a:solidFill>
                  <a:schemeClr val="accent1"/>
                </a:solidFill>
                <a:latin typeface="Verdana" panose="020B0604030504040204" pitchFamily="34" charset="0"/>
                <a:ea typeface="Verdana" panose="020B0604030504040204" pitchFamily="34" charset="0"/>
              </a:rPr>
              <a:t>NO. OF CHARGING </a:t>
            </a:r>
          </a:p>
          <a:p>
            <a:pPr algn="ctr"/>
            <a:r>
              <a:rPr lang="en-IN" sz="2200" b="0" strike="noStrike" spc="-1" dirty="0">
                <a:solidFill>
                  <a:schemeClr val="accent1"/>
                </a:solidFill>
                <a:latin typeface="Verdana" panose="020B0604030504040204" pitchFamily="34" charset="0"/>
                <a:ea typeface="Verdana" panose="020B0604030504040204" pitchFamily="34" charset="0"/>
              </a:rPr>
              <a:t>STATIONS</a:t>
            </a:r>
          </a:p>
        </p:txBody>
      </p:sp>
      <p:sp>
        <p:nvSpPr>
          <p:cNvPr id="103" name="Line 5"/>
          <p:cNvSpPr/>
          <p:nvPr/>
        </p:nvSpPr>
        <p:spPr>
          <a:xfrm>
            <a:off x="4464000" y="1557528"/>
            <a:ext cx="1152000" cy="72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4" name="Line 6"/>
          <p:cNvSpPr/>
          <p:nvPr/>
        </p:nvSpPr>
        <p:spPr>
          <a:xfrm flipV="1">
            <a:off x="4464000" y="2587444"/>
            <a:ext cx="1152000" cy="64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5" name="TextShape 7"/>
          <p:cNvSpPr txBox="1"/>
          <p:nvPr/>
        </p:nvSpPr>
        <p:spPr>
          <a:xfrm>
            <a:off x="888000" y="4248001"/>
            <a:ext cx="11304000" cy="1224000"/>
          </a:xfrm>
          <a:prstGeom prst="rect">
            <a:avLst/>
          </a:prstGeom>
          <a:noFill/>
          <a:ln>
            <a:noFill/>
          </a:ln>
        </p:spPr>
        <p:txBody>
          <a:bodyPr lIns="90000" tIns="45000" rIns="90000" bIns="45000">
            <a:noAutofit/>
          </a:bodyPr>
          <a:lstStyle/>
          <a:p>
            <a:pPr marL="342900" indent="-342900">
              <a:lnSpc>
                <a:spcPct val="90000"/>
              </a:lnSpc>
              <a:spcBef>
                <a:spcPts val="1001"/>
              </a:spcBef>
              <a:buFont typeface="Wingdings" panose="05000000000000000000" pitchFamily="2" charset="2"/>
              <a:buChar char="Ø"/>
              <a:tabLst>
                <a:tab pos="0" algn="l"/>
              </a:tabLst>
            </a:pPr>
            <a:r>
              <a:rPr lang="en-US" sz="2200" b="0" strike="noStrike" spc="-1" dirty="0">
                <a:solidFill>
                  <a:srgbClr val="000000"/>
                </a:solidFill>
                <a:latin typeface="Verdana"/>
                <a:ea typeface="Verdana"/>
              </a:rPr>
              <a:t>Collecting the data sets like number of charging stations and year for </a:t>
            </a:r>
            <a:r>
              <a:rPr lang="en-US" sz="2200" spc="-1" dirty="0">
                <a:solidFill>
                  <a:srgbClr val="000000"/>
                </a:solidFill>
                <a:latin typeface="Verdana"/>
                <a:ea typeface="Verdana"/>
              </a:rPr>
              <a:t>predicting </a:t>
            </a:r>
            <a:r>
              <a:rPr lang="en-US" sz="2200" b="0" strike="noStrike" spc="-1" dirty="0">
                <a:solidFill>
                  <a:srgbClr val="000000"/>
                </a:solidFill>
                <a:latin typeface="Verdana"/>
                <a:ea typeface="Verdana"/>
              </a:rPr>
              <a:t> the electric vehicle charging stations </a:t>
            </a:r>
            <a:r>
              <a:rPr lang="en-US" sz="2200" spc="-1" dirty="0">
                <a:solidFill>
                  <a:srgbClr val="000000"/>
                </a:solidFill>
                <a:latin typeface="Verdana"/>
                <a:ea typeface="Verdana"/>
              </a:rPr>
              <a:t>for upcoming years</a:t>
            </a:r>
            <a:r>
              <a:rPr lang="en-US" sz="2200" b="0" strike="noStrike" spc="-1" dirty="0">
                <a:solidFill>
                  <a:srgbClr val="000000"/>
                </a:solidFill>
                <a:latin typeface="Verdana"/>
                <a:ea typeface="Verdana"/>
              </a:rPr>
              <a:t> .</a:t>
            </a:r>
            <a:endParaRPr lang="en-IN" sz="2200" b="0" strike="noStrike" spc="-1" dirty="0">
              <a:latin typeface="Arial"/>
            </a:endParaRPr>
          </a:p>
        </p:txBody>
      </p:sp>
      <p:sp>
        <p:nvSpPr>
          <p:cNvPr id="9" name="TextBox 8">
            <a:extLst>
              <a:ext uri="{FF2B5EF4-FFF2-40B4-BE49-F238E27FC236}">
                <a16:creationId xmlns:a16="http://schemas.microsoft.com/office/drawing/2014/main" xmlns="" id="{C8E6A42D-970C-8455-6A03-2EC0BCE5852D}"/>
              </a:ext>
            </a:extLst>
          </p:cNvPr>
          <p:cNvSpPr txBox="1"/>
          <p:nvPr/>
        </p:nvSpPr>
        <p:spPr>
          <a:xfrm>
            <a:off x="385336" y="2371225"/>
            <a:ext cx="1005327"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INPUT</a:t>
            </a:r>
            <a:endParaRPr lang="en-IN" dirty="0">
              <a:latin typeface="Verdana" panose="020B0604030504040204" pitchFamily="34" charset="0"/>
              <a:ea typeface="Verdana" panose="020B0604030504040204" pitchFamily="34" charset="0"/>
            </a:endParaRPr>
          </a:p>
        </p:txBody>
      </p:sp>
      <p:sp>
        <p:nvSpPr>
          <p:cNvPr id="10" name="Left Brace 9">
            <a:extLst>
              <a:ext uri="{FF2B5EF4-FFF2-40B4-BE49-F238E27FC236}">
                <a16:creationId xmlns:a16="http://schemas.microsoft.com/office/drawing/2014/main" xmlns="" id="{61AE60CA-A26C-4B37-0E69-3D506551BD50}"/>
              </a:ext>
            </a:extLst>
          </p:cNvPr>
          <p:cNvSpPr/>
          <p:nvPr/>
        </p:nvSpPr>
        <p:spPr>
          <a:xfrm>
            <a:off x="1293270" y="1567599"/>
            <a:ext cx="348792" cy="19018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xmlns="" id="{72DF34C8-F2D3-A63E-94DC-0DEF9A4ED993}"/>
              </a:ext>
            </a:extLst>
          </p:cNvPr>
          <p:cNvSpPr txBox="1"/>
          <p:nvPr/>
        </p:nvSpPr>
        <p:spPr>
          <a:xfrm>
            <a:off x="9128412" y="2110002"/>
            <a:ext cx="115200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OUTPUT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xmlns="" val="307695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336000" y="293828"/>
            <a:ext cx="11520000" cy="792000"/>
          </a:xfrm>
          <a:prstGeom prst="rect">
            <a:avLst/>
          </a:prstGeom>
          <a:noFill/>
          <a:ln>
            <a:noFill/>
          </a:ln>
        </p:spPr>
        <p:txBody>
          <a:bodyPr lIns="90000" tIns="45000" rIns="90000" bIns="45000">
            <a:noAutofit/>
          </a:bodyPr>
          <a:lstStyle/>
          <a:p>
            <a:r>
              <a:rPr lang="en-IN" sz="2800" b="1" u="sng" strike="noStrike" spc="-1" dirty="0">
                <a:latin typeface="Verdana" panose="020B0604030504040204" pitchFamily="34" charset="0"/>
                <a:ea typeface="Verdana" panose="020B0604030504040204" pitchFamily="34" charset="0"/>
              </a:rPr>
              <a:t>MODULE-3</a:t>
            </a:r>
          </a:p>
          <a:p>
            <a:endParaRPr lang="en-IN" b="0" strike="noStrike" spc="-1" dirty="0">
              <a:solidFill>
                <a:schemeClr val="accent1"/>
              </a:solidFill>
              <a:latin typeface="Verdana" panose="020B0604030504040204" pitchFamily="34" charset="0"/>
              <a:ea typeface="Verdana" panose="020B0604030504040204" pitchFamily="34" charset="0"/>
            </a:endParaRPr>
          </a:p>
        </p:txBody>
      </p:sp>
      <p:sp>
        <p:nvSpPr>
          <p:cNvPr id="107" name="CustomShape 2"/>
          <p:cNvSpPr/>
          <p:nvPr/>
        </p:nvSpPr>
        <p:spPr>
          <a:xfrm>
            <a:off x="2068330" y="1170483"/>
            <a:ext cx="2664000"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b="0" strike="noStrike" spc="-1" dirty="0">
                <a:solidFill>
                  <a:schemeClr val="accent1"/>
                </a:solidFill>
                <a:latin typeface="Verdana" panose="020B0604030504040204" pitchFamily="34" charset="0"/>
                <a:ea typeface="Verdana" panose="020B0604030504040204" pitchFamily="34" charset="0"/>
              </a:rPr>
              <a:t>TYPE OF VEHICLE</a:t>
            </a:r>
          </a:p>
        </p:txBody>
      </p:sp>
      <p:sp>
        <p:nvSpPr>
          <p:cNvPr id="108" name="CustomShape 3"/>
          <p:cNvSpPr/>
          <p:nvPr/>
        </p:nvSpPr>
        <p:spPr>
          <a:xfrm>
            <a:off x="2068330" y="2268297"/>
            <a:ext cx="2664000"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b="0" strike="noStrike" spc="-1">
                <a:solidFill>
                  <a:schemeClr val="accent1"/>
                </a:solidFill>
                <a:latin typeface="Verdana" panose="020B0604030504040204" pitchFamily="34" charset="0"/>
                <a:ea typeface="Verdana" panose="020B0604030504040204" pitchFamily="34" charset="0"/>
              </a:rPr>
              <a:t>KILOMETERS</a:t>
            </a:r>
          </a:p>
          <a:p>
            <a:pPr algn="ctr"/>
            <a:r>
              <a:rPr lang="en-IN" b="0" strike="noStrike" spc="-1">
                <a:solidFill>
                  <a:schemeClr val="accent1"/>
                </a:solidFill>
                <a:latin typeface="Verdana" panose="020B0604030504040204" pitchFamily="34" charset="0"/>
                <a:ea typeface="Verdana" panose="020B0604030504040204" pitchFamily="34" charset="0"/>
              </a:rPr>
              <a:t>COVERAGE</a:t>
            </a:r>
          </a:p>
        </p:txBody>
      </p:sp>
      <p:sp>
        <p:nvSpPr>
          <p:cNvPr id="109" name="CustomShape 4"/>
          <p:cNvSpPr/>
          <p:nvPr/>
        </p:nvSpPr>
        <p:spPr>
          <a:xfrm>
            <a:off x="5956330" y="2149015"/>
            <a:ext cx="2664000"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b="0" strike="noStrike" spc="-1" dirty="0">
                <a:solidFill>
                  <a:schemeClr val="accent1"/>
                </a:solidFill>
                <a:latin typeface="Verdana" panose="020B0604030504040204" pitchFamily="34" charset="0"/>
                <a:ea typeface="Verdana" panose="020B0604030504040204" pitchFamily="34" charset="0"/>
              </a:rPr>
              <a:t>EV STATION </a:t>
            </a:r>
          </a:p>
          <a:p>
            <a:pPr algn="ctr"/>
            <a:r>
              <a:rPr lang="en-IN" b="0" strike="noStrike" spc="-1" dirty="0">
                <a:solidFill>
                  <a:schemeClr val="accent1"/>
                </a:solidFill>
                <a:latin typeface="Verdana" panose="020B0604030504040204" pitchFamily="34" charset="0"/>
                <a:ea typeface="Verdana" panose="020B0604030504040204" pitchFamily="34" charset="0"/>
              </a:rPr>
              <a:t>RECOMMENDATION </a:t>
            </a:r>
          </a:p>
          <a:p>
            <a:pPr algn="ctr"/>
            <a:r>
              <a:rPr lang="en-IN" b="0" strike="noStrike" spc="-1" dirty="0">
                <a:solidFill>
                  <a:schemeClr val="accent1"/>
                </a:solidFill>
                <a:latin typeface="Verdana" panose="020B0604030504040204" pitchFamily="34" charset="0"/>
                <a:ea typeface="Verdana" panose="020B0604030504040204" pitchFamily="34" charset="0"/>
              </a:rPr>
              <a:t>FOR USER </a:t>
            </a:r>
          </a:p>
        </p:txBody>
      </p:sp>
      <p:sp>
        <p:nvSpPr>
          <p:cNvPr id="110" name="Line 5"/>
          <p:cNvSpPr/>
          <p:nvPr/>
        </p:nvSpPr>
        <p:spPr>
          <a:xfrm>
            <a:off x="4732330" y="1651682"/>
            <a:ext cx="1224000" cy="576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1" name="Line 6"/>
          <p:cNvSpPr/>
          <p:nvPr/>
        </p:nvSpPr>
        <p:spPr>
          <a:xfrm flipV="1">
            <a:off x="4732330" y="2396993"/>
            <a:ext cx="1224000" cy="4726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 name="CustomShape 2">
            <a:extLst>
              <a:ext uri="{FF2B5EF4-FFF2-40B4-BE49-F238E27FC236}">
                <a16:creationId xmlns:a16="http://schemas.microsoft.com/office/drawing/2014/main" xmlns="" id="{F8644FFA-90E8-E915-2186-18A54B54E135}"/>
              </a:ext>
            </a:extLst>
          </p:cNvPr>
          <p:cNvSpPr/>
          <p:nvPr/>
        </p:nvSpPr>
        <p:spPr>
          <a:xfrm>
            <a:off x="2068330" y="3604318"/>
            <a:ext cx="2664000" cy="792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IN" b="0" strike="noStrike" spc="-1" dirty="0">
                <a:solidFill>
                  <a:schemeClr val="accent1"/>
                </a:solidFill>
                <a:latin typeface="Verdana" panose="020B0604030504040204" pitchFamily="34" charset="0"/>
                <a:ea typeface="Verdana" panose="020B0604030504040204" pitchFamily="34" charset="0"/>
              </a:rPr>
              <a:t>DISTANCE COVERAGE</a:t>
            </a:r>
          </a:p>
          <a:p>
            <a:pPr algn="ctr"/>
            <a:r>
              <a:rPr lang="en-IN" b="0" strike="noStrike" spc="-1" dirty="0">
                <a:solidFill>
                  <a:schemeClr val="accent1"/>
                </a:solidFill>
                <a:latin typeface="Verdana" panose="020B0604030504040204" pitchFamily="34" charset="0"/>
                <a:ea typeface="Verdana" panose="020B0604030504040204" pitchFamily="34" charset="0"/>
              </a:rPr>
              <a:t>OF ELECTRIC </a:t>
            </a:r>
          </a:p>
          <a:p>
            <a:pPr algn="ctr"/>
            <a:r>
              <a:rPr lang="en-IN" spc="-1">
                <a:solidFill>
                  <a:schemeClr val="accent1"/>
                </a:solidFill>
                <a:latin typeface="Verdana" panose="020B0604030504040204" pitchFamily="34" charset="0"/>
                <a:ea typeface="Verdana" panose="020B0604030504040204" pitchFamily="34" charset="0"/>
              </a:rPr>
              <a:t>VEHICLE</a:t>
            </a:r>
            <a:endParaRPr lang="en-IN" b="0" strike="noStrike" spc="-1" dirty="0">
              <a:solidFill>
                <a:schemeClr val="accent1"/>
              </a:solidFill>
              <a:latin typeface="Verdana" panose="020B0604030504040204" pitchFamily="34" charset="0"/>
              <a:ea typeface="Verdana" panose="020B0604030504040204" pitchFamily="34" charset="0"/>
            </a:endParaRPr>
          </a:p>
        </p:txBody>
      </p:sp>
      <p:sp>
        <p:nvSpPr>
          <p:cNvPr id="9" name="Line 6">
            <a:extLst>
              <a:ext uri="{FF2B5EF4-FFF2-40B4-BE49-F238E27FC236}">
                <a16:creationId xmlns:a16="http://schemas.microsoft.com/office/drawing/2014/main" xmlns="" id="{9776A8BB-49D2-355B-5610-C565D00AD44F}"/>
              </a:ext>
            </a:extLst>
          </p:cNvPr>
          <p:cNvSpPr/>
          <p:nvPr/>
        </p:nvSpPr>
        <p:spPr>
          <a:xfrm flipV="1">
            <a:off x="4732330" y="2693036"/>
            <a:ext cx="1224000" cy="1249015"/>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1" name="TextBox 10">
            <a:extLst>
              <a:ext uri="{FF2B5EF4-FFF2-40B4-BE49-F238E27FC236}">
                <a16:creationId xmlns:a16="http://schemas.microsoft.com/office/drawing/2014/main" xmlns="" id="{B857A7C9-13E4-F91B-7A4D-125158394C0E}"/>
              </a:ext>
            </a:extLst>
          </p:cNvPr>
          <p:cNvSpPr txBox="1"/>
          <p:nvPr/>
        </p:nvSpPr>
        <p:spPr>
          <a:xfrm>
            <a:off x="455790" y="4918076"/>
            <a:ext cx="11001080" cy="769441"/>
          </a:xfrm>
          <a:prstGeom prst="rect">
            <a:avLst/>
          </a:prstGeom>
          <a:noFill/>
        </p:spPr>
        <p:txBody>
          <a:bodyPr wrap="square">
            <a:spAutoFit/>
          </a:bodyPr>
          <a:lstStyle/>
          <a:p>
            <a:pPr marL="342900" indent="-342900">
              <a:buFont typeface="Wingdings" panose="05000000000000000000" pitchFamily="2" charset="2"/>
              <a:buChar char="Ø"/>
            </a:pPr>
            <a:r>
              <a:rPr lang="en-US" sz="2200" b="0" strike="noStrike" spc="-1" dirty="0">
                <a:uFillTx/>
                <a:latin typeface="Verdana" panose="020B0604030504040204" pitchFamily="34" charset="0"/>
                <a:ea typeface="Verdana" panose="020B0604030504040204" pitchFamily="34" charset="0"/>
              </a:rPr>
              <a:t>Electric vehicle charging station recommendation based on user requirements like user’s type of electric vehicle and kilometer coverage</a:t>
            </a:r>
            <a:r>
              <a:rPr lang="en-US" b="0" strike="noStrike" spc="-1" dirty="0">
                <a:solidFill>
                  <a:schemeClr val="accent1"/>
                </a:solidFill>
                <a:uFillTx/>
                <a:latin typeface="Verdana" panose="020B0604030504040204" pitchFamily="34" charset="0"/>
                <a:ea typeface="Verdana" panose="020B0604030504040204" pitchFamily="34" charset="0"/>
              </a:rPr>
              <a:t>.</a:t>
            </a:r>
          </a:p>
        </p:txBody>
      </p:sp>
      <p:sp>
        <p:nvSpPr>
          <p:cNvPr id="12" name="TextBox 11">
            <a:extLst>
              <a:ext uri="{FF2B5EF4-FFF2-40B4-BE49-F238E27FC236}">
                <a16:creationId xmlns:a16="http://schemas.microsoft.com/office/drawing/2014/main" xmlns="" id="{74383E86-C624-D3CE-AE56-1910855966A9}"/>
              </a:ext>
            </a:extLst>
          </p:cNvPr>
          <p:cNvSpPr txBox="1"/>
          <p:nvPr/>
        </p:nvSpPr>
        <p:spPr>
          <a:xfrm>
            <a:off x="8715415" y="2294965"/>
            <a:ext cx="115200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OUTPUT</a:t>
            </a:r>
            <a:endParaRPr lang="en-IN" dirty="0">
              <a:latin typeface="Verdana" panose="020B0604030504040204" pitchFamily="34" charset="0"/>
              <a:ea typeface="Verdana" panose="020B0604030504040204" pitchFamily="34" charset="0"/>
            </a:endParaRPr>
          </a:p>
        </p:txBody>
      </p:sp>
      <p:sp>
        <p:nvSpPr>
          <p:cNvPr id="13" name="Left Brace 12">
            <a:extLst>
              <a:ext uri="{FF2B5EF4-FFF2-40B4-BE49-F238E27FC236}">
                <a16:creationId xmlns:a16="http://schemas.microsoft.com/office/drawing/2014/main" xmlns="" id="{0900E9E0-61D9-6ED9-FDA5-A5B83B8E2CD7}"/>
              </a:ext>
            </a:extLst>
          </p:cNvPr>
          <p:cNvSpPr/>
          <p:nvPr/>
        </p:nvSpPr>
        <p:spPr>
          <a:xfrm>
            <a:off x="1404594" y="1506427"/>
            <a:ext cx="348792" cy="28691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xmlns="" id="{CF49C513-90C3-8FCB-7211-936DCEA1AF65}"/>
              </a:ext>
            </a:extLst>
          </p:cNvPr>
          <p:cNvSpPr txBox="1"/>
          <p:nvPr/>
        </p:nvSpPr>
        <p:spPr>
          <a:xfrm>
            <a:off x="455790" y="2756349"/>
            <a:ext cx="1152000"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INPUT</a:t>
            </a: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32000" y="4824000"/>
            <a:ext cx="3238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a:solidFill>
                  <a:schemeClr val="accent2">
                    <a:lumMod val="75000"/>
                  </a:schemeClr>
                </a:solidFill>
                <a:latin typeface="Arial"/>
                <a:ea typeface="DejaVu Sans"/>
              </a:rPr>
              <a:t>SPLIT TEST AND </a:t>
            </a:r>
            <a:endParaRPr lang="en-IN" sz="1800" b="0" strike="noStrike" spc="-1">
              <a:solidFill>
                <a:schemeClr val="accent2">
                  <a:lumMod val="75000"/>
                </a:schemeClr>
              </a:solidFill>
              <a:latin typeface="Arial"/>
            </a:endParaRPr>
          </a:p>
          <a:p>
            <a:pPr algn="ctr">
              <a:lnSpc>
                <a:spcPct val="100000"/>
              </a:lnSpc>
            </a:pPr>
            <a:r>
              <a:rPr lang="en-IN" sz="1800" b="0" strike="noStrike" spc="-1">
                <a:solidFill>
                  <a:schemeClr val="accent2">
                    <a:lumMod val="75000"/>
                  </a:schemeClr>
                </a:solidFill>
                <a:latin typeface="Arial"/>
                <a:ea typeface="DejaVu Sans"/>
              </a:rPr>
              <a:t>TRAIN MODULE</a:t>
            </a:r>
            <a:endParaRPr lang="en-IN" sz="1800" b="0" strike="noStrike" spc="-1">
              <a:solidFill>
                <a:schemeClr val="accent2">
                  <a:lumMod val="75000"/>
                </a:schemeClr>
              </a:solidFill>
              <a:latin typeface="Arial"/>
            </a:endParaRPr>
          </a:p>
        </p:txBody>
      </p:sp>
      <p:sp>
        <p:nvSpPr>
          <p:cNvPr id="117" name="CustomShape 2"/>
          <p:cNvSpPr/>
          <p:nvPr/>
        </p:nvSpPr>
        <p:spPr>
          <a:xfrm>
            <a:off x="432000" y="3816000"/>
            <a:ext cx="3238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a:solidFill>
                  <a:schemeClr val="accent2">
                    <a:lumMod val="75000"/>
                  </a:schemeClr>
                </a:solidFill>
                <a:latin typeface="Arial"/>
                <a:ea typeface="DejaVu Sans"/>
              </a:rPr>
              <a:t>DATA HEADER </a:t>
            </a:r>
            <a:endParaRPr lang="en-IN" sz="1800" b="0" strike="noStrike" spc="-1">
              <a:solidFill>
                <a:schemeClr val="accent2">
                  <a:lumMod val="75000"/>
                </a:schemeClr>
              </a:solidFill>
              <a:latin typeface="Arial"/>
            </a:endParaRPr>
          </a:p>
          <a:p>
            <a:pPr algn="ctr">
              <a:lnSpc>
                <a:spcPct val="100000"/>
              </a:lnSpc>
            </a:pPr>
            <a:r>
              <a:rPr lang="en-IN" sz="1800" b="0" strike="noStrike" spc="-1">
                <a:solidFill>
                  <a:schemeClr val="accent2">
                    <a:lumMod val="75000"/>
                  </a:schemeClr>
                </a:solidFill>
                <a:latin typeface="Arial"/>
                <a:ea typeface="DejaVu Sans"/>
              </a:rPr>
              <a:t>SEGMENTATION</a:t>
            </a:r>
            <a:endParaRPr lang="en-IN" sz="1800" b="0" strike="noStrike" spc="-1">
              <a:solidFill>
                <a:schemeClr val="accent2">
                  <a:lumMod val="75000"/>
                </a:schemeClr>
              </a:solidFill>
              <a:latin typeface="Arial"/>
            </a:endParaRPr>
          </a:p>
        </p:txBody>
      </p:sp>
      <p:sp>
        <p:nvSpPr>
          <p:cNvPr id="118" name="CustomShape 3"/>
          <p:cNvSpPr/>
          <p:nvPr/>
        </p:nvSpPr>
        <p:spPr>
          <a:xfrm>
            <a:off x="4536000" y="1152000"/>
            <a:ext cx="7270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a:solidFill>
                  <a:schemeClr val="accent5">
                    <a:lumMod val="75000"/>
                  </a:schemeClr>
                </a:solidFill>
                <a:latin typeface="Arial"/>
                <a:ea typeface="DejaVu Sans"/>
              </a:rPr>
              <a:t>RANDOM FOREST ALGORITHM</a:t>
            </a:r>
            <a:endParaRPr lang="en-IN" sz="1800" b="0" strike="noStrike" spc="-1">
              <a:solidFill>
                <a:schemeClr val="accent5">
                  <a:lumMod val="75000"/>
                </a:schemeClr>
              </a:solidFill>
              <a:latin typeface="Arial"/>
            </a:endParaRPr>
          </a:p>
        </p:txBody>
      </p:sp>
      <p:sp>
        <p:nvSpPr>
          <p:cNvPr id="119" name="CustomShape 4"/>
          <p:cNvSpPr/>
          <p:nvPr/>
        </p:nvSpPr>
        <p:spPr>
          <a:xfrm>
            <a:off x="432000" y="2808000"/>
            <a:ext cx="3238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a:solidFill>
                  <a:schemeClr val="accent2">
                    <a:lumMod val="75000"/>
                  </a:schemeClr>
                </a:solidFill>
                <a:latin typeface="Arial"/>
                <a:ea typeface="DejaVu Sans"/>
              </a:rPr>
              <a:t>DATA PREPROCESS</a:t>
            </a:r>
            <a:endParaRPr lang="en-IN" sz="1800" b="0" strike="noStrike" spc="-1">
              <a:solidFill>
                <a:schemeClr val="accent2">
                  <a:lumMod val="75000"/>
                </a:schemeClr>
              </a:solidFill>
              <a:latin typeface="Arial"/>
            </a:endParaRPr>
          </a:p>
        </p:txBody>
      </p:sp>
      <p:sp>
        <p:nvSpPr>
          <p:cNvPr id="120" name="CustomShape 5"/>
          <p:cNvSpPr/>
          <p:nvPr/>
        </p:nvSpPr>
        <p:spPr>
          <a:xfrm>
            <a:off x="432000" y="1728000"/>
            <a:ext cx="3238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chemeClr val="accent2">
                    <a:lumMod val="75000"/>
                  </a:schemeClr>
                </a:solidFill>
                <a:latin typeface="Arial"/>
                <a:ea typeface="DejaVu Sans"/>
              </a:rPr>
              <a:t>E-VEHICLES DATASET</a:t>
            </a:r>
            <a:endParaRPr lang="en-IN" sz="1800" b="0" strike="noStrike" spc="-1" dirty="0">
              <a:solidFill>
                <a:schemeClr val="accent2">
                  <a:lumMod val="75000"/>
                </a:schemeClr>
              </a:solidFill>
              <a:latin typeface="Arial"/>
            </a:endParaRPr>
          </a:p>
        </p:txBody>
      </p:sp>
      <p:sp>
        <p:nvSpPr>
          <p:cNvPr id="121" name="CustomShape 6"/>
          <p:cNvSpPr/>
          <p:nvPr/>
        </p:nvSpPr>
        <p:spPr>
          <a:xfrm>
            <a:off x="288000" y="216000"/>
            <a:ext cx="1173456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800" b="1" u="sng" spc="-1" dirty="0">
                <a:solidFill>
                  <a:srgbClr val="000000"/>
                </a:solidFill>
                <a:latin typeface="Verdana" panose="020B0604030504040204" pitchFamily="34" charset="0"/>
                <a:ea typeface="Verdana" panose="020B0604030504040204" pitchFamily="34" charset="0"/>
              </a:rPr>
              <a:t>O</a:t>
            </a:r>
            <a:r>
              <a:rPr lang="en-IN" sz="2800" b="1" u="sng" spc="-1" dirty="0">
                <a:solidFill>
                  <a:srgbClr val="000000"/>
                </a:solidFill>
                <a:latin typeface="Verdana" panose="020B0604030504040204" pitchFamily="34" charset="0"/>
                <a:ea typeface="Verdana" panose="020B0604030504040204" pitchFamily="34" charset="0"/>
              </a:rPr>
              <a:t>RGANIZATIONAL CHART</a:t>
            </a:r>
            <a:endParaRPr lang="en-IN" sz="2800" b="1" u="sng" strike="noStrike" spc="-1" dirty="0">
              <a:latin typeface="Verdana" panose="020B0604030504040204" pitchFamily="34" charset="0"/>
              <a:ea typeface="Verdana" panose="020B0604030504040204" pitchFamily="34" charset="0"/>
            </a:endParaRPr>
          </a:p>
        </p:txBody>
      </p:sp>
      <p:sp>
        <p:nvSpPr>
          <p:cNvPr id="122" name="CustomShape 7"/>
          <p:cNvSpPr/>
          <p:nvPr/>
        </p:nvSpPr>
        <p:spPr>
          <a:xfrm>
            <a:off x="4536000" y="2304000"/>
            <a:ext cx="2014560" cy="502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chemeClr val="accent5">
                    <a:lumMod val="75000"/>
                  </a:schemeClr>
                </a:solidFill>
                <a:latin typeface="Arial"/>
                <a:ea typeface="DejaVu Sans"/>
              </a:rPr>
              <a:t>TRAIN ACCURACY</a:t>
            </a:r>
            <a:endParaRPr lang="en-IN" sz="1800" b="0" strike="noStrike" spc="-1" dirty="0">
              <a:solidFill>
                <a:schemeClr val="accent5">
                  <a:lumMod val="75000"/>
                </a:schemeClr>
              </a:solidFill>
              <a:latin typeface="Arial"/>
            </a:endParaRPr>
          </a:p>
        </p:txBody>
      </p:sp>
      <p:sp>
        <p:nvSpPr>
          <p:cNvPr id="123" name="CustomShape 8"/>
          <p:cNvSpPr/>
          <p:nvPr/>
        </p:nvSpPr>
        <p:spPr>
          <a:xfrm>
            <a:off x="6840000" y="5400000"/>
            <a:ext cx="2448000" cy="1089838"/>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rgbClr val="7030A0"/>
                </a:solidFill>
                <a:latin typeface="Arial"/>
                <a:ea typeface="DejaVu Sans"/>
              </a:rPr>
              <a:t>NO. OF CHARGING</a:t>
            </a:r>
            <a:endParaRPr lang="en-IN" sz="1800" b="0" strike="noStrike" spc="-1" dirty="0">
              <a:solidFill>
                <a:srgbClr val="7030A0"/>
              </a:solidFill>
              <a:latin typeface="Arial"/>
            </a:endParaRPr>
          </a:p>
          <a:p>
            <a:pPr algn="ctr">
              <a:lnSpc>
                <a:spcPct val="100000"/>
              </a:lnSpc>
            </a:pPr>
            <a:r>
              <a:rPr lang="en-IN" sz="1800" b="0" strike="noStrike" spc="-1" dirty="0">
                <a:solidFill>
                  <a:srgbClr val="7030A0"/>
                </a:solidFill>
                <a:latin typeface="Arial"/>
                <a:ea typeface="DejaVu Sans"/>
              </a:rPr>
              <a:t>STATIONS IN FUTURE</a:t>
            </a:r>
            <a:endParaRPr lang="en-IN" sz="1800" b="0" strike="noStrike" spc="-1" dirty="0">
              <a:solidFill>
                <a:srgbClr val="7030A0"/>
              </a:solidFill>
              <a:latin typeface="Arial"/>
            </a:endParaRPr>
          </a:p>
        </p:txBody>
      </p:sp>
      <p:sp>
        <p:nvSpPr>
          <p:cNvPr id="124" name="CustomShape 9"/>
          <p:cNvSpPr/>
          <p:nvPr/>
        </p:nvSpPr>
        <p:spPr>
          <a:xfrm>
            <a:off x="9792000" y="2302560"/>
            <a:ext cx="2014560" cy="504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chemeClr val="accent6"/>
                </a:solidFill>
                <a:latin typeface="Arial"/>
                <a:ea typeface="DejaVu Sans"/>
              </a:rPr>
              <a:t>TRAINED MODEL</a:t>
            </a:r>
            <a:endParaRPr lang="en-IN" sz="1800" b="0" strike="noStrike" spc="-1" dirty="0">
              <a:solidFill>
                <a:schemeClr val="accent6"/>
              </a:solidFill>
              <a:latin typeface="Arial"/>
            </a:endParaRPr>
          </a:p>
        </p:txBody>
      </p:sp>
      <p:sp>
        <p:nvSpPr>
          <p:cNvPr id="125" name="CustomShape 10"/>
          <p:cNvSpPr/>
          <p:nvPr/>
        </p:nvSpPr>
        <p:spPr>
          <a:xfrm>
            <a:off x="7200000" y="2302560"/>
            <a:ext cx="2014560" cy="50400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chemeClr val="accent5">
                    <a:lumMod val="75000"/>
                  </a:schemeClr>
                </a:solidFill>
                <a:latin typeface="Arial"/>
                <a:ea typeface="DejaVu Sans"/>
              </a:rPr>
              <a:t>TEST DATA</a:t>
            </a:r>
            <a:endParaRPr lang="en-IN" sz="1800" b="0" strike="noStrike" spc="-1" dirty="0">
              <a:solidFill>
                <a:schemeClr val="accent5">
                  <a:lumMod val="75000"/>
                </a:schemeClr>
              </a:solidFill>
              <a:latin typeface="Arial"/>
            </a:endParaRPr>
          </a:p>
        </p:txBody>
      </p:sp>
      <p:sp>
        <p:nvSpPr>
          <p:cNvPr id="126" name="CustomShape 11"/>
          <p:cNvSpPr/>
          <p:nvPr/>
        </p:nvSpPr>
        <p:spPr>
          <a:xfrm>
            <a:off x="9792000" y="3456000"/>
            <a:ext cx="2014560" cy="286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chemeClr val="accent6"/>
                </a:solidFill>
                <a:latin typeface="Arial"/>
                <a:ea typeface="DejaVu Sans"/>
              </a:rPr>
              <a:t>TEST ACCURACY</a:t>
            </a:r>
            <a:endParaRPr lang="en-IN" sz="1800" b="0" strike="noStrike" spc="-1" dirty="0">
              <a:solidFill>
                <a:schemeClr val="accent6"/>
              </a:solidFill>
              <a:latin typeface="Arial"/>
            </a:endParaRPr>
          </a:p>
        </p:txBody>
      </p:sp>
      <p:sp>
        <p:nvSpPr>
          <p:cNvPr id="127" name="CustomShape 12"/>
          <p:cNvSpPr/>
          <p:nvPr/>
        </p:nvSpPr>
        <p:spPr>
          <a:xfrm>
            <a:off x="4392000" y="4320000"/>
            <a:ext cx="7414560" cy="574560"/>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a:solidFill>
                  <a:schemeClr val="accent6"/>
                </a:solidFill>
                <a:latin typeface="Arial"/>
                <a:ea typeface="DejaVu Sans"/>
              </a:rPr>
              <a:t>PREDICTION </a:t>
            </a:r>
            <a:endParaRPr lang="en-IN" sz="1800" b="0" strike="noStrike" spc="-1">
              <a:solidFill>
                <a:schemeClr val="accent6"/>
              </a:solidFill>
              <a:latin typeface="Arial"/>
            </a:endParaRPr>
          </a:p>
          <a:p>
            <a:pPr algn="ctr">
              <a:lnSpc>
                <a:spcPct val="100000"/>
              </a:lnSpc>
            </a:pPr>
            <a:r>
              <a:rPr lang="en-IN" sz="1800" b="0" strike="noStrike" spc="-1">
                <a:solidFill>
                  <a:schemeClr val="accent6"/>
                </a:solidFill>
                <a:latin typeface="Arial"/>
                <a:ea typeface="DejaVu Sans"/>
              </a:rPr>
              <a:t>RESULT</a:t>
            </a:r>
            <a:endParaRPr lang="en-IN" sz="1800" b="0" strike="noStrike" spc="-1">
              <a:solidFill>
                <a:schemeClr val="accent6"/>
              </a:solidFill>
              <a:latin typeface="Arial"/>
            </a:endParaRPr>
          </a:p>
        </p:txBody>
      </p:sp>
      <p:sp>
        <p:nvSpPr>
          <p:cNvPr id="128" name="CustomShape 13"/>
          <p:cNvSpPr/>
          <p:nvPr/>
        </p:nvSpPr>
        <p:spPr>
          <a:xfrm>
            <a:off x="9432000" y="5400000"/>
            <a:ext cx="2446560" cy="1089838"/>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IN" sz="1800" b="0" strike="noStrike" spc="-1" dirty="0">
                <a:solidFill>
                  <a:srgbClr val="7030A0"/>
                </a:solidFill>
                <a:latin typeface="Arial"/>
                <a:ea typeface="DejaVu Sans"/>
              </a:rPr>
              <a:t>EXISTING</a:t>
            </a:r>
            <a:endParaRPr lang="en-IN" sz="1800" b="0" strike="noStrike" spc="-1" dirty="0">
              <a:solidFill>
                <a:srgbClr val="7030A0"/>
              </a:solidFill>
              <a:latin typeface="Arial"/>
            </a:endParaRPr>
          </a:p>
          <a:p>
            <a:pPr algn="ctr">
              <a:lnSpc>
                <a:spcPct val="100000"/>
              </a:lnSpc>
            </a:pPr>
            <a:r>
              <a:rPr lang="en-IN" sz="1800" b="0" strike="noStrike" spc="-1" dirty="0">
                <a:solidFill>
                  <a:srgbClr val="7030A0"/>
                </a:solidFill>
                <a:latin typeface="Arial"/>
                <a:ea typeface="DejaVu Sans"/>
              </a:rPr>
              <a:t>CHARGING STATION</a:t>
            </a:r>
            <a:endParaRPr lang="en-IN" sz="1800" b="0" strike="noStrike" spc="-1" dirty="0">
              <a:solidFill>
                <a:srgbClr val="7030A0"/>
              </a:solidFill>
              <a:latin typeface="Arial"/>
            </a:endParaRPr>
          </a:p>
        </p:txBody>
      </p:sp>
      <p:sp>
        <p:nvSpPr>
          <p:cNvPr id="129" name="Line 14"/>
          <p:cNvSpPr/>
          <p:nvPr/>
        </p:nvSpPr>
        <p:spPr>
          <a:xfrm>
            <a:off x="0" y="0"/>
            <a:ext cx="36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30" name="Line 15"/>
          <p:cNvSpPr/>
          <p:nvPr/>
        </p:nvSpPr>
        <p:spPr>
          <a:xfrm>
            <a:off x="5472000" y="1728000"/>
            <a:ext cx="0" cy="576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1" name="Line 16"/>
          <p:cNvSpPr/>
          <p:nvPr/>
        </p:nvSpPr>
        <p:spPr>
          <a:xfrm>
            <a:off x="10800000" y="1728000"/>
            <a:ext cx="0" cy="64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2" name="Line 17"/>
          <p:cNvSpPr/>
          <p:nvPr/>
        </p:nvSpPr>
        <p:spPr>
          <a:xfrm>
            <a:off x="10800000" y="2808000"/>
            <a:ext cx="0" cy="64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3" name="Line 18"/>
          <p:cNvSpPr/>
          <p:nvPr/>
        </p:nvSpPr>
        <p:spPr>
          <a:xfrm>
            <a:off x="0" y="0"/>
            <a:ext cx="36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34" name="Line 19"/>
          <p:cNvSpPr/>
          <p:nvPr/>
        </p:nvSpPr>
        <p:spPr>
          <a:xfrm>
            <a:off x="8064000" y="4896000"/>
            <a:ext cx="0" cy="504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5" name="Line 20"/>
          <p:cNvSpPr/>
          <p:nvPr/>
        </p:nvSpPr>
        <p:spPr>
          <a:xfrm>
            <a:off x="9216000" y="2664000"/>
            <a:ext cx="57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6" name="Line 21"/>
          <p:cNvSpPr/>
          <p:nvPr/>
        </p:nvSpPr>
        <p:spPr>
          <a:xfrm>
            <a:off x="10584000" y="4896000"/>
            <a:ext cx="0" cy="504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7" name="Line 22"/>
          <p:cNvSpPr/>
          <p:nvPr/>
        </p:nvSpPr>
        <p:spPr>
          <a:xfrm>
            <a:off x="9571320" y="4032000"/>
            <a:ext cx="0" cy="28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8" name="Line 23"/>
          <p:cNvSpPr/>
          <p:nvPr/>
        </p:nvSpPr>
        <p:spPr>
          <a:xfrm>
            <a:off x="4176000" y="1440000"/>
            <a:ext cx="36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9" name="Line 24"/>
          <p:cNvSpPr/>
          <p:nvPr/>
        </p:nvSpPr>
        <p:spPr>
          <a:xfrm>
            <a:off x="2052000" y="4392000"/>
            <a:ext cx="0" cy="43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0" name="Line 25"/>
          <p:cNvSpPr/>
          <p:nvPr/>
        </p:nvSpPr>
        <p:spPr>
          <a:xfrm>
            <a:off x="2052000" y="3384000"/>
            <a:ext cx="0" cy="43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1" name="Line 26"/>
          <p:cNvSpPr/>
          <p:nvPr/>
        </p:nvSpPr>
        <p:spPr>
          <a:xfrm>
            <a:off x="2052000" y="2304000"/>
            <a:ext cx="0" cy="504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2" name="Line 27"/>
          <p:cNvSpPr/>
          <p:nvPr/>
        </p:nvSpPr>
        <p:spPr>
          <a:xfrm>
            <a:off x="2016000" y="5398560"/>
            <a:ext cx="0" cy="4334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3" name="Line 28"/>
          <p:cNvSpPr/>
          <p:nvPr/>
        </p:nvSpPr>
        <p:spPr>
          <a:xfrm>
            <a:off x="4176000" y="1440000"/>
            <a:ext cx="0" cy="43920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4" name="Line 29"/>
          <p:cNvSpPr/>
          <p:nvPr/>
        </p:nvSpPr>
        <p:spPr>
          <a:xfrm>
            <a:off x="2016000" y="5832000"/>
            <a:ext cx="2160000"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5" name="Line 30"/>
          <p:cNvSpPr/>
          <p:nvPr/>
        </p:nvSpPr>
        <p:spPr>
          <a:xfrm>
            <a:off x="9576000" y="4024800"/>
            <a:ext cx="1224000" cy="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6" name="Line 31"/>
          <p:cNvSpPr/>
          <p:nvPr/>
        </p:nvSpPr>
        <p:spPr>
          <a:xfrm flipV="1">
            <a:off x="10800000" y="3742560"/>
            <a:ext cx="0" cy="28224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7" name="CustomShape 32"/>
          <p:cNvSpPr/>
          <p:nvPr/>
        </p:nvSpPr>
        <p:spPr>
          <a:xfrm>
            <a:off x="4254371" y="5398560"/>
            <a:ext cx="2515070" cy="1091278"/>
          </a:xfrm>
          <a:prstGeom prst="rect">
            <a:avLst/>
          </a:prstGeom>
          <a:solidFill>
            <a:srgbClr val="FFFFFF"/>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endParaRPr lang="en-IN" b="0" strike="noStrike" spc="-1" dirty="0">
              <a:solidFill>
                <a:srgbClr val="7030A0"/>
              </a:solidFill>
              <a:latin typeface="Verdana" panose="020B0604030504040204" pitchFamily="34" charset="0"/>
              <a:ea typeface="Verdana" panose="020B0604030504040204" pitchFamily="34" charset="0"/>
            </a:endParaRPr>
          </a:p>
          <a:p>
            <a:pPr algn="ctr"/>
            <a:r>
              <a:rPr lang="en-IN" b="0" strike="noStrike" spc="-1" dirty="0">
                <a:solidFill>
                  <a:srgbClr val="7030A0"/>
                </a:solidFill>
                <a:latin typeface="Verdana" panose="020B0604030504040204" pitchFamily="34" charset="0"/>
                <a:ea typeface="Verdana" panose="020B0604030504040204" pitchFamily="34" charset="0"/>
              </a:rPr>
              <a:t>EV STATION </a:t>
            </a:r>
          </a:p>
          <a:p>
            <a:pPr algn="ctr"/>
            <a:r>
              <a:rPr lang="en-IN" b="0" strike="noStrike" spc="-1" dirty="0">
                <a:solidFill>
                  <a:srgbClr val="7030A0"/>
                </a:solidFill>
                <a:latin typeface="Verdana" panose="020B0604030504040204" pitchFamily="34" charset="0"/>
                <a:ea typeface="Verdana" panose="020B0604030504040204" pitchFamily="34" charset="0"/>
              </a:rPr>
              <a:t>RECOMMENDATION </a:t>
            </a:r>
          </a:p>
          <a:p>
            <a:pPr algn="ctr"/>
            <a:r>
              <a:rPr lang="en-IN" b="0" strike="noStrike" spc="-1" dirty="0">
                <a:solidFill>
                  <a:srgbClr val="7030A0"/>
                </a:solidFill>
                <a:latin typeface="Verdana" panose="020B0604030504040204" pitchFamily="34" charset="0"/>
                <a:ea typeface="Verdana" panose="020B0604030504040204" pitchFamily="34" charset="0"/>
              </a:rPr>
              <a:t>FOR USER </a:t>
            </a:r>
          </a:p>
          <a:p>
            <a:pPr algn="ctr">
              <a:lnSpc>
                <a:spcPct val="100000"/>
              </a:lnSpc>
            </a:pPr>
            <a:endParaRPr lang="en-IN" sz="1800" b="0" strike="noStrike" spc="-1" dirty="0">
              <a:solidFill>
                <a:srgbClr val="7030A0"/>
              </a:solidFill>
              <a:latin typeface="Arial"/>
            </a:endParaRPr>
          </a:p>
        </p:txBody>
      </p:sp>
      <p:sp>
        <p:nvSpPr>
          <p:cNvPr id="34" name="Line 19">
            <a:extLst>
              <a:ext uri="{FF2B5EF4-FFF2-40B4-BE49-F238E27FC236}">
                <a16:creationId xmlns:a16="http://schemas.microsoft.com/office/drawing/2014/main" xmlns="" id="{131D9713-5F52-A0E8-74BC-A676C99C8AE6}"/>
              </a:ext>
            </a:extLst>
          </p:cNvPr>
          <p:cNvSpPr/>
          <p:nvPr/>
        </p:nvSpPr>
        <p:spPr>
          <a:xfrm>
            <a:off x="5671163" y="4896000"/>
            <a:ext cx="0" cy="504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8E96B-F48E-CA74-E42A-EA6048943B72}"/>
              </a:ext>
            </a:extLst>
          </p:cNvPr>
          <p:cNvSpPr>
            <a:spLocks noGrp="1"/>
          </p:cNvSpPr>
          <p:nvPr>
            <p:ph type="title"/>
          </p:nvPr>
        </p:nvSpPr>
        <p:spPr/>
        <p:txBody>
          <a:bodyPr/>
          <a:lstStyle/>
          <a:p>
            <a:r>
              <a:rPr lang="en-US" sz="2800" b="1" u="sng" dirty="0">
                <a:latin typeface="Verdana" panose="020B0604030504040204" pitchFamily="34" charset="0"/>
                <a:ea typeface="Verdana" panose="020B0604030504040204" pitchFamily="34" charset="0"/>
              </a:rPr>
              <a:t>ARCHITECTURAL DIAGRAM</a:t>
            </a:r>
            <a:endParaRPr lang="en-IN" sz="2800" b="1" u="sng"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xmlns="" id="{BAEAC642-A6A8-768A-DA63-F5F7673FDA00}"/>
              </a:ext>
            </a:extLst>
          </p:cNvPr>
          <p:cNvPicPr>
            <a:picLocks noChangeAspect="1"/>
          </p:cNvPicPr>
          <p:nvPr/>
        </p:nvPicPr>
        <p:blipFill>
          <a:blip r:embed="rId2"/>
          <a:stretch>
            <a:fillRect/>
          </a:stretch>
        </p:blipFill>
        <p:spPr>
          <a:xfrm>
            <a:off x="1544836" y="1604520"/>
            <a:ext cx="8344212" cy="4694548"/>
          </a:xfrm>
          <a:prstGeom prst="rect">
            <a:avLst/>
          </a:prstGeom>
        </p:spPr>
      </p:pic>
    </p:spTree>
    <p:extLst>
      <p:ext uri="{BB962C8B-B14F-4D97-AF65-F5344CB8AC3E}">
        <p14:creationId xmlns:p14="http://schemas.microsoft.com/office/powerpoint/2010/main" xmlns="" val="180420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10D55-828E-7AC6-51A3-30E7BA7ACC57}"/>
              </a:ext>
            </a:extLst>
          </p:cNvPr>
          <p:cNvSpPr>
            <a:spLocks noGrp="1"/>
          </p:cNvSpPr>
          <p:nvPr>
            <p:ph type="title"/>
          </p:nvPr>
        </p:nvSpPr>
        <p:spPr/>
        <p:txBody>
          <a:bodyPr/>
          <a:lstStyle/>
          <a:p>
            <a:r>
              <a:rPr lang="en-IN" sz="2800" b="1" u="sng" dirty="0">
                <a:latin typeface="Verdana" panose="020B0604030504040204" pitchFamily="34" charset="0"/>
                <a:ea typeface="Verdana" panose="020B0604030504040204" pitchFamily="34" charset="0"/>
              </a:rPr>
              <a:t>Experimental output:</a:t>
            </a:r>
            <a:br>
              <a:rPr lang="en-IN" sz="2800" b="1" u="sng" dirty="0">
                <a:latin typeface="Verdana" panose="020B0604030504040204" pitchFamily="34" charset="0"/>
                <a:ea typeface="Verdana" panose="020B0604030504040204" pitchFamily="34" charset="0"/>
              </a:rPr>
            </a:br>
            <a:endParaRPr lang="en-IN" sz="2800" b="1" u="sng" dirty="0">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xmlns="" id="{53E4DD36-961E-622C-161A-F39F979AAE5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42836" y="1462043"/>
            <a:ext cx="5245216" cy="3933913"/>
          </a:xfrm>
          <a:prstGeom prst="rect">
            <a:avLst/>
          </a:prstGeom>
        </p:spPr>
      </p:pic>
      <p:sp>
        <p:nvSpPr>
          <p:cNvPr id="19" name="TextBox 18">
            <a:extLst>
              <a:ext uri="{FF2B5EF4-FFF2-40B4-BE49-F238E27FC236}">
                <a16:creationId xmlns:a16="http://schemas.microsoft.com/office/drawing/2014/main" xmlns="" id="{BCF5A396-8B05-3E57-ED92-33E431B68F90}"/>
              </a:ext>
            </a:extLst>
          </p:cNvPr>
          <p:cNvSpPr txBox="1"/>
          <p:nvPr/>
        </p:nvSpPr>
        <p:spPr>
          <a:xfrm>
            <a:off x="3220908" y="1233734"/>
            <a:ext cx="3525692" cy="369332"/>
          </a:xfrm>
          <a:prstGeom prst="rect">
            <a:avLst/>
          </a:prstGeom>
          <a:noFill/>
        </p:spPr>
        <p:txBody>
          <a:bodyPr wrap="square" rtlCol="0">
            <a:spAutoFit/>
          </a:bodyPr>
          <a:lstStyle/>
          <a:p>
            <a:r>
              <a:rPr lang="en-IN" b="1" u="sng" dirty="0">
                <a:latin typeface="Verdana" panose="020B0604030504040204" pitchFamily="34" charset="0"/>
                <a:ea typeface="Verdana" panose="020B0604030504040204" pitchFamily="34" charset="0"/>
              </a:rPr>
              <a:t>Existing Charging Station</a:t>
            </a:r>
          </a:p>
        </p:txBody>
      </p:sp>
      <p:sp>
        <p:nvSpPr>
          <p:cNvPr id="20" name="TextBox 19">
            <a:extLst>
              <a:ext uri="{FF2B5EF4-FFF2-40B4-BE49-F238E27FC236}">
                <a16:creationId xmlns:a16="http://schemas.microsoft.com/office/drawing/2014/main" xmlns="" id="{D3BBD24F-AAC6-6AB2-F620-499F89387A58}"/>
              </a:ext>
            </a:extLst>
          </p:cNvPr>
          <p:cNvSpPr txBox="1"/>
          <p:nvPr/>
        </p:nvSpPr>
        <p:spPr>
          <a:xfrm>
            <a:off x="2694289" y="5439599"/>
            <a:ext cx="6619393" cy="646331"/>
          </a:xfrm>
          <a:prstGeom prst="rect">
            <a:avLst/>
          </a:prstGeom>
          <a:noFill/>
        </p:spPr>
        <p:txBody>
          <a:bodyPr wrap="square" rtlCol="0">
            <a:spAutoFit/>
          </a:bodyPr>
          <a:lstStyle/>
          <a:p>
            <a:r>
              <a:rPr lang="en-IN" b="1" u="sng" dirty="0">
                <a:latin typeface="Verdana" panose="020B0604030504040204" pitchFamily="34" charset="0"/>
                <a:ea typeface="Verdana" panose="020B0604030504040204" pitchFamily="34" charset="0"/>
              </a:rPr>
              <a:t> </a:t>
            </a:r>
          </a:p>
          <a:p>
            <a:r>
              <a:rPr lang="en-IN" b="1" u="sng" dirty="0">
                <a:latin typeface="Verdana" panose="020B0604030504040204" pitchFamily="34" charset="0"/>
                <a:ea typeface="Verdana" panose="020B0604030504040204" pitchFamily="34" charset="0"/>
              </a:rPr>
              <a:t>Charging Station estimation (2022): 72</a:t>
            </a:r>
          </a:p>
        </p:txBody>
      </p:sp>
    </p:spTree>
    <p:extLst>
      <p:ext uri="{BB962C8B-B14F-4D97-AF65-F5344CB8AC3E}">
        <p14:creationId xmlns:p14="http://schemas.microsoft.com/office/powerpoint/2010/main" xmlns="" val="818650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10D55-828E-7AC6-51A3-30E7BA7ACC57}"/>
              </a:ext>
            </a:extLst>
          </p:cNvPr>
          <p:cNvSpPr>
            <a:spLocks noGrp="1"/>
          </p:cNvSpPr>
          <p:nvPr>
            <p:ph type="title"/>
          </p:nvPr>
        </p:nvSpPr>
        <p:spPr/>
        <p:txBody>
          <a:bodyPr/>
          <a:lstStyle/>
          <a:p>
            <a:r>
              <a:rPr lang="en-IN" sz="2800" b="1" u="sng" dirty="0">
                <a:latin typeface="Verdana" panose="020B0604030504040204" pitchFamily="34" charset="0"/>
                <a:ea typeface="Verdana" panose="020B0604030504040204" pitchFamily="34" charset="0"/>
              </a:rPr>
              <a:t>Experimental output:</a:t>
            </a:r>
            <a:br>
              <a:rPr lang="en-IN" sz="2800" b="1" u="sng" dirty="0">
                <a:latin typeface="Verdana" panose="020B0604030504040204" pitchFamily="34" charset="0"/>
                <a:ea typeface="Verdana" panose="020B0604030504040204" pitchFamily="34" charset="0"/>
              </a:rPr>
            </a:br>
            <a:endParaRPr lang="en-IN" sz="2800" b="1" u="sng"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xmlns="" id="{2063E39F-F6F2-E24A-12D5-13C7658BB8D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00375" y="1198725"/>
            <a:ext cx="3919670" cy="2939753"/>
          </a:xfrm>
          <a:prstGeom prst="rect">
            <a:avLst/>
          </a:prstGeom>
        </p:spPr>
      </p:pic>
      <p:pic>
        <p:nvPicPr>
          <p:cNvPr id="9" name="Picture 8">
            <a:extLst>
              <a:ext uri="{FF2B5EF4-FFF2-40B4-BE49-F238E27FC236}">
                <a16:creationId xmlns:a16="http://schemas.microsoft.com/office/drawing/2014/main" xmlns="" id="{D30FD352-8C49-79DC-742D-9280B1A83A9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1028" y="1129852"/>
            <a:ext cx="4103331" cy="3077498"/>
          </a:xfrm>
          <a:prstGeom prst="rect">
            <a:avLst/>
          </a:prstGeom>
        </p:spPr>
      </p:pic>
      <p:pic>
        <p:nvPicPr>
          <p:cNvPr id="11" name="Picture 10">
            <a:extLst>
              <a:ext uri="{FF2B5EF4-FFF2-40B4-BE49-F238E27FC236}">
                <a16:creationId xmlns:a16="http://schemas.microsoft.com/office/drawing/2014/main" xmlns="" id="{503CBCC4-069F-12FA-3E03-E8359AFC5A3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939569" y="1198726"/>
            <a:ext cx="3919670" cy="2939753"/>
          </a:xfrm>
          <a:prstGeom prst="rect">
            <a:avLst/>
          </a:prstGeom>
        </p:spPr>
      </p:pic>
      <p:sp>
        <p:nvSpPr>
          <p:cNvPr id="20" name="TextBox 19">
            <a:extLst>
              <a:ext uri="{FF2B5EF4-FFF2-40B4-BE49-F238E27FC236}">
                <a16:creationId xmlns:a16="http://schemas.microsoft.com/office/drawing/2014/main" xmlns="" id="{D3BBD24F-AAC6-6AB2-F620-499F89387A58}"/>
              </a:ext>
            </a:extLst>
          </p:cNvPr>
          <p:cNvSpPr txBox="1"/>
          <p:nvPr/>
        </p:nvSpPr>
        <p:spPr>
          <a:xfrm>
            <a:off x="5899404" y="669303"/>
            <a:ext cx="4234410" cy="646331"/>
          </a:xfrm>
          <a:prstGeom prst="rect">
            <a:avLst/>
          </a:prstGeom>
          <a:noFill/>
        </p:spPr>
        <p:txBody>
          <a:bodyPr wrap="square" rtlCol="0">
            <a:spAutoFit/>
          </a:bodyPr>
          <a:lstStyle/>
          <a:p>
            <a:r>
              <a:rPr lang="en-IN" b="1" u="sng" dirty="0">
                <a:latin typeface="Verdana" panose="020B0604030504040204" pitchFamily="34" charset="0"/>
                <a:ea typeface="Verdana" panose="020B0604030504040204" pitchFamily="34" charset="0"/>
              </a:rPr>
              <a:t> </a:t>
            </a:r>
          </a:p>
          <a:p>
            <a:r>
              <a:rPr lang="en-IN" b="1" u="sng" dirty="0">
                <a:latin typeface="Verdana" panose="020B0604030504040204" pitchFamily="34" charset="0"/>
                <a:ea typeface="Verdana" panose="020B0604030504040204" pitchFamily="34" charset="0"/>
              </a:rPr>
              <a:t>Charging Station estimations</a:t>
            </a:r>
          </a:p>
        </p:txBody>
      </p:sp>
      <p:graphicFrame>
        <p:nvGraphicFramePr>
          <p:cNvPr id="10" name="Table 9">
            <a:extLst>
              <a:ext uri="{FF2B5EF4-FFF2-40B4-BE49-F238E27FC236}">
                <a16:creationId xmlns:a16="http://schemas.microsoft.com/office/drawing/2014/main" xmlns="" id="{D6586687-1D8B-808E-F275-653662190F30}"/>
              </a:ext>
            </a:extLst>
          </p:cNvPr>
          <p:cNvGraphicFramePr>
            <a:graphicFrameLocks noGrp="1"/>
          </p:cNvGraphicFramePr>
          <p:nvPr>
            <p:extLst>
              <p:ext uri="{D42A27DB-BD31-4B8C-83A1-F6EECF244321}">
                <p14:modId xmlns:p14="http://schemas.microsoft.com/office/powerpoint/2010/main" xmlns="" val="3488587518"/>
              </p:ext>
            </p:extLst>
          </p:nvPr>
        </p:nvGraphicFramePr>
        <p:xfrm>
          <a:off x="3855562" y="4276224"/>
          <a:ext cx="4958964" cy="2564853"/>
        </p:xfrm>
        <a:graphic>
          <a:graphicData uri="http://schemas.openxmlformats.org/drawingml/2006/table">
            <a:tbl>
              <a:tblPr firstRow="1" firstCol="1" bandRow="1">
                <a:tableStyleId>{5C22544A-7EE6-4342-B048-85BDC9FD1C3A}</a:tableStyleId>
              </a:tblPr>
              <a:tblGrid>
                <a:gridCol w="852080">
                  <a:extLst>
                    <a:ext uri="{9D8B030D-6E8A-4147-A177-3AD203B41FA5}">
                      <a16:colId xmlns:a16="http://schemas.microsoft.com/office/drawing/2014/main" xmlns="" val="2616945125"/>
                    </a:ext>
                  </a:extLst>
                </a:gridCol>
                <a:gridCol w="2635247">
                  <a:extLst>
                    <a:ext uri="{9D8B030D-6E8A-4147-A177-3AD203B41FA5}">
                      <a16:colId xmlns:a16="http://schemas.microsoft.com/office/drawing/2014/main" xmlns="" val="461801126"/>
                    </a:ext>
                  </a:extLst>
                </a:gridCol>
                <a:gridCol w="1471637">
                  <a:extLst>
                    <a:ext uri="{9D8B030D-6E8A-4147-A177-3AD203B41FA5}">
                      <a16:colId xmlns:a16="http://schemas.microsoft.com/office/drawing/2014/main" xmlns="" val="1914701143"/>
                    </a:ext>
                  </a:extLst>
                </a:gridCol>
              </a:tblGrid>
              <a:tr h="1092596">
                <a:tc>
                  <a:txBody>
                    <a:bodyPr/>
                    <a:lstStyle/>
                    <a:p>
                      <a:pPr algn="just">
                        <a:lnSpc>
                          <a:spcPct val="150000"/>
                        </a:lnSpc>
                        <a:spcAft>
                          <a:spcPts val="800"/>
                        </a:spcAft>
                      </a:pPr>
                      <a:r>
                        <a:rPr lang="en-US" sz="1400" dirty="0">
                          <a:effectLst/>
                        </a:rPr>
                        <a:t>Year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rPr>
                        <a:t>Predicted no. of stations in future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rPr>
                        <a:t>Demand coverage of </a:t>
                      </a:r>
                      <a:endParaRPr lang="en-IN" sz="1100">
                        <a:effectLst/>
                      </a:endParaRPr>
                    </a:p>
                    <a:p>
                      <a:pPr algn="just">
                        <a:lnSpc>
                          <a:spcPct val="150000"/>
                        </a:lnSpc>
                        <a:spcAft>
                          <a:spcPts val="800"/>
                        </a:spcAft>
                      </a:pPr>
                      <a:r>
                        <a:rPr lang="en-US" sz="1400">
                          <a:effectLst/>
                        </a:rPr>
                        <a:t>Electric vehicles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94319206"/>
                  </a:ext>
                </a:extLst>
              </a:tr>
              <a:tr h="313953">
                <a:tc>
                  <a:txBody>
                    <a:bodyPr/>
                    <a:lstStyle/>
                    <a:p>
                      <a:pPr algn="just">
                        <a:lnSpc>
                          <a:spcPct val="150000"/>
                        </a:lnSpc>
                        <a:spcAft>
                          <a:spcPts val="800"/>
                        </a:spcAft>
                      </a:pPr>
                      <a:r>
                        <a:rPr lang="en-US" sz="1400">
                          <a:effectLst/>
                        </a:rPr>
                        <a:t>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rPr>
                        <a:t>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4">
                  <a:txBody>
                    <a:bodyPr/>
                    <a:lstStyle/>
                    <a:p>
                      <a:pPr algn="just">
                        <a:lnSpc>
                          <a:spcPct val="150000"/>
                        </a:lnSpc>
                        <a:spcAft>
                          <a:spcPts val="800"/>
                        </a:spcAft>
                      </a:pPr>
                      <a:r>
                        <a:rPr lang="en-US" sz="1400">
                          <a:effectLst/>
                        </a:rPr>
                        <a:t>           </a:t>
                      </a:r>
                      <a:endParaRPr lang="en-IN" sz="1100">
                        <a:effectLst/>
                      </a:endParaRPr>
                    </a:p>
                    <a:p>
                      <a:pPr algn="just">
                        <a:lnSpc>
                          <a:spcPct val="150000"/>
                        </a:lnSpc>
                        <a:spcAft>
                          <a:spcPts val="800"/>
                        </a:spcAft>
                      </a:pPr>
                      <a:r>
                        <a:rPr lang="en-US" sz="1400">
                          <a:effectLst/>
                        </a:rPr>
                        <a:t>   </a:t>
                      </a:r>
                      <a:endParaRPr lang="en-IN" sz="1100">
                        <a:effectLst/>
                      </a:endParaRPr>
                    </a:p>
                    <a:p>
                      <a:pPr algn="just">
                        <a:lnSpc>
                          <a:spcPct val="150000"/>
                        </a:lnSpc>
                        <a:spcAft>
                          <a:spcPts val="800"/>
                        </a:spcAft>
                      </a:pPr>
                      <a:r>
                        <a:rPr lang="en-US" sz="1400">
                          <a:effectLst/>
                        </a:rPr>
                        <a:t>  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983695607"/>
                  </a:ext>
                </a:extLst>
              </a:tr>
              <a:tr h="306494">
                <a:tc>
                  <a:txBody>
                    <a:bodyPr/>
                    <a:lstStyle/>
                    <a:p>
                      <a:pPr algn="just">
                        <a:lnSpc>
                          <a:spcPct val="150000"/>
                        </a:lnSpc>
                        <a:spcAft>
                          <a:spcPts val="800"/>
                        </a:spcAft>
                      </a:pPr>
                      <a:r>
                        <a:rPr lang="en-US" sz="1400">
                          <a:effectLst/>
                        </a:rPr>
                        <a: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rPr>
                        <a:t>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xmlns="" val="3153916636"/>
                  </a:ext>
                </a:extLst>
              </a:tr>
              <a:tr h="300595">
                <a:tc>
                  <a:txBody>
                    <a:bodyPr/>
                    <a:lstStyle/>
                    <a:p>
                      <a:pPr algn="just">
                        <a:lnSpc>
                          <a:spcPct val="150000"/>
                        </a:lnSpc>
                        <a:spcAft>
                          <a:spcPts val="800"/>
                        </a:spcAft>
                      </a:pPr>
                      <a:r>
                        <a:rPr lang="en-US" sz="1400">
                          <a:effectLst/>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rPr>
                        <a:t>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xmlns="" val="3567393336"/>
                  </a:ext>
                </a:extLst>
              </a:tr>
              <a:tr h="300595">
                <a:tc>
                  <a:txBody>
                    <a:bodyPr/>
                    <a:lstStyle/>
                    <a:p>
                      <a:pPr algn="just">
                        <a:lnSpc>
                          <a:spcPct val="150000"/>
                        </a:lnSpc>
                        <a:spcAft>
                          <a:spcPts val="800"/>
                        </a:spcAft>
                      </a:pPr>
                      <a:r>
                        <a:rPr lang="en-US" sz="1400">
                          <a:effectLst/>
                        </a:rPr>
                        <a:t>2025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rPr>
                        <a:t>79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extLst>
                  <a:ext uri="{0D108BD9-81ED-4DB2-BD59-A6C34878D82A}">
                    <a16:rowId xmlns:a16="http://schemas.microsoft.com/office/drawing/2014/main" xmlns="" val="2566924098"/>
                  </a:ext>
                </a:extLst>
              </a:tr>
            </a:tbl>
          </a:graphicData>
        </a:graphic>
      </p:graphicFrame>
    </p:spTree>
    <p:extLst>
      <p:ext uri="{BB962C8B-B14F-4D97-AF65-F5344CB8AC3E}">
        <p14:creationId xmlns:p14="http://schemas.microsoft.com/office/powerpoint/2010/main" xmlns="" val="394275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D5441-A711-264D-06FF-0126C5409D76}"/>
              </a:ext>
            </a:extLst>
          </p:cNvPr>
          <p:cNvSpPr>
            <a:spLocks noGrp="1"/>
          </p:cNvSpPr>
          <p:nvPr>
            <p:ph type="title"/>
          </p:nvPr>
        </p:nvSpPr>
        <p:spPr>
          <a:xfrm>
            <a:off x="838200" y="338231"/>
            <a:ext cx="10515600" cy="1325563"/>
          </a:xfrm>
        </p:spPr>
        <p:txBody>
          <a:bodyPr>
            <a:normAutofit/>
          </a:bodyPr>
          <a:lstStyle/>
          <a:p>
            <a:r>
              <a:rPr lang="en-US" sz="2800" b="1" u="sng" dirty="0">
                <a:latin typeface="Verdana" panose="020B0604030504040204" pitchFamily="34" charset="0"/>
                <a:ea typeface="Verdana" panose="020B0604030504040204" pitchFamily="34" charset="0"/>
                <a:cs typeface="Times New Roman" pitchFamily="18" charset="0"/>
              </a:rPr>
              <a:t>Agenda</a:t>
            </a:r>
            <a:endParaRPr lang="en-IN" sz="2800" u="sng" dirty="0"/>
          </a:p>
        </p:txBody>
      </p:sp>
      <p:sp>
        <p:nvSpPr>
          <p:cNvPr id="3" name="Content Placeholder 2">
            <a:extLst>
              <a:ext uri="{FF2B5EF4-FFF2-40B4-BE49-F238E27FC236}">
                <a16:creationId xmlns:a16="http://schemas.microsoft.com/office/drawing/2014/main" xmlns="" id="{8823E973-0202-1011-CDA8-C74EFE3370E6}"/>
              </a:ext>
            </a:extLst>
          </p:cNvPr>
          <p:cNvSpPr>
            <a:spLocks noGrp="1"/>
          </p:cNvSpPr>
          <p:nvPr>
            <p:ph idx="1"/>
          </p:nvPr>
        </p:nvSpPr>
        <p:spPr>
          <a:xfrm>
            <a:off x="767179" y="1420426"/>
            <a:ext cx="10515600" cy="4616389"/>
          </a:xfrm>
        </p:spPr>
        <p:txBody>
          <a:bodyPr>
            <a:normAutofit fontScale="92500" lnSpcReduction="20000"/>
          </a:bodyPr>
          <a:lstStyle/>
          <a:p>
            <a:pPr marL="0" indent="0">
              <a:lnSpc>
                <a:spcPct val="100000"/>
              </a:lnSpc>
              <a:buNone/>
            </a:pPr>
            <a:endParaRPr lang="en-US" sz="2400" dirty="0">
              <a:latin typeface="Verdana" panose="020B0604030504040204" pitchFamily="34" charset="0"/>
              <a:ea typeface="Verdana" panose="020B0604030504040204" pitchFamily="34" charset="0"/>
            </a:endParaRP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Introduction</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Objective</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Literature Review</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Analysis of literature review </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Problem Statement </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Architectural diagram</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Organization Chart </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Modules </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Conclusion and future enhancement</a:t>
            </a:r>
          </a:p>
          <a:p>
            <a:pPr>
              <a:lnSpc>
                <a:spcPct val="100000"/>
              </a:lnSpc>
              <a:buFont typeface="Wingdings" panose="05000000000000000000" pitchFamily="2" charset="2"/>
              <a:buChar char="Ø"/>
            </a:pPr>
            <a:r>
              <a:rPr lang="en-IN" sz="2400" dirty="0">
                <a:latin typeface="Verdana" panose="020B0604030504040204" pitchFamily="34" charset="0"/>
                <a:ea typeface="Verdana" panose="020B0604030504040204" pitchFamily="34" charset="0"/>
              </a:rPr>
              <a:t>References</a:t>
            </a:r>
          </a:p>
          <a:p>
            <a:endParaRPr lang="en-IN" dirty="0"/>
          </a:p>
        </p:txBody>
      </p:sp>
      <p:pic>
        <p:nvPicPr>
          <p:cNvPr id="4" name="Picture 2" descr="bescom: Bescom To Set Up 63 More Ev Charging Stations | Bengaluru News -  Times of India">
            <a:extLst>
              <a:ext uri="{FF2B5EF4-FFF2-40B4-BE49-F238E27FC236}">
                <a16:creationId xmlns:a16="http://schemas.microsoft.com/office/drawing/2014/main" xmlns="" id="{8A0D8A9E-BA78-0295-25D9-3A0DE470FFE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25801" y="325017"/>
            <a:ext cx="2414265" cy="13519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2665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2F635-91D0-68E9-6748-D8B6DB3A6271}"/>
              </a:ext>
            </a:extLst>
          </p:cNvPr>
          <p:cNvSpPr>
            <a:spLocks noGrp="1"/>
          </p:cNvSpPr>
          <p:nvPr>
            <p:ph type="title"/>
          </p:nvPr>
        </p:nvSpPr>
        <p:spPr/>
        <p:txBody>
          <a:bodyPr/>
          <a:lstStyle/>
          <a:p>
            <a:r>
              <a:rPr lang="en-IN" sz="2800" b="1" u="sng" dirty="0">
                <a:latin typeface="Verdana" panose="020B0604030504040204" pitchFamily="34" charset="0"/>
                <a:ea typeface="Verdana" panose="020B0604030504040204" pitchFamily="34" charset="0"/>
              </a:rPr>
              <a:t>Experimental output:</a:t>
            </a:r>
            <a:br>
              <a:rPr lang="en-IN" sz="2800" b="1" u="sng" dirty="0">
                <a:latin typeface="Verdana" panose="020B0604030504040204" pitchFamily="34" charset="0"/>
                <a:ea typeface="Verdana" panose="020B0604030504040204" pitchFamily="34" charset="0"/>
              </a:rPr>
            </a:br>
            <a:endParaRPr lang="en-IN" sz="2800" dirty="0"/>
          </a:p>
        </p:txBody>
      </p:sp>
      <p:pic>
        <p:nvPicPr>
          <p:cNvPr id="4" name="Picture 3">
            <a:extLst>
              <a:ext uri="{FF2B5EF4-FFF2-40B4-BE49-F238E27FC236}">
                <a16:creationId xmlns:a16="http://schemas.microsoft.com/office/drawing/2014/main" xmlns="" id="{C4240DE8-0E17-0616-1952-D76E409C039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2587" y="2259577"/>
            <a:ext cx="4176535" cy="3132402"/>
          </a:xfrm>
          <a:prstGeom prst="rect">
            <a:avLst/>
          </a:prstGeom>
        </p:spPr>
      </p:pic>
      <p:sp>
        <p:nvSpPr>
          <p:cNvPr id="7" name="TextBox 6">
            <a:extLst>
              <a:ext uri="{FF2B5EF4-FFF2-40B4-BE49-F238E27FC236}">
                <a16:creationId xmlns:a16="http://schemas.microsoft.com/office/drawing/2014/main" xmlns="" id="{AE6C43C4-5A89-706C-5C5B-06C284DF38BB}"/>
              </a:ext>
            </a:extLst>
          </p:cNvPr>
          <p:cNvSpPr txBox="1"/>
          <p:nvPr/>
        </p:nvSpPr>
        <p:spPr>
          <a:xfrm>
            <a:off x="6777880" y="1515823"/>
            <a:ext cx="4144643" cy="646331"/>
          </a:xfrm>
          <a:prstGeom prst="rect">
            <a:avLst/>
          </a:prstGeom>
          <a:noFill/>
        </p:spPr>
        <p:txBody>
          <a:bodyPr wrap="square" rtlCol="0">
            <a:spAutoFit/>
          </a:bodyPr>
          <a:lstStyle/>
          <a:p>
            <a:r>
              <a:rPr lang="en-IN" u="sng" dirty="0">
                <a:latin typeface="Verdana" panose="020B0604030504040204" pitchFamily="34" charset="0"/>
                <a:ea typeface="Verdana" panose="020B0604030504040204" pitchFamily="34" charset="0"/>
              </a:rPr>
              <a:t>Recommendation of charging stations for the user requirement</a:t>
            </a:r>
          </a:p>
        </p:txBody>
      </p:sp>
      <p:pic>
        <p:nvPicPr>
          <p:cNvPr id="6" name="Picture 5">
            <a:extLst>
              <a:ext uri="{FF2B5EF4-FFF2-40B4-BE49-F238E27FC236}">
                <a16:creationId xmlns:a16="http://schemas.microsoft.com/office/drawing/2014/main" xmlns="" id="{3B46E867-D019-D110-9D48-8CEB98461005}"/>
              </a:ext>
            </a:extLst>
          </p:cNvPr>
          <p:cNvPicPr>
            <a:picLocks noChangeAspect="1"/>
          </p:cNvPicPr>
          <p:nvPr/>
        </p:nvPicPr>
        <p:blipFill rotWithShape="1">
          <a:blip r:embed="rId3"/>
          <a:srcRect l="42512" t="28211" r="36327" b="30831"/>
          <a:stretch/>
        </p:blipFill>
        <p:spPr>
          <a:xfrm>
            <a:off x="1652361" y="1838988"/>
            <a:ext cx="3761760" cy="4026574"/>
          </a:xfrm>
          <a:prstGeom prst="rect">
            <a:avLst/>
          </a:prstGeom>
        </p:spPr>
      </p:pic>
    </p:spTree>
    <p:extLst>
      <p:ext uri="{BB962C8B-B14F-4D97-AF65-F5344CB8AC3E}">
        <p14:creationId xmlns:p14="http://schemas.microsoft.com/office/powerpoint/2010/main" xmlns="" val="35103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74D26-277B-BECE-057C-E21F92EA7E9B}"/>
              </a:ext>
            </a:extLst>
          </p:cNvPr>
          <p:cNvSpPr>
            <a:spLocks noGrp="1"/>
          </p:cNvSpPr>
          <p:nvPr>
            <p:ph type="title"/>
          </p:nvPr>
        </p:nvSpPr>
        <p:spPr>
          <a:xfrm>
            <a:off x="329938" y="720018"/>
            <a:ext cx="11114202" cy="4210201"/>
          </a:xfrm>
        </p:spPr>
        <p:txBody>
          <a:bodyPr/>
          <a:lstStyle/>
          <a:p>
            <a:pPr>
              <a:lnSpc>
                <a:spcPct val="150000"/>
              </a:lnSpc>
            </a:pPr>
            <a:r>
              <a:rPr lang="en-IN" sz="2800" b="1" u="sng" dirty="0">
                <a:latin typeface="Verdana" panose="020B0604030504040204" pitchFamily="34" charset="0"/>
                <a:ea typeface="Verdana" panose="020B0604030504040204" pitchFamily="34" charset="0"/>
              </a:rPr>
              <a:t>CONCLUSION</a:t>
            </a:r>
            <a:r>
              <a:rPr lang="en-IN" sz="2200" b="1" u="sng" dirty="0">
                <a:latin typeface="Verdana" panose="020B0604030504040204" pitchFamily="34" charset="0"/>
                <a:ea typeface="Verdana" panose="020B0604030504040204" pitchFamily="34" charset="0"/>
              </a:rPr>
              <a:t/>
            </a:r>
            <a:br>
              <a:rPr lang="en-IN" sz="2200" b="1" u="sng" dirty="0">
                <a:latin typeface="Verdana" panose="020B0604030504040204" pitchFamily="34" charset="0"/>
                <a:ea typeface="Verdana" panose="020B0604030504040204" pitchFamily="34" charset="0"/>
              </a:rPr>
            </a:br>
            <a:r>
              <a:rPr lang="en-IN" sz="2200" b="1" u="sng" dirty="0">
                <a:latin typeface="Verdana" panose="020B0604030504040204" pitchFamily="34" charset="0"/>
                <a:ea typeface="Verdana" panose="020B0604030504040204" pitchFamily="34" charset="0"/>
              </a:rPr>
              <a:t/>
            </a:r>
            <a:br>
              <a:rPr lang="en-IN" sz="2200" b="1" u="sng" dirty="0">
                <a:latin typeface="Verdana" panose="020B0604030504040204" pitchFamily="34" charset="0"/>
                <a:ea typeface="Verdana" panose="020B0604030504040204" pitchFamily="34" charset="0"/>
              </a:rPr>
            </a:br>
            <a:r>
              <a:rPr lang="en-IN" sz="2200" b="1" dirty="0">
                <a:latin typeface="Verdana" panose="020B0604030504040204" pitchFamily="34" charset="0"/>
                <a:ea typeface="Verdana" panose="020B0604030504040204" pitchFamily="34" charset="0"/>
              </a:rPr>
              <a:t>	</a:t>
            </a:r>
            <a:r>
              <a:rPr lang="en-US" sz="2200" dirty="0">
                <a:solidFill>
                  <a:srgbClr val="000000"/>
                </a:solidFill>
                <a:effectLst/>
                <a:latin typeface="Verdana" panose="020B0604030504040204" pitchFamily="34" charset="0"/>
                <a:ea typeface="Verdana" panose="020B0604030504040204" pitchFamily="34" charset="0"/>
              </a:rPr>
              <a:t>This system fills the gap in literature by adopting reasonable location. Here it focus on demand priority, mileage, EV distribution in this study. Linear regression and classification in random forest model are developed to analyze the charging frequencies and sharing charging level for the charging stations. Through a case study of areas in Tamil Nadu, this system approach, an optimization problem is defined for addressing the location problem of EVs charging stations to improve the sharing charging level. </a:t>
            </a:r>
            <a:r>
              <a:rPr lang="en-IN" sz="2200" dirty="0">
                <a:effectLst/>
                <a:latin typeface="Verdana" panose="020B0604030504040204" pitchFamily="34" charset="0"/>
                <a:ea typeface="Verdana" panose="020B0604030504040204" pitchFamily="34" charset="0"/>
              </a:rPr>
              <a:t/>
            </a:r>
            <a:br>
              <a:rPr lang="en-IN" sz="2200" dirty="0">
                <a:effectLst/>
                <a:latin typeface="Verdana" panose="020B0604030504040204" pitchFamily="34" charset="0"/>
                <a:ea typeface="Verdana" panose="020B0604030504040204" pitchFamily="34" charset="0"/>
              </a:rPr>
            </a:br>
            <a:endParaRPr lang="en-IN" sz="22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xmlns="" val="262254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FE061-7CF9-F86F-998B-99FB45650D72}"/>
              </a:ext>
            </a:extLst>
          </p:cNvPr>
          <p:cNvSpPr>
            <a:spLocks noGrp="1"/>
          </p:cNvSpPr>
          <p:nvPr>
            <p:ph type="title"/>
          </p:nvPr>
        </p:nvSpPr>
        <p:spPr/>
        <p:txBody>
          <a:bodyPr/>
          <a:lstStyle/>
          <a:p>
            <a:r>
              <a:rPr lang="en-IN" sz="2800" b="1" u="sng" dirty="0">
                <a:latin typeface="Verdana" panose="020B0604030504040204" pitchFamily="34" charset="0"/>
                <a:ea typeface="Verdana" panose="020B0604030504040204" pitchFamily="34" charset="0"/>
              </a:rPr>
              <a:t>Future Enhancement </a:t>
            </a:r>
          </a:p>
        </p:txBody>
      </p:sp>
      <p:sp>
        <p:nvSpPr>
          <p:cNvPr id="5" name="TextBox 4">
            <a:extLst>
              <a:ext uri="{FF2B5EF4-FFF2-40B4-BE49-F238E27FC236}">
                <a16:creationId xmlns:a16="http://schemas.microsoft.com/office/drawing/2014/main" xmlns="" id="{22B10B9F-5A32-6CAC-6B47-7B256194CB3F}"/>
              </a:ext>
            </a:extLst>
          </p:cNvPr>
          <p:cNvSpPr txBox="1"/>
          <p:nvPr/>
        </p:nvSpPr>
        <p:spPr>
          <a:xfrm>
            <a:off x="527899" y="1602557"/>
            <a:ext cx="10039547" cy="2563009"/>
          </a:xfrm>
          <a:prstGeom prst="rect">
            <a:avLst/>
          </a:prstGeom>
          <a:noFill/>
        </p:spPr>
        <p:txBody>
          <a:bodyPr wrap="square" rtlCol="0">
            <a:spAutoFit/>
          </a:bodyPr>
          <a:lstStyle/>
          <a:p>
            <a:pPr>
              <a:lnSpc>
                <a:spcPct val="150000"/>
              </a:lnSpc>
            </a:pPr>
            <a:r>
              <a:rPr lang="en-IN" sz="2200" dirty="0">
                <a:latin typeface="Verdana" panose="020B0604030504040204" pitchFamily="34" charset="0"/>
                <a:ea typeface="Verdana" panose="020B0604030504040204" pitchFamily="34" charset="0"/>
              </a:rPr>
              <a:t>The future work is aimed to develop the Android application in an user friendly manner which will give the clear spot of the charging location of the charging stations and to accommodate with some other features like giving an alert for the user when an charging point  of the electric vehicle gets low. </a:t>
            </a:r>
          </a:p>
        </p:txBody>
      </p:sp>
    </p:spTree>
    <p:extLst>
      <p:ext uri="{BB962C8B-B14F-4D97-AF65-F5344CB8AC3E}">
        <p14:creationId xmlns:p14="http://schemas.microsoft.com/office/powerpoint/2010/main" xmlns="" val="130361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87251" y="355613"/>
            <a:ext cx="10513080" cy="8133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2400" b="1" strike="noStrike" spc="-1" dirty="0">
                <a:solidFill>
                  <a:srgbClr val="000000"/>
                </a:solidFill>
                <a:latin typeface="Verdana" panose="020B0604030504040204" pitchFamily="34" charset="0"/>
                <a:ea typeface="Verdana" panose="020B0604030504040204" pitchFamily="34" charset="0"/>
              </a:rPr>
              <a:t>REFERENCES</a:t>
            </a:r>
            <a:endParaRPr lang="en-IN" sz="2400" b="1" strike="noStrike" spc="-1" dirty="0">
              <a:latin typeface="Verdana" panose="020B0604030504040204" pitchFamily="34" charset="0"/>
              <a:ea typeface="Verdana" panose="020B0604030504040204" pitchFamily="34" charset="0"/>
            </a:endParaRPr>
          </a:p>
        </p:txBody>
      </p:sp>
      <p:sp>
        <p:nvSpPr>
          <p:cNvPr id="153" name="CustomShape 2"/>
          <p:cNvSpPr/>
          <p:nvPr/>
        </p:nvSpPr>
        <p:spPr>
          <a:xfrm>
            <a:off x="687251" y="1254600"/>
            <a:ext cx="105130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lnSpc>
                <a:spcPct val="150000"/>
              </a:lnSpc>
              <a:buFont typeface="Wingdings" panose="05000000000000000000" pitchFamily="2" charset="2"/>
              <a:buChar char="Ø"/>
            </a:pPr>
            <a:r>
              <a:rPr lang="en-IN" sz="2200" b="0" i="0" dirty="0" err="1">
                <a:solidFill>
                  <a:srgbClr val="222222"/>
                </a:solidFill>
                <a:effectLst/>
                <a:latin typeface="Verdana" panose="020B0604030504040204" pitchFamily="34" charset="0"/>
                <a:ea typeface="Verdana" panose="020B0604030504040204" pitchFamily="34" charset="0"/>
              </a:rPr>
              <a:t>Efthymiou</a:t>
            </a:r>
            <a:r>
              <a:rPr lang="en-IN" sz="2200" b="0" i="0" dirty="0">
                <a:solidFill>
                  <a:srgbClr val="222222"/>
                </a:solidFill>
                <a:effectLst/>
                <a:latin typeface="Verdana" panose="020B0604030504040204" pitchFamily="34" charset="0"/>
                <a:ea typeface="Verdana" panose="020B0604030504040204" pitchFamily="34" charset="0"/>
              </a:rPr>
              <a:t>, </a:t>
            </a:r>
            <a:r>
              <a:rPr lang="en-IN" sz="2200" b="0" i="0" dirty="0" err="1">
                <a:solidFill>
                  <a:srgbClr val="222222"/>
                </a:solidFill>
                <a:effectLst/>
                <a:latin typeface="Verdana" panose="020B0604030504040204" pitchFamily="34" charset="0"/>
                <a:ea typeface="Verdana" panose="020B0604030504040204" pitchFamily="34" charset="0"/>
              </a:rPr>
              <a:t>Dimitrios</a:t>
            </a:r>
            <a:r>
              <a:rPr lang="en-IN" sz="2200" b="0" i="0" dirty="0">
                <a:solidFill>
                  <a:srgbClr val="222222"/>
                </a:solidFill>
                <a:effectLst/>
                <a:latin typeface="Verdana" panose="020B0604030504040204" pitchFamily="34" charset="0"/>
                <a:ea typeface="Verdana" panose="020B0604030504040204" pitchFamily="34" charset="0"/>
              </a:rPr>
              <a:t>, Katerina </a:t>
            </a:r>
            <a:r>
              <a:rPr lang="en-IN" sz="2200" b="0" i="0" dirty="0" err="1">
                <a:solidFill>
                  <a:srgbClr val="222222"/>
                </a:solidFill>
                <a:effectLst/>
                <a:latin typeface="Verdana" panose="020B0604030504040204" pitchFamily="34" charset="0"/>
                <a:ea typeface="Verdana" panose="020B0604030504040204" pitchFamily="34" charset="0"/>
              </a:rPr>
              <a:t>Chrysostomou</a:t>
            </a:r>
            <a:r>
              <a:rPr lang="en-IN" sz="2200" b="0" i="0" dirty="0">
                <a:solidFill>
                  <a:srgbClr val="222222"/>
                </a:solidFill>
                <a:effectLst/>
                <a:latin typeface="Verdana" panose="020B0604030504040204" pitchFamily="34" charset="0"/>
                <a:ea typeface="Verdana" panose="020B0604030504040204" pitchFamily="34" charset="0"/>
              </a:rPr>
              <a:t>, Maria </a:t>
            </a:r>
            <a:r>
              <a:rPr lang="en-IN" sz="2200" b="0" i="0" dirty="0" err="1">
                <a:solidFill>
                  <a:srgbClr val="222222"/>
                </a:solidFill>
                <a:effectLst/>
                <a:latin typeface="Verdana" panose="020B0604030504040204" pitchFamily="34" charset="0"/>
                <a:ea typeface="Verdana" panose="020B0604030504040204" pitchFamily="34" charset="0"/>
              </a:rPr>
              <a:t>Morfoulaki</a:t>
            </a:r>
            <a:r>
              <a:rPr lang="en-IN" sz="2200" b="0" i="0" dirty="0">
                <a:solidFill>
                  <a:srgbClr val="222222"/>
                </a:solidFill>
                <a:effectLst/>
                <a:latin typeface="Verdana" panose="020B0604030504040204" pitchFamily="34" charset="0"/>
                <a:ea typeface="Verdana" panose="020B0604030504040204" pitchFamily="34" charset="0"/>
              </a:rPr>
              <a:t>, and Georgia </a:t>
            </a:r>
            <a:r>
              <a:rPr lang="en-IN" sz="2200" b="0" i="0" dirty="0" err="1">
                <a:solidFill>
                  <a:srgbClr val="222222"/>
                </a:solidFill>
                <a:effectLst/>
                <a:latin typeface="Verdana" panose="020B0604030504040204" pitchFamily="34" charset="0"/>
                <a:ea typeface="Verdana" panose="020B0604030504040204" pitchFamily="34" charset="0"/>
              </a:rPr>
              <a:t>Aifantopoulou</a:t>
            </a:r>
            <a:r>
              <a:rPr lang="en-IN" sz="2200" b="0" i="0" dirty="0">
                <a:solidFill>
                  <a:srgbClr val="222222"/>
                </a:solidFill>
                <a:effectLst/>
                <a:latin typeface="Verdana" panose="020B0604030504040204" pitchFamily="34" charset="0"/>
                <a:ea typeface="Verdana" panose="020B0604030504040204" pitchFamily="34" charset="0"/>
              </a:rPr>
              <a:t>. </a:t>
            </a:r>
            <a:r>
              <a:rPr lang="en-IN" sz="2200" b="1" i="0" dirty="0">
                <a:solidFill>
                  <a:srgbClr val="222222"/>
                </a:solidFill>
                <a:effectLst/>
                <a:latin typeface="Verdana" panose="020B0604030504040204" pitchFamily="34" charset="0"/>
                <a:ea typeface="Verdana" panose="020B0604030504040204" pitchFamily="34" charset="0"/>
              </a:rPr>
              <a:t>"Electric vehicles charging infrastructure location: a genetic algorithm approach." </a:t>
            </a:r>
            <a:r>
              <a:rPr lang="en-IN" sz="2200" b="0" i="1" dirty="0">
                <a:solidFill>
                  <a:srgbClr val="222222"/>
                </a:solidFill>
                <a:effectLst/>
                <a:latin typeface="Verdana" panose="020B0604030504040204" pitchFamily="34" charset="0"/>
                <a:ea typeface="Verdana" panose="020B0604030504040204" pitchFamily="34" charset="0"/>
              </a:rPr>
              <a:t>European Transport Research Review</a:t>
            </a:r>
            <a:r>
              <a:rPr lang="en-IN" sz="2200" b="0" i="0" dirty="0">
                <a:solidFill>
                  <a:srgbClr val="222222"/>
                </a:solidFill>
                <a:effectLst/>
                <a:latin typeface="Verdana" panose="020B0604030504040204" pitchFamily="34" charset="0"/>
                <a:ea typeface="Verdana" panose="020B0604030504040204" pitchFamily="34" charset="0"/>
              </a:rPr>
              <a:t> 9, no. 2 (2017): 1-9. </a:t>
            </a:r>
          </a:p>
          <a:p>
            <a:pPr marL="342900" indent="-342900" algn="just">
              <a:lnSpc>
                <a:spcPct val="150000"/>
              </a:lnSpc>
              <a:buFont typeface="Wingdings" panose="05000000000000000000" pitchFamily="2" charset="2"/>
              <a:buChar char="Ø"/>
            </a:pPr>
            <a:r>
              <a:rPr lang="en-IN" sz="2200" b="0" strike="noStrike" spc="-1" dirty="0" err="1">
                <a:solidFill>
                  <a:srgbClr val="222222"/>
                </a:solidFill>
                <a:latin typeface="Verdana" panose="020B0604030504040204" pitchFamily="34" charset="0"/>
                <a:ea typeface="Verdana" panose="020B0604030504040204" pitchFamily="34" charset="0"/>
              </a:rPr>
              <a:t>Efthymiou</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0" strike="noStrike" spc="-1" dirty="0" err="1">
                <a:solidFill>
                  <a:srgbClr val="222222"/>
                </a:solidFill>
                <a:latin typeface="Verdana" panose="020B0604030504040204" pitchFamily="34" charset="0"/>
                <a:ea typeface="Verdana" panose="020B0604030504040204" pitchFamily="34" charset="0"/>
              </a:rPr>
              <a:t>Dimitrios</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0" strike="noStrike" spc="-1" dirty="0" err="1">
                <a:solidFill>
                  <a:srgbClr val="222222"/>
                </a:solidFill>
                <a:latin typeface="Verdana" panose="020B0604030504040204" pitchFamily="34" charset="0"/>
                <a:ea typeface="Verdana" panose="020B0604030504040204" pitchFamily="34" charset="0"/>
              </a:rPr>
              <a:t>Constantinos</a:t>
            </a:r>
            <a:r>
              <a:rPr lang="en-IN" sz="2200" b="0" strike="noStrike" spc="-1" dirty="0">
                <a:solidFill>
                  <a:srgbClr val="222222"/>
                </a:solidFill>
                <a:latin typeface="Verdana" panose="020B0604030504040204" pitchFamily="34" charset="0"/>
                <a:ea typeface="Verdana" panose="020B0604030504040204" pitchFamily="34" charset="0"/>
              </a:rPr>
              <a:t> Antoniou, Yannis </a:t>
            </a:r>
            <a:r>
              <a:rPr lang="en-IN" sz="2200" b="0" strike="noStrike" spc="-1" dirty="0" err="1">
                <a:solidFill>
                  <a:srgbClr val="222222"/>
                </a:solidFill>
                <a:latin typeface="Verdana" panose="020B0604030504040204" pitchFamily="34" charset="0"/>
                <a:ea typeface="Verdana" panose="020B0604030504040204" pitchFamily="34" charset="0"/>
              </a:rPr>
              <a:t>Tyrinopoylos</a:t>
            </a:r>
            <a:r>
              <a:rPr lang="en-IN" sz="2200" b="0" strike="noStrike" spc="-1" dirty="0">
                <a:solidFill>
                  <a:srgbClr val="222222"/>
                </a:solidFill>
                <a:latin typeface="Verdana" panose="020B0604030504040204" pitchFamily="34" charset="0"/>
                <a:ea typeface="Verdana" panose="020B0604030504040204" pitchFamily="34" charset="0"/>
              </a:rPr>
              <a:t>, and </a:t>
            </a:r>
            <a:r>
              <a:rPr lang="en-IN" sz="2200" b="0" strike="noStrike" spc="-1" dirty="0" err="1">
                <a:solidFill>
                  <a:srgbClr val="222222"/>
                </a:solidFill>
                <a:latin typeface="Verdana" panose="020B0604030504040204" pitchFamily="34" charset="0"/>
                <a:ea typeface="Verdana" panose="020B0604030504040204" pitchFamily="34" charset="0"/>
              </a:rPr>
              <a:t>Evangelos</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0" strike="noStrike" spc="-1" dirty="0" err="1">
                <a:solidFill>
                  <a:srgbClr val="222222"/>
                </a:solidFill>
                <a:latin typeface="Verdana" panose="020B0604030504040204" pitchFamily="34" charset="0"/>
                <a:ea typeface="Verdana" panose="020B0604030504040204" pitchFamily="34" charset="0"/>
              </a:rPr>
              <a:t>Mitsakis</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1" strike="noStrike" spc="-1" dirty="0">
                <a:solidFill>
                  <a:srgbClr val="222222"/>
                </a:solidFill>
                <a:latin typeface="Verdana" panose="020B0604030504040204" pitchFamily="34" charset="0"/>
                <a:ea typeface="Verdana" panose="020B0604030504040204" pitchFamily="34" charset="0"/>
              </a:rPr>
              <a:t>Spatial Exploration of Effective electric vehicle infrastructure location.</a:t>
            </a:r>
            <a:r>
              <a:rPr lang="en-IN" sz="2200" b="0" strike="noStrike" spc="-1" dirty="0">
                <a:solidFill>
                  <a:srgbClr val="222222"/>
                </a:solidFill>
                <a:latin typeface="Verdana" panose="020B0604030504040204" pitchFamily="34" charset="0"/>
                <a:ea typeface="Verdana" panose="020B0604030504040204" pitchFamily="34" charset="0"/>
              </a:rPr>
              <a:t>" Procedia-Social and </a:t>
            </a:r>
            <a:r>
              <a:rPr lang="en-IN" sz="2200" b="0" strike="noStrike" spc="-1" dirty="0" err="1">
                <a:solidFill>
                  <a:srgbClr val="222222"/>
                </a:solidFill>
                <a:latin typeface="Verdana" panose="020B0604030504040204" pitchFamily="34" charset="0"/>
                <a:ea typeface="Verdana" panose="020B0604030504040204" pitchFamily="34" charset="0"/>
              </a:rPr>
              <a:t>Behavioral</a:t>
            </a:r>
            <a:r>
              <a:rPr lang="en-IN" sz="2200" b="0" strike="noStrike" spc="-1" dirty="0">
                <a:solidFill>
                  <a:srgbClr val="222222"/>
                </a:solidFill>
                <a:latin typeface="Verdana" panose="020B0604030504040204" pitchFamily="34" charset="0"/>
                <a:ea typeface="Verdana" panose="020B0604030504040204" pitchFamily="34" charset="0"/>
              </a:rPr>
              <a:t> Sciences 48 (2012): 765-774</a:t>
            </a:r>
            <a:endParaRPr lang="en-IN" sz="2200" b="0" strike="noStrike" spc="-1" dirty="0">
              <a:latin typeface="Verdana" panose="020B0604030504040204" pitchFamily="34" charset="0"/>
              <a:ea typeface="Verdana" panose="020B0604030504040204" pitchFamily="34" charset="0"/>
            </a:endParaRPr>
          </a:p>
          <a:p>
            <a:pPr marL="342900" indent="-342900" algn="just">
              <a:lnSpc>
                <a:spcPct val="150000"/>
              </a:lnSpc>
              <a:buFont typeface="Wingdings" panose="05000000000000000000" pitchFamily="2" charset="2"/>
              <a:buChar char="Ø"/>
            </a:pPr>
            <a:endParaRPr lang="en-IN" sz="2200" b="0" i="0" dirty="0">
              <a:solidFill>
                <a:srgbClr val="222222"/>
              </a:solidFill>
              <a:effectLst/>
              <a:latin typeface="Verdana" panose="020B0604030504040204" pitchFamily="34" charset="0"/>
              <a:ea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25988" y="378000"/>
            <a:ext cx="11808000" cy="720000"/>
          </a:xfrm>
          <a:prstGeom prst="rect">
            <a:avLst/>
          </a:prstGeom>
          <a:noFill/>
          <a:ln>
            <a:noFill/>
          </a:ln>
        </p:spPr>
        <p:txBody>
          <a:bodyPr lIns="90000" tIns="45000" rIns="90000" bIns="45000">
            <a:noAutofit/>
          </a:bodyPr>
          <a:lstStyle/>
          <a:p>
            <a:r>
              <a:rPr lang="en-IN" sz="2800" b="1" strike="noStrike" spc="-1" dirty="0">
                <a:latin typeface="Verdana" panose="020B0604030504040204" pitchFamily="34" charset="0"/>
                <a:ea typeface="Verdana" panose="020B0604030504040204" pitchFamily="34" charset="0"/>
              </a:rPr>
              <a:t>REFERENCE (CONTI..)</a:t>
            </a:r>
          </a:p>
        </p:txBody>
      </p:sp>
      <p:sp>
        <p:nvSpPr>
          <p:cNvPr id="155" name="TextShape 2"/>
          <p:cNvSpPr txBox="1"/>
          <p:nvPr/>
        </p:nvSpPr>
        <p:spPr>
          <a:xfrm>
            <a:off x="425988" y="1296000"/>
            <a:ext cx="11520000" cy="5184000"/>
          </a:xfrm>
          <a:prstGeom prst="rect">
            <a:avLst/>
          </a:prstGeom>
          <a:noFill/>
          <a:ln>
            <a:noFill/>
          </a:ln>
        </p:spPr>
        <p:txBody>
          <a:bodyPr lIns="90000" tIns="45000" rIns="90000" bIns="45000">
            <a:noAutofit/>
          </a:bodyPr>
          <a:lstStyle/>
          <a:p>
            <a:pPr marL="342900" indent="-342900">
              <a:lnSpc>
                <a:spcPct val="150000"/>
              </a:lnSpc>
              <a:buFont typeface="Wingdings" panose="05000000000000000000" pitchFamily="2" charset="2"/>
              <a:buChar char="Ø"/>
            </a:pPr>
            <a:r>
              <a:rPr lang="en-IN" sz="2200" b="0" strike="noStrike" spc="-1" dirty="0">
                <a:solidFill>
                  <a:srgbClr val="222222"/>
                </a:solidFill>
                <a:latin typeface="Verdana" panose="020B0604030504040204" pitchFamily="34" charset="0"/>
                <a:ea typeface="Verdana" panose="020B0604030504040204" pitchFamily="34" charset="0"/>
              </a:rPr>
              <a:t>Hanabusa, </a:t>
            </a:r>
            <a:r>
              <a:rPr lang="en-IN" sz="2200" b="0" strike="noStrike" spc="-1" dirty="0" err="1">
                <a:solidFill>
                  <a:srgbClr val="222222"/>
                </a:solidFill>
                <a:latin typeface="Verdana" panose="020B0604030504040204" pitchFamily="34" charset="0"/>
                <a:ea typeface="Verdana" panose="020B0604030504040204" pitchFamily="34" charset="0"/>
              </a:rPr>
              <a:t>Hisatomo</a:t>
            </a:r>
            <a:r>
              <a:rPr lang="en-IN" sz="2200" b="0" strike="noStrike" spc="-1" dirty="0">
                <a:solidFill>
                  <a:srgbClr val="222222"/>
                </a:solidFill>
                <a:latin typeface="Verdana" panose="020B0604030504040204" pitchFamily="34" charset="0"/>
                <a:ea typeface="Verdana" panose="020B0604030504040204" pitchFamily="34" charset="0"/>
              </a:rPr>
              <a:t>, and </a:t>
            </a:r>
            <a:r>
              <a:rPr lang="en-IN" sz="2200" b="0" strike="noStrike" spc="-1" dirty="0" err="1">
                <a:solidFill>
                  <a:srgbClr val="222222"/>
                </a:solidFill>
                <a:latin typeface="Verdana" panose="020B0604030504040204" pitchFamily="34" charset="0"/>
                <a:ea typeface="Verdana" panose="020B0604030504040204" pitchFamily="34" charset="0"/>
              </a:rPr>
              <a:t>Ryota</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0" strike="noStrike" spc="-1" dirty="0" err="1">
                <a:solidFill>
                  <a:srgbClr val="222222"/>
                </a:solidFill>
                <a:latin typeface="Verdana" panose="020B0604030504040204" pitchFamily="34" charset="0"/>
                <a:ea typeface="Verdana" panose="020B0604030504040204" pitchFamily="34" charset="0"/>
              </a:rPr>
              <a:t>Horiguchi</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1" strike="noStrike" spc="-1" dirty="0">
                <a:solidFill>
                  <a:srgbClr val="222222"/>
                </a:solidFill>
                <a:latin typeface="Verdana" panose="020B0604030504040204" pitchFamily="34" charset="0"/>
                <a:ea typeface="Verdana" panose="020B0604030504040204" pitchFamily="34" charset="0"/>
              </a:rPr>
              <a:t>A study of the analytical method for the location planning of charging stations for electric vehicles.</a:t>
            </a:r>
            <a:r>
              <a:rPr lang="en-IN" sz="2200" b="0" strike="noStrike" spc="-1" dirty="0">
                <a:solidFill>
                  <a:srgbClr val="222222"/>
                </a:solidFill>
                <a:latin typeface="Verdana" panose="020B0604030504040204" pitchFamily="34" charset="0"/>
                <a:ea typeface="Verdana" panose="020B0604030504040204" pitchFamily="34" charset="0"/>
              </a:rPr>
              <a:t>" In International Conference on Knowledge-Based and Intelligent Information and Engineering Systems, pp. 596-605. Springer, Berlin, Heidelberg, 2011.</a:t>
            </a:r>
            <a:endParaRPr lang="en-IN" sz="2400" b="0" strike="noStrike" spc="-1" dirty="0">
              <a:solidFill>
                <a:srgbClr val="222222"/>
              </a:solidFill>
              <a:latin typeface="Verdana"/>
              <a:ea typeface="Verdana"/>
            </a:endParaRPr>
          </a:p>
          <a:p>
            <a:pPr marL="342900" indent="-342900">
              <a:lnSpc>
                <a:spcPct val="150000"/>
              </a:lnSpc>
              <a:spcBef>
                <a:spcPts val="1001"/>
              </a:spcBef>
              <a:buFont typeface="Wingdings" panose="05000000000000000000" pitchFamily="2" charset="2"/>
              <a:buChar char="Ø"/>
              <a:tabLst>
                <a:tab pos="0" algn="l"/>
              </a:tabLst>
            </a:pPr>
            <a:r>
              <a:rPr lang="en-US" sz="2200" b="0" strike="noStrike" spc="-1" dirty="0" err="1">
                <a:solidFill>
                  <a:srgbClr val="000000"/>
                </a:solidFill>
                <a:uFillTx/>
                <a:latin typeface="Verdana" panose="020B0604030504040204" pitchFamily="34" charset="0"/>
                <a:ea typeface="Verdana" panose="020B0604030504040204" pitchFamily="34" charset="0"/>
              </a:rPr>
              <a:t>Adepetu</a:t>
            </a:r>
            <a:r>
              <a:rPr lang="en-US" sz="2200" b="0" strike="noStrike" spc="-1" dirty="0">
                <a:solidFill>
                  <a:srgbClr val="000000"/>
                </a:solidFill>
                <a:uFillTx/>
                <a:latin typeface="Verdana" panose="020B0604030504040204" pitchFamily="34" charset="0"/>
                <a:ea typeface="Verdana" panose="020B0604030504040204" pitchFamily="34" charset="0"/>
              </a:rPr>
              <a:t>, A., Keshav, S., and Arya, V. 2016. "</a:t>
            </a:r>
            <a:r>
              <a:rPr lang="en-US" sz="2200" b="1" strike="noStrike" spc="-1" dirty="0">
                <a:solidFill>
                  <a:srgbClr val="000000"/>
                </a:solidFill>
                <a:uFillTx/>
                <a:latin typeface="Verdana" panose="020B0604030504040204" pitchFamily="34" charset="0"/>
                <a:ea typeface="Verdana" panose="020B0604030504040204" pitchFamily="34" charset="0"/>
              </a:rPr>
              <a:t>An agent-based electric vehicle ecosystem model: San Francisco case study</a:t>
            </a:r>
            <a:r>
              <a:rPr lang="en-US" sz="2200" b="0" strike="noStrike" spc="-1" dirty="0">
                <a:solidFill>
                  <a:srgbClr val="000000"/>
                </a:solidFill>
                <a:uFillTx/>
                <a:latin typeface="Verdana" panose="020B0604030504040204" pitchFamily="34" charset="0"/>
                <a:ea typeface="Verdana" panose="020B0604030504040204" pitchFamily="34" charset="0"/>
              </a:rPr>
              <a:t>". Transport Policy 46:109-122.</a:t>
            </a:r>
            <a:endParaRPr lang="en-IN" sz="2200" b="0" strike="noStrike" spc="-1" dirty="0">
              <a:latin typeface="Verdana" panose="020B0604030504040204" pitchFamily="34" charset="0"/>
              <a:ea typeface="Verdana" panose="020B0604030504040204" pitchFamily="34" charset="0"/>
            </a:endParaRPr>
          </a:p>
          <a:p>
            <a:pPr>
              <a:lnSpc>
                <a:spcPct val="150000"/>
              </a:lnSpc>
              <a:spcBef>
                <a:spcPts val="1001"/>
              </a:spcBef>
              <a:tabLst>
                <a:tab pos="0" algn="l"/>
              </a:tabLst>
            </a:pPr>
            <a:endParaRPr lang="en-IN" sz="2200" b="0" strike="noStrike" spc="-1" dirty="0">
              <a:latin typeface="Verdana" panose="020B0604030504040204" pitchFamily="34" charset="0"/>
              <a:ea typeface="Verdan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439944-B5A1-F572-E5D2-E5ABE19DB0D9}"/>
              </a:ext>
            </a:extLst>
          </p:cNvPr>
          <p:cNvSpPr>
            <a:spLocks noGrp="1"/>
          </p:cNvSpPr>
          <p:nvPr>
            <p:ph type="title"/>
          </p:nvPr>
        </p:nvSpPr>
        <p:spPr/>
        <p:txBody>
          <a:bodyPr/>
          <a:lstStyle/>
          <a:p>
            <a:r>
              <a:rPr lang="en-IN" sz="2800" b="1" strike="noStrike" spc="-1" dirty="0">
                <a:latin typeface="Verdana" panose="020B0604030504040204" pitchFamily="34" charset="0"/>
                <a:ea typeface="Verdana" panose="020B0604030504040204" pitchFamily="34" charset="0"/>
              </a:rPr>
              <a:t>REFERENCE (CONTI..)</a:t>
            </a:r>
            <a:r>
              <a:rPr lang="en-IN" sz="4400" b="1" strike="noStrike" spc="-1" dirty="0">
                <a:latin typeface="Verdana" panose="020B0604030504040204" pitchFamily="34" charset="0"/>
                <a:ea typeface="Verdana" panose="020B0604030504040204" pitchFamily="34" charset="0"/>
              </a:rPr>
              <a:t/>
            </a:r>
            <a:br>
              <a:rPr lang="en-IN" sz="4400" b="1" strike="noStrike" spc="-1" dirty="0">
                <a:latin typeface="Verdana" panose="020B0604030504040204" pitchFamily="34" charset="0"/>
                <a:ea typeface="Verdana" panose="020B0604030504040204" pitchFamily="34" charset="0"/>
              </a:rPr>
            </a:br>
            <a:endParaRPr lang="en-IN" dirty="0"/>
          </a:p>
        </p:txBody>
      </p:sp>
      <p:sp>
        <p:nvSpPr>
          <p:cNvPr id="3" name="Subtitle 2">
            <a:extLst>
              <a:ext uri="{FF2B5EF4-FFF2-40B4-BE49-F238E27FC236}">
                <a16:creationId xmlns:a16="http://schemas.microsoft.com/office/drawing/2014/main" xmlns="" id="{6679DF4D-10AB-836C-F970-0A0BD8837171}"/>
              </a:ext>
            </a:extLst>
          </p:cNvPr>
          <p:cNvSpPr>
            <a:spLocks noGrp="1"/>
          </p:cNvSpPr>
          <p:nvPr>
            <p:ph type="subTitle"/>
          </p:nvPr>
        </p:nvSpPr>
        <p:spPr/>
        <p:txBody>
          <a:bodyPr/>
          <a:lstStyle/>
          <a:p>
            <a:pPr marL="342900" indent="-342900">
              <a:lnSpc>
                <a:spcPct val="150000"/>
              </a:lnSpc>
              <a:spcBef>
                <a:spcPts val="1001"/>
              </a:spcBef>
              <a:buFont typeface="Wingdings" panose="05000000000000000000" pitchFamily="2" charset="2"/>
              <a:buChar char="Ø"/>
              <a:tabLst>
                <a:tab pos="0" algn="l"/>
              </a:tabLst>
            </a:pPr>
            <a:endParaRPr lang="en-US" sz="2200" b="0" strike="noStrike" spc="-1" dirty="0">
              <a:solidFill>
                <a:srgbClr val="000000"/>
              </a:solidFill>
              <a:uFillTx/>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spc="-1" dirty="0">
              <a:solidFill>
                <a:srgbClr val="000000"/>
              </a:solidFill>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b="0" strike="noStrike" spc="-1" dirty="0">
              <a:solidFill>
                <a:srgbClr val="000000"/>
              </a:solidFill>
              <a:uFillTx/>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spc="-1" dirty="0">
              <a:solidFill>
                <a:srgbClr val="000000"/>
              </a:solidFill>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b="0" strike="noStrike" spc="-1" dirty="0">
              <a:solidFill>
                <a:srgbClr val="000000"/>
              </a:solidFill>
              <a:uFillTx/>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spc="-1" dirty="0">
              <a:solidFill>
                <a:srgbClr val="000000"/>
              </a:solidFill>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b="0" strike="noStrike" spc="-1" dirty="0">
              <a:solidFill>
                <a:srgbClr val="000000"/>
              </a:solidFill>
              <a:uFillTx/>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spc="-1" dirty="0">
              <a:solidFill>
                <a:srgbClr val="000000"/>
              </a:solidFill>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endParaRPr lang="en-US" sz="2200" b="0" strike="noStrike" spc="-1" dirty="0">
              <a:solidFill>
                <a:srgbClr val="000000"/>
              </a:solidFill>
              <a:uFillTx/>
              <a:latin typeface="Verdana" panose="020B0604030504040204" pitchFamily="34" charset="0"/>
              <a:ea typeface="Verdana" panose="020B0604030504040204" pitchFamily="34" charset="0"/>
            </a:endParaRPr>
          </a:p>
          <a:p>
            <a:pPr marL="342900" indent="-342900">
              <a:lnSpc>
                <a:spcPct val="150000"/>
              </a:lnSpc>
              <a:spcBef>
                <a:spcPts val="1001"/>
              </a:spcBef>
              <a:buFont typeface="Wingdings" panose="05000000000000000000" pitchFamily="2" charset="2"/>
              <a:buChar char="Ø"/>
              <a:tabLst>
                <a:tab pos="0" algn="l"/>
              </a:tabLst>
            </a:pPr>
            <a:r>
              <a:rPr lang="en-US" sz="2200" b="0" strike="noStrike" spc="-1" dirty="0" err="1">
                <a:solidFill>
                  <a:srgbClr val="000000"/>
                </a:solidFill>
                <a:uFillTx/>
                <a:latin typeface="Verdana" panose="020B0604030504040204" pitchFamily="34" charset="0"/>
                <a:ea typeface="Verdana" panose="020B0604030504040204" pitchFamily="34" charset="0"/>
              </a:rPr>
              <a:t>Axsen</a:t>
            </a:r>
            <a:r>
              <a:rPr lang="en-US" sz="2200" b="0" strike="noStrike" spc="-1" dirty="0">
                <a:solidFill>
                  <a:srgbClr val="000000"/>
                </a:solidFill>
                <a:uFillTx/>
                <a:latin typeface="Verdana" panose="020B0604030504040204" pitchFamily="34" charset="0"/>
                <a:ea typeface="Verdana" panose="020B0604030504040204" pitchFamily="34" charset="0"/>
              </a:rPr>
              <a:t>, J., and </a:t>
            </a:r>
            <a:r>
              <a:rPr lang="en-US" sz="2200" b="0" strike="noStrike" spc="-1" dirty="0" err="1">
                <a:solidFill>
                  <a:srgbClr val="000000"/>
                </a:solidFill>
                <a:uFillTx/>
                <a:latin typeface="Verdana" panose="020B0604030504040204" pitchFamily="34" charset="0"/>
                <a:ea typeface="Verdana" panose="020B0604030504040204" pitchFamily="34" charset="0"/>
              </a:rPr>
              <a:t>Kurani</a:t>
            </a:r>
            <a:r>
              <a:rPr lang="en-US" sz="2200" b="0" strike="noStrike" spc="-1" dirty="0">
                <a:solidFill>
                  <a:srgbClr val="000000"/>
                </a:solidFill>
                <a:uFillTx/>
                <a:latin typeface="Verdana" panose="020B0604030504040204" pitchFamily="34" charset="0"/>
                <a:ea typeface="Verdana" panose="020B0604030504040204" pitchFamily="34" charset="0"/>
              </a:rPr>
              <a:t>, K. S. 2010. "</a:t>
            </a:r>
            <a:r>
              <a:rPr lang="en-US" sz="2200" b="1" strike="noStrike" spc="-1" dirty="0">
                <a:solidFill>
                  <a:srgbClr val="000000"/>
                </a:solidFill>
                <a:uFillTx/>
                <a:latin typeface="Verdana" panose="020B0604030504040204" pitchFamily="34" charset="0"/>
                <a:ea typeface="Verdana" panose="020B0604030504040204" pitchFamily="34" charset="0"/>
              </a:rPr>
              <a:t>Anticipating plug-in hybrid vehicle energy impacts in California: Constructing consumer-informed recharge profiles</a:t>
            </a:r>
            <a:r>
              <a:rPr lang="en-US" sz="2200" b="0" strike="noStrike" spc="-1" dirty="0">
                <a:solidFill>
                  <a:srgbClr val="000000"/>
                </a:solidFill>
                <a:uFillTx/>
                <a:latin typeface="Verdana" panose="020B0604030504040204" pitchFamily="34" charset="0"/>
                <a:ea typeface="Verdana" panose="020B0604030504040204" pitchFamily="34" charset="0"/>
              </a:rPr>
              <a:t>". Transportation Research Part D: Transport and Environment 15(4): 212-219 </a:t>
            </a:r>
          </a:p>
          <a:p>
            <a:pPr marL="342900" indent="-342900">
              <a:lnSpc>
                <a:spcPct val="150000"/>
              </a:lnSpc>
              <a:spcBef>
                <a:spcPts val="1001"/>
              </a:spcBef>
              <a:buFont typeface="Wingdings" panose="05000000000000000000" pitchFamily="2" charset="2"/>
              <a:buChar char="Ø"/>
              <a:tabLst>
                <a:tab pos="0" algn="l"/>
              </a:tabLst>
            </a:pPr>
            <a:r>
              <a:rPr lang="en-IN" sz="2200" b="0" strike="noStrike" spc="-1" dirty="0" err="1">
                <a:solidFill>
                  <a:srgbClr val="222222"/>
                </a:solidFill>
                <a:latin typeface="Verdana" panose="020B0604030504040204" pitchFamily="34" charset="0"/>
                <a:ea typeface="Verdana" panose="020B0604030504040204" pitchFamily="34" charset="0"/>
              </a:rPr>
              <a:t>Sweda</a:t>
            </a:r>
            <a:r>
              <a:rPr lang="en-IN" sz="2200" b="0" strike="noStrike" spc="-1" dirty="0">
                <a:solidFill>
                  <a:srgbClr val="222222"/>
                </a:solidFill>
                <a:latin typeface="Verdana" panose="020B0604030504040204" pitchFamily="34" charset="0"/>
                <a:ea typeface="Verdana" panose="020B0604030504040204" pitchFamily="34" charset="0"/>
              </a:rPr>
              <a:t>, Timothy, and Diego </a:t>
            </a:r>
            <a:r>
              <a:rPr lang="en-IN" sz="2200" b="0" strike="noStrike" spc="-1" dirty="0" err="1">
                <a:solidFill>
                  <a:srgbClr val="222222"/>
                </a:solidFill>
                <a:latin typeface="Verdana" panose="020B0604030504040204" pitchFamily="34" charset="0"/>
                <a:ea typeface="Verdana" panose="020B0604030504040204" pitchFamily="34" charset="0"/>
              </a:rPr>
              <a:t>Klabjan</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1" strike="noStrike" spc="-1" dirty="0">
                <a:solidFill>
                  <a:srgbClr val="222222"/>
                </a:solidFill>
                <a:latin typeface="Verdana" panose="020B0604030504040204" pitchFamily="34" charset="0"/>
                <a:ea typeface="Verdana" panose="020B0604030504040204" pitchFamily="34" charset="0"/>
              </a:rPr>
              <a:t>An agent-based decision support system for electric vehicle charging infrastructure deployment.</a:t>
            </a:r>
            <a:r>
              <a:rPr lang="en-IN" sz="2200" b="0" strike="noStrike" spc="-1" dirty="0">
                <a:solidFill>
                  <a:srgbClr val="222222"/>
                </a:solidFill>
                <a:latin typeface="Verdana" panose="020B0604030504040204" pitchFamily="34" charset="0"/>
                <a:ea typeface="Verdana" panose="020B0604030504040204" pitchFamily="34" charset="0"/>
              </a:rPr>
              <a:t>" In 2011 IEEE Vehicle Power and Propulsion Conference, pp. 1-5. IEEE, 2011.</a:t>
            </a:r>
            <a:endParaRPr lang="en-IN" sz="2200" b="0" strike="noStrike" spc="-1" dirty="0">
              <a:latin typeface="Verdana" panose="020B0604030504040204" pitchFamily="34" charset="0"/>
              <a:ea typeface="Verdana" panose="020B0604030504040204" pitchFamily="34" charset="0"/>
            </a:endParaRPr>
          </a:p>
          <a:p>
            <a:endParaRPr lang="en-IN" sz="2200" dirty="0"/>
          </a:p>
        </p:txBody>
      </p:sp>
    </p:spTree>
    <p:extLst>
      <p:ext uri="{BB962C8B-B14F-4D97-AF65-F5344CB8AC3E}">
        <p14:creationId xmlns:p14="http://schemas.microsoft.com/office/powerpoint/2010/main" xmlns="" val="2768614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504000" y="1224000"/>
            <a:ext cx="11088000" cy="4680000"/>
          </a:xfrm>
          <a:prstGeom prst="rect">
            <a:avLst/>
          </a:prstGeom>
          <a:noFill/>
          <a:ln>
            <a:noFill/>
          </a:ln>
        </p:spPr>
        <p:txBody>
          <a:bodyPr lIns="90000" tIns="45000" rIns="90000" bIns="45000">
            <a:noAutofit/>
          </a:bodyPr>
          <a:lstStyle/>
          <a:p>
            <a:pPr marL="342900" indent="-342900">
              <a:lnSpc>
                <a:spcPct val="150000"/>
              </a:lnSpc>
              <a:spcBef>
                <a:spcPts val="1001"/>
              </a:spcBef>
              <a:buFont typeface="Wingdings" panose="05000000000000000000" pitchFamily="2" charset="2"/>
              <a:buChar char="Ø"/>
              <a:tabLst>
                <a:tab pos="0" algn="l"/>
              </a:tabLst>
            </a:pPr>
            <a:r>
              <a:rPr lang="en-IN" sz="2200" b="0" strike="noStrike" spc="-1" dirty="0">
                <a:solidFill>
                  <a:srgbClr val="222222"/>
                </a:solidFill>
                <a:latin typeface="Verdana" panose="020B0604030504040204" pitchFamily="34" charset="0"/>
                <a:ea typeface="Verdana" panose="020B0604030504040204" pitchFamily="34" charset="0"/>
              </a:rPr>
              <a:t>Worley, Owen, Diego </a:t>
            </a:r>
            <a:r>
              <a:rPr lang="en-IN" sz="2200" b="0" strike="noStrike" spc="-1" dirty="0" err="1">
                <a:solidFill>
                  <a:srgbClr val="222222"/>
                </a:solidFill>
                <a:latin typeface="Verdana" panose="020B0604030504040204" pitchFamily="34" charset="0"/>
                <a:ea typeface="Verdana" panose="020B0604030504040204" pitchFamily="34" charset="0"/>
              </a:rPr>
              <a:t>Klabjan</a:t>
            </a:r>
            <a:r>
              <a:rPr lang="en-IN" sz="2200" b="0" strike="noStrike" spc="-1" dirty="0">
                <a:solidFill>
                  <a:srgbClr val="222222"/>
                </a:solidFill>
                <a:latin typeface="Verdana" panose="020B0604030504040204" pitchFamily="34" charset="0"/>
                <a:ea typeface="Verdana" panose="020B0604030504040204" pitchFamily="34" charset="0"/>
              </a:rPr>
              <a:t>, and Timothy M. </a:t>
            </a:r>
            <a:r>
              <a:rPr lang="en-IN" sz="2200" b="0" strike="noStrike" spc="-1" dirty="0" err="1">
                <a:solidFill>
                  <a:srgbClr val="222222"/>
                </a:solidFill>
                <a:latin typeface="Verdana" panose="020B0604030504040204" pitchFamily="34" charset="0"/>
                <a:ea typeface="Verdana" panose="020B0604030504040204" pitchFamily="34" charset="0"/>
              </a:rPr>
              <a:t>Sweda</a:t>
            </a:r>
            <a:r>
              <a:rPr lang="en-IN" sz="2200" b="0" strike="noStrike" spc="-1" dirty="0">
                <a:solidFill>
                  <a:srgbClr val="222222"/>
                </a:solidFill>
                <a:latin typeface="Verdana" panose="020B0604030504040204" pitchFamily="34" charset="0"/>
                <a:ea typeface="Verdana" panose="020B0604030504040204" pitchFamily="34" charset="0"/>
              </a:rPr>
              <a:t>. "</a:t>
            </a:r>
            <a:r>
              <a:rPr lang="en-IN" sz="2200" b="1" strike="noStrike" spc="-1" dirty="0">
                <a:solidFill>
                  <a:srgbClr val="222222"/>
                </a:solidFill>
                <a:latin typeface="Verdana" panose="020B0604030504040204" pitchFamily="34" charset="0"/>
                <a:ea typeface="Verdana" panose="020B0604030504040204" pitchFamily="34" charset="0"/>
              </a:rPr>
              <a:t>Simultaneous vehicle routing and charging station siting for commercial electric vehicles.</a:t>
            </a:r>
            <a:r>
              <a:rPr lang="en-IN" sz="2200" b="0" strike="noStrike" spc="-1" dirty="0">
                <a:solidFill>
                  <a:srgbClr val="222222"/>
                </a:solidFill>
                <a:latin typeface="Verdana" panose="020B0604030504040204" pitchFamily="34" charset="0"/>
                <a:ea typeface="Verdana" panose="020B0604030504040204" pitchFamily="34" charset="0"/>
              </a:rPr>
              <a:t>" In 2012 IEEE International Electric Vehicle Conference, pp. 1-3. IEEE, 2012.</a:t>
            </a:r>
          </a:p>
          <a:p>
            <a:pPr marL="342900" indent="-342900">
              <a:lnSpc>
                <a:spcPct val="150000"/>
              </a:lnSpc>
              <a:buFont typeface="Wingdings" panose="05000000000000000000" pitchFamily="2" charset="2"/>
              <a:buChar char="Ø"/>
            </a:pPr>
            <a:r>
              <a:rPr lang="en-US" sz="2200" spc="-1" dirty="0">
                <a:solidFill>
                  <a:srgbClr val="000000"/>
                </a:solidFill>
                <a:latin typeface="Verdana" panose="020B0604030504040204" pitchFamily="34" charset="0"/>
                <a:ea typeface="Verdana" panose="020B0604030504040204" pitchFamily="34" charset="0"/>
                <a:hlinkClick r:id="rId2"/>
              </a:rPr>
              <a:t>https://evreporter.com/indias-electric-vehicle-sales-trend-january-2022</a:t>
            </a:r>
            <a:endParaRPr lang="en-US" sz="2200" spc="-1" dirty="0">
              <a:solidFill>
                <a:srgbClr val="000000"/>
              </a:solidFill>
              <a:latin typeface="Verdana" panose="020B0604030504040204" pitchFamily="34" charset="0"/>
              <a:ea typeface="Verdana" panose="020B0604030504040204" pitchFamily="34" charset="0"/>
            </a:endParaRPr>
          </a:p>
          <a:p>
            <a:pPr marL="342900" indent="-342900">
              <a:lnSpc>
                <a:spcPct val="150000"/>
              </a:lnSpc>
              <a:buFont typeface="Wingdings" panose="05000000000000000000" pitchFamily="2" charset="2"/>
              <a:buChar char="Ø"/>
            </a:pPr>
            <a:r>
              <a:rPr lang="en-IN" sz="2200" b="0" strike="noStrike" spc="-1" dirty="0" err="1">
                <a:solidFill>
                  <a:srgbClr val="222222"/>
                </a:solidFill>
                <a:latin typeface="Verdana"/>
                <a:ea typeface="Verdana"/>
              </a:rPr>
              <a:t>Efthymiou</a:t>
            </a:r>
            <a:r>
              <a:rPr lang="en-IN" sz="2200" b="0" strike="noStrike" spc="-1" dirty="0">
                <a:solidFill>
                  <a:srgbClr val="222222"/>
                </a:solidFill>
                <a:latin typeface="Verdana"/>
                <a:ea typeface="Verdana"/>
              </a:rPr>
              <a:t>, </a:t>
            </a:r>
            <a:r>
              <a:rPr lang="en-IN" sz="2200" b="0" strike="noStrike" spc="-1" dirty="0" err="1">
                <a:solidFill>
                  <a:srgbClr val="222222"/>
                </a:solidFill>
                <a:latin typeface="Verdana"/>
                <a:ea typeface="Verdana"/>
              </a:rPr>
              <a:t>Dimitrios</a:t>
            </a:r>
            <a:r>
              <a:rPr lang="en-IN" sz="2200" b="0" strike="noStrike" spc="-1" dirty="0">
                <a:solidFill>
                  <a:srgbClr val="222222"/>
                </a:solidFill>
                <a:latin typeface="Verdana"/>
                <a:ea typeface="Verdana"/>
              </a:rPr>
              <a:t>, </a:t>
            </a:r>
            <a:r>
              <a:rPr lang="en-IN" sz="2200" b="0" strike="noStrike" spc="-1" dirty="0" err="1">
                <a:solidFill>
                  <a:srgbClr val="222222"/>
                </a:solidFill>
                <a:latin typeface="Verdana"/>
                <a:ea typeface="Verdana"/>
              </a:rPr>
              <a:t>Constantinos</a:t>
            </a:r>
            <a:r>
              <a:rPr lang="en-IN" sz="2200" b="0" strike="noStrike" spc="-1" dirty="0">
                <a:solidFill>
                  <a:srgbClr val="222222"/>
                </a:solidFill>
                <a:latin typeface="Verdana"/>
                <a:ea typeface="Verdana"/>
              </a:rPr>
              <a:t> Antoniou, Yannis </a:t>
            </a:r>
            <a:r>
              <a:rPr lang="en-IN" sz="2200" b="0" strike="noStrike" spc="-1" dirty="0" err="1">
                <a:solidFill>
                  <a:srgbClr val="222222"/>
                </a:solidFill>
                <a:latin typeface="Verdana"/>
                <a:ea typeface="Verdana"/>
              </a:rPr>
              <a:t>Tyrinopoylos</a:t>
            </a:r>
            <a:r>
              <a:rPr lang="en-IN" sz="2200" b="0" strike="noStrike" spc="-1" dirty="0">
                <a:solidFill>
                  <a:srgbClr val="222222"/>
                </a:solidFill>
                <a:latin typeface="Verdana"/>
                <a:ea typeface="Verdana"/>
              </a:rPr>
              <a:t>, and </a:t>
            </a:r>
            <a:r>
              <a:rPr lang="en-IN" sz="2200" b="0" strike="noStrike" spc="-1" dirty="0" err="1">
                <a:solidFill>
                  <a:srgbClr val="222222"/>
                </a:solidFill>
                <a:latin typeface="Verdana"/>
                <a:ea typeface="Verdana"/>
              </a:rPr>
              <a:t>Evangelos</a:t>
            </a:r>
            <a:r>
              <a:rPr lang="en-IN" sz="2200" b="0" strike="noStrike" spc="-1" dirty="0">
                <a:solidFill>
                  <a:srgbClr val="222222"/>
                </a:solidFill>
                <a:latin typeface="Verdana"/>
                <a:ea typeface="Verdana"/>
              </a:rPr>
              <a:t> </a:t>
            </a:r>
            <a:r>
              <a:rPr lang="en-IN" sz="2200" b="0" strike="noStrike" spc="-1" dirty="0" err="1">
                <a:solidFill>
                  <a:srgbClr val="222222"/>
                </a:solidFill>
                <a:latin typeface="Verdana"/>
                <a:ea typeface="Verdana"/>
              </a:rPr>
              <a:t>Mitsakis</a:t>
            </a:r>
            <a:r>
              <a:rPr lang="en-IN" sz="2200" b="0" strike="noStrike" spc="-1" dirty="0">
                <a:solidFill>
                  <a:srgbClr val="222222"/>
                </a:solidFill>
                <a:latin typeface="Verdana"/>
                <a:ea typeface="Verdana"/>
              </a:rPr>
              <a:t>. "</a:t>
            </a:r>
            <a:r>
              <a:rPr lang="en-IN" sz="2200" b="1" strike="noStrike" spc="-1" dirty="0">
                <a:solidFill>
                  <a:srgbClr val="222222"/>
                </a:solidFill>
                <a:latin typeface="Verdana"/>
                <a:ea typeface="Verdana"/>
              </a:rPr>
              <a:t>Spatial Exploration of Effective electric vehicle infrastructure location.</a:t>
            </a:r>
            <a:r>
              <a:rPr lang="en-IN" sz="2200" b="0" strike="noStrike" spc="-1" dirty="0">
                <a:solidFill>
                  <a:srgbClr val="222222"/>
                </a:solidFill>
                <a:latin typeface="Verdana"/>
                <a:ea typeface="Verdana"/>
              </a:rPr>
              <a:t>" Procedia-Social and </a:t>
            </a:r>
            <a:r>
              <a:rPr lang="en-IN" sz="2200" b="0" strike="noStrike" spc="-1" dirty="0" err="1">
                <a:solidFill>
                  <a:srgbClr val="222222"/>
                </a:solidFill>
                <a:latin typeface="Verdana"/>
                <a:ea typeface="Verdana"/>
              </a:rPr>
              <a:t>Behavioral</a:t>
            </a:r>
            <a:r>
              <a:rPr lang="en-IN" sz="2200" b="0" strike="noStrike" spc="-1" dirty="0">
                <a:solidFill>
                  <a:srgbClr val="222222"/>
                </a:solidFill>
                <a:latin typeface="Verdana"/>
                <a:ea typeface="Verdana"/>
              </a:rPr>
              <a:t> Sciences 48 (2012): 765-774</a:t>
            </a:r>
            <a:endParaRPr lang="en-IN" sz="2200" b="0" strike="noStrike" spc="-1" dirty="0">
              <a:latin typeface="Arial"/>
            </a:endParaRPr>
          </a:p>
          <a:p>
            <a:pPr marL="342900" indent="-342900">
              <a:lnSpc>
                <a:spcPct val="150000"/>
              </a:lnSpc>
              <a:buFont typeface="Wingdings" panose="05000000000000000000" pitchFamily="2" charset="2"/>
              <a:buChar char="Ø"/>
            </a:pPr>
            <a:endParaRPr lang="en-IN" sz="2200" spc="-1" dirty="0">
              <a:latin typeface="Verdana" panose="020B0604030504040204" pitchFamily="34" charset="0"/>
              <a:ea typeface="Verdana" panose="020B0604030504040204" pitchFamily="34" charset="0"/>
            </a:endParaRPr>
          </a:p>
          <a:p>
            <a:pPr algn="just">
              <a:lnSpc>
                <a:spcPct val="150000"/>
              </a:lnSpc>
            </a:pPr>
            <a:endParaRPr lang="en-IN" sz="2200" b="0" strike="noStrike" spc="-1" dirty="0">
              <a:latin typeface="Verdana" panose="020B0604030504040204" pitchFamily="34" charset="0"/>
              <a:ea typeface="Verdana" panose="020B0604030504040204" pitchFamily="34" charset="0"/>
            </a:endParaRPr>
          </a:p>
        </p:txBody>
      </p:sp>
      <p:sp>
        <p:nvSpPr>
          <p:cNvPr id="157" name="TextShape 2"/>
          <p:cNvSpPr txBox="1"/>
          <p:nvPr/>
        </p:nvSpPr>
        <p:spPr>
          <a:xfrm>
            <a:off x="504000" y="360000"/>
            <a:ext cx="11448000" cy="864000"/>
          </a:xfrm>
          <a:prstGeom prst="rect">
            <a:avLst/>
          </a:prstGeom>
          <a:noFill/>
          <a:ln>
            <a:noFill/>
          </a:ln>
        </p:spPr>
        <p:txBody>
          <a:bodyPr lIns="90000" tIns="45000" rIns="90000" bIns="45000">
            <a:noAutofit/>
          </a:bodyPr>
          <a:lstStyle/>
          <a:p>
            <a:r>
              <a:rPr lang="en-IN" sz="2800" b="1" strike="noStrike" spc="-1" dirty="0">
                <a:latin typeface="Verdana" panose="020B0604030504040204" pitchFamily="34" charset="0"/>
                <a:ea typeface="Verdana" panose="020B0604030504040204" pitchFamily="34" charset="0"/>
              </a:rPr>
              <a:t>REFERENCE(CONTI...)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667800" y="33840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000000"/>
                </a:solidFill>
                <a:latin typeface="Verdana"/>
                <a:ea typeface="Verdana"/>
              </a:rPr>
              <a:t>INTRODUCTION</a:t>
            </a:r>
            <a:endParaRPr lang="en-IN" sz="2800" b="0" strike="noStrike" spc="-1">
              <a:latin typeface="Arial"/>
            </a:endParaRPr>
          </a:p>
        </p:txBody>
      </p:sp>
      <p:sp>
        <p:nvSpPr>
          <p:cNvPr id="80" name="CustomShape 2"/>
          <p:cNvSpPr/>
          <p:nvPr/>
        </p:nvSpPr>
        <p:spPr>
          <a:xfrm>
            <a:off x="143280" y="1834560"/>
            <a:ext cx="660456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  Electric vehicle charging station(EVCS) is  an equipment that connects an EV to a source of electricity to recharge the electric vehicles.</a:t>
            </a:r>
            <a:endParaRPr lang="en-IN" sz="2200" b="0" strike="noStrike" spc="-1" dirty="0">
              <a:latin typeface="Arial"/>
            </a:endParaRPr>
          </a:p>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  As per a recent study, electric vehicles (EVs) market is expected to be worth around at least ₹475 billion by 2025.</a:t>
            </a:r>
            <a:endParaRPr lang="en-IN" sz="2200" b="0" strike="noStrike" spc="-1" dirty="0">
              <a:latin typeface="Arial"/>
            </a:endParaRPr>
          </a:p>
          <a:p>
            <a:pPr>
              <a:lnSpc>
                <a:spcPct val="150000"/>
              </a:lnSpc>
              <a:spcBef>
                <a:spcPts val="1001"/>
              </a:spcBef>
            </a:pPr>
            <a:r>
              <a:rPr lang="en-IN" sz="2200" b="0" strike="noStrike" spc="-1" dirty="0">
                <a:solidFill>
                  <a:srgbClr val="000000"/>
                </a:solidFill>
                <a:latin typeface="Verdana"/>
                <a:ea typeface="Verdana"/>
              </a:rPr>
              <a:t> </a:t>
            </a:r>
            <a:endParaRPr lang="en-IN" sz="2200" b="0" strike="noStrike" spc="-1" dirty="0">
              <a:latin typeface="Arial"/>
            </a:endParaRPr>
          </a:p>
          <a:p>
            <a:pPr>
              <a:lnSpc>
                <a:spcPct val="90000"/>
              </a:lnSpc>
              <a:spcBef>
                <a:spcPts val="1001"/>
              </a:spcBef>
            </a:pPr>
            <a:endParaRPr lang="en-IN" sz="2200" b="0" strike="noStrike" spc="-1" dirty="0">
              <a:latin typeface="Arial"/>
            </a:endParaRPr>
          </a:p>
        </p:txBody>
      </p:sp>
      <p:pic>
        <p:nvPicPr>
          <p:cNvPr id="81" name="Picture 4"/>
          <p:cNvPicPr/>
          <p:nvPr/>
        </p:nvPicPr>
        <p:blipFill>
          <a:blip r:embed="rId2"/>
          <a:stretch/>
        </p:blipFill>
        <p:spPr>
          <a:xfrm>
            <a:off x="6750360" y="1834560"/>
            <a:ext cx="4010040" cy="411264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44000" y="144000"/>
            <a:ext cx="11880000" cy="936000"/>
          </a:xfrm>
          <a:prstGeom prst="rect">
            <a:avLst/>
          </a:prstGeom>
          <a:noFill/>
          <a:ln>
            <a:noFill/>
          </a:ln>
        </p:spPr>
        <p:txBody>
          <a:bodyPr lIns="90000" tIns="45000" rIns="90000" bIns="45000">
            <a:noAutofit/>
          </a:bodyPr>
          <a:lstStyle/>
          <a:p>
            <a:pPr algn="ctr"/>
            <a:r>
              <a:rPr lang="en-US" sz="2800" b="1" spc="-1" dirty="0">
                <a:latin typeface="Verdana" panose="020B0604030504040204" pitchFamily="34" charset="0"/>
                <a:ea typeface="Verdana" panose="020B0604030504040204" pitchFamily="34" charset="0"/>
              </a:rPr>
              <a:t>(C</a:t>
            </a:r>
            <a:r>
              <a:rPr lang="en-IN" sz="2800" b="1" spc="-1" dirty="0">
                <a:latin typeface="Verdana" panose="020B0604030504040204" pitchFamily="34" charset="0"/>
                <a:ea typeface="Verdana" panose="020B0604030504040204" pitchFamily="34" charset="0"/>
              </a:rPr>
              <a:t>ONT….)</a:t>
            </a:r>
            <a:endParaRPr lang="en-IN" sz="2800" b="1" strike="noStrike" spc="-1" dirty="0">
              <a:latin typeface="Verdana" panose="020B0604030504040204" pitchFamily="34" charset="0"/>
              <a:ea typeface="Verdana" panose="020B0604030504040204" pitchFamily="34" charset="0"/>
            </a:endParaRPr>
          </a:p>
        </p:txBody>
      </p:sp>
      <p:sp>
        <p:nvSpPr>
          <p:cNvPr id="83" name="TextShape 2"/>
          <p:cNvSpPr txBox="1"/>
          <p:nvPr/>
        </p:nvSpPr>
        <p:spPr>
          <a:xfrm>
            <a:off x="576000" y="1512000"/>
            <a:ext cx="11160000" cy="5184000"/>
          </a:xfrm>
          <a:prstGeom prst="rect">
            <a:avLst/>
          </a:prstGeom>
          <a:noFill/>
          <a:ln>
            <a:noFill/>
          </a:ln>
        </p:spPr>
        <p:txBody>
          <a:bodyPr lIns="90000" tIns="45000" rIns="90000" bIns="45000">
            <a:noAutofit/>
          </a:bodyPr>
          <a:lstStyle/>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As per the guidelines set by the government, it is compulsory to set an EV charging station at every 3 </a:t>
            </a:r>
            <a:r>
              <a:rPr lang="en-IN" sz="2200" b="0" strike="noStrike" spc="-1" dirty="0" err="1">
                <a:solidFill>
                  <a:srgbClr val="000000"/>
                </a:solidFill>
                <a:latin typeface="Verdana"/>
                <a:ea typeface="Verdana"/>
              </a:rPr>
              <a:t>sq</a:t>
            </a:r>
            <a:r>
              <a:rPr lang="en-IN" sz="2200" b="0" strike="noStrike" spc="-1" dirty="0">
                <a:solidFill>
                  <a:srgbClr val="000000"/>
                </a:solidFill>
                <a:latin typeface="Verdana"/>
                <a:ea typeface="Verdana"/>
              </a:rPr>
              <a:t> km area in cities and every 25km on highways, 100 kms on highways for heavy-duty vehicles. (TN occupies 6.4)</a:t>
            </a:r>
            <a:endParaRPr lang="en-IN" sz="2200" b="0" strike="noStrike" spc="-1" dirty="0">
              <a:latin typeface="Arial"/>
            </a:endParaRPr>
          </a:p>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In order to make sure the proper location for charging stations, to avoid the placing of stations too nearer or too farer.</a:t>
            </a:r>
            <a:endParaRPr lang="en-IN" sz="2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288000" y="216000"/>
            <a:ext cx="11664000" cy="720000"/>
          </a:xfrm>
          <a:prstGeom prst="rect">
            <a:avLst/>
          </a:prstGeom>
          <a:noFill/>
          <a:ln>
            <a:noFill/>
          </a:ln>
        </p:spPr>
        <p:txBody>
          <a:bodyPr lIns="90000" tIns="45000" rIns="90000" bIns="45000">
            <a:noAutofit/>
          </a:bodyPr>
          <a:lstStyle/>
          <a:p>
            <a:pPr algn="ctr"/>
            <a:r>
              <a:rPr lang="en-US" sz="2800" b="1" spc="-1" dirty="0">
                <a:latin typeface="Verdana" panose="020B0604030504040204" pitchFamily="34" charset="0"/>
                <a:ea typeface="Verdana" panose="020B0604030504040204" pitchFamily="34" charset="0"/>
              </a:rPr>
              <a:t>(C</a:t>
            </a:r>
            <a:r>
              <a:rPr lang="en-IN" sz="2800" b="1" spc="-1" dirty="0" err="1">
                <a:latin typeface="Verdana" panose="020B0604030504040204" pitchFamily="34" charset="0"/>
                <a:ea typeface="Verdana" panose="020B0604030504040204" pitchFamily="34" charset="0"/>
              </a:rPr>
              <a:t>ont</a:t>
            </a:r>
            <a:r>
              <a:rPr lang="en-IN" sz="2800" b="1" spc="-1" dirty="0">
                <a:latin typeface="Verdana" panose="020B0604030504040204" pitchFamily="34" charset="0"/>
                <a:ea typeface="Verdana" panose="020B0604030504040204" pitchFamily="34" charset="0"/>
              </a:rPr>
              <a:t>…)</a:t>
            </a:r>
            <a:endParaRPr lang="en-IN" sz="2800" b="1" strike="noStrike" spc="-1" dirty="0">
              <a:latin typeface="Verdana" panose="020B0604030504040204" pitchFamily="34" charset="0"/>
              <a:ea typeface="Verdana" panose="020B0604030504040204" pitchFamily="34" charset="0"/>
            </a:endParaRPr>
          </a:p>
        </p:txBody>
      </p:sp>
      <p:sp>
        <p:nvSpPr>
          <p:cNvPr id="85" name="TextShape 2"/>
          <p:cNvSpPr txBox="1"/>
          <p:nvPr/>
        </p:nvSpPr>
        <p:spPr>
          <a:xfrm>
            <a:off x="288000" y="1224000"/>
            <a:ext cx="11520000" cy="5256000"/>
          </a:xfrm>
          <a:prstGeom prst="rect">
            <a:avLst/>
          </a:prstGeom>
          <a:noFill/>
          <a:ln>
            <a:noFill/>
          </a:ln>
        </p:spPr>
        <p:txBody>
          <a:bodyPr lIns="90000" tIns="45000" rIns="90000" bIns="45000">
            <a:noAutofit/>
          </a:bodyPr>
          <a:lstStyle/>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As the average cost for a public EV charging station in India is Rs. 40-50 Lakhs. So, for setting up the charging station it will be more beneficial if only there is a minimal number of users of around 50.</a:t>
            </a:r>
            <a:endParaRPr lang="en-IN" sz="2200" b="0" strike="noStrike" spc="-1" dirty="0">
              <a:latin typeface="Arial"/>
            </a:endParaRPr>
          </a:p>
          <a:p>
            <a:pPr marL="342900" indent="-342900">
              <a:lnSpc>
                <a:spcPct val="150000"/>
              </a:lnSpc>
              <a:spcBef>
                <a:spcPts val="1001"/>
              </a:spcBef>
              <a:buFont typeface="Wingdings" panose="05000000000000000000" pitchFamily="2" charset="2"/>
              <a:buChar char="Ø"/>
            </a:pPr>
            <a:r>
              <a:rPr lang="en-IN" sz="2200" b="0" strike="noStrike" spc="-1" dirty="0">
                <a:solidFill>
                  <a:srgbClr val="000000"/>
                </a:solidFill>
                <a:latin typeface="Verdana"/>
                <a:ea typeface="Verdana"/>
              </a:rPr>
              <a:t>Target for switching 100% EV’s by 2030. So the demand for EV charging stations will be increase.</a:t>
            </a:r>
            <a:endParaRPr lang="en-IN" sz="2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10000"/>
          </a:bodyPr>
          <a:lstStyle/>
          <a:p>
            <a:pPr>
              <a:lnSpc>
                <a:spcPct val="90000"/>
              </a:lnSpc>
            </a:pPr>
            <a:r>
              <a:rPr dirty="0"/>
              <a:t/>
            </a:r>
            <a:br>
              <a:rPr dirty="0"/>
            </a:br>
            <a:r>
              <a:rPr lang="en-US" sz="3100" b="1" u="sng" strike="noStrike" spc="-1" dirty="0">
                <a:solidFill>
                  <a:srgbClr val="000000"/>
                </a:solidFill>
                <a:latin typeface="Verdana" panose="020B0604030504040204" pitchFamily="34" charset="0"/>
                <a:ea typeface="Verdana" panose="020B0604030504040204" pitchFamily="34" charset="0"/>
              </a:rPr>
              <a:t>OBJECTIVE</a:t>
            </a:r>
            <a:r>
              <a:rPr sz="3100" b="1" u="sng" dirty="0">
                <a:latin typeface="Verdana" panose="020B0604030504040204" pitchFamily="34" charset="0"/>
                <a:ea typeface="Verdana" panose="020B0604030504040204" pitchFamily="34" charset="0"/>
              </a:rPr>
              <a:t/>
            </a:r>
            <a:br>
              <a:rPr sz="3100" b="1" u="sng" dirty="0">
                <a:latin typeface="Verdana" panose="020B0604030504040204" pitchFamily="34" charset="0"/>
                <a:ea typeface="Verdana" panose="020B0604030504040204" pitchFamily="34" charset="0"/>
              </a:rPr>
            </a:br>
            <a:r>
              <a:rPr sz="3100" b="1" dirty="0">
                <a:latin typeface="Verdana" panose="020B0604030504040204" pitchFamily="34" charset="0"/>
                <a:ea typeface="Verdana" panose="020B0604030504040204" pitchFamily="34" charset="0"/>
              </a:rPr>
              <a:t/>
            </a:r>
            <a:br>
              <a:rPr sz="3100" b="1" dirty="0">
                <a:latin typeface="Verdana" panose="020B0604030504040204" pitchFamily="34" charset="0"/>
                <a:ea typeface="Verdana" panose="020B0604030504040204" pitchFamily="34" charset="0"/>
              </a:rPr>
            </a:br>
            <a:endParaRPr lang="en-IN" sz="3100" b="1" strike="noStrike" spc="-1" dirty="0">
              <a:latin typeface="Verdana" panose="020B0604030504040204" pitchFamily="34" charset="0"/>
              <a:ea typeface="Verdana" panose="020B0604030504040204" pitchFamily="34" charset="0"/>
            </a:endParaRPr>
          </a:p>
        </p:txBody>
      </p:sp>
      <p:sp>
        <p:nvSpPr>
          <p:cNvPr id="87" name="CustomShape 2"/>
          <p:cNvSpPr/>
          <p:nvPr/>
        </p:nvSpPr>
        <p:spPr>
          <a:xfrm>
            <a:off x="564840" y="1825560"/>
            <a:ext cx="10786680" cy="43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nSpc>
                <a:spcPct val="100000"/>
              </a:lnSpc>
              <a:spcBef>
                <a:spcPts val="499"/>
              </a:spcBef>
              <a:tabLst>
                <a:tab pos="0" algn="l"/>
              </a:tabLst>
            </a:pPr>
            <a:endParaRPr lang="en-IN" sz="1800" b="0" strike="noStrike" spc="-1" dirty="0">
              <a:latin typeface="Arial"/>
            </a:endParaRPr>
          </a:p>
          <a:p>
            <a:pPr marL="802620" lvl="1" indent="-342900">
              <a:lnSpc>
                <a:spcPct val="150000"/>
              </a:lnSpc>
              <a:spcBef>
                <a:spcPts val="499"/>
              </a:spcBef>
              <a:buClr>
                <a:srgbClr val="222222"/>
              </a:buClr>
              <a:buFont typeface="Wingdings" panose="05000000000000000000" pitchFamily="2" charset="2"/>
              <a:buChar char="Ø"/>
              <a:tabLst>
                <a:tab pos="0" algn="l"/>
              </a:tabLst>
            </a:pPr>
            <a:r>
              <a:rPr lang="en-US" sz="2200" b="0" strike="noStrike" spc="-1" dirty="0">
                <a:solidFill>
                  <a:srgbClr val="222222"/>
                </a:solidFill>
                <a:latin typeface="Verdana"/>
                <a:ea typeface="Verdana"/>
              </a:rPr>
              <a:t> To develop and explore the optimal placement of charging stations in a certain environment. So here, electric vehicle charging stations in Chennai is described using Random Forest</a:t>
            </a:r>
            <a:r>
              <a:rPr lang="en-US" sz="2200" b="0" strike="noStrike" spc="-1" dirty="0">
                <a:solidFill>
                  <a:srgbClr val="000000"/>
                </a:solidFill>
                <a:latin typeface="Verdana"/>
                <a:ea typeface="Verdana"/>
              </a:rPr>
              <a:t> Algorithm, and this approach is used for identifying the optimum locations.</a:t>
            </a:r>
            <a:endParaRPr lang="en-IN" sz="2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28440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1" strike="noStrike" spc="-1" dirty="0">
                <a:solidFill>
                  <a:srgbClr val="000000"/>
                </a:solidFill>
                <a:latin typeface="Verdana"/>
                <a:ea typeface="Verdana"/>
              </a:rPr>
              <a:t>LITERATURE REVIEW</a:t>
            </a:r>
            <a:r>
              <a:rPr dirty="0"/>
              <a:t/>
            </a:r>
            <a:br>
              <a:rPr dirty="0"/>
            </a:br>
            <a:r>
              <a:rPr dirty="0"/>
              <a:t/>
            </a:r>
            <a:br>
              <a:rPr dirty="0"/>
            </a:br>
            <a:endParaRPr lang="en-IN" sz="2800" b="0" strike="noStrike" spc="-1" dirty="0">
              <a:latin typeface="Arial"/>
            </a:endParaRPr>
          </a:p>
        </p:txBody>
      </p:sp>
      <p:sp>
        <p:nvSpPr>
          <p:cNvPr id="91" name="CustomShape 2"/>
          <p:cNvSpPr/>
          <p:nvPr/>
        </p:nvSpPr>
        <p:spPr>
          <a:xfrm>
            <a:off x="493200" y="1825560"/>
            <a:ext cx="10858320" cy="43488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216000" y="1093679"/>
            <a:ext cx="11734920" cy="56936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2000" b="1" u="sng" strike="noStrike" spc="-1" dirty="0">
                <a:solidFill>
                  <a:srgbClr val="222222"/>
                </a:solidFill>
                <a:latin typeface="Verdana" panose="020B0604030504040204" pitchFamily="34" charset="0"/>
                <a:ea typeface="Verdana" panose="020B0604030504040204" pitchFamily="34" charset="0"/>
              </a:rPr>
              <a:t>PAPER NAME</a:t>
            </a:r>
            <a:r>
              <a:rPr lang="en-IN" sz="2000" b="0" strike="noStrike" spc="-1" dirty="0">
                <a:solidFill>
                  <a:srgbClr val="222222"/>
                </a:solidFill>
                <a:latin typeface="Verdana" panose="020B0604030504040204" pitchFamily="34" charset="0"/>
                <a:ea typeface="Verdana" panose="020B0604030504040204" pitchFamily="34" charset="0"/>
              </a:rPr>
              <a:t>: </a:t>
            </a:r>
            <a:r>
              <a:rPr lang="en-IN" sz="2000" b="0" i="0" dirty="0" err="1">
                <a:solidFill>
                  <a:srgbClr val="222222"/>
                </a:solidFill>
                <a:effectLst/>
                <a:latin typeface="Verdana" panose="020B0604030504040204" pitchFamily="34" charset="0"/>
                <a:ea typeface="Verdana" panose="020B0604030504040204" pitchFamily="34" charset="0"/>
              </a:rPr>
              <a:t>Efthymiou</a:t>
            </a:r>
            <a:r>
              <a:rPr lang="en-IN" sz="2000" b="0" i="0" dirty="0">
                <a:solidFill>
                  <a:srgbClr val="222222"/>
                </a:solidFill>
                <a:effectLst/>
                <a:latin typeface="Verdana" panose="020B0604030504040204" pitchFamily="34" charset="0"/>
                <a:ea typeface="Verdana" panose="020B0604030504040204" pitchFamily="34" charset="0"/>
              </a:rPr>
              <a:t>, </a:t>
            </a:r>
            <a:r>
              <a:rPr lang="en-IN" sz="2000" b="0" i="0" dirty="0" err="1">
                <a:solidFill>
                  <a:srgbClr val="222222"/>
                </a:solidFill>
                <a:effectLst/>
                <a:latin typeface="Verdana" panose="020B0604030504040204" pitchFamily="34" charset="0"/>
                <a:ea typeface="Verdana" panose="020B0604030504040204" pitchFamily="34" charset="0"/>
              </a:rPr>
              <a:t>Dimitrios</a:t>
            </a:r>
            <a:r>
              <a:rPr lang="en-IN" sz="2000" b="0" i="0" dirty="0">
                <a:solidFill>
                  <a:srgbClr val="222222"/>
                </a:solidFill>
                <a:effectLst/>
                <a:latin typeface="Verdana" panose="020B0604030504040204" pitchFamily="34" charset="0"/>
                <a:ea typeface="Verdana" panose="020B0604030504040204" pitchFamily="34" charset="0"/>
              </a:rPr>
              <a:t>, Katerina </a:t>
            </a:r>
            <a:r>
              <a:rPr lang="en-IN" sz="2000" b="0" i="0" dirty="0" err="1">
                <a:solidFill>
                  <a:srgbClr val="222222"/>
                </a:solidFill>
                <a:effectLst/>
                <a:latin typeface="Verdana" panose="020B0604030504040204" pitchFamily="34" charset="0"/>
                <a:ea typeface="Verdana" panose="020B0604030504040204" pitchFamily="34" charset="0"/>
              </a:rPr>
              <a:t>Chrysostomou</a:t>
            </a:r>
            <a:r>
              <a:rPr lang="en-IN" sz="2000" b="0" i="0" dirty="0">
                <a:solidFill>
                  <a:srgbClr val="222222"/>
                </a:solidFill>
                <a:effectLst/>
                <a:latin typeface="Verdana" panose="020B0604030504040204" pitchFamily="34" charset="0"/>
                <a:ea typeface="Verdana" panose="020B0604030504040204" pitchFamily="34" charset="0"/>
              </a:rPr>
              <a:t>, Maria </a:t>
            </a:r>
            <a:r>
              <a:rPr lang="en-IN" sz="2000" b="0" i="0" dirty="0" err="1">
                <a:solidFill>
                  <a:srgbClr val="222222"/>
                </a:solidFill>
                <a:effectLst/>
                <a:latin typeface="Verdana" panose="020B0604030504040204" pitchFamily="34" charset="0"/>
                <a:ea typeface="Verdana" panose="020B0604030504040204" pitchFamily="34" charset="0"/>
              </a:rPr>
              <a:t>Morfoulaki</a:t>
            </a:r>
            <a:r>
              <a:rPr lang="en-IN" sz="2000" b="0" i="0" dirty="0">
                <a:solidFill>
                  <a:srgbClr val="222222"/>
                </a:solidFill>
                <a:effectLst/>
                <a:latin typeface="Verdana" panose="020B0604030504040204" pitchFamily="34" charset="0"/>
                <a:ea typeface="Verdana" panose="020B0604030504040204" pitchFamily="34" charset="0"/>
              </a:rPr>
              <a:t>, and Georgia </a:t>
            </a:r>
            <a:r>
              <a:rPr lang="en-IN" sz="2000" b="0" i="0" dirty="0" err="1">
                <a:solidFill>
                  <a:srgbClr val="222222"/>
                </a:solidFill>
                <a:effectLst/>
                <a:latin typeface="Verdana" panose="020B0604030504040204" pitchFamily="34" charset="0"/>
                <a:ea typeface="Verdana" panose="020B0604030504040204" pitchFamily="34" charset="0"/>
              </a:rPr>
              <a:t>Aifantopoulou</a:t>
            </a:r>
            <a:r>
              <a:rPr lang="en-IN" sz="2000" b="0" i="0" dirty="0">
                <a:solidFill>
                  <a:srgbClr val="222222"/>
                </a:solidFill>
                <a:effectLst/>
                <a:latin typeface="Verdana" panose="020B0604030504040204" pitchFamily="34" charset="0"/>
                <a:ea typeface="Verdana" panose="020B0604030504040204" pitchFamily="34" charset="0"/>
              </a:rPr>
              <a:t>. </a:t>
            </a:r>
            <a:r>
              <a:rPr lang="en-IN" sz="2000" b="1" i="0" dirty="0">
                <a:solidFill>
                  <a:srgbClr val="222222"/>
                </a:solidFill>
                <a:effectLst/>
                <a:latin typeface="Verdana" panose="020B0604030504040204" pitchFamily="34" charset="0"/>
                <a:ea typeface="Verdana" panose="020B0604030504040204" pitchFamily="34" charset="0"/>
              </a:rPr>
              <a:t>"Electric vehicles charging infrastructure location: a genetic algorithm approach." </a:t>
            </a:r>
            <a:r>
              <a:rPr lang="en-IN" sz="2000" b="0" i="1" dirty="0">
                <a:solidFill>
                  <a:srgbClr val="222222"/>
                </a:solidFill>
                <a:effectLst/>
                <a:latin typeface="Verdana" panose="020B0604030504040204" pitchFamily="34" charset="0"/>
                <a:ea typeface="Verdana" panose="020B0604030504040204" pitchFamily="34" charset="0"/>
              </a:rPr>
              <a:t>European Transport Research Review</a:t>
            </a:r>
            <a:r>
              <a:rPr lang="en-IN" sz="2000" b="0" i="0" dirty="0">
                <a:solidFill>
                  <a:srgbClr val="222222"/>
                </a:solidFill>
                <a:effectLst/>
                <a:latin typeface="Verdana" panose="020B0604030504040204" pitchFamily="34" charset="0"/>
                <a:ea typeface="Verdana" panose="020B0604030504040204" pitchFamily="34" charset="0"/>
              </a:rPr>
              <a:t> 9, no. 2 (2017): 1-9.</a:t>
            </a:r>
            <a:endParaRPr lang="en-IN" sz="2000" b="0" strike="noStrike" spc="-1" dirty="0">
              <a:solidFill>
                <a:srgbClr val="222222"/>
              </a:solidFill>
              <a:latin typeface="Verdana" panose="020B0604030504040204" pitchFamily="34" charset="0"/>
              <a:ea typeface="Verdana" panose="020B0604030504040204" pitchFamily="34" charset="0"/>
            </a:endParaRPr>
          </a:p>
          <a:p>
            <a:pPr>
              <a:lnSpc>
                <a:spcPct val="150000"/>
              </a:lnSpc>
            </a:pPr>
            <a:r>
              <a:rPr lang="en-IN" sz="2000" spc="-1" dirty="0">
                <a:solidFill>
                  <a:srgbClr val="222222"/>
                </a:solidFill>
                <a:latin typeface="Verdana" panose="020B0604030504040204" pitchFamily="34" charset="0"/>
                <a:ea typeface="Verdana" panose="020B0604030504040204" pitchFamily="34" charset="0"/>
              </a:rPr>
              <a:t> </a:t>
            </a:r>
            <a:r>
              <a:rPr lang="en-IN" sz="2000" b="1" u="sng" spc="-1" dirty="0">
                <a:solidFill>
                  <a:srgbClr val="222222"/>
                </a:solidFill>
                <a:latin typeface="Verdana" panose="020B0604030504040204" pitchFamily="34" charset="0"/>
                <a:ea typeface="Verdana" panose="020B0604030504040204" pitchFamily="34" charset="0"/>
              </a:rPr>
              <a:t>PAPER DESCRIPTION : </a:t>
            </a:r>
          </a:p>
          <a:p>
            <a:pPr marL="342900" indent="-342900">
              <a:lnSpc>
                <a:spcPct val="150000"/>
              </a:lnSpc>
              <a:buFont typeface="Wingdings" panose="05000000000000000000" pitchFamily="2" charset="2"/>
              <a:buChar char="Ø"/>
            </a:pPr>
            <a:r>
              <a:rPr lang="en-US" sz="2000" dirty="0">
                <a:solidFill>
                  <a:srgbClr val="333333"/>
                </a:solidFill>
                <a:effectLst/>
                <a:latin typeface="Verdana" panose="020B0604030504040204" pitchFamily="34" charset="0"/>
                <a:ea typeface="Verdana" panose="020B0604030504040204" pitchFamily="34" charset="0"/>
              </a:rPr>
              <a:t>The Electric Vehicle Charging Infrastructure Location Problem is an optimization problem that can be approached by linear programming, multi-objective optimization and genetic algorithms have been developed in R and tested in European cities. </a:t>
            </a:r>
            <a:endParaRPr lang="en-IN" sz="2000" b="0" strike="noStrike" spc="-1" dirty="0">
              <a:latin typeface="Verdana" panose="020B0604030504040204" pitchFamily="34" charset="0"/>
              <a:ea typeface="Verdana" panose="020B0604030504040204" pitchFamily="34" charset="0"/>
            </a:endParaRPr>
          </a:p>
          <a:p>
            <a:pPr>
              <a:lnSpc>
                <a:spcPct val="100000"/>
              </a:lnSpc>
            </a:pPr>
            <a:endParaRPr lang="en-IN"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28440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1" strike="noStrike" spc="-1">
                <a:solidFill>
                  <a:srgbClr val="000000"/>
                </a:solidFill>
                <a:latin typeface="Verdana"/>
                <a:ea typeface="Verdana"/>
              </a:rPr>
              <a:t>LITERATURE REVIEW</a:t>
            </a:r>
            <a:r>
              <a:t/>
            </a:r>
            <a:br/>
            <a:r>
              <a:t/>
            </a:r>
            <a:br/>
            <a:endParaRPr lang="en-IN" sz="2800" b="0" strike="noStrike" spc="-1">
              <a:latin typeface="Arial"/>
            </a:endParaRPr>
          </a:p>
        </p:txBody>
      </p:sp>
      <p:sp>
        <p:nvSpPr>
          <p:cNvPr id="91" name="CustomShape 2"/>
          <p:cNvSpPr/>
          <p:nvPr/>
        </p:nvSpPr>
        <p:spPr>
          <a:xfrm>
            <a:off x="493200" y="1825560"/>
            <a:ext cx="10858320" cy="43488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216000" y="1093679"/>
            <a:ext cx="11734920" cy="56936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2000" b="1" u="sng" strike="noStrike" spc="-1" dirty="0">
                <a:solidFill>
                  <a:srgbClr val="222222"/>
                </a:solidFill>
                <a:latin typeface="Verdana"/>
                <a:ea typeface="Verdana"/>
              </a:rPr>
              <a:t>PAPER NAME</a:t>
            </a:r>
            <a:r>
              <a:rPr lang="en-IN" sz="2000" b="0" strike="noStrike" spc="-1" dirty="0">
                <a:solidFill>
                  <a:srgbClr val="222222"/>
                </a:solidFill>
                <a:latin typeface="Verdana"/>
                <a:ea typeface="Verdana"/>
              </a:rPr>
              <a:t>: Wang, </a:t>
            </a:r>
            <a:r>
              <a:rPr lang="en-IN" sz="2000" b="0" strike="noStrike" spc="-1" dirty="0" err="1">
                <a:solidFill>
                  <a:srgbClr val="222222"/>
                </a:solidFill>
                <a:latin typeface="Verdana"/>
                <a:ea typeface="Verdana"/>
              </a:rPr>
              <a:t>Hengsong</a:t>
            </a:r>
            <a:r>
              <a:rPr lang="en-IN" sz="2000" b="0" strike="noStrike" spc="-1" dirty="0">
                <a:solidFill>
                  <a:srgbClr val="222222"/>
                </a:solidFill>
                <a:latin typeface="Verdana"/>
                <a:ea typeface="Verdana"/>
              </a:rPr>
              <a:t>, Qi Huang, Changhua Zhang, and </a:t>
            </a:r>
            <a:r>
              <a:rPr lang="en-IN" sz="2000" b="0" strike="noStrike" spc="-1" dirty="0" err="1">
                <a:solidFill>
                  <a:srgbClr val="222222"/>
                </a:solidFill>
                <a:latin typeface="Verdana"/>
                <a:ea typeface="Verdana"/>
              </a:rPr>
              <a:t>Aihua</a:t>
            </a:r>
            <a:r>
              <a:rPr lang="en-IN" sz="2000" b="0" strike="noStrike" spc="-1" dirty="0">
                <a:solidFill>
                  <a:srgbClr val="222222"/>
                </a:solidFill>
                <a:latin typeface="Verdana"/>
                <a:ea typeface="Verdana"/>
              </a:rPr>
              <a:t> Xia. "</a:t>
            </a:r>
            <a:r>
              <a:rPr lang="en-IN" sz="2000" b="1" strike="noStrike" spc="-1" dirty="0">
                <a:solidFill>
                  <a:srgbClr val="222222"/>
                </a:solidFill>
                <a:latin typeface="Verdana"/>
                <a:ea typeface="Verdana"/>
              </a:rPr>
              <a:t>A novel approach for the layout of electric vehicle charging station.</a:t>
            </a:r>
            <a:r>
              <a:rPr lang="en-IN" sz="2000" b="0" strike="noStrike" spc="-1" dirty="0">
                <a:solidFill>
                  <a:srgbClr val="222222"/>
                </a:solidFill>
                <a:latin typeface="Verdana"/>
                <a:ea typeface="Verdana"/>
              </a:rPr>
              <a:t>" In The 2010 International Conference on Apperceiving Computing and Intelligence Analysis Proceeding, pp. 64-70. IEEE, 2010.</a:t>
            </a:r>
          </a:p>
          <a:p>
            <a:pPr>
              <a:lnSpc>
                <a:spcPct val="150000"/>
              </a:lnSpc>
            </a:pPr>
            <a:endParaRPr lang="en-IN" sz="2000" b="0" strike="noStrike" spc="-1" dirty="0">
              <a:solidFill>
                <a:srgbClr val="222222"/>
              </a:solidFill>
              <a:latin typeface="Verdana"/>
              <a:ea typeface="Verdana"/>
            </a:endParaRPr>
          </a:p>
          <a:p>
            <a:pPr>
              <a:lnSpc>
                <a:spcPct val="150000"/>
              </a:lnSpc>
            </a:pPr>
            <a:r>
              <a:rPr lang="en-IN" sz="2200" spc="-1" dirty="0">
                <a:solidFill>
                  <a:srgbClr val="222222"/>
                </a:solidFill>
                <a:latin typeface="Verdana"/>
                <a:ea typeface="Verdana"/>
              </a:rPr>
              <a:t> </a:t>
            </a:r>
            <a:r>
              <a:rPr lang="en-IN" sz="2000" b="1" u="sng" spc="-1" dirty="0">
                <a:solidFill>
                  <a:srgbClr val="222222"/>
                </a:solidFill>
                <a:latin typeface="Verdana" panose="020B0604030504040204" pitchFamily="34" charset="0"/>
                <a:ea typeface="Verdana" panose="020B0604030504040204" pitchFamily="34" charset="0"/>
              </a:rPr>
              <a:t>PAPER DESCRIPTION :</a:t>
            </a:r>
            <a:r>
              <a:rPr lang="en-US" sz="2000" b="1" u="sng" spc="-1" dirty="0">
                <a:solidFill>
                  <a:srgbClr val="222222"/>
                </a:solidFill>
                <a:latin typeface="Verdana" panose="020B0604030504040204" pitchFamily="34" charset="0"/>
                <a:ea typeface="Verdana" panose="020B0604030504040204" pitchFamily="34" charset="0"/>
              </a:rPr>
              <a:t> </a:t>
            </a:r>
          </a:p>
          <a:p>
            <a:pPr marL="342900" indent="-342900">
              <a:lnSpc>
                <a:spcPct val="150000"/>
              </a:lnSpc>
              <a:buFont typeface="Wingdings" panose="05000000000000000000" pitchFamily="2" charset="2"/>
              <a:buChar char="Ø"/>
            </a:pPr>
            <a:r>
              <a:rPr lang="en-US" sz="2000" spc="-1" dirty="0">
                <a:solidFill>
                  <a:srgbClr val="222222"/>
                </a:solidFill>
                <a:effectLst/>
                <a:latin typeface="Verdana" panose="020B0604030504040204" pitchFamily="34" charset="0"/>
                <a:ea typeface="Verdana" panose="020B0604030504040204" pitchFamily="34" charset="0"/>
              </a:rPr>
              <a:t>T</a:t>
            </a:r>
            <a:r>
              <a:rPr lang="en-US" sz="2000" dirty="0">
                <a:effectLst/>
                <a:latin typeface="Verdana" panose="020B0604030504040204" pitchFamily="34" charset="0"/>
                <a:ea typeface="Verdana" panose="020B0604030504040204" pitchFamily="34" charset="0"/>
              </a:rPr>
              <a:t>his paper presents a multi-objective planning model which is comprehensive for the layout of electric vehicle charging station taking in account factors including electric vehicles sustainable development, characters of charging station, characters of charging consumers, distribution of the charging demand, the power grid and factors of municipal planning. Then a solution algorithm is designed based on demand priority and the usage of the existing gas station.</a:t>
            </a:r>
            <a:endParaRPr lang="en-IN" sz="2000" b="1" u="sng" strike="noStrike" spc="-1" dirty="0">
              <a:solidFill>
                <a:srgbClr val="222222"/>
              </a:solidFill>
              <a:latin typeface="Verdana" panose="020B0604030504040204" pitchFamily="34" charset="0"/>
              <a:ea typeface="Verdana" panose="020B0604030504040204" pitchFamily="34" charset="0"/>
            </a:endParaRPr>
          </a:p>
          <a:p>
            <a:pPr>
              <a:lnSpc>
                <a:spcPct val="100000"/>
              </a:lnSpc>
            </a:pPr>
            <a:endParaRPr lang="en-IN" sz="2200" b="0" strike="noStrike" spc="-1" dirty="0">
              <a:latin typeface="Arial"/>
            </a:endParaRPr>
          </a:p>
          <a:p>
            <a:pPr>
              <a:lnSpc>
                <a:spcPct val="100000"/>
              </a:lnSpc>
            </a:pPr>
            <a:endParaRPr lang="en-IN" sz="2400" b="0" strike="noStrike" spc="-1" dirty="0">
              <a:latin typeface="Arial"/>
            </a:endParaRPr>
          </a:p>
        </p:txBody>
      </p:sp>
    </p:spTree>
    <p:extLst>
      <p:ext uri="{BB962C8B-B14F-4D97-AF65-F5344CB8AC3E}">
        <p14:creationId xmlns:p14="http://schemas.microsoft.com/office/powerpoint/2010/main" xmlns="" val="189529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284400"/>
            <a:ext cx="10513080" cy="13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1" strike="noStrike" spc="-1">
                <a:solidFill>
                  <a:srgbClr val="000000"/>
                </a:solidFill>
                <a:latin typeface="Verdana"/>
                <a:ea typeface="Verdana"/>
              </a:rPr>
              <a:t>LITERATURE REVIEW</a:t>
            </a:r>
            <a:r>
              <a:t/>
            </a:r>
            <a:br/>
            <a:r>
              <a:t/>
            </a:r>
            <a:br/>
            <a:endParaRPr lang="en-IN" sz="2800" b="0" strike="noStrike" spc="-1">
              <a:latin typeface="Arial"/>
            </a:endParaRPr>
          </a:p>
        </p:txBody>
      </p:sp>
      <p:sp>
        <p:nvSpPr>
          <p:cNvPr id="91" name="CustomShape 2"/>
          <p:cNvSpPr/>
          <p:nvPr/>
        </p:nvSpPr>
        <p:spPr>
          <a:xfrm>
            <a:off x="493200" y="1825560"/>
            <a:ext cx="10858320" cy="43488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216000" y="1093679"/>
            <a:ext cx="11734920" cy="56936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2000" b="1" u="sng" strike="noStrike" spc="-1" dirty="0">
                <a:solidFill>
                  <a:srgbClr val="222222"/>
                </a:solidFill>
                <a:latin typeface="Verdana" panose="020B0604030504040204" pitchFamily="34" charset="0"/>
                <a:ea typeface="Verdana" panose="020B0604030504040204" pitchFamily="34" charset="0"/>
              </a:rPr>
              <a:t>PAPER NAME</a:t>
            </a:r>
            <a:r>
              <a:rPr lang="en-IN" sz="2000" b="0" strike="noStrike" spc="-1" dirty="0">
                <a:solidFill>
                  <a:srgbClr val="222222"/>
                </a:solidFill>
                <a:latin typeface="Verdana" panose="020B0604030504040204" pitchFamily="34" charset="0"/>
                <a:ea typeface="Verdana" panose="020B0604030504040204" pitchFamily="34" charset="0"/>
              </a:rPr>
              <a:t>: Hanabusa, </a:t>
            </a:r>
            <a:r>
              <a:rPr lang="en-IN" sz="2000" b="0" strike="noStrike" spc="-1" dirty="0" err="1">
                <a:solidFill>
                  <a:srgbClr val="222222"/>
                </a:solidFill>
                <a:latin typeface="Verdana" panose="020B0604030504040204" pitchFamily="34" charset="0"/>
                <a:ea typeface="Verdana" panose="020B0604030504040204" pitchFamily="34" charset="0"/>
              </a:rPr>
              <a:t>Hisatomo</a:t>
            </a:r>
            <a:r>
              <a:rPr lang="en-IN" sz="2000" b="0" strike="noStrike" spc="-1" dirty="0">
                <a:solidFill>
                  <a:srgbClr val="222222"/>
                </a:solidFill>
                <a:latin typeface="Verdana" panose="020B0604030504040204" pitchFamily="34" charset="0"/>
                <a:ea typeface="Verdana" panose="020B0604030504040204" pitchFamily="34" charset="0"/>
              </a:rPr>
              <a:t>, and </a:t>
            </a:r>
            <a:r>
              <a:rPr lang="en-IN" sz="2000" b="0" strike="noStrike" spc="-1" dirty="0" err="1">
                <a:solidFill>
                  <a:srgbClr val="222222"/>
                </a:solidFill>
                <a:latin typeface="Verdana" panose="020B0604030504040204" pitchFamily="34" charset="0"/>
                <a:ea typeface="Verdana" panose="020B0604030504040204" pitchFamily="34" charset="0"/>
              </a:rPr>
              <a:t>Ryota</a:t>
            </a:r>
            <a:r>
              <a:rPr lang="en-IN" sz="2000" b="0" strike="noStrike" spc="-1" dirty="0">
                <a:solidFill>
                  <a:srgbClr val="222222"/>
                </a:solidFill>
                <a:latin typeface="Verdana" panose="020B0604030504040204" pitchFamily="34" charset="0"/>
                <a:ea typeface="Verdana" panose="020B0604030504040204" pitchFamily="34" charset="0"/>
              </a:rPr>
              <a:t> </a:t>
            </a:r>
            <a:r>
              <a:rPr lang="en-IN" sz="2000" b="0" strike="noStrike" spc="-1" dirty="0" err="1">
                <a:solidFill>
                  <a:srgbClr val="222222"/>
                </a:solidFill>
                <a:latin typeface="Verdana" panose="020B0604030504040204" pitchFamily="34" charset="0"/>
                <a:ea typeface="Verdana" panose="020B0604030504040204" pitchFamily="34" charset="0"/>
              </a:rPr>
              <a:t>Horiguchi</a:t>
            </a:r>
            <a:r>
              <a:rPr lang="en-IN" sz="2000" b="0" strike="noStrike" spc="-1" dirty="0">
                <a:solidFill>
                  <a:srgbClr val="222222"/>
                </a:solidFill>
                <a:latin typeface="Verdana" panose="020B0604030504040204" pitchFamily="34" charset="0"/>
                <a:ea typeface="Verdana" panose="020B0604030504040204" pitchFamily="34" charset="0"/>
              </a:rPr>
              <a:t>. "</a:t>
            </a:r>
            <a:r>
              <a:rPr lang="en-IN" sz="2000" b="1" strike="noStrike" spc="-1" dirty="0">
                <a:solidFill>
                  <a:srgbClr val="222222"/>
                </a:solidFill>
                <a:latin typeface="Verdana" panose="020B0604030504040204" pitchFamily="34" charset="0"/>
                <a:ea typeface="Verdana" panose="020B0604030504040204" pitchFamily="34" charset="0"/>
              </a:rPr>
              <a:t>A study of the analytical method for the location planning of charging stations for electric vehicles.</a:t>
            </a:r>
            <a:r>
              <a:rPr lang="en-IN" sz="2000" b="0" strike="noStrike" spc="-1" dirty="0">
                <a:solidFill>
                  <a:srgbClr val="222222"/>
                </a:solidFill>
                <a:latin typeface="Verdana" panose="020B0604030504040204" pitchFamily="34" charset="0"/>
                <a:ea typeface="Verdana" panose="020B0604030504040204" pitchFamily="34" charset="0"/>
              </a:rPr>
              <a:t>" In International Conference on Knowledge-Based and Intelligent Information and Engineering Systems, pp. 596-605. Springer, Berlin, Heidelberg, 2011.</a:t>
            </a:r>
            <a:endParaRPr lang="en-IN" sz="2000" b="0" strike="noStrike" spc="-1" dirty="0">
              <a:latin typeface="Verdana" panose="020B0604030504040204" pitchFamily="34" charset="0"/>
              <a:ea typeface="Verdana" panose="020B0604030504040204" pitchFamily="34" charset="0"/>
            </a:endParaRPr>
          </a:p>
          <a:p>
            <a:pPr>
              <a:lnSpc>
                <a:spcPct val="150000"/>
              </a:lnSpc>
            </a:pPr>
            <a:endParaRPr lang="en-IN" sz="2000" b="0" strike="noStrike" spc="-1" dirty="0">
              <a:solidFill>
                <a:srgbClr val="222222"/>
              </a:solidFill>
              <a:latin typeface="Verdana"/>
              <a:ea typeface="Verdana"/>
            </a:endParaRPr>
          </a:p>
          <a:p>
            <a:pPr>
              <a:lnSpc>
                <a:spcPct val="150000"/>
              </a:lnSpc>
            </a:pPr>
            <a:r>
              <a:rPr lang="en-IN" sz="2200" spc="-1" dirty="0">
                <a:solidFill>
                  <a:srgbClr val="222222"/>
                </a:solidFill>
                <a:latin typeface="Verdana"/>
                <a:ea typeface="Verdana"/>
              </a:rPr>
              <a:t> </a:t>
            </a:r>
            <a:r>
              <a:rPr lang="en-IN" sz="2000" b="1" u="sng" spc="-1" dirty="0">
                <a:solidFill>
                  <a:srgbClr val="222222"/>
                </a:solidFill>
                <a:latin typeface="Verdana" panose="020B0604030504040204" pitchFamily="34" charset="0"/>
                <a:ea typeface="Verdana" panose="020B0604030504040204" pitchFamily="34" charset="0"/>
              </a:rPr>
              <a:t>PAPER DESCRIPTION :</a:t>
            </a:r>
          </a:p>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a:t>
            </a:r>
            <a:r>
              <a:rPr lang="en-US" sz="2000" dirty="0">
                <a:effectLst/>
                <a:latin typeface="Verdana" panose="020B0604030504040204" pitchFamily="34" charset="0"/>
                <a:ea typeface="Verdana" panose="020B0604030504040204" pitchFamily="34" charset="0"/>
              </a:rPr>
              <a:t>This study describes an analytical method for the location planning of charging stations for electric vehicles (EVs). In this paper, the theoretical framework of the optimum location of charging stations is explained</a:t>
            </a:r>
            <a:r>
              <a:rPr lang="en-US" sz="1800" dirty="0">
                <a:effectLst/>
                <a:latin typeface="Times New Roman" panose="02020603050405020304" pitchFamily="18" charset="0"/>
                <a:ea typeface="Times New Roman" panose="02020603050405020304" pitchFamily="18" charset="0"/>
              </a:rPr>
              <a:t>. </a:t>
            </a:r>
            <a:endParaRPr lang="en-IN" sz="2400" b="0" strike="noStrike" spc="-1" dirty="0">
              <a:latin typeface="Arial"/>
            </a:endParaRPr>
          </a:p>
        </p:txBody>
      </p:sp>
    </p:spTree>
    <p:extLst>
      <p:ext uri="{BB962C8B-B14F-4D97-AF65-F5344CB8AC3E}">
        <p14:creationId xmlns:p14="http://schemas.microsoft.com/office/powerpoint/2010/main" xmlns="" val="115185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939</TotalTime>
  <Words>1348</Words>
  <Application>Microsoft Office PowerPoint</Application>
  <PresentationFormat>Custom</PresentationFormat>
  <Paragraphs>181</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1_Office Theme</vt:lpstr>
      <vt:lpstr>Slide 1</vt:lpstr>
      <vt:lpstr>Agenda</vt:lpstr>
      <vt:lpstr>Slide 3</vt:lpstr>
      <vt:lpstr>Slide 4</vt:lpstr>
      <vt:lpstr>Slide 5</vt:lpstr>
      <vt:lpstr>Slide 6</vt:lpstr>
      <vt:lpstr>Slide 7</vt:lpstr>
      <vt:lpstr>Slide 8</vt:lpstr>
      <vt:lpstr>Slide 9</vt:lpstr>
      <vt:lpstr>ANALYSIS OF LITERATURE REVIEW </vt:lpstr>
      <vt:lpstr>ANALYSIS OF LITERATURE REVIEW </vt:lpstr>
      <vt:lpstr>Slide 12</vt:lpstr>
      <vt:lpstr>Slide 13</vt:lpstr>
      <vt:lpstr>Slide 14</vt:lpstr>
      <vt:lpstr>Slide 15</vt:lpstr>
      <vt:lpstr>Slide 16</vt:lpstr>
      <vt:lpstr>ARCHITECTURAL DIAGRAM</vt:lpstr>
      <vt:lpstr>Experimental output: </vt:lpstr>
      <vt:lpstr>Experimental output: </vt:lpstr>
      <vt:lpstr>Experimental output: </vt:lpstr>
      <vt:lpstr>CONCLUSION   This system fills the gap in literature by adopting reasonable location. Here it focus on demand priority, mileage, EV distribution in this study. Linear regression and classification in random forest model are developed to analyze the charging frequencies and sharing charging level for the charging stations. Through a case study of areas in Tamil Nadu, this system approach, an optimization problem is defined for addressing the location problem of EVs charging stations to improve the sharing charging level.  </vt:lpstr>
      <vt:lpstr>Future Enhancement </vt:lpstr>
      <vt:lpstr>Slide 23</vt:lpstr>
      <vt:lpstr>Slide 24</vt:lpstr>
      <vt:lpstr>REFERENCE (CONTI..) </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CHARGING STATION OPTIMIZATION USING GENETIC ALGORITHM IN MATLAB</dc:title>
  <dc:creator>vaishu s</dc:creator>
  <cp:lastModifiedBy>Windows User</cp:lastModifiedBy>
  <cp:revision>246</cp:revision>
  <dcterms:created xsi:type="dcterms:W3CDTF">2022-04-18T08:48:54Z</dcterms:created>
  <dcterms:modified xsi:type="dcterms:W3CDTF">2022-09-01T04:56:49Z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