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2"/>
  </p:notesMasterIdLst>
  <p:sldIdLst>
    <p:sldId id="258"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FF"/>
    <a:srgbClr val="FF9933"/>
    <a:srgbClr val="FF9966"/>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9" d="100"/>
          <a:sy n="79"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2024</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1200" b="0" dirty="0">
              <a:latin typeface="Arial" panose="020B0604020202020204" pitchFamily="34" charset="0"/>
              <a:cs typeface="Arial" panose="020B0604020202020204" pitchFamily="34" charset="0"/>
            </a:rPr>
            <a:t>Likes, views, subscribers,…</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2025</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1200" b="0" dirty="0">
              <a:latin typeface="Arial" panose="020B0604020202020204" pitchFamily="34" charset="0"/>
              <a:cs typeface="Arial" panose="020B0604020202020204" pitchFamily="34" charset="0"/>
            </a:rPr>
            <a:t>Engagement ratio,…</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Future Prediction</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1200" b="0" dirty="0">
              <a:latin typeface="Arial" panose="020B0604020202020204" pitchFamily="34" charset="0"/>
              <a:cs typeface="Arial" panose="020B0604020202020204" pitchFamily="34" charset="0"/>
            </a:rPr>
            <a:t>ML Powered Analytics</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333394" y="391769"/>
          <a:ext cx="253175" cy="1748219"/>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2024</a:t>
          </a:r>
        </a:p>
      </dsp:txBody>
      <dsp:txXfrm rot="5400000">
        <a:off x="598232" y="1151650"/>
        <a:ext cx="1735860" cy="228457"/>
      </dsp:txXfrm>
    </dsp:sp>
    <dsp:sp modelId="{5A1B764B-0DC5-47CD-BDEA-9E67799496EC}">
      <dsp:nvSpPr>
        <dsp:cNvPr id="0" name=""/>
        <dsp:cNvSpPr/>
      </dsp:nvSpPr>
      <dsp:spPr>
        <a:xfrm>
          <a:off x="3133" y="0"/>
          <a:ext cx="2913699" cy="8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b="0" kern="1200" dirty="0">
              <a:latin typeface="Arial" panose="020B0604020202020204" pitchFamily="34" charset="0"/>
              <a:cs typeface="Arial" panose="020B0604020202020204" pitchFamily="34" charset="0"/>
            </a:rPr>
            <a:t>Likes, views, subscribers,…</a:t>
          </a:r>
        </a:p>
      </dsp:txBody>
      <dsp:txXfrm>
        <a:off x="3133" y="0"/>
        <a:ext cx="2913699" cy="886115"/>
      </dsp:txXfrm>
    </dsp:sp>
    <dsp:sp modelId="{122B38A3-0442-4747-820C-1F37877E2B0E}">
      <dsp:nvSpPr>
        <dsp:cNvPr id="0" name=""/>
        <dsp:cNvSpPr/>
      </dsp:nvSpPr>
      <dsp:spPr>
        <a:xfrm>
          <a:off x="1459982" y="936750"/>
          <a:ext cx="0" cy="202540"/>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434665" y="886115"/>
          <a:ext cx="50635" cy="5063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2334092" y="1139291"/>
          <a:ext cx="1748219" cy="253175"/>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2025</a:t>
          </a:r>
        </a:p>
      </dsp:txBody>
      <dsp:txXfrm>
        <a:off x="2334092" y="1139291"/>
        <a:ext cx="1748219" cy="253175"/>
      </dsp:txXfrm>
    </dsp:sp>
    <dsp:sp modelId="{DF65791B-462E-4589-B98D-F60587330CA8}">
      <dsp:nvSpPr>
        <dsp:cNvPr id="0" name=""/>
        <dsp:cNvSpPr/>
      </dsp:nvSpPr>
      <dsp:spPr>
        <a:xfrm>
          <a:off x="1751352" y="1645642"/>
          <a:ext cx="2913699" cy="8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b="0" kern="1200" dirty="0">
              <a:latin typeface="Arial" panose="020B0604020202020204" pitchFamily="34" charset="0"/>
              <a:cs typeface="Arial" panose="020B0604020202020204" pitchFamily="34" charset="0"/>
            </a:rPr>
            <a:t>Engagement ratio,…</a:t>
          </a:r>
        </a:p>
      </dsp:txBody>
      <dsp:txXfrm>
        <a:off x="1751352" y="1645642"/>
        <a:ext cx="2913699" cy="886115"/>
      </dsp:txXfrm>
    </dsp:sp>
    <dsp:sp modelId="{DBA410EB-5F61-4F46-92D9-C5B0AA59EE15}">
      <dsp:nvSpPr>
        <dsp:cNvPr id="0" name=""/>
        <dsp:cNvSpPr/>
      </dsp:nvSpPr>
      <dsp:spPr>
        <a:xfrm>
          <a:off x="3208202" y="1392466"/>
          <a:ext cx="0" cy="202540"/>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3182884" y="1595007"/>
          <a:ext cx="50635" cy="5063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4829834" y="391769"/>
          <a:ext cx="253175" cy="1748219"/>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Future Prediction</a:t>
          </a:r>
        </a:p>
      </dsp:txBody>
      <dsp:txXfrm rot="-5400000">
        <a:off x="4082313" y="1151650"/>
        <a:ext cx="1735860" cy="228457"/>
      </dsp:txXfrm>
    </dsp:sp>
    <dsp:sp modelId="{B4723E2A-4FF1-452A-BD25-8EC364F15A6F}">
      <dsp:nvSpPr>
        <dsp:cNvPr id="0" name=""/>
        <dsp:cNvSpPr/>
      </dsp:nvSpPr>
      <dsp:spPr>
        <a:xfrm>
          <a:off x="3499572" y="0"/>
          <a:ext cx="2913699" cy="886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b="0" kern="1200" dirty="0">
              <a:latin typeface="Arial" panose="020B0604020202020204" pitchFamily="34" charset="0"/>
              <a:cs typeface="Arial" panose="020B0604020202020204" pitchFamily="34" charset="0"/>
            </a:rPr>
            <a:t>ML Powered Analytics</a:t>
          </a:r>
        </a:p>
      </dsp:txBody>
      <dsp:txXfrm>
        <a:off x="3499572" y="0"/>
        <a:ext cx="2913699" cy="886115"/>
      </dsp:txXfrm>
    </dsp:sp>
    <dsp:sp modelId="{440E9361-37D2-4157-AF38-7B49AD23708B}">
      <dsp:nvSpPr>
        <dsp:cNvPr id="0" name=""/>
        <dsp:cNvSpPr/>
      </dsp:nvSpPr>
      <dsp:spPr>
        <a:xfrm>
          <a:off x="4956422" y="936750"/>
          <a:ext cx="0" cy="202540"/>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4931104" y="886115"/>
          <a:ext cx="50635" cy="5063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FDB66-9895-4911-B371-DBB1E9005C8B}" type="datetimeFigureOut">
              <a:rPr lang="en-IN" smtClean="0"/>
              <a:t>02-10-25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7BE45-AF77-4EDB-A591-D3D3589944C4}" type="slidenum">
              <a:rPr lang="en-IN" smtClean="0"/>
              <a:t>‹#›</a:t>
            </a:fld>
            <a:endParaRPr lang="en-IN"/>
          </a:p>
        </p:txBody>
      </p:sp>
    </p:spTree>
    <p:extLst>
      <p:ext uri="{BB962C8B-B14F-4D97-AF65-F5344CB8AC3E}">
        <p14:creationId xmlns:p14="http://schemas.microsoft.com/office/powerpoint/2010/main" val="2018794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57BE45-AF77-4EDB-A591-D3D3589944C4}" type="slidenum">
              <a:rPr lang="en-IN" smtClean="0"/>
              <a:t>2</a:t>
            </a:fld>
            <a:endParaRPr lang="en-IN"/>
          </a:p>
        </p:txBody>
      </p:sp>
    </p:spTree>
    <p:extLst>
      <p:ext uri="{BB962C8B-B14F-4D97-AF65-F5344CB8AC3E}">
        <p14:creationId xmlns:p14="http://schemas.microsoft.com/office/powerpoint/2010/main" val="174216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1908386"/>
            <a:ext cx="11029616" cy="1350380"/>
          </a:xfrm>
        </p:spPr>
        <p:txBody>
          <a:bodyPr>
            <a:normAutofit/>
          </a:bodyPr>
          <a:lstStyle/>
          <a:p>
            <a:pPr algn="ctr"/>
            <a:r>
              <a:rPr lang="en-US" sz="3600" b="1" dirty="0">
                <a:solidFill>
                  <a:srgbClr val="FF9900"/>
                </a:solidFill>
                <a:latin typeface="Arial" panose="020B0604020202020204" pitchFamily="34" charset="0"/>
                <a:cs typeface="Arial" panose="020B0604020202020204" pitchFamily="34" charset="0"/>
              </a:rPr>
              <a:t>You-tube Content Monetization</a:t>
            </a:r>
            <a:br>
              <a:rPr lang="en-US" sz="3600" b="1" dirty="0">
                <a:solidFill>
                  <a:srgbClr val="FF9900"/>
                </a:solidFill>
                <a:latin typeface="Arial" panose="020B0604020202020204" pitchFamily="34" charset="0"/>
                <a:cs typeface="Arial" panose="020B0604020202020204" pitchFamily="34" charset="0"/>
              </a:rPr>
            </a:br>
            <a:r>
              <a:rPr lang="en-US" sz="3600" b="1" dirty="0">
                <a:solidFill>
                  <a:srgbClr val="FF9900"/>
                </a:solidFill>
                <a:latin typeface="Arial" panose="020B0604020202020204" pitchFamily="34" charset="0"/>
                <a:cs typeface="Arial" panose="020B0604020202020204" pitchFamily="34" charset="0"/>
              </a:rPr>
              <a:t>Modeler</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061625504"/>
              </p:ext>
            </p:extLst>
          </p:nvPr>
        </p:nvGraphicFramePr>
        <p:xfrm>
          <a:off x="5418305" y="4659549"/>
          <a:ext cx="6416405" cy="2531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E2D33AF-C571-1B7F-E6B6-E6C8BEBAD5B4}"/>
              </a:ext>
            </a:extLst>
          </p:cNvPr>
          <p:cNvSpPr txBox="1"/>
          <p:nvPr/>
        </p:nvSpPr>
        <p:spPr>
          <a:xfrm>
            <a:off x="196985" y="5386819"/>
            <a:ext cx="6094378" cy="1077218"/>
          </a:xfrm>
          <a:prstGeom prst="rect">
            <a:avLst/>
          </a:prstGeom>
          <a:noFill/>
        </p:spPr>
        <p:txBody>
          <a:bodyPr wrap="square">
            <a:spAutoFit/>
          </a:bodyPr>
          <a:lstStyle/>
          <a:p>
            <a:r>
              <a:rPr lang="en-US" sz="2800" b="1" dirty="0">
                <a:solidFill>
                  <a:srgbClr val="00B0F0"/>
                </a:solidFill>
                <a:latin typeface="Arial" panose="020B0604020202020204" pitchFamily="34" charset="0"/>
                <a:cs typeface="Arial" panose="020B0604020202020204" pitchFamily="34" charset="0"/>
              </a:rPr>
              <a:t>Presenter</a:t>
            </a:r>
            <a:r>
              <a:rPr lang="en-US" sz="2400" b="1" dirty="0">
                <a:solidFill>
                  <a:srgbClr val="FF0000"/>
                </a:solidFill>
                <a:latin typeface="Arial" panose="020B0604020202020204" pitchFamily="34" charset="0"/>
                <a:cs typeface="Arial" panose="020B0604020202020204" pitchFamily="34" charset="0"/>
              </a:rPr>
              <a:t> </a:t>
            </a:r>
            <a:br>
              <a:rPr lang="en-US" sz="2400" b="1" dirty="0">
                <a:solidFill>
                  <a:srgbClr val="FF0000"/>
                </a:solidFill>
              </a:rPr>
            </a:br>
            <a:r>
              <a:rPr lang="en-US" sz="1800" b="1" dirty="0">
                <a:latin typeface="Arial" panose="020B0604020202020204" pitchFamily="34" charset="0"/>
                <a:cs typeface="Arial" panose="020B0604020202020204" pitchFamily="34" charset="0"/>
              </a:rPr>
              <a:t>Geetha Palanisamy</a:t>
            </a:r>
          </a:p>
          <a:p>
            <a:r>
              <a:rPr lang="en-US" sz="1800" b="1" dirty="0">
                <a:latin typeface="Arial" panose="020B0604020202020204" pitchFamily="34" charset="0"/>
                <a:cs typeface="Arial" panose="020B0604020202020204" pitchFamily="34" charset="0"/>
              </a:rPr>
              <a:t>MDTM46B</a:t>
            </a: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FDE42-4069-77CB-5BD0-0AC6352BCA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6DE0FB0-AFAA-537E-DAC8-BFC34AC3530F}"/>
              </a:ext>
            </a:extLst>
          </p:cNvPr>
          <p:cNvSpPr txBox="1"/>
          <p:nvPr/>
        </p:nvSpPr>
        <p:spPr>
          <a:xfrm>
            <a:off x="573932" y="768485"/>
            <a:ext cx="10972800" cy="892552"/>
          </a:xfrm>
          <a:prstGeom prst="rect">
            <a:avLst/>
          </a:prstGeom>
          <a:noFill/>
        </p:spPr>
        <p:txBody>
          <a:bodyPr wrap="square" rtlCol="0">
            <a:spAutoFit/>
          </a:bodyPr>
          <a:lstStyle/>
          <a:p>
            <a:pPr algn="ctr"/>
            <a:r>
              <a:rPr lang="en-US" sz="2600" b="1" dirty="0">
                <a:latin typeface="Arial" panose="020B0604020202020204" pitchFamily="34" charset="0"/>
                <a:cs typeface="Arial" panose="020B0604020202020204" pitchFamily="34" charset="0"/>
              </a:rPr>
              <a:t>PROJECT OVERVIEW</a:t>
            </a:r>
            <a:endParaRPr lang="en-IN" sz="2600" b="1" dirty="0">
              <a:latin typeface="Arial" panose="020B0604020202020204" pitchFamily="34" charset="0"/>
              <a:cs typeface="Arial" panose="020B0604020202020204" pitchFamily="34" charset="0"/>
            </a:endParaRPr>
          </a:p>
          <a:p>
            <a:endParaRPr lang="en-IN" sz="2600" dirty="0"/>
          </a:p>
        </p:txBody>
      </p:sp>
      <p:sp>
        <p:nvSpPr>
          <p:cNvPr id="5" name="Content Placeholder 2">
            <a:extLst>
              <a:ext uri="{FF2B5EF4-FFF2-40B4-BE49-F238E27FC236}">
                <a16:creationId xmlns:a16="http://schemas.microsoft.com/office/drawing/2014/main" id="{56100840-3041-53B7-4500-8CD7C7F2AAEE}"/>
              </a:ext>
            </a:extLst>
          </p:cNvPr>
          <p:cNvSpPr txBox="1">
            <a:spLocks/>
          </p:cNvSpPr>
          <p:nvPr/>
        </p:nvSpPr>
        <p:spPr>
          <a:xfrm>
            <a:off x="573932" y="1316728"/>
            <a:ext cx="11567873" cy="1123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0070C0"/>
                </a:solidFill>
                <a:latin typeface="Arial" panose="020B0604020202020204" pitchFamily="34" charset="0"/>
                <a:cs typeface="Arial" panose="020B0604020202020204" pitchFamily="34" charset="0"/>
              </a:rPr>
              <a:t>PROJECT GOAL</a:t>
            </a:r>
          </a:p>
          <a:p>
            <a:pPr marL="0" indent="0">
              <a:buNone/>
            </a:pPr>
            <a:r>
              <a:rPr lang="en-US" sz="1800" dirty="0">
                <a:latin typeface="Arial" panose="020B0604020202020204" pitchFamily="34" charset="0"/>
                <a:cs typeface="Arial" panose="020B0604020202020204" pitchFamily="34" charset="0"/>
              </a:rPr>
              <a:t>Build a smart tool that helps YouTubers and advertisers make better decisions by predicting how much money a video might earn—</a:t>
            </a:r>
            <a:r>
              <a:rPr lang="en-US" sz="1800" b="1" dirty="0">
                <a:latin typeface="Arial" panose="020B0604020202020204" pitchFamily="34" charset="0"/>
                <a:cs typeface="Arial" panose="020B0604020202020204" pitchFamily="34" charset="0"/>
              </a:rPr>
              <a:t>before it's even published</a:t>
            </a:r>
            <a:r>
              <a:rPr lang="en-US" sz="1800"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36B8CBB2-B8B1-108C-6CB8-9CB80277FD78}"/>
              </a:ext>
            </a:extLst>
          </p:cNvPr>
          <p:cNvSpPr txBox="1"/>
          <p:nvPr/>
        </p:nvSpPr>
        <p:spPr>
          <a:xfrm>
            <a:off x="573932" y="2884206"/>
            <a:ext cx="2354094" cy="369332"/>
          </a:xfrm>
          <a:prstGeom prst="rect">
            <a:avLst/>
          </a:prstGeom>
          <a:noFill/>
        </p:spPr>
        <p:txBody>
          <a:bodyPr wrap="square" rtlCol="0">
            <a:spAutoFit/>
          </a:bodyPr>
          <a:lstStyle/>
          <a:p>
            <a:pPr>
              <a:lnSpc>
                <a:spcPct val="90000"/>
              </a:lnSpc>
              <a:spcBef>
                <a:spcPts val="1000"/>
              </a:spcBef>
            </a:pPr>
            <a:r>
              <a:rPr lang="en-US" sz="2000" b="1" dirty="0">
                <a:solidFill>
                  <a:srgbClr val="0070C0"/>
                </a:solidFill>
                <a:latin typeface="Arial" panose="020B0604020202020204" pitchFamily="34" charset="0"/>
                <a:cs typeface="Arial" panose="020B0604020202020204" pitchFamily="34" charset="0"/>
              </a:rPr>
              <a:t>TOOLS USED</a:t>
            </a:r>
            <a:endParaRPr lang="en-IN" sz="2000" b="1" dirty="0">
              <a:solidFill>
                <a:srgbClr val="0070C0"/>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CCD0CF11-8D23-13F5-8146-EC2507A36AAD}"/>
              </a:ext>
            </a:extLst>
          </p:cNvPr>
          <p:cNvPicPr>
            <a:picLocks noChangeAspect="1"/>
          </p:cNvPicPr>
          <p:nvPr/>
        </p:nvPicPr>
        <p:blipFill>
          <a:blip r:embed="rId3"/>
          <a:stretch>
            <a:fillRect/>
          </a:stretch>
        </p:blipFill>
        <p:spPr>
          <a:xfrm>
            <a:off x="10634823" y="0"/>
            <a:ext cx="1557177" cy="1478604"/>
          </a:xfrm>
          <a:prstGeom prst="rect">
            <a:avLst/>
          </a:prstGeom>
        </p:spPr>
      </p:pic>
      <p:sp>
        <p:nvSpPr>
          <p:cNvPr id="3" name="TextBox 2">
            <a:extLst>
              <a:ext uri="{FF2B5EF4-FFF2-40B4-BE49-F238E27FC236}">
                <a16:creationId xmlns:a16="http://schemas.microsoft.com/office/drawing/2014/main" id="{E48AAB94-14F5-4623-0026-4865238D5A2C}"/>
              </a:ext>
            </a:extLst>
          </p:cNvPr>
          <p:cNvSpPr txBox="1"/>
          <p:nvPr/>
        </p:nvSpPr>
        <p:spPr>
          <a:xfrm>
            <a:off x="744167" y="3287949"/>
            <a:ext cx="4367719" cy="2990562"/>
          </a:xfrm>
          <a:prstGeom prst="rect">
            <a:avLst/>
          </a:prstGeom>
          <a:noFill/>
        </p:spPr>
        <p:txBody>
          <a:bodyPr wrap="square" rtlCol="0">
            <a:spAutoFit/>
          </a:bodyPr>
          <a:lstStyle/>
          <a:p>
            <a:pPr>
              <a:spcBef>
                <a:spcPts val="1000"/>
              </a:spcBef>
            </a:pPr>
            <a:r>
              <a:rPr lang="en-US" b="1" dirty="0">
                <a:solidFill>
                  <a:srgbClr val="FF9900"/>
                </a:solidFill>
                <a:latin typeface="Arial" panose="020B0604020202020204" pitchFamily="34" charset="0"/>
                <a:cs typeface="Arial" panose="020B0604020202020204" pitchFamily="34" charset="0"/>
              </a:rPr>
              <a:t>Python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Data handling , preprocessing, Feature Engineering</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Model Building &amp; Evaluation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Backend Logic for prediction</a:t>
            </a:r>
          </a:p>
          <a:p>
            <a:endParaRPr lang="en-IN" dirty="0">
              <a:latin typeface="Arial" panose="020B0604020202020204" pitchFamily="34" charset="0"/>
              <a:cs typeface="Arial" panose="020B0604020202020204" pitchFamily="34" charset="0"/>
            </a:endParaRPr>
          </a:p>
          <a:p>
            <a:pPr>
              <a:spcBef>
                <a:spcPts val="1000"/>
              </a:spcBef>
            </a:pPr>
            <a:r>
              <a:rPr lang="en-IN" b="1" dirty="0" err="1">
                <a:solidFill>
                  <a:srgbClr val="FF9900"/>
                </a:solidFill>
                <a:latin typeface="Arial" panose="020B0604020202020204" pitchFamily="34" charset="0"/>
                <a:cs typeface="Arial" panose="020B0604020202020204" pitchFamily="34" charset="0"/>
              </a:rPr>
              <a:t>Streamlit</a:t>
            </a:r>
            <a:endParaRPr lang="en-IN" b="1" dirty="0">
              <a:solidFill>
                <a:srgbClr val="FF99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Visual EDA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What If Analysis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Random sample test</a:t>
            </a:r>
          </a:p>
        </p:txBody>
      </p:sp>
      <p:pic>
        <p:nvPicPr>
          <p:cNvPr id="6" name="Picture 5">
            <a:extLst>
              <a:ext uri="{FF2B5EF4-FFF2-40B4-BE49-F238E27FC236}">
                <a16:creationId xmlns:a16="http://schemas.microsoft.com/office/drawing/2014/main" id="{87783450-393C-E0BB-D396-5AD2AEE1FFB1}"/>
              </a:ext>
            </a:extLst>
          </p:cNvPr>
          <p:cNvPicPr>
            <a:picLocks noChangeAspect="1"/>
          </p:cNvPicPr>
          <p:nvPr/>
        </p:nvPicPr>
        <p:blipFill>
          <a:blip r:embed="rId4"/>
          <a:stretch>
            <a:fillRect/>
          </a:stretch>
        </p:blipFill>
        <p:spPr>
          <a:xfrm>
            <a:off x="5875607" y="2746138"/>
            <a:ext cx="4429125" cy="3933825"/>
          </a:xfrm>
          <a:prstGeom prst="rect">
            <a:avLst/>
          </a:prstGeom>
        </p:spPr>
      </p:pic>
      <p:cxnSp>
        <p:nvCxnSpPr>
          <p:cNvPr id="7" name="Straight Connector 6">
            <a:extLst>
              <a:ext uri="{FF2B5EF4-FFF2-40B4-BE49-F238E27FC236}">
                <a16:creationId xmlns:a16="http://schemas.microsoft.com/office/drawing/2014/main" id="{990099F7-BF39-548B-E8FE-9EAF2FE03513}"/>
              </a:ext>
            </a:extLst>
          </p:cNvPr>
          <p:cNvCxnSpPr>
            <a:cxnSpLocks/>
          </p:cNvCxnSpPr>
          <p:nvPr/>
        </p:nvCxnSpPr>
        <p:spPr>
          <a:xfrm>
            <a:off x="232812" y="2524327"/>
            <a:ext cx="11908993"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218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EFEC3-17E6-C792-39D0-145C27A9AFA4}"/>
              </a:ext>
            </a:extLst>
          </p:cNvPr>
          <p:cNvSpPr txBox="1"/>
          <p:nvPr/>
        </p:nvSpPr>
        <p:spPr>
          <a:xfrm>
            <a:off x="233464" y="587685"/>
            <a:ext cx="5950085" cy="400110"/>
          </a:xfrm>
          <a:prstGeom prst="rect">
            <a:avLst/>
          </a:prstGeom>
          <a:noFill/>
        </p:spPr>
        <p:txBody>
          <a:bodyPr wrap="square" rtlCol="0">
            <a:spAutoFit/>
          </a:bodyPr>
          <a:lstStyle/>
          <a:p>
            <a:r>
              <a:rPr lang="en-US" sz="2000" b="1" dirty="0">
                <a:solidFill>
                  <a:srgbClr val="0070C0"/>
                </a:solidFill>
                <a:latin typeface="Arial" panose="020B0604020202020204" pitchFamily="34" charset="0"/>
                <a:cs typeface="Arial" panose="020B0604020202020204" pitchFamily="34" charset="0"/>
              </a:rPr>
              <a:t>DATA HANDLING</a:t>
            </a:r>
            <a:endParaRPr lang="en-IN" sz="2000" b="1"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1362069-6B48-3E63-268E-CCDAE310EC5A}"/>
              </a:ext>
            </a:extLst>
          </p:cNvPr>
          <p:cNvSpPr txBox="1"/>
          <p:nvPr/>
        </p:nvSpPr>
        <p:spPr>
          <a:xfrm>
            <a:off x="232296" y="1002487"/>
            <a:ext cx="4747098" cy="296087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Raw data shape : (122400,12)</a:t>
            </a:r>
          </a:p>
          <a:p>
            <a:pPr marL="285750" indent="-285750">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Dropped duplicate rows : 2400</a:t>
            </a:r>
          </a:p>
          <a:p>
            <a:pPr marL="285750" indent="-285750">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Missing values before cleaning: 29696</a:t>
            </a:r>
          </a:p>
          <a:p>
            <a:pPr marL="285750" indent="-285750">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Missing values before cleaning: 0</a:t>
            </a:r>
          </a:p>
          <a:p>
            <a:pPr marL="285750" indent="-285750">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Cleaned data shape : (</a:t>
            </a:r>
            <a:r>
              <a:rPr lang="en-US" sz="1400" dirty="0">
                <a:solidFill>
                  <a:srgbClr val="FF9900"/>
                </a:solidFill>
                <a:latin typeface="Arial" panose="020B0604020202020204" pitchFamily="34" charset="0"/>
                <a:cs typeface="Arial" panose="020B0604020202020204" pitchFamily="34" charset="0"/>
              </a:rPr>
              <a:t>119139,22</a:t>
            </a:r>
            <a:r>
              <a:rPr lang="en-US" sz="1400" dirty="0">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Train size: (95311, 21), Test size: (23828, 21)</a:t>
            </a:r>
          </a:p>
          <a:p>
            <a:pPr marL="285750" indent="-285750">
              <a:lnSpc>
                <a:spcPct val="15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 Numeric cols: 11,   Categorical cols: 6</a:t>
            </a:r>
          </a:p>
          <a:p>
            <a:pPr marL="285750" indent="-285750">
              <a:lnSpc>
                <a:spcPct val="150000"/>
              </a:lnSpc>
              <a:buFont typeface="Wingdings" panose="05000000000000000000" pitchFamily="2" charset="2"/>
              <a:buChar char="§"/>
            </a:pPr>
            <a:endParaRPr lang="en-US" sz="1400" dirty="0">
              <a:latin typeface="Arial" panose="020B0604020202020204" pitchFamily="34" charset="0"/>
              <a:cs typeface="Arial" panose="020B0604020202020204" pitchFamily="34" charset="0"/>
            </a:endParaRPr>
          </a:p>
          <a:p>
            <a:pPr>
              <a:lnSpc>
                <a:spcPct val="150000"/>
              </a:lnSpc>
            </a:pPr>
            <a:endParaRPr lang="en-US"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2B7742C-0B1F-4363-BA8D-5E974812A5D3}"/>
              </a:ext>
            </a:extLst>
          </p:cNvPr>
          <p:cNvSpPr txBox="1"/>
          <p:nvPr/>
        </p:nvSpPr>
        <p:spPr>
          <a:xfrm>
            <a:off x="5567238" y="602377"/>
            <a:ext cx="5389123" cy="400110"/>
          </a:xfrm>
          <a:prstGeom prst="rect">
            <a:avLst/>
          </a:prstGeom>
          <a:noFill/>
        </p:spPr>
        <p:txBody>
          <a:bodyPr wrap="square" rtlCol="0">
            <a:spAutoFit/>
          </a:bodyPr>
          <a:lstStyle/>
          <a:p>
            <a:r>
              <a:rPr lang="en-US" sz="2000" b="1" dirty="0">
                <a:solidFill>
                  <a:srgbClr val="0070C0"/>
                </a:solidFill>
                <a:latin typeface="Arial" panose="020B0604020202020204" pitchFamily="34" charset="0"/>
                <a:cs typeface="Arial" panose="020B0604020202020204" pitchFamily="34" charset="0"/>
              </a:rPr>
              <a:t>FEATURE ENGINEERING</a:t>
            </a:r>
            <a:endParaRPr lang="en-IN" sz="2000" b="1" dirty="0">
              <a:solidFill>
                <a:srgbClr val="0070C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E248355-8DEC-4FAD-7801-D7C27BEFB590}"/>
              </a:ext>
            </a:extLst>
          </p:cNvPr>
          <p:cNvSpPr txBox="1"/>
          <p:nvPr/>
        </p:nvSpPr>
        <p:spPr>
          <a:xfrm>
            <a:off x="5693018" y="1002487"/>
            <a:ext cx="6361890" cy="2785378"/>
          </a:xfrm>
          <a:prstGeom prst="rect">
            <a:avLst/>
          </a:prstGeom>
          <a:noFill/>
        </p:spPr>
        <p:txBody>
          <a:bodyPr wrap="square" rtlCol="0">
            <a:spAutoFit/>
          </a:bodyPr>
          <a:lstStyle/>
          <a:p>
            <a:r>
              <a:rPr lang="en-US" sz="1400" dirty="0">
                <a:solidFill>
                  <a:srgbClr val="FF9900"/>
                </a:solidFill>
                <a:latin typeface="Arial" panose="020B0604020202020204" pitchFamily="34" charset="0"/>
                <a:cs typeface="Arial" panose="020B0604020202020204" pitchFamily="34" charset="0"/>
              </a:rPr>
              <a:t>1. Engagement Rate </a:t>
            </a:r>
          </a:p>
          <a:p>
            <a:pPr>
              <a:lnSpc>
                <a:spcPct val="150000"/>
              </a:lnSpc>
            </a:pPr>
            <a:r>
              <a:rPr lang="en-US" sz="1400" dirty="0">
                <a:solidFill>
                  <a:srgbClr val="FF9900"/>
                </a:solidFill>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(likes + comments) / views</a:t>
            </a:r>
          </a:p>
          <a:p>
            <a:pPr>
              <a:lnSpc>
                <a:spcPct val="150000"/>
              </a:lnSpc>
            </a:pPr>
            <a:r>
              <a:rPr lang="en-US" sz="1400" dirty="0">
                <a:solidFill>
                  <a:srgbClr val="FF9900"/>
                </a:solidFill>
                <a:latin typeface="Arial" panose="020B0604020202020204" pitchFamily="34" charset="0"/>
                <a:cs typeface="Arial" panose="020B0604020202020204" pitchFamily="34" charset="0"/>
              </a:rPr>
              <a:t>2. Subscribers Influence </a:t>
            </a:r>
            <a:r>
              <a:rPr lang="en-US" sz="1400" dirty="0"/>
              <a:t>→ subs per view, views per subscriber.</a:t>
            </a:r>
            <a:endParaRPr lang="en-US" sz="1400" dirty="0">
              <a:latin typeface="Arial" panose="020B0604020202020204" pitchFamily="34" charset="0"/>
              <a:cs typeface="Arial" panose="020B0604020202020204" pitchFamily="34" charset="0"/>
            </a:endParaRPr>
          </a:p>
          <a:p>
            <a:pPr>
              <a:lnSpc>
                <a:spcPct val="150000"/>
              </a:lnSpc>
            </a:pPr>
            <a:r>
              <a:rPr lang="en-US" sz="1400" dirty="0">
                <a:solidFill>
                  <a:srgbClr val="FF9900"/>
                </a:solidFill>
                <a:latin typeface="Arial" panose="020B0604020202020204" pitchFamily="34" charset="0"/>
                <a:cs typeface="Arial" panose="020B0604020202020204" pitchFamily="34" charset="0"/>
              </a:rPr>
              <a:t>3. Video Length Features </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log(</a:t>
            </a:r>
            <a:r>
              <a:rPr lang="en-US" sz="1400" dirty="0" err="1">
                <a:latin typeface="Arial" panose="020B0604020202020204" pitchFamily="34" charset="0"/>
                <a:cs typeface="Arial" panose="020B0604020202020204" pitchFamily="34" charset="0"/>
              </a:rPr>
              <a:t>video_length_minutes</a:t>
            </a:r>
            <a:r>
              <a:rPr lang="en-US" sz="1400" dirty="0">
                <a:latin typeface="Arial" panose="020B0604020202020204" pitchFamily="34" charset="0"/>
                <a:cs typeface="Arial" panose="020B0604020202020204" pitchFamily="34" charset="0"/>
              </a:rPr>
              <a:t>) (to reduce skew).</a:t>
            </a:r>
          </a:p>
          <a:p>
            <a:pPr>
              <a:lnSpc>
                <a:spcPct val="150000"/>
              </a:lnSpc>
            </a:pP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length_category</a:t>
            </a:r>
            <a:r>
              <a:rPr lang="en-US" sz="1400" dirty="0">
                <a:latin typeface="Arial" panose="020B0604020202020204" pitchFamily="34" charset="0"/>
                <a:cs typeface="Arial" panose="020B0604020202020204" pitchFamily="34" charset="0"/>
              </a:rPr>
              <a:t> → short (&lt;5 mins), medium, long, very long</a:t>
            </a:r>
          </a:p>
          <a:p>
            <a:pPr>
              <a:lnSpc>
                <a:spcPct val="150000"/>
              </a:lnSpc>
            </a:pPr>
            <a:r>
              <a:rPr lang="en-US" sz="1400" dirty="0">
                <a:solidFill>
                  <a:srgbClr val="FF9900"/>
                </a:solidFill>
                <a:latin typeface="Arial" panose="020B0604020202020204" pitchFamily="34" charset="0"/>
                <a:cs typeface="Arial" panose="020B0604020202020204" pitchFamily="34" charset="0"/>
              </a:rPr>
              <a:t>4.Date Features </a:t>
            </a:r>
            <a:r>
              <a:rPr lang="en-US" sz="1400" dirty="0">
                <a:latin typeface="Arial" panose="020B0604020202020204" pitchFamily="34" charset="0"/>
                <a:cs typeface="Arial" panose="020B0604020202020204" pitchFamily="34" charset="0"/>
              </a:rPr>
              <a:t>→ from the video’s upload date:</a:t>
            </a:r>
          </a:p>
          <a:p>
            <a:r>
              <a:rPr lang="en-US" sz="1400" dirty="0">
                <a:latin typeface="Arial" panose="020B0604020202020204" pitchFamily="34" charset="0"/>
                <a:cs typeface="Arial" panose="020B0604020202020204" pitchFamily="34" charset="0"/>
              </a:rPr>
              <a:t>          Year, month, weekday, weekend flag.</a:t>
            </a:r>
          </a:p>
          <a:p>
            <a:endParaRPr lang="en-US" sz="1400" dirty="0">
              <a:latin typeface="Arial" panose="020B0604020202020204" pitchFamily="34" charset="0"/>
              <a:cs typeface="Arial" panose="020B0604020202020204" pitchFamily="34" charset="0"/>
            </a:endParaRP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B505A817-6A69-295F-FE74-93C0F9C8BB0D}"/>
              </a:ext>
            </a:extLst>
          </p:cNvPr>
          <p:cNvPicPr>
            <a:picLocks noChangeAspect="1"/>
          </p:cNvPicPr>
          <p:nvPr/>
        </p:nvPicPr>
        <p:blipFill>
          <a:blip r:embed="rId2"/>
          <a:stretch>
            <a:fillRect/>
          </a:stretch>
        </p:blipFill>
        <p:spPr>
          <a:xfrm>
            <a:off x="3551049" y="3744288"/>
            <a:ext cx="4032378" cy="3099025"/>
          </a:xfrm>
          <a:prstGeom prst="rect">
            <a:avLst/>
          </a:prstGeom>
        </p:spPr>
      </p:pic>
      <p:pic>
        <p:nvPicPr>
          <p:cNvPr id="16" name="Picture 15">
            <a:extLst>
              <a:ext uri="{FF2B5EF4-FFF2-40B4-BE49-F238E27FC236}">
                <a16:creationId xmlns:a16="http://schemas.microsoft.com/office/drawing/2014/main" id="{8C37D485-8EAE-CEAF-5308-AADD1B190156}"/>
              </a:ext>
            </a:extLst>
          </p:cNvPr>
          <p:cNvPicPr>
            <a:picLocks noChangeAspect="1"/>
          </p:cNvPicPr>
          <p:nvPr/>
        </p:nvPicPr>
        <p:blipFill>
          <a:blip r:embed="rId3"/>
          <a:stretch>
            <a:fillRect/>
          </a:stretch>
        </p:blipFill>
        <p:spPr>
          <a:xfrm>
            <a:off x="7583427" y="3744289"/>
            <a:ext cx="4471481" cy="3138848"/>
          </a:xfrm>
          <a:prstGeom prst="rect">
            <a:avLst/>
          </a:prstGeom>
        </p:spPr>
      </p:pic>
      <p:sp>
        <p:nvSpPr>
          <p:cNvPr id="17" name="TextBox 16">
            <a:extLst>
              <a:ext uri="{FF2B5EF4-FFF2-40B4-BE49-F238E27FC236}">
                <a16:creationId xmlns:a16="http://schemas.microsoft.com/office/drawing/2014/main" id="{A02EBD6D-56DC-87DC-E0D4-2F068CE7727C}"/>
              </a:ext>
            </a:extLst>
          </p:cNvPr>
          <p:cNvSpPr txBox="1"/>
          <p:nvPr/>
        </p:nvSpPr>
        <p:spPr>
          <a:xfrm>
            <a:off x="232296" y="3744288"/>
            <a:ext cx="2831917" cy="369332"/>
          </a:xfrm>
          <a:prstGeom prst="rect">
            <a:avLst/>
          </a:prstGeom>
          <a:noFill/>
        </p:spPr>
        <p:txBody>
          <a:bodyPr wrap="square" rtlCol="0">
            <a:spAutoFit/>
          </a:bodyPr>
          <a:lstStyle/>
          <a:p>
            <a:r>
              <a:rPr lang="en-US" b="1" dirty="0">
                <a:solidFill>
                  <a:srgbClr val="0070C0"/>
                </a:solidFill>
                <a:latin typeface="Arial" panose="020B0604020202020204" pitchFamily="34" charset="0"/>
                <a:cs typeface="Arial" panose="020B0604020202020204" pitchFamily="34" charset="0"/>
              </a:rPr>
              <a:t>EDA</a:t>
            </a:r>
            <a:endParaRPr lang="en-IN" dirty="0"/>
          </a:p>
        </p:txBody>
      </p:sp>
      <p:sp>
        <p:nvSpPr>
          <p:cNvPr id="18" name="TextBox 17">
            <a:extLst>
              <a:ext uri="{FF2B5EF4-FFF2-40B4-BE49-F238E27FC236}">
                <a16:creationId xmlns:a16="http://schemas.microsoft.com/office/drawing/2014/main" id="{CB50CA03-D4A7-91D0-3C74-86ABC8D7EE2C}"/>
              </a:ext>
            </a:extLst>
          </p:cNvPr>
          <p:cNvSpPr txBox="1"/>
          <p:nvPr/>
        </p:nvSpPr>
        <p:spPr>
          <a:xfrm>
            <a:off x="232296" y="4260715"/>
            <a:ext cx="3094564" cy="2246769"/>
          </a:xfrm>
          <a:prstGeom prst="rect">
            <a:avLst/>
          </a:prstGeom>
          <a:noFill/>
        </p:spPr>
        <p:txBody>
          <a:bodyPr wrap="square" rtlCol="0">
            <a:spAutoFit/>
          </a:bodyPr>
          <a:lstStyle/>
          <a:p>
            <a:pPr marL="285750" indent="-285750">
              <a:buFont typeface="Wingdings" panose="05000000000000000000" pitchFamily="2" charset="2"/>
              <a:buChar char="§"/>
            </a:pPr>
            <a:r>
              <a:rPr lang="en-US" sz="1400" dirty="0">
                <a:solidFill>
                  <a:srgbClr val="FF9900"/>
                </a:solidFill>
                <a:latin typeface="Arial" panose="020B0604020202020204" pitchFamily="34" charset="0"/>
                <a:cs typeface="Arial" panose="020B0604020202020204" pitchFamily="34" charset="0"/>
              </a:rPr>
              <a:t>Target distribution </a:t>
            </a:r>
            <a:r>
              <a:rPr lang="en-US" sz="1400" dirty="0">
                <a:latin typeface="Arial" panose="020B0604020202020204" pitchFamily="34" charset="0"/>
                <a:cs typeface="Arial" panose="020B0604020202020204" pitchFamily="34" charset="0"/>
              </a:rPr>
              <a:t>(ad revenue): graph shows entities are concentrated in a middle to high band (175-350 USD) and rarity of extremes</a:t>
            </a:r>
          </a:p>
          <a:p>
            <a:pPr marL="285750" indent="-285750">
              <a:buFont typeface="Wingdings" panose="05000000000000000000" pitchFamily="2" charset="2"/>
              <a:buChar char="§"/>
            </a:pPr>
            <a:r>
              <a:rPr lang="en-US" sz="1400" dirty="0">
                <a:solidFill>
                  <a:srgbClr val="FF9900"/>
                </a:solidFill>
                <a:latin typeface="Arial" panose="020B0604020202020204" pitchFamily="34" charset="0"/>
                <a:cs typeface="Arial" panose="020B0604020202020204" pitchFamily="34" charset="0"/>
              </a:rPr>
              <a:t>Correlation heatmap : </a:t>
            </a:r>
            <a:r>
              <a:rPr lang="en-US" sz="1400" dirty="0">
                <a:latin typeface="Arial" panose="020B0604020202020204" pitchFamily="34" charset="0"/>
                <a:cs typeface="Arial" panose="020B0604020202020204" pitchFamily="34" charset="0"/>
              </a:rPr>
              <a:t>views, likes, and </a:t>
            </a:r>
            <a:r>
              <a:rPr lang="en-US" sz="1400" dirty="0" err="1">
                <a:latin typeface="Arial" panose="020B0604020202020204" pitchFamily="34" charset="0"/>
                <a:cs typeface="Arial" panose="020B0604020202020204" pitchFamily="34" charset="0"/>
              </a:rPr>
              <a:t>subscribers,weekend</a:t>
            </a:r>
            <a:r>
              <a:rPr lang="en-US" sz="1400" dirty="0">
                <a:latin typeface="Arial" panose="020B0604020202020204" pitchFamily="34" charset="0"/>
                <a:cs typeface="Arial" panose="020B0604020202020204" pitchFamily="34" charset="0"/>
              </a:rPr>
              <a:t> had strong positive correlation with revenue.</a:t>
            </a:r>
          </a:p>
          <a:p>
            <a:pPr marL="285750" indent="-285750">
              <a:buFont typeface="Wingdings" panose="05000000000000000000" pitchFamily="2" charset="2"/>
              <a:buChar char="§"/>
            </a:pPr>
            <a:endParaRPr lang="en-IN" sz="1400" dirty="0">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DE04AC50-4863-8B68-8FA0-EDDDE35D898E}"/>
              </a:ext>
            </a:extLst>
          </p:cNvPr>
          <p:cNvCxnSpPr>
            <a:cxnSpLocks/>
          </p:cNvCxnSpPr>
          <p:nvPr/>
        </p:nvCxnSpPr>
        <p:spPr>
          <a:xfrm>
            <a:off x="145915" y="3429000"/>
            <a:ext cx="11908993"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69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F29A8E-EB32-1A42-3798-76F8BAE84870}"/>
              </a:ext>
            </a:extLst>
          </p:cNvPr>
          <p:cNvSpPr txBox="1"/>
          <p:nvPr/>
        </p:nvSpPr>
        <p:spPr>
          <a:xfrm>
            <a:off x="418288" y="656572"/>
            <a:ext cx="2558375" cy="369332"/>
          </a:xfrm>
          <a:prstGeom prst="rect">
            <a:avLst/>
          </a:prstGeom>
          <a:noFill/>
        </p:spPr>
        <p:txBody>
          <a:bodyPr wrap="square" rtlCol="0">
            <a:spAutoFit/>
          </a:bodyPr>
          <a:lstStyle/>
          <a:p>
            <a:pPr>
              <a:lnSpc>
                <a:spcPct val="90000"/>
              </a:lnSpc>
              <a:spcBef>
                <a:spcPts val="1000"/>
              </a:spcBef>
            </a:pPr>
            <a:r>
              <a:rPr lang="en-US" sz="2000" b="1" dirty="0">
                <a:solidFill>
                  <a:srgbClr val="0070C0"/>
                </a:solidFill>
                <a:latin typeface="Arial" panose="020B0604020202020204" pitchFamily="34" charset="0"/>
                <a:cs typeface="Arial" panose="020B0604020202020204" pitchFamily="34" charset="0"/>
              </a:rPr>
              <a:t>PREPROCESSING</a:t>
            </a:r>
            <a:endParaRPr lang="en-IN" sz="2000" b="1" dirty="0">
              <a:solidFill>
                <a:srgbClr val="0070C0"/>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150A13FD-50A7-0AA4-4AEE-5682EB29F965}"/>
              </a:ext>
            </a:extLst>
          </p:cNvPr>
          <p:cNvGraphicFramePr>
            <a:graphicFrameLocks noGrp="1"/>
          </p:cNvGraphicFramePr>
          <p:nvPr>
            <p:extLst>
              <p:ext uri="{D42A27DB-BD31-4B8C-83A1-F6EECF244321}">
                <p14:modId xmlns:p14="http://schemas.microsoft.com/office/powerpoint/2010/main" val="3317221666"/>
              </p:ext>
            </p:extLst>
          </p:nvPr>
        </p:nvGraphicFramePr>
        <p:xfrm>
          <a:off x="567175" y="1191476"/>
          <a:ext cx="3168246" cy="1166263"/>
        </p:xfrm>
        <a:graphic>
          <a:graphicData uri="http://schemas.openxmlformats.org/drawingml/2006/table">
            <a:tbl>
              <a:tblPr/>
              <a:tblGrid>
                <a:gridCol w="3168246">
                  <a:extLst>
                    <a:ext uri="{9D8B030D-6E8A-4147-A177-3AD203B41FA5}">
                      <a16:colId xmlns:a16="http://schemas.microsoft.com/office/drawing/2014/main" val="677378104"/>
                    </a:ext>
                  </a:extLst>
                </a:gridCol>
              </a:tblGrid>
              <a:tr h="289319">
                <a:tc>
                  <a:txBody>
                    <a:bodyPr/>
                    <a:lstStyle/>
                    <a:p>
                      <a:pPr algn="l" fontAlgn="ctr">
                        <a:buNone/>
                      </a:pPr>
                      <a:r>
                        <a:rPr lang="en-IN" sz="2000" b="1" i="0" u="none" strike="noStrike" dirty="0">
                          <a:solidFill>
                            <a:srgbClr val="FF9900"/>
                          </a:solidFill>
                          <a:effectLst/>
                          <a:latin typeface="Arial" panose="020B0604020202020204" pitchFamily="34" charset="0"/>
                          <a:cs typeface="Arial" panose="020B0604020202020204" pitchFamily="34" charset="0"/>
                        </a:rPr>
                        <a:t>Numerical data</a:t>
                      </a:r>
                    </a:p>
                  </a:txBody>
                  <a:tcPr marL="7620" marR="7620" marT="7620" marB="0" anchor="ctr">
                    <a:lnL>
                      <a:noFill/>
                    </a:lnL>
                    <a:lnR>
                      <a:noFill/>
                    </a:lnR>
                    <a:lnT>
                      <a:noFill/>
                    </a:lnT>
                    <a:lnB>
                      <a:noFill/>
                    </a:lnB>
                    <a:solidFill>
                      <a:schemeClr val="bg1"/>
                    </a:solidFill>
                  </a:tcPr>
                </a:tc>
                <a:extLst>
                  <a:ext uri="{0D108BD9-81ED-4DB2-BD59-A6C34878D82A}">
                    <a16:rowId xmlns:a16="http://schemas.microsoft.com/office/drawing/2014/main" val="1027787629"/>
                  </a:ext>
                </a:extLst>
              </a:tr>
              <a:tr h="853843">
                <a:tc>
                  <a:txBody>
                    <a:bodyPr/>
                    <a:lstStyle/>
                    <a:p>
                      <a:pPr algn="l" fontAlgn="b">
                        <a:buNone/>
                      </a:pPr>
                      <a:r>
                        <a:rPr lang="en-US" sz="2000" b="0" i="0" u="none" strike="noStrike" dirty="0">
                          <a:solidFill>
                            <a:srgbClr val="000000"/>
                          </a:solidFill>
                          <a:effectLst/>
                          <a:latin typeface="Arial" panose="020B0604020202020204" pitchFamily="34" charset="0"/>
                          <a:cs typeface="Arial" panose="020B0604020202020204" pitchFamily="34" charset="0"/>
                        </a:rPr>
                        <a:t>Fill missing values with median and standardize</a:t>
                      </a:r>
                    </a:p>
                  </a:txBody>
                  <a:tcPr marL="7620" marR="7620" marT="7620" marB="0" anchor="b">
                    <a:lnL>
                      <a:noFill/>
                    </a:lnL>
                    <a:lnR>
                      <a:noFill/>
                    </a:lnR>
                    <a:lnT>
                      <a:noFill/>
                    </a:lnT>
                    <a:lnB>
                      <a:noFill/>
                    </a:lnB>
                    <a:noFill/>
                  </a:tcPr>
                </a:tc>
                <a:extLst>
                  <a:ext uri="{0D108BD9-81ED-4DB2-BD59-A6C34878D82A}">
                    <a16:rowId xmlns:a16="http://schemas.microsoft.com/office/drawing/2014/main" val="3032676506"/>
                  </a:ext>
                </a:extLst>
              </a:tr>
            </a:tbl>
          </a:graphicData>
        </a:graphic>
      </p:graphicFrame>
      <p:graphicFrame>
        <p:nvGraphicFramePr>
          <p:cNvPr id="10" name="Table 9">
            <a:extLst>
              <a:ext uri="{FF2B5EF4-FFF2-40B4-BE49-F238E27FC236}">
                <a16:creationId xmlns:a16="http://schemas.microsoft.com/office/drawing/2014/main" id="{603FD08A-5296-F50E-E9FA-44F9D4BE3AFF}"/>
              </a:ext>
            </a:extLst>
          </p:cNvPr>
          <p:cNvGraphicFramePr>
            <a:graphicFrameLocks noGrp="1"/>
          </p:cNvGraphicFramePr>
          <p:nvPr>
            <p:extLst>
              <p:ext uri="{D42A27DB-BD31-4B8C-83A1-F6EECF244321}">
                <p14:modId xmlns:p14="http://schemas.microsoft.com/office/powerpoint/2010/main" val="3738618677"/>
              </p:ext>
            </p:extLst>
          </p:nvPr>
        </p:nvGraphicFramePr>
        <p:xfrm>
          <a:off x="567174" y="2584154"/>
          <a:ext cx="3168247" cy="1832284"/>
        </p:xfrm>
        <a:graphic>
          <a:graphicData uri="http://schemas.openxmlformats.org/drawingml/2006/table">
            <a:tbl>
              <a:tblPr/>
              <a:tblGrid>
                <a:gridCol w="3168247">
                  <a:extLst>
                    <a:ext uri="{9D8B030D-6E8A-4147-A177-3AD203B41FA5}">
                      <a16:colId xmlns:a16="http://schemas.microsoft.com/office/drawing/2014/main" val="1295295719"/>
                    </a:ext>
                  </a:extLst>
                </a:gridCol>
              </a:tblGrid>
              <a:tr h="305855">
                <a:tc>
                  <a:txBody>
                    <a:bodyPr/>
                    <a:lstStyle/>
                    <a:p>
                      <a:pPr algn="l" fontAlgn="ctr">
                        <a:buNone/>
                      </a:pPr>
                      <a:r>
                        <a:rPr lang="en-IN" sz="2000" b="1" i="0" u="none" strike="noStrike" dirty="0">
                          <a:solidFill>
                            <a:srgbClr val="FF9900"/>
                          </a:solidFill>
                          <a:effectLst/>
                          <a:latin typeface="Arial" panose="020B0604020202020204" pitchFamily="34" charset="0"/>
                          <a:cs typeface="Arial" panose="020B0604020202020204" pitchFamily="34" charset="0"/>
                        </a:rPr>
                        <a:t>Categorical data</a:t>
                      </a:r>
                    </a:p>
                  </a:txBody>
                  <a:tcPr marL="7620" marR="7620" marT="7620" marB="0" anchor="ctr">
                    <a:lnL>
                      <a:noFill/>
                    </a:lnL>
                    <a:lnR>
                      <a:noFill/>
                    </a:lnR>
                    <a:lnT>
                      <a:noFill/>
                    </a:lnT>
                    <a:lnB>
                      <a:noFill/>
                    </a:lnB>
                    <a:solidFill>
                      <a:schemeClr val="bg1"/>
                    </a:solidFill>
                  </a:tcPr>
                </a:tc>
                <a:extLst>
                  <a:ext uri="{0D108BD9-81ED-4DB2-BD59-A6C34878D82A}">
                    <a16:rowId xmlns:a16="http://schemas.microsoft.com/office/drawing/2014/main" val="128026255"/>
                  </a:ext>
                </a:extLst>
              </a:tr>
              <a:tr h="604249">
                <a:tc>
                  <a:txBody>
                    <a:bodyPr/>
                    <a:lstStyle/>
                    <a:p>
                      <a:pPr algn="l" fontAlgn="b">
                        <a:buNone/>
                      </a:pPr>
                      <a:r>
                        <a:rPr lang="en-IN" sz="2000" b="0" i="0" u="none" strike="noStrike" dirty="0">
                          <a:solidFill>
                            <a:srgbClr val="000000"/>
                          </a:solidFill>
                          <a:effectLst/>
                          <a:latin typeface="Arial" panose="020B0604020202020204" pitchFamily="34" charset="0"/>
                          <a:cs typeface="Arial" panose="020B0604020202020204" pitchFamily="34" charset="0"/>
                        </a:rPr>
                        <a:t>*For linear data : One Hot Encoding</a:t>
                      </a:r>
                    </a:p>
                  </a:txBody>
                  <a:tcPr marL="7620" marR="7620" marT="7620" marB="0" anchor="b">
                    <a:lnL>
                      <a:noFill/>
                    </a:lnL>
                    <a:lnR>
                      <a:noFill/>
                    </a:lnR>
                    <a:lnT>
                      <a:noFill/>
                    </a:lnT>
                    <a:lnB>
                      <a:noFill/>
                    </a:lnB>
                    <a:noFill/>
                  </a:tcPr>
                </a:tc>
                <a:extLst>
                  <a:ext uri="{0D108BD9-81ED-4DB2-BD59-A6C34878D82A}">
                    <a16:rowId xmlns:a16="http://schemas.microsoft.com/office/drawing/2014/main" val="2106836687"/>
                  </a:ext>
                </a:extLst>
              </a:tr>
              <a:tr h="902644">
                <a:tc>
                  <a:txBody>
                    <a:bodyPr/>
                    <a:lstStyle/>
                    <a:p>
                      <a:pPr algn="l" fontAlgn="b">
                        <a:buNone/>
                      </a:pPr>
                      <a:r>
                        <a:rPr lang="en-IN" sz="2000" b="0" i="0" u="none" strike="noStrike" dirty="0">
                          <a:solidFill>
                            <a:srgbClr val="000000"/>
                          </a:solidFill>
                          <a:effectLst/>
                          <a:latin typeface="Arial" panose="020B0604020202020204" pitchFamily="34" charset="0"/>
                          <a:cs typeface="Arial" panose="020B0604020202020204" pitchFamily="34" charset="0"/>
                        </a:rPr>
                        <a:t>*For tree models : Frequency Encoding</a:t>
                      </a:r>
                    </a:p>
                  </a:txBody>
                  <a:tcPr marL="7620" marR="7620" marT="7620" marB="0" anchor="b">
                    <a:lnL>
                      <a:noFill/>
                    </a:lnL>
                    <a:lnR>
                      <a:noFill/>
                    </a:lnR>
                    <a:lnT>
                      <a:noFill/>
                    </a:lnT>
                    <a:lnB>
                      <a:noFill/>
                    </a:lnB>
                    <a:noFill/>
                  </a:tcPr>
                </a:tc>
                <a:extLst>
                  <a:ext uri="{0D108BD9-81ED-4DB2-BD59-A6C34878D82A}">
                    <a16:rowId xmlns:a16="http://schemas.microsoft.com/office/drawing/2014/main" val="1338581247"/>
                  </a:ext>
                </a:extLst>
              </a:tr>
            </a:tbl>
          </a:graphicData>
        </a:graphic>
      </p:graphicFrame>
      <p:sp>
        <p:nvSpPr>
          <p:cNvPr id="11" name="TextBox 10">
            <a:extLst>
              <a:ext uri="{FF2B5EF4-FFF2-40B4-BE49-F238E27FC236}">
                <a16:creationId xmlns:a16="http://schemas.microsoft.com/office/drawing/2014/main" id="{68A0D00B-ED82-BD7A-9A42-73C5B4CF8BB4}"/>
              </a:ext>
            </a:extLst>
          </p:cNvPr>
          <p:cNvSpPr txBox="1"/>
          <p:nvPr/>
        </p:nvSpPr>
        <p:spPr>
          <a:xfrm>
            <a:off x="5434519" y="731151"/>
            <a:ext cx="5100537" cy="369332"/>
          </a:xfrm>
          <a:prstGeom prst="rect">
            <a:avLst/>
          </a:prstGeom>
          <a:noFill/>
        </p:spPr>
        <p:txBody>
          <a:bodyPr wrap="square" rtlCol="0">
            <a:spAutoFit/>
          </a:bodyPr>
          <a:lstStyle/>
          <a:p>
            <a:pPr>
              <a:lnSpc>
                <a:spcPct val="90000"/>
              </a:lnSpc>
              <a:spcBef>
                <a:spcPts val="1000"/>
              </a:spcBef>
            </a:pPr>
            <a:r>
              <a:rPr lang="en-US" sz="2000" b="1" dirty="0">
                <a:solidFill>
                  <a:srgbClr val="0070C0"/>
                </a:solidFill>
                <a:latin typeface="Arial" panose="020B0604020202020204" pitchFamily="34" charset="0"/>
                <a:cs typeface="Arial" panose="020B0604020202020204" pitchFamily="34" charset="0"/>
              </a:rPr>
              <a:t>MODEL TRAINING AND EVALUATION</a:t>
            </a:r>
            <a:endParaRPr lang="en-IN" sz="2000" b="1" dirty="0">
              <a:solidFill>
                <a:srgbClr val="0070C0"/>
              </a:solidFill>
              <a:latin typeface="Arial" panose="020B0604020202020204" pitchFamily="34" charset="0"/>
              <a:cs typeface="Arial" panose="020B0604020202020204" pitchFamily="34" charset="0"/>
            </a:endParaRPr>
          </a:p>
        </p:txBody>
      </p:sp>
      <p:graphicFrame>
        <p:nvGraphicFramePr>
          <p:cNvPr id="19" name="Table 18">
            <a:extLst>
              <a:ext uri="{FF2B5EF4-FFF2-40B4-BE49-F238E27FC236}">
                <a16:creationId xmlns:a16="http://schemas.microsoft.com/office/drawing/2014/main" id="{7E73A289-42A4-83EC-6CF9-A48667E2AA05}"/>
              </a:ext>
            </a:extLst>
          </p:cNvPr>
          <p:cNvGraphicFramePr>
            <a:graphicFrameLocks noGrp="1"/>
          </p:cNvGraphicFramePr>
          <p:nvPr>
            <p:extLst>
              <p:ext uri="{D42A27DB-BD31-4B8C-83A1-F6EECF244321}">
                <p14:modId xmlns:p14="http://schemas.microsoft.com/office/powerpoint/2010/main" val="1622557560"/>
              </p:ext>
            </p:extLst>
          </p:nvPr>
        </p:nvGraphicFramePr>
        <p:xfrm>
          <a:off x="4702513" y="1191476"/>
          <a:ext cx="7086600" cy="2026920"/>
        </p:xfrm>
        <a:graphic>
          <a:graphicData uri="http://schemas.openxmlformats.org/drawingml/2006/table">
            <a:tbl>
              <a:tblPr/>
              <a:tblGrid>
                <a:gridCol w="2108200">
                  <a:extLst>
                    <a:ext uri="{9D8B030D-6E8A-4147-A177-3AD203B41FA5}">
                      <a16:colId xmlns:a16="http://schemas.microsoft.com/office/drawing/2014/main" val="2426580111"/>
                    </a:ext>
                  </a:extLst>
                </a:gridCol>
                <a:gridCol w="1689100">
                  <a:extLst>
                    <a:ext uri="{9D8B030D-6E8A-4147-A177-3AD203B41FA5}">
                      <a16:colId xmlns:a16="http://schemas.microsoft.com/office/drawing/2014/main" val="41648546"/>
                    </a:ext>
                  </a:extLst>
                </a:gridCol>
                <a:gridCol w="1765300">
                  <a:extLst>
                    <a:ext uri="{9D8B030D-6E8A-4147-A177-3AD203B41FA5}">
                      <a16:colId xmlns:a16="http://schemas.microsoft.com/office/drawing/2014/main" val="2859728922"/>
                    </a:ext>
                  </a:extLst>
                </a:gridCol>
                <a:gridCol w="1524000">
                  <a:extLst>
                    <a:ext uri="{9D8B030D-6E8A-4147-A177-3AD203B41FA5}">
                      <a16:colId xmlns:a16="http://schemas.microsoft.com/office/drawing/2014/main" val="4223495151"/>
                    </a:ext>
                  </a:extLst>
                </a:gridCol>
              </a:tblGrid>
              <a:tr h="289560">
                <a:tc>
                  <a:txBody>
                    <a:bodyPr/>
                    <a:lstStyle/>
                    <a:p>
                      <a:pPr algn="ctr" rtl="0" fontAlgn="ctr">
                        <a:buNone/>
                      </a:pPr>
                      <a:r>
                        <a:rPr lang="en-IN" sz="1800" b="1" i="0" u="none" strike="noStrike" dirty="0">
                          <a:solidFill>
                            <a:srgbClr val="FF9900"/>
                          </a:solidFill>
                          <a:effectLst/>
                          <a:latin typeface="Arial" panose="020B0604020202020204" pitchFamily="34" charset="0"/>
                        </a:rPr>
                        <a:t>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800" b="1" i="0" u="none" strike="noStrike" dirty="0">
                          <a:solidFill>
                            <a:srgbClr val="FF9900"/>
                          </a:solidFill>
                          <a:effectLst/>
                          <a:latin typeface="Arial" panose="020B0604020202020204" pitchFamily="34" charset="0"/>
                        </a:rPr>
                        <a:t>R2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800" b="1" i="0" u="none" strike="noStrike" dirty="0">
                          <a:solidFill>
                            <a:srgbClr val="FF9900"/>
                          </a:solidFill>
                          <a:effectLst/>
                          <a:latin typeface="Arial" panose="020B0604020202020204" pitchFamily="34" charset="0"/>
                        </a:rPr>
                        <a:t>RMSE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800" b="1" i="0" u="none" strike="noStrike" dirty="0">
                          <a:solidFill>
                            <a:srgbClr val="FF9900"/>
                          </a:solidFill>
                          <a:effectLst/>
                          <a:latin typeface="Arial" panose="020B0604020202020204" pitchFamily="34" charset="0"/>
                        </a:rPr>
                        <a:t>MAE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384576"/>
                  </a:ext>
                </a:extLst>
              </a:tr>
              <a:tr h="289560">
                <a:tc>
                  <a:txBody>
                    <a:bodyPr/>
                    <a:lstStyle/>
                    <a:p>
                      <a:pPr algn="l" rtl="0" fontAlgn="ctr">
                        <a:buNone/>
                      </a:pPr>
                      <a:r>
                        <a:rPr lang="en-IN" sz="1600" b="1" i="0" u="none" strike="noStrike" dirty="0">
                          <a:solidFill>
                            <a:srgbClr val="000000"/>
                          </a:solidFill>
                          <a:effectLst/>
                          <a:latin typeface="Arial" panose="020B0604020202020204" pitchFamily="34" charset="0"/>
                        </a:rPr>
                        <a:t> Linear Regression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1" i="0" u="none" strike="noStrike" dirty="0">
                          <a:solidFill>
                            <a:srgbClr val="000000"/>
                          </a:solidFill>
                          <a:effectLst/>
                          <a:latin typeface="Arial" panose="020B0604020202020204" pitchFamily="34" charset="0"/>
                        </a:rPr>
                        <a:t>0.952762362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1" i="0" u="none" strike="noStrike" dirty="0">
                          <a:solidFill>
                            <a:srgbClr val="000000"/>
                          </a:solidFill>
                          <a:effectLst/>
                          <a:latin typeface="Arial" panose="020B0604020202020204" pitchFamily="34" charset="0"/>
                        </a:rPr>
                        <a:t>13.53769017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3.034528013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8021537"/>
                  </a:ext>
                </a:extLst>
              </a:tr>
              <a:tr h="289560">
                <a:tc>
                  <a:txBody>
                    <a:bodyPr/>
                    <a:lstStyle/>
                    <a:p>
                      <a:pPr algn="l" rtl="0" fontAlgn="ctr">
                        <a:buNone/>
                      </a:pPr>
                      <a:r>
                        <a:rPr lang="en-IN" sz="1600" b="1" i="0" u="none" strike="noStrike" dirty="0">
                          <a:solidFill>
                            <a:srgbClr val="000000"/>
                          </a:solidFill>
                          <a:effectLst/>
                          <a:latin typeface="Arial" panose="020B0604020202020204" pitchFamily="34" charset="0"/>
                        </a:rPr>
                        <a:t> Ridge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dirty="0">
                          <a:solidFill>
                            <a:srgbClr val="000000"/>
                          </a:solidFill>
                          <a:effectLst/>
                          <a:latin typeface="Arial" panose="020B0604020202020204" pitchFamily="34" charset="0"/>
                        </a:rPr>
                        <a:t>0.952762307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13.53769804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3.034390776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5052047"/>
                  </a:ext>
                </a:extLst>
              </a:tr>
              <a:tr h="289560">
                <a:tc>
                  <a:txBody>
                    <a:bodyPr/>
                    <a:lstStyle/>
                    <a:p>
                      <a:pPr algn="l" rtl="0" fontAlgn="ctr">
                        <a:buNone/>
                      </a:pPr>
                      <a:r>
                        <a:rPr lang="en-IN" sz="1600" b="1" i="0" u="none" strike="noStrike" dirty="0">
                          <a:solidFill>
                            <a:srgbClr val="000000"/>
                          </a:solidFill>
                          <a:effectLst/>
                          <a:latin typeface="Arial" panose="020B0604020202020204" pitchFamily="34" charset="0"/>
                        </a:rPr>
                        <a:t> Lasso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0.951746762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dirty="0">
                          <a:solidFill>
                            <a:srgbClr val="000000"/>
                          </a:solidFill>
                          <a:effectLst/>
                          <a:latin typeface="Arial" panose="020B0604020202020204" pitchFamily="34" charset="0"/>
                        </a:rPr>
                        <a:t>13.68244505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4.281719614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4015029"/>
                  </a:ext>
                </a:extLst>
              </a:tr>
              <a:tr h="289560">
                <a:tc>
                  <a:txBody>
                    <a:bodyPr/>
                    <a:lstStyle/>
                    <a:p>
                      <a:pPr algn="l" rtl="0" fontAlgn="ctr">
                        <a:buNone/>
                      </a:pPr>
                      <a:r>
                        <a:rPr lang="en-IN" sz="1600" b="1" i="0" u="none" strike="noStrike" dirty="0">
                          <a:solidFill>
                            <a:srgbClr val="000000"/>
                          </a:solidFill>
                          <a:effectLst/>
                          <a:latin typeface="Arial" panose="020B0604020202020204" pitchFamily="34" charset="0"/>
                        </a:rPr>
                        <a:t> Decision Tree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0.949358414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14.01696968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4.469784573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6759421"/>
                  </a:ext>
                </a:extLst>
              </a:tr>
              <a:tr h="289560">
                <a:tc>
                  <a:txBody>
                    <a:bodyPr/>
                    <a:lstStyle/>
                    <a:p>
                      <a:pPr algn="l" rtl="0" fontAlgn="ctr">
                        <a:buNone/>
                      </a:pPr>
                      <a:r>
                        <a:rPr lang="en-IN" sz="1600" b="1" i="0" u="none" strike="noStrike" dirty="0">
                          <a:solidFill>
                            <a:srgbClr val="000000"/>
                          </a:solidFill>
                          <a:effectLst/>
                          <a:latin typeface="Arial" panose="020B0604020202020204" pitchFamily="34" charset="0"/>
                        </a:rPr>
                        <a:t> Random Forest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0.951711642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dirty="0">
                          <a:solidFill>
                            <a:srgbClr val="000000"/>
                          </a:solidFill>
                          <a:effectLst/>
                          <a:latin typeface="Arial" panose="020B0604020202020204" pitchFamily="34" charset="0"/>
                        </a:rPr>
                        <a:t>13.68742346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3.429372884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9686878"/>
                  </a:ext>
                </a:extLst>
              </a:tr>
              <a:tr h="289560">
                <a:tc>
                  <a:txBody>
                    <a:bodyPr/>
                    <a:lstStyle/>
                    <a:p>
                      <a:pPr algn="l" rtl="0" fontAlgn="ctr">
                        <a:buNone/>
                      </a:pPr>
                      <a:r>
                        <a:rPr lang="en-IN" sz="1600" b="1" i="0" u="none" strike="noStrike" dirty="0">
                          <a:solidFill>
                            <a:srgbClr val="000000"/>
                          </a:solidFill>
                          <a:effectLst/>
                          <a:latin typeface="Arial" panose="020B0604020202020204" pitchFamily="34" charset="0"/>
                        </a:rPr>
                        <a:t> Gradient Boosting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a:solidFill>
                            <a:srgbClr val="000000"/>
                          </a:solidFill>
                          <a:effectLst/>
                          <a:latin typeface="Arial" panose="020B0604020202020204" pitchFamily="34" charset="0"/>
                        </a:rPr>
                        <a:t>0.951674995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dirty="0">
                          <a:solidFill>
                            <a:srgbClr val="000000"/>
                          </a:solidFill>
                          <a:effectLst/>
                          <a:latin typeface="Arial" panose="020B0604020202020204" pitchFamily="34" charset="0"/>
                        </a:rPr>
                        <a:t>13.69261633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buNone/>
                      </a:pPr>
                      <a:r>
                        <a:rPr lang="en-IN" sz="1600" b="0" i="0" u="none" strike="noStrike" dirty="0">
                          <a:solidFill>
                            <a:srgbClr val="000000"/>
                          </a:solidFill>
                          <a:effectLst/>
                          <a:latin typeface="Arial" panose="020B0604020202020204" pitchFamily="34" charset="0"/>
                        </a:rPr>
                        <a:t>4.265382738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001123"/>
                  </a:ext>
                </a:extLst>
              </a:tr>
            </a:tbl>
          </a:graphicData>
        </a:graphic>
      </p:graphicFrame>
      <p:sp>
        <p:nvSpPr>
          <p:cNvPr id="20" name="TextBox 19">
            <a:extLst>
              <a:ext uri="{FF2B5EF4-FFF2-40B4-BE49-F238E27FC236}">
                <a16:creationId xmlns:a16="http://schemas.microsoft.com/office/drawing/2014/main" id="{B18D67C2-6F65-128F-ED9C-5DB943F9B488}"/>
              </a:ext>
            </a:extLst>
          </p:cNvPr>
          <p:cNvSpPr txBox="1"/>
          <p:nvPr/>
        </p:nvSpPr>
        <p:spPr>
          <a:xfrm rot="10800000" flipV="1">
            <a:off x="6867727" y="3639605"/>
            <a:ext cx="3955916" cy="369332"/>
          </a:xfrm>
          <a:prstGeom prst="rect">
            <a:avLst/>
          </a:prstGeom>
          <a:noFill/>
        </p:spPr>
        <p:txBody>
          <a:bodyPr wrap="square" rtlCol="0">
            <a:spAutoFit/>
          </a:bodyPr>
          <a:lstStyle/>
          <a:p>
            <a:pPr>
              <a:lnSpc>
                <a:spcPct val="90000"/>
              </a:lnSpc>
              <a:spcBef>
                <a:spcPts val="1000"/>
              </a:spcBef>
            </a:pPr>
            <a:r>
              <a:rPr lang="en-US" sz="2000" b="1" dirty="0">
                <a:solidFill>
                  <a:srgbClr val="0070C0"/>
                </a:solidFill>
                <a:latin typeface="Arial" panose="020B0604020202020204" pitchFamily="34" charset="0"/>
                <a:cs typeface="Arial" panose="020B0604020202020204" pitchFamily="34" charset="0"/>
              </a:rPr>
              <a:t>BEST MODEL</a:t>
            </a:r>
            <a:endParaRPr lang="en-IN" sz="2000" b="1" dirty="0">
              <a:solidFill>
                <a:srgbClr val="0070C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CC566EF-0494-3617-3C9E-38132843CB04}"/>
              </a:ext>
            </a:extLst>
          </p:cNvPr>
          <p:cNvSpPr txBox="1"/>
          <p:nvPr/>
        </p:nvSpPr>
        <p:spPr>
          <a:xfrm>
            <a:off x="4873557" y="4153711"/>
            <a:ext cx="6915556"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FF9900"/>
                </a:solidFill>
              </a:rPr>
              <a:t>Linear Regression</a:t>
            </a:r>
          </a:p>
          <a:p>
            <a:r>
              <a:rPr lang="en-US" b="1" dirty="0"/>
              <a:t>Why?</a:t>
            </a:r>
          </a:p>
          <a:p>
            <a:pPr marL="285750" indent="-285750">
              <a:buFont typeface="Wingdings" panose="05000000000000000000" pitchFamily="2" charset="2"/>
              <a:buChar char="§"/>
            </a:pPr>
            <a:r>
              <a:rPr lang="en-US" dirty="0"/>
              <a:t>Highest R^2: explains most (~95.3%) of variance in prices (target variable)</a:t>
            </a:r>
          </a:p>
          <a:p>
            <a:pPr marL="285750" indent="-285750">
              <a:buFont typeface="Wingdings" panose="05000000000000000000" pitchFamily="2" charset="2"/>
              <a:buChar char="§"/>
            </a:pPr>
            <a:r>
              <a:rPr lang="en-US" dirty="0"/>
              <a:t>Lowest RMSE and MAE : indicates smallest average prediction error, </a:t>
            </a:r>
            <a:r>
              <a:rPr lang="en-US" dirty="0" err="1"/>
              <a:t>i.e</a:t>
            </a:r>
            <a:r>
              <a:rPr lang="en-US" dirty="0"/>
              <a:t> Most predictions are closer to actual prices</a:t>
            </a:r>
          </a:p>
          <a:p>
            <a:pPr marL="285750" indent="-285750">
              <a:buFont typeface="Wingdings" panose="05000000000000000000" pitchFamily="2" charset="2"/>
              <a:buChar char="§"/>
            </a:pPr>
            <a:r>
              <a:rPr lang="en-US" dirty="0"/>
              <a:t>Simplicity : Linear models are easy to interpret and train</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53383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D9D4E7-7679-5E1A-B1C6-A949BB158983}"/>
              </a:ext>
            </a:extLst>
          </p:cNvPr>
          <p:cNvPicPr>
            <a:picLocks noChangeAspect="1"/>
          </p:cNvPicPr>
          <p:nvPr/>
        </p:nvPicPr>
        <p:blipFill>
          <a:blip r:embed="rId2"/>
          <a:stretch>
            <a:fillRect/>
          </a:stretch>
        </p:blipFill>
        <p:spPr>
          <a:xfrm>
            <a:off x="5252936" y="553394"/>
            <a:ext cx="6498076" cy="2181286"/>
          </a:xfrm>
          <a:prstGeom prst="rect">
            <a:avLst/>
          </a:prstGeom>
        </p:spPr>
      </p:pic>
      <p:pic>
        <p:nvPicPr>
          <p:cNvPr id="7" name="Picture 6">
            <a:extLst>
              <a:ext uri="{FF2B5EF4-FFF2-40B4-BE49-F238E27FC236}">
                <a16:creationId xmlns:a16="http://schemas.microsoft.com/office/drawing/2014/main" id="{A3A0D34C-FCF8-789E-22B7-55CB4C846712}"/>
              </a:ext>
            </a:extLst>
          </p:cNvPr>
          <p:cNvPicPr>
            <a:picLocks noChangeAspect="1"/>
          </p:cNvPicPr>
          <p:nvPr/>
        </p:nvPicPr>
        <p:blipFill>
          <a:blip r:embed="rId3"/>
          <a:stretch>
            <a:fillRect/>
          </a:stretch>
        </p:blipFill>
        <p:spPr>
          <a:xfrm>
            <a:off x="5252936" y="2794702"/>
            <a:ext cx="6498076" cy="2061241"/>
          </a:xfrm>
          <a:prstGeom prst="rect">
            <a:avLst/>
          </a:prstGeom>
        </p:spPr>
      </p:pic>
      <p:pic>
        <p:nvPicPr>
          <p:cNvPr id="9" name="Picture 8">
            <a:extLst>
              <a:ext uri="{FF2B5EF4-FFF2-40B4-BE49-F238E27FC236}">
                <a16:creationId xmlns:a16="http://schemas.microsoft.com/office/drawing/2014/main" id="{9AB005FD-916A-7BAC-029A-FC423A45CCFA}"/>
              </a:ext>
            </a:extLst>
          </p:cNvPr>
          <p:cNvPicPr>
            <a:picLocks noChangeAspect="1"/>
          </p:cNvPicPr>
          <p:nvPr/>
        </p:nvPicPr>
        <p:blipFill>
          <a:blip r:embed="rId4"/>
          <a:stretch>
            <a:fillRect/>
          </a:stretch>
        </p:blipFill>
        <p:spPr>
          <a:xfrm>
            <a:off x="5252936" y="4915966"/>
            <a:ext cx="6498076" cy="1903612"/>
          </a:xfrm>
          <a:prstGeom prst="rect">
            <a:avLst/>
          </a:prstGeom>
        </p:spPr>
      </p:pic>
      <p:sp>
        <p:nvSpPr>
          <p:cNvPr id="10" name="TextBox 9">
            <a:extLst>
              <a:ext uri="{FF2B5EF4-FFF2-40B4-BE49-F238E27FC236}">
                <a16:creationId xmlns:a16="http://schemas.microsoft.com/office/drawing/2014/main" id="{DC65EEA3-69B5-1A53-3BED-91EE6F7E0D08}"/>
              </a:ext>
            </a:extLst>
          </p:cNvPr>
          <p:cNvSpPr txBox="1"/>
          <p:nvPr/>
        </p:nvSpPr>
        <p:spPr>
          <a:xfrm>
            <a:off x="418288" y="1542233"/>
            <a:ext cx="4464996" cy="4109330"/>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Revenue distribution</a:t>
            </a:r>
            <a:r>
              <a:rPr lang="en-US" sz="1600" dirty="0">
                <a:latin typeface="Arial" panose="020B0604020202020204" pitchFamily="34" charset="0"/>
                <a:cs typeface="Arial" panose="020B0604020202020204" pitchFamily="34" charset="0"/>
              </a:rPr>
              <a:t>: Ad revenue is spread fairly evenly across </a:t>
            </a:r>
            <a:r>
              <a:rPr lang="en-US" sz="1600" b="1" dirty="0">
                <a:latin typeface="Arial" panose="020B0604020202020204" pitchFamily="34" charset="0"/>
                <a:cs typeface="Arial" panose="020B0604020202020204" pitchFamily="34" charset="0"/>
              </a:rPr>
              <a:t>countries</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devices </a:t>
            </a:r>
            <a:r>
              <a:rPr lang="en-US" sz="1600" dirty="0">
                <a:latin typeface="Arial" panose="020B0604020202020204" pitchFamily="34" charset="0"/>
                <a:cs typeface="Arial" panose="020B0604020202020204" pitchFamily="34" charset="0"/>
              </a:rPr>
              <a:t>(average ≈ $252–253).</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This shows </a:t>
            </a:r>
            <a:r>
              <a:rPr lang="en-US" sz="1600" b="1" dirty="0">
                <a:latin typeface="Arial" panose="020B0604020202020204" pitchFamily="34" charset="0"/>
                <a:cs typeface="Arial" panose="020B0604020202020204" pitchFamily="34" charset="0"/>
              </a:rPr>
              <a:t>Continuous features</a:t>
            </a:r>
            <a:r>
              <a:rPr lang="en-US" sz="1600" dirty="0">
                <a:latin typeface="Arial" panose="020B0604020202020204" pitchFamily="34" charset="0"/>
                <a:cs typeface="Arial" panose="020B0604020202020204" pitchFamily="34" charset="0"/>
              </a:rPr>
              <a:t> (likes, comments, watch time, subscribers) have much stronger impact on revenue than categorical ones.</a:t>
            </a:r>
          </a:p>
          <a:p>
            <a:pPr marL="285750"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Category-level differences</a:t>
            </a:r>
            <a:r>
              <a:rPr lang="en-US" sz="1600" dirty="0">
                <a:latin typeface="Arial" panose="020B0604020202020204" pitchFamily="34" charset="0"/>
                <a:cs typeface="Arial" panose="020B0604020202020204" pitchFamily="34" charset="0"/>
              </a:rPr>
              <a:t> are minimal, suggesting content type alone does not drive revenue significantly.</a:t>
            </a:r>
            <a:endParaRPr lang="en-IN" sz="16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1BCB8A7-3FBC-3E0B-265E-68E733FC75D5}"/>
              </a:ext>
            </a:extLst>
          </p:cNvPr>
          <p:cNvSpPr txBox="1"/>
          <p:nvPr/>
        </p:nvSpPr>
        <p:spPr>
          <a:xfrm>
            <a:off x="440988" y="997706"/>
            <a:ext cx="3628418" cy="646331"/>
          </a:xfrm>
          <a:prstGeom prst="rect">
            <a:avLst/>
          </a:prstGeom>
          <a:noFill/>
        </p:spPr>
        <p:txBody>
          <a:bodyPr wrap="square" rtlCol="0">
            <a:spAutoFit/>
          </a:bodyPr>
          <a:lstStyle/>
          <a:p>
            <a:pPr algn="ctr">
              <a:lnSpc>
                <a:spcPct val="90000"/>
              </a:lnSpc>
              <a:spcBef>
                <a:spcPts val="1000"/>
              </a:spcBef>
            </a:pPr>
            <a:r>
              <a:rPr lang="en-US" sz="2000" b="1" dirty="0">
                <a:solidFill>
                  <a:srgbClr val="FF9900"/>
                </a:solidFill>
                <a:latin typeface="Arial" panose="020B0604020202020204" pitchFamily="34" charset="0"/>
                <a:cs typeface="Arial" panose="020B0604020202020204" pitchFamily="34" charset="0"/>
              </a:rPr>
              <a:t>CONTENT STRATEGY OPTIMIZATION</a:t>
            </a:r>
            <a:endParaRPr lang="en-IN" sz="2000" b="1" dirty="0">
              <a:solidFill>
                <a:srgbClr val="FF990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9E11032-2795-CB99-69F7-CBC96DE6380D}"/>
              </a:ext>
            </a:extLst>
          </p:cNvPr>
          <p:cNvSpPr txBox="1"/>
          <p:nvPr/>
        </p:nvSpPr>
        <p:spPr>
          <a:xfrm>
            <a:off x="5685818" y="1296011"/>
            <a:ext cx="671208" cy="246221"/>
          </a:xfrm>
          <a:prstGeom prst="rect">
            <a:avLst/>
          </a:prstGeom>
          <a:noFill/>
        </p:spPr>
        <p:txBody>
          <a:bodyPr wrap="square" rtlCol="0">
            <a:spAutoFit/>
          </a:bodyPr>
          <a:lstStyle/>
          <a:p>
            <a:r>
              <a:rPr lang="en-US" sz="1000" dirty="0">
                <a:solidFill>
                  <a:schemeClr val="bg1"/>
                </a:solidFill>
              </a:rPr>
              <a:t>252.56</a:t>
            </a:r>
            <a:endParaRPr lang="en-IN" sz="1000" dirty="0">
              <a:solidFill>
                <a:schemeClr val="bg1"/>
              </a:solidFill>
            </a:endParaRPr>
          </a:p>
        </p:txBody>
      </p:sp>
      <p:sp>
        <p:nvSpPr>
          <p:cNvPr id="16" name="TextBox 15">
            <a:extLst>
              <a:ext uri="{FF2B5EF4-FFF2-40B4-BE49-F238E27FC236}">
                <a16:creationId xmlns:a16="http://schemas.microsoft.com/office/drawing/2014/main" id="{F2D3728A-F622-F489-0D42-E5FFA36E8F60}"/>
              </a:ext>
            </a:extLst>
          </p:cNvPr>
          <p:cNvSpPr txBox="1"/>
          <p:nvPr/>
        </p:nvSpPr>
        <p:spPr>
          <a:xfrm>
            <a:off x="6702358" y="1319612"/>
            <a:ext cx="671208" cy="246221"/>
          </a:xfrm>
          <a:prstGeom prst="rect">
            <a:avLst/>
          </a:prstGeom>
          <a:noFill/>
        </p:spPr>
        <p:txBody>
          <a:bodyPr wrap="square" rtlCol="0">
            <a:spAutoFit/>
          </a:bodyPr>
          <a:lstStyle/>
          <a:p>
            <a:r>
              <a:rPr lang="en-US" sz="1000" dirty="0">
                <a:solidFill>
                  <a:schemeClr val="bg1"/>
                </a:solidFill>
              </a:rPr>
              <a:t>252.42</a:t>
            </a:r>
            <a:endParaRPr lang="en-IN" sz="1000" dirty="0">
              <a:solidFill>
                <a:schemeClr val="bg1"/>
              </a:solidFill>
            </a:endParaRPr>
          </a:p>
        </p:txBody>
      </p:sp>
      <p:sp>
        <p:nvSpPr>
          <p:cNvPr id="17" name="TextBox 16">
            <a:extLst>
              <a:ext uri="{FF2B5EF4-FFF2-40B4-BE49-F238E27FC236}">
                <a16:creationId xmlns:a16="http://schemas.microsoft.com/office/drawing/2014/main" id="{AA7D1849-2097-5571-9BDB-751642FCCE42}"/>
              </a:ext>
            </a:extLst>
          </p:cNvPr>
          <p:cNvSpPr txBox="1"/>
          <p:nvPr/>
        </p:nvSpPr>
        <p:spPr>
          <a:xfrm>
            <a:off x="7782131" y="1318494"/>
            <a:ext cx="671208" cy="246221"/>
          </a:xfrm>
          <a:prstGeom prst="rect">
            <a:avLst/>
          </a:prstGeom>
          <a:noFill/>
        </p:spPr>
        <p:txBody>
          <a:bodyPr wrap="square" rtlCol="0">
            <a:spAutoFit/>
          </a:bodyPr>
          <a:lstStyle/>
          <a:p>
            <a:r>
              <a:rPr lang="en-US" sz="1000" dirty="0">
                <a:solidFill>
                  <a:schemeClr val="bg1"/>
                </a:solidFill>
              </a:rPr>
              <a:t>253.44</a:t>
            </a:r>
            <a:endParaRPr lang="en-IN" sz="1000" dirty="0">
              <a:solidFill>
                <a:schemeClr val="bg1"/>
              </a:solidFill>
            </a:endParaRPr>
          </a:p>
        </p:txBody>
      </p:sp>
      <p:sp>
        <p:nvSpPr>
          <p:cNvPr id="18" name="TextBox 17">
            <a:extLst>
              <a:ext uri="{FF2B5EF4-FFF2-40B4-BE49-F238E27FC236}">
                <a16:creationId xmlns:a16="http://schemas.microsoft.com/office/drawing/2014/main" id="{DFDA5CEB-140E-3BEE-20E1-FD5F00BCEEC0}"/>
              </a:ext>
            </a:extLst>
          </p:cNvPr>
          <p:cNvSpPr txBox="1"/>
          <p:nvPr/>
        </p:nvSpPr>
        <p:spPr>
          <a:xfrm>
            <a:off x="8735439" y="1296012"/>
            <a:ext cx="671208" cy="246221"/>
          </a:xfrm>
          <a:prstGeom prst="rect">
            <a:avLst/>
          </a:prstGeom>
          <a:noFill/>
        </p:spPr>
        <p:txBody>
          <a:bodyPr wrap="square" rtlCol="0">
            <a:spAutoFit/>
          </a:bodyPr>
          <a:lstStyle/>
          <a:p>
            <a:r>
              <a:rPr lang="en-US" sz="1000" dirty="0">
                <a:solidFill>
                  <a:schemeClr val="bg1"/>
                </a:solidFill>
              </a:rPr>
              <a:t>251.90</a:t>
            </a:r>
            <a:endParaRPr lang="en-IN" sz="1000" dirty="0">
              <a:solidFill>
                <a:schemeClr val="bg1"/>
              </a:solidFill>
            </a:endParaRPr>
          </a:p>
        </p:txBody>
      </p:sp>
      <p:sp>
        <p:nvSpPr>
          <p:cNvPr id="20" name="TextBox 19">
            <a:extLst>
              <a:ext uri="{FF2B5EF4-FFF2-40B4-BE49-F238E27FC236}">
                <a16:creationId xmlns:a16="http://schemas.microsoft.com/office/drawing/2014/main" id="{3E983147-F308-B9C0-59C9-B8E141C5F5D6}"/>
              </a:ext>
            </a:extLst>
          </p:cNvPr>
          <p:cNvSpPr txBox="1"/>
          <p:nvPr/>
        </p:nvSpPr>
        <p:spPr>
          <a:xfrm>
            <a:off x="9907621" y="1319611"/>
            <a:ext cx="671208" cy="246221"/>
          </a:xfrm>
          <a:prstGeom prst="rect">
            <a:avLst/>
          </a:prstGeom>
          <a:noFill/>
        </p:spPr>
        <p:txBody>
          <a:bodyPr wrap="square" rtlCol="0">
            <a:spAutoFit/>
          </a:bodyPr>
          <a:lstStyle/>
          <a:p>
            <a:r>
              <a:rPr lang="en-US" sz="1000" dirty="0">
                <a:solidFill>
                  <a:schemeClr val="bg1"/>
                </a:solidFill>
              </a:rPr>
              <a:t>252.43</a:t>
            </a:r>
            <a:endParaRPr lang="en-IN" sz="1000" dirty="0">
              <a:solidFill>
                <a:schemeClr val="bg1"/>
              </a:solidFill>
            </a:endParaRPr>
          </a:p>
        </p:txBody>
      </p:sp>
      <p:sp>
        <p:nvSpPr>
          <p:cNvPr id="21" name="TextBox 20">
            <a:extLst>
              <a:ext uri="{FF2B5EF4-FFF2-40B4-BE49-F238E27FC236}">
                <a16:creationId xmlns:a16="http://schemas.microsoft.com/office/drawing/2014/main" id="{A52E8B51-2F27-09C5-3010-F5C8E5BAB6F8}"/>
              </a:ext>
            </a:extLst>
          </p:cNvPr>
          <p:cNvSpPr txBox="1"/>
          <p:nvPr/>
        </p:nvSpPr>
        <p:spPr>
          <a:xfrm>
            <a:off x="10916866" y="1318494"/>
            <a:ext cx="671208" cy="246221"/>
          </a:xfrm>
          <a:prstGeom prst="rect">
            <a:avLst/>
          </a:prstGeom>
          <a:noFill/>
        </p:spPr>
        <p:txBody>
          <a:bodyPr wrap="square" rtlCol="0">
            <a:spAutoFit/>
          </a:bodyPr>
          <a:lstStyle/>
          <a:p>
            <a:r>
              <a:rPr lang="en-US" sz="1000" dirty="0">
                <a:solidFill>
                  <a:schemeClr val="bg1"/>
                </a:solidFill>
              </a:rPr>
              <a:t>253.48</a:t>
            </a:r>
            <a:endParaRPr lang="en-IN" sz="1000" dirty="0">
              <a:solidFill>
                <a:schemeClr val="bg1"/>
              </a:solidFill>
            </a:endParaRPr>
          </a:p>
        </p:txBody>
      </p:sp>
      <p:sp>
        <p:nvSpPr>
          <p:cNvPr id="22" name="TextBox 21">
            <a:extLst>
              <a:ext uri="{FF2B5EF4-FFF2-40B4-BE49-F238E27FC236}">
                <a16:creationId xmlns:a16="http://schemas.microsoft.com/office/drawing/2014/main" id="{DA2301DC-4231-03C7-B25B-577F472B5827}"/>
              </a:ext>
            </a:extLst>
          </p:cNvPr>
          <p:cNvSpPr txBox="1"/>
          <p:nvPr/>
        </p:nvSpPr>
        <p:spPr>
          <a:xfrm>
            <a:off x="5685818" y="3305889"/>
            <a:ext cx="671208" cy="246221"/>
          </a:xfrm>
          <a:prstGeom prst="rect">
            <a:avLst/>
          </a:prstGeom>
          <a:noFill/>
        </p:spPr>
        <p:txBody>
          <a:bodyPr wrap="square" rtlCol="0">
            <a:spAutoFit/>
          </a:bodyPr>
          <a:lstStyle/>
          <a:p>
            <a:r>
              <a:rPr lang="en-US" sz="1000" dirty="0">
                <a:solidFill>
                  <a:schemeClr val="bg1"/>
                </a:solidFill>
              </a:rPr>
              <a:t>252.44</a:t>
            </a:r>
            <a:endParaRPr lang="en-IN" sz="1000" dirty="0">
              <a:solidFill>
                <a:schemeClr val="bg1"/>
              </a:solidFill>
            </a:endParaRPr>
          </a:p>
        </p:txBody>
      </p:sp>
      <p:sp>
        <p:nvSpPr>
          <p:cNvPr id="23" name="TextBox 22">
            <a:extLst>
              <a:ext uri="{FF2B5EF4-FFF2-40B4-BE49-F238E27FC236}">
                <a16:creationId xmlns:a16="http://schemas.microsoft.com/office/drawing/2014/main" id="{438FB6B3-49AF-6842-BA66-792875874185}"/>
              </a:ext>
            </a:extLst>
          </p:cNvPr>
          <p:cNvSpPr txBox="1"/>
          <p:nvPr/>
        </p:nvSpPr>
        <p:spPr>
          <a:xfrm>
            <a:off x="6702358" y="3350677"/>
            <a:ext cx="671208" cy="246221"/>
          </a:xfrm>
          <a:prstGeom prst="rect">
            <a:avLst/>
          </a:prstGeom>
          <a:noFill/>
        </p:spPr>
        <p:txBody>
          <a:bodyPr wrap="square" rtlCol="0">
            <a:spAutoFit/>
          </a:bodyPr>
          <a:lstStyle/>
          <a:p>
            <a:r>
              <a:rPr lang="en-US" sz="1000" dirty="0">
                <a:solidFill>
                  <a:schemeClr val="bg1"/>
                </a:solidFill>
              </a:rPr>
              <a:t>252.86</a:t>
            </a:r>
            <a:endParaRPr lang="en-IN" sz="1000" dirty="0">
              <a:solidFill>
                <a:schemeClr val="bg1"/>
              </a:solidFill>
            </a:endParaRPr>
          </a:p>
        </p:txBody>
      </p:sp>
      <p:sp>
        <p:nvSpPr>
          <p:cNvPr id="24" name="TextBox 23">
            <a:extLst>
              <a:ext uri="{FF2B5EF4-FFF2-40B4-BE49-F238E27FC236}">
                <a16:creationId xmlns:a16="http://schemas.microsoft.com/office/drawing/2014/main" id="{FB783721-E6C6-FA50-C0C7-2E79A1A7B654}"/>
              </a:ext>
            </a:extLst>
          </p:cNvPr>
          <p:cNvSpPr txBox="1"/>
          <p:nvPr/>
        </p:nvSpPr>
        <p:spPr>
          <a:xfrm>
            <a:off x="7806448" y="3355039"/>
            <a:ext cx="671208" cy="246221"/>
          </a:xfrm>
          <a:prstGeom prst="rect">
            <a:avLst/>
          </a:prstGeom>
          <a:noFill/>
        </p:spPr>
        <p:txBody>
          <a:bodyPr wrap="square" rtlCol="0">
            <a:spAutoFit/>
          </a:bodyPr>
          <a:lstStyle/>
          <a:p>
            <a:r>
              <a:rPr lang="en-US" sz="1000" dirty="0">
                <a:solidFill>
                  <a:schemeClr val="bg1"/>
                </a:solidFill>
              </a:rPr>
              <a:t>252.76</a:t>
            </a:r>
            <a:endParaRPr lang="en-IN" sz="1000" dirty="0">
              <a:solidFill>
                <a:schemeClr val="bg1"/>
              </a:solidFill>
            </a:endParaRPr>
          </a:p>
        </p:txBody>
      </p:sp>
      <p:sp>
        <p:nvSpPr>
          <p:cNvPr id="25" name="TextBox 24">
            <a:extLst>
              <a:ext uri="{FF2B5EF4-FFF2-40B4-BE49-F238E27FC236}">
                <a16:creationId xmlns:a16="http://schemas.microsoft.com/office/drawing/2014/main" id="{25FE5F5D-09E4-D524-9F25-1BC68E0676F3}"/>
              </a:ext>
            </a:extLst>
          </p:cNvPr>
          <p:cNvSpPr txBox="1"/>
          <p:nvPr/>
        </p:nvSpPr>
        <p:spPr>
          <a:xfrm>
            <a:off x="8848928" y="3350677"/>
            <a:ext cx="671208" cy="246221"/>
          </a:xfrm>
          <a:prstGeom prst="rect">
            <a:avLst/>
          </a:prstGeom>
          <a:noFill/>
        </p:spPr>
        <p:txBody>
          <a:bodyPr wrap="square" rtlCol="0">
            <a:spAutoFit/>
          </a:bodyPr>
          <a:lstStyle/>
          <a:p>
            <a:r>
              <a:rPr lang="en-US" sz="1000" dirty="0">
                <a:solidFill>
                  <a:schemeClr val="bg1"/>
                </a:solidFill>
              </a:rPr>
              <a:t>252.50</a:t>
            </a:r>
            <a:endParaRPr lang="en-IN" sz="1000" dirty="0">
              <a:solidFill>
                <a:schemeClr val="bg1"/>
              </a:solidFill>
            </a:endParaRPr>
          </a:p>
        </p:txBody>
      </p:sp>
      <p:sp>
        <p:nvSpPr>
          <p:cNvPr id="26" name="TextBox 25">
            <a:extLst>
              <a:ext uri="{FF2B5EF4-FFF2-40B4-BE49-F238E27FC236}">
                <a16:creationId xmlns:a16="http://schemas.microsoft.com/office/drawing/2014/main" id="{85097C3F-866D-8A47-C9C2-82C1D0DD9B3A}"/>
              </a:ext>
            </a:extLst>
          </p:cNvPr>
          <p:cNvSpPr txBox="1"/>
          <p:nvPr/>
        </p:nvSpPr>
        <p:spPr>
          <a:xfrm>
            <a:off x="9907621" y="3428999"/>
            <a:ext cx="671208" cy="246221"/>
          </a:xfrm>
          <a:prstGeom prst="rect">
            <a:avLst/>
          </a:prstGeom>
          <a:noFill/>
        </p:spPr>
        <p:txBody>
          <a:bodyPr wrap="square" rtlCol="0">
            <a:spAutoFit/>
          </a:bodyPr>
          <a:lstStyle/>
          <a:p>
            <a:r>
              <a:rPr lang="en-US" sz="1000" dirty="0">
                <a:solidFill>
                  <a:schemeClr val="bg1"/>
                </a:solidFill>
              </a:rPr>
              <a:t>252.49</a:t>
            </a:r>
            <a:endParaRPr lang="en-IN" sz="1000" dirty="0">
              <a:solidFill>
                <a:schemeClr val="bg1"/>
              </a:solidFill>
            </a:endParaRPr>
          </a:p>
        </p:txBody>
      </p:sp>
      <p:sp>
        <p:nvSpPr>
          <p:cNvPr id="27" name="TextBox 26">
            <a:extLst>
              <a:ext uri="{FF2B5EF4-FFF2-40B4-BE49-F238E27FC236}">
                <a16:creationId xmlns:a16="http://schemas.microsoft.com/office/drawing/2014/main" id="{47CB154D-1963-0801-301D-F63C36906F9C}"/>
              </a:ext>
            </a:extLst>
          </p:cNvPr>
          <p:cNvSpPr txBox="1"/>
          <p:nvPr/>
        </p:nvSpPr>
        <p:spPr>
          <a:xfrm>
            <a:off x="10916866" y="3428998"/>
            <a:ext cx="671208" cy="246221"/>
          </a:xfrm>
          <a:prstGeom prst="rect">
            <a:avLst/>
          </a:prstGeom>
          <a:noFill/>
        </p:spPr>
        <p:txBody>
          <a:bodyPr wrap="square" rtlCol="0">
            <a:spAutoFit/>
          </a:bodyPr>
          <a:lstStyle/>
          <a:p>
            <a:r>
              <a:rPr lang="en-US" sz="1000" dirty="0">
                <a:solidFill>
                  <a:schemeClr val="bg1"/>
                </a:solidFill>
              </a:rPr>
              <a:t>253.19</a:t>
            </a:r>
            <a:endParaRPr lang="en-IN" sz="1000" dirty="0">
              <a:solidFill>
                <a:schemeClr val="bg1"/>
              </a:solidFill>
            </a:endParaRPr>
          </a:p>
        </p:txBody>
      </p:sp>
      <p:sp>
        <p:nvSpPr>
          <p:cNvPr id="28" name="TextBox 27">
            <a:extLst>
              <a:ext uri="{FF2B5EF4-FFF2-40B4-BE49-F238E27FC236}">
                <a16:creationId xmlns:a16="http://schemas.microsoft.com/office/drawing/2014/main" id="{FD9749EF-995B-CAA2-9C0D-499927D6274D}"/>
              </a:ext>
            </a:extLst>
          </p:cNvPr>
          <p:cNvSpPr txBox="1"/>
          <p:nvPr/>
        </p:nvSpPr>
        <p:spPr>
          <a:xfrm>
            <a:off x="5896182" y="5471399"/>
            <a:ext cx="671208" cy="246221"/>
          </a:xfrm>
          <a:prstGeom prst="rect">
            <a:avLst/>
          </a:prstGeom>
          <a:noFill/>
        </p:spPr>
        <p:txBody>
          <a:bodyPr wrap="square" rtlCol="0">
            <a:spAutoFit/>
          </a:bodyPr>
          <a:lstStyle/>
          <a:p>
            <a:r>
              <a:rPr lang="en-US" sz="1000" dirty="0">
                <a:solidFill>
                  <a:schemeClr val="bg1"/>
                </a:solidFill>
              </a:rPr>
              <a:t>252.26</a:t>
            </a:r>
            <a:endParaRPr lang="en-IN" sz="1000" dirty="0">
              <a:solidFill>
                <a:schemeClr val="bg1"/>
              </a:solidFill>
            </a:endParaRPr>
          </a:p>
        </p:txBody>
      </p:sp>
      <p:sp>
        <p:nvSpPr>
          <p:cNvPr id="29" name="TextBox 28">
            <a:extLst>
              <a:ext uri="{FF2B5EF4-FFF2-40B4-BE49-F238E27FC236}">
                <a16:creationId xmlns:a16="http://schemas.microsoft.com/office/drawing/2014/main" id="{D3DBDCED-DF00-A21D-6E83-C1A74AA5749B}"/>
              </a:ext>
            </a:extLst>
          </p:cNvPr>
          <p:cNvSpPr txBox="1"/>
          <p:nvPr/>
        </p:nvSpPr>
        <p:spPr>
          <a:xfrm>
            <a:off x="7451390" y="5490238"/>
            <a:ext cx="671208" cy="246221"/>
          </a:xfrm>
          <a:prstGeom prst="rect">
            <a:avLst/>
          </a:prstGeom>
          <a:noFill/>
        </p:spPr>
        <p:txBody>
          <a:bodyPr wrap="square" rtlCol="0">
            <a:spAutoFit/>
          </a:bodyPr>
          <a:lstStyle/>
          <a:p>
            <a:r>
              <a:rPr lang="en-US" sz="1000" dirty="0">
                <a:solidFill>
                  <a:schemeClr val="bg1"/>
                </a:solidFill>
              </a:rPr>
              <a:t>253.25</a:t>
            </a:r>
            <a:endParaRPr lang="en-IN" sz="1000" dirty="0">
              <a:solidFill>
                <a:schemeClr val="bg1"/>
              </a:solidFill>
            </a:endParaRPr>
          </a:p>
        </p:txBody>
      </p:sp>
      <p:sp>
        <p:nvSpPr>
          <p:cNvPr id="30" name="TextBox 29">
            <a:extLst>
              <a:ext uri="{FF2B5EF4-FFF2-40B4-BE49-F238E27FC236}">
                <a16:creationId xmlns:a16="http://schemas.microsoft.com/office/drawing/2014/main" id="{9825444E-F7E0-0F13-BB78-923375C786E6}"/>
              </a:ext>
            </a:extLst>
          </p:cNvPr>
          <p:cNvSpPr txBox="1"/>
          <p:nvPr/>
        </p:nvSpPr>
        <p:spPr>
          <a:xfrm>
            <a:off x="9006598" y="5471400"/>
            <a:ext cx="671208" cy="246221"/>
          </a:xfrm>
          <a:prstGeom prst="rect">
            <a:avLst/>
          </a:prstGeom>
          <a:noFill/>
        </p:spPr>
        <p:txBody>
          <a:bodyPr wrap="square" rtlCol="0">
            <a:spAutoFit/>
          </a:bodyPr>
          <a:lstStyle/>
          <a:p>
            <a:r>
              <a:rPr lang="en-US" sz="1000" dirty="0">
                <a:solidFill>
                  <a:schemeClr val="bg1"/>
                </a:solidFill>
              </a:rPr>
              <a:t>252.34</a:t>
            </a:r>
            <a:endParaRPr lang="en-IN" sz="1000" dirty="0">
              <a:solidFill>
                <a:schemeClr val="bg1"/>
              </a:solidFill>
            </a:endParaRPr>
          </a:p>
        </p:txBody>
      </p:sp>
      <p:sp>
        <p:nvSpPr>
          <p:cNvPr id="31" name="TextBox 30">
            <a:extLst>
              <a:ext uri="{FF2B5EF4-FFF2-40B4-BE49-F238E27FC236}">
                <a16:creationId xmlns:a16="http://schemas.microsoft.com/office/drawing/2014/main" id="{20F597D9-7C7B-DAD2-3C35-0B9F2B520EFD}"/>
              </a:ext>
            </a:extLst>
          </p:cNvPr>
          <p:cNvSpPr txBox="1"/>
          <p:nvPr/>
        </p:nvSpPr>
        <p:spPr>
          <a:xfrm>
            <a:off x="10620173" y="5490239"/>
            <a:ext cx="671208" cy="246221"/>
          </a:xfrm>
          <a:prstGeom prst="rect">
            <a:avLst/>
          </a:prstGeom>
          <a:noFill/>
        </p:spPr>
        <p:txBody>
          <a:bodyPr wrap="square" rtlCol="0">
            <a:spAutoFit/>
          </a:bodyPr>
          <a:lstStyle/>
          <a:p>
            <a:r>
              <a:rPr lang="en-US" sz="1000" dirty="0">
                <a:solidFill>
                  <a:schemeClr val="bg1"/>
                </a:solidFill>
              </a:rPr>
              <a:t>252.96</a:t>
            </a:r>
            <a:endParaRPr lang="en-IN" sz="1000" dirty="0">
              <a:solidFill>
                <a:schemeClr val="bg1"/>
              </a:solidFill>
            </a:endParaRPr>
          </a:p>
        </p:txBody>
      </p:sp>
    </p:spTree>
    <p:extLst>
      <p:ext uri="{BB962C8B-B14F-4D97-AF65-F5344CB8AC3E}">
        <p14:creationId xmlns:p14="http://schemas.microsoft.com/office/powerpoint/2010/main" val="145688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3E6D4D-F513-4B54-1032-959B083123AA}"/>
              </a:ext>
            </a:extLst>
          </p:cNvPr>
          <p:cNvPicPr>
            <a:picLocks noChangeAspect="1"/>
          </p:cNvPicPr>
          <p:nvPr/>
        </p:nvPicPr>
        <p:blipFill>
          <a:blip r:embed="rId2"/>
          <a:stretch>
            <a:fillRect/>
          </a:stretch>
        </p:blipFill>
        <p:spPr>
          <a:xfrm>
            <a:off x="4780767" y="535022"/>
            <a:ext cx="7411233" cy="6332706"/>
          </a:xfrm>
          <a:prstGeom prst="rect">
            <a:avLst/>
          </a:prstGeom>
        </p:spPr>
      </p:pic>
      <p:sp>
        <p:nvSpPr>
          <p:cNvPr id="6" name="TextBox 5">
            <a:extLst>
              <a:ext uri="{FF2B5EF4-FFF2-40B4-BE49-F238E27FC236}">
                <a16:creationId xmlns:a16="http://schemas.microsoft.com/office/drawing/2014/main" id="{D499A6DE-32D6-0E09-7C7B-D9484CF49C93}"/>
              </a:ext>
            </a:extLst>
          </p:cNvPr>
          <p:cNvSpPr txBox="1"/>
          <p:nvPr/>
        </p:nvSpPr>
        <p:spPr>
          <a:xfrm>
            <a:off x="440988" y="997706"/>
            <a:ext cx="3628418" cy="369332"/>
          </a:xfrm>
          <a:prstGeom prst="rect">
            <a:avLst/>
          </a:prstGeom>
          <a:noFill/>
        </p:spPr>
        <p:txBody>
          <a:bodyPr wrap="square" rtlCol="0">
            <a:spAutoFit/>
          </a:bodyPr>
          <a:lstStyle/>
          <a:p>
            <a:pPr algn="ctr">
              <a:lnSpc>
                <a:spcPct val="90000"/>
              </a:lnSpc>
              <a:spcBef>
                <a:spcPts val="1000"/>
              </a:spcBef>
            </a:pPr>
            <a:r>
              <a:rPr lang="en-US" sz="2000" b="1" dirty="0">
                <a:solidFill>
                  <a:srgbClr val="FF9900"/>
                </a:solidFill>
                <a:latin typeface="Arial" panose="020B0604020202020204" pitchFamily="34" charset="0"/>
                <a:cs typeface="Arial" panose="020B0604020202020204" pitchFamily="34" charset="0"/>
              </a:rPr>
              <a:t>REVENUE FORECASTING</a:t>
            </a:r>
            <a:endParaRPr lang="en-IN" sz="2000" b="1" dirty="0">
              <a:solidFill>
                <a:srgbClr val="FF99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F5FB980-C5A8-8151-98FB-0BE468EDDEC9}"/>
              </a:ext>
            </a:extLst>
          </p:cNvPr>
          <p:cNvSpPr txBox="1"/>
          <p:nvPr/>
        </p:nvSpPr>
        <p:spPr>
          <a:xfrm>
            <a:off x="194553" y="1614791"/>
            <a:ext cx="4348264" cy="4524315"/>
          </a:xfrm>
          <a:prstGeom prst="rect">
            <a:avLst/>
          </a:prstGeom>
          <a:noFill/>
        </p:spPr>
        <p:txBody>
          <a:bodyPr wrap="square" rtlCol="0">
            <a:spAutoFit/>
          </a:bodyPr>
          <a:lstStyle/>
          <a:p>
            <a:r>
              <a:rPr lang="en-IN" sz="1600" dirty="0">
                <a:solidFill>
                  <a:srgbClr val="00B0F0"/>
                </a:solidFill>
                <a:latin typeface="Arial" panose="020B0604020202020204" pitchFamily="34" charset="0"/>
                <a:cs typeface="Arial" panose="020B0604020202020204" pitchFamily="34" charset="0"/>
              </a:rPr>
              <a:t>For this scenario: (varies with input)</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Base Prediction: $1,196.57</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+20% Likes: $1,199.25 → noticeable increase (~0.2%)</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Double Watch Time: $2,378.54 → very strong jump (~140.5%)</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+50% Subscribers: $1196.69 → almost no change (&lt;0.01%)</a:t>
            </a:r>
          </a:p>
          <a:p>
            <a:endParaRPr lang="en-US" sz="1600" dirty="0">
              <a:latin typeface="Arial" panose="020B0604020202020204" pitchFamily="34" charset="0"/>
              <a:cs typeface="Arial" panose="020B0604020202020204" pitchFamily="34" charset="0"/>
            </a:endParaRPr>
          </a:p>
          <a:p>
            <a:r>
              <a:rPr lang="en-US" sz="1600" dirty="0">
                <a:solidFill>
                  <a:srgbClr val="00B0F0"/>
                </a:solidFill>
                <a:latin typeface="Arial" panose="020B0604020202020204" pitchFamily="34" charset="0"/>
                <a:cs typeface="Arial" panose="020B0604020202020204" pitchFamily="34" charset="0"/>
              </a:rPr>
              <a:t>Inference</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Watch time is the most important driver for advertisement revenue</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Likes and engagement is moderately important, but not directly influence much</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Subscribers won’t directly translate into revenue</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Also device type, content type, week end have moderate impact on revenue.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53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E14A77-1033-3C32-1930-97FBE0A7B00E}"/>
              </a:ext>
            </a:extLst>
          </p:cNvPr>
          <p:cNvPicPr>
            <a:picLocks noChangeAspect="1"/>
          </p:cNvPicPr>
          <p:nvPr/>
        </p:nvPicPr>
        <p:blipFill>
          <a:blip r:embed="rId2"/>
          <a:stretch>
            <a:fillRect/>
          </a:stretch>
        </p:blipFill>
        <p:spPr>
          <a:xfrm>
            <a:off x="5947268" y="1927948"/>
            <a:ext cx="6244732" cy="4930052"/>
          </a:xfrm>
          <a:prstGeom prst="rect">
            <a:avLst/>
          </a:prstGeom>
        </p:spPr>
      </p:pic>
      <p:pic>
        <p:nvPicPr>
          <p:cNvPr id="7" name="Picture 6">
            <a:extLst>
              <a:ext uri="{FF2B5EF4-FFF2-40B4-BE49-F238E27FC236}">
                <a16:creationId xmlns:a16="http://schemas.microsoft.com/office/drawing/2014/main" id="{B1E62612-88E4-1EEF-5CB3-D372EEDD67BC}"/>
              </a:ext>
            </a:extLst>
          </p:cNvPr>
          <p:cNvPicPr>
            <a:picLocks noChangeAspect="1"/>
          </p:cNvPicPr>
          <p:nvPr/>
        </p:nvPicPr>
        <p:blipFill>
          <a:blip r:embed="rId3"/>
          <a:stretch>
            <a:fillRect/>
          </a:stretch>
        </p:blipFill>
        <p:spPr>
          <a:xfrm>
            <a:off x="5947267" y="542279"/>
            <a:ext cx="6244732" cy="1355903"/>
          </a:xfrm>
          <a:prstGeom prst="rect">
            <a:avLst/>
          </a:prstGeom>
        </p:spPr>
      </p:pic>
      <p:sp>
        <p:nvSpPr>
          <p:cNvPr id="8" name="TextBox 7">
            <a:extLst>
              <a:ext uri="{FF2B5EF4-FFF2-40B4-BE49-F238E27FC236}">
                <a16:creationId xmlns:a16="http://schemas.microsoft.com/office/drawing/2014/main" id="{4692B484-91C6-69FA-E97A-8398F4879C0F}"/>
              </a:ext>
            </a:extLst>
          </p:cNvPr>
          <p:cNvSpPr txBox="1"/>
          <p:nvPr/>
        </p:nvSpPr>
        <p:spPr>
          <a:xfrm>
            <a:off x="518809" y="850898"/>
            <a:ext cx="3628418" cy="369332"/>
          </a:xfrm>
          <a:prstGeom prst="rect">
            <a:avLst/>
          </a:prstGeom>
          <a:noFill/>
        </p:spPr>
        <p:txBody>
          <a:bodyPr wrap="square" rtlCol="0">
            <a:spAutoFit/>
          </a:bodyPr>
          <a:lstStyle/>
          <a:p>
            <a:pPr algn="ctr">
              <a:lnSpc>
                <a:spcPct val="90000"/>
              </a:lnSpc>
              <a:spcBef>
                <a:spcPts val="1000"/>
              </a:spcBef>
            </a:pPr>
            <a:r>
              <a:rPr lang="en-US" sz="2000" b="1" dirty="0">
                <a:solidFill>
                  <a:srgbClr val="FF9900"/>
                </a:solidFill>
                <a:latin typeface="Arial" panose="020B0604020202020204" pitchFamily="34" charset="0"/>
                <a:cs typeface="Arial" panose="020B0604020202020204" pitchFamily="34" charset="0"/>
              </a:rPr>
              <a:t>Random sample Test</a:t>
            </a:r>
            <a:endParaRPr lang="en-IN" sz="2000" b="1" dirty="0">
              <a:solidFill>
                <a:srgbClr val="FF99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8985A86-4DA6-9C3E-83EE-B5C62365986F}"/>
              </a:ext>
            </a:extLst>
          </p:cNvPr>
          <p:cNvSpPr txBox="1"/>
          <p:nvPr/>
        </p:nvSpPr>
        <p:spPr>
          <a:xfrm>
            <a:off x="518809" y="1305940"/>
            <a:ext cx="4831404" cy="1815882"/>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Most </a:t>
            </a:r>
            <a:r>
              <a:rPr lang="en-US" sz="1600" dirty="0">
                <a:solidFill>
                  <a:srgbClr val="0000FF"/>
                </a:solidFill>
                <a:latin typeface="Arial" panose="020B0604020202020204" pitchFamily="34" charset="0"/>
                <a:cs typeface="Arial" panose="020B0604020202020204" pitchFamily="34" charset="0"/>
              </a:rPr>
              <a:t>blue dots </a:t>
            </a:r>
            <a:r>
              <a:rPr lang="en-US" sz="1600" dirty="0">
                <a:latin typeface="Arial" panose="020B0604020202020204" pitchFamily="34" charset="0"/>
                <a:cs typeface="Arial" panose="020B0604020202020204" pitchFamily="34" charset="0"/>
              </a:rPr>
              <a:t>(prediction) are clustered close to </a:t>
            </a:r>
            <a:r>
              <a:rPr lang="en-US" sz="1600" dirty="0">
                <a:solidFill>
                  <a:srgbClr val="FF0000"/>
                </a:solidFill>
                <a:latin typeface="Arial" panose="020B0604020202020204" pitchFamily="34" charset="0"/>
                <a:cs typeface="Arial" panose="020B0604020202020204" pitchFamily="34" charset="0"/>
              </a:rPr>
              <a:t>red line </a:t>
            </a:r>
            <a:r>
              <a:rPr lang="en-US" sz="1600" dirty="0">
                <a:latin typeface="Arial" panose="020B0604020202020204" pitchFamily="34" charset="0"/>
                <a:cs typeface="Arial" panose="020B0604020202020204" pitchFamily="34" charset="0"/>
              </a:rPr>
              <a:t>shows high prediction accuracy</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Also shows that model has learnt  meaningful patterns</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Device type and video category also likely to contribute to variance</a:t>
            </a:r>
          </a:p>
          <a:p>
            <a:pPr marL="285750" indent="-285750">
              <a:buFont typeface="Wingdings" panose="05000000000000000000" pitchFamily="2" charset="2"/>
              <a:buChar char="§"/>
            </a:pPr>
            <a:endParaRPr lang="en-IN" sz="16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A63D909-9A81-449B-A24B-7E4AE58C3F27}"/>
              </a:ext>
            </a:extLst>
          </p:cNvPr>
          <p:cNvSpPr txBox="1"/>
          <p:nvPr/>
        </p:nvSpPr>
        <p:spPr>
          <a:xfrm>
            <a:off x="894945" y="3232752"/>
            <a:ext cx="3628418" cy="369332"/>
          </a:xfrm>
          <a:prstGeom prst="rect">
            <a:avLst/>
          </a:prstGeom>
          <a:noFill/>
        </p:spPr>
        <p:txBody>
          <a:bodyPr wrap="square" rtlCol="0">
            <a:spAutoFit/>
          </a:bodyPr>
          <a:lstStyle/>
          <a:p>
            <a:pPr algn="ctr">
              <a:lnSpc>
                <a:spcPct val="90000"/>
              </a:lnSpc>
              <a:spcBef>
                <a:spcPts val="1000"/>
              </a:spcBef>
            </a:pPr>
            <a:r>
              <a:rPr lang="en-US" sz="2000" b="1" dirty="0">
                <a:solidFill>
                  <a:srgbClr val="FF9900"/>
                </a:solidFill>
                <a:latin typeface="Arial" panose="020B0604020202020204" pitchFamily="34" charset="0"/>
                <a:cs typeface="Arial" panose="020B0604020202020204" pitchFamily="34" charset="0"/>
              </a:rPr>
              <a:t>Ad promotion strategy</a:t>
            </a:r>
            <a:endParaRPr lang="en-IN" sz="2000" b="1" dirty="0">
              <a:solidFill>
                <a:srgbClr val="FF990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9274E91-37EE-4198-9CD9-D86F4986C1C9}"/>
              </a:ext>
            </a:extLst>
          </p:cNvPr>
          <p:cNvSpPr txBox="1"/>
          <p:nvPr/>
        </p:nvSpPr>
        <p:spPr>
          <a:xfrm>
            <a:off x="674452" y="3713015"/>
            <a:ext cx="4831404" cy="1815882"/>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Advertisers should target videos with high audience retention and long watch durations</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Optimize Ad placement</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Analyze which category videos get longer watch time</a:t>
            </a:r>
          </a:p>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Promote series/playlists instead of one-off videos</a:t>
            </a:r>
          </a:p>
        </p:txBody>
      </p:sp>
    </p:spTree>
    <p:extLst>
      <p:ext uri="{BB962C8B-B14F-4D97-AF65-F5344CB8AC3E}">
        <p14:creationId xmlns:p14="http://schemas.microsoft.com/office/powerpoint/2010/main" val="10554603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{D38F9044-B750-4AC4-9BE7-B72FA585838E}tf33552983_win32</Template>
  <TotalTime>398</TotalTime>
  <Words>645</Words>
  <Application>Microsoft Office PowerPoint</Application>
  <PresentationFormat>Widescreen</PresentationFormat>
  <Paragraphs>126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Franklin Gothic Book</vt:lpstr>
      <vt:lpstr>Franklin Gothic Demi</vt:lpstr>
      <vt:lpstr>Wingdings</vt:lpstr>
      <vt:lpstr>Wingdings 2</vt:lpstr>
      <vt:lpstr>DividendVTI</vt:lpstr>
      <vt:lpstr>You-tube Content Monetization Modeler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Geetha Palanisamy</dc:creator>
  <cp:lastModifiedBy>Geetha Palanisamy</cp:lastModifiedBy>
  <cp:revision>31</cp:revision>
  <dcterms:created xsi:type="dcterms:W3CDTF">2025-10-01T08:26:51Z</dcterms:created>
  <dcterms:modified xsi:type="dcterms:W3CDTF">2025-10-02T02:47:45Z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