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57" r:id="rId3"/>
    <p:sldId id="301" r:id="rId4"/>
    <p:sldId id="302" r:id="rId5"/>
    <p:sldId id="260" r:id="rId6"/>
    <p:sldId id="278" r:id="rId7"/>
    <p:sldId id="304" r:id="rId8"/>
    <p:sldId id="305" r:id="rId9"/>
    <p:sldId id="263" r:id="rId10"/>
    <p:sldId id="264" r:id="rId11"/>
    <p:sldId id="280" r:id="rId12"/>
    <p:sldId id="318" r:id="rId13"/>
    <p:sldId id="279" r:id="rId14"/>
    <p:sldId id="306" r:id="rId15"/>
    <p:sldId id="307" r:id="rId16"/>
    <p:sldId id="283" r:id="rId17"/>
    <p:sldId id="308" r:id="rId18"/>
    <p:sldId id="320" r:id="rId19"/>
    <p:sldId id="311" r:id="rId20"/>
    <p:sldId id="288" r:id="rId21"/>
    <p:sldId id="289" r:id="rId22"/>
    <p:sldId id="269" r:id="rId23"/>
    <p:sldId id="312" r:id="rId24"/>
    <p:sldId id="292" r:id="rId25"/>
    <p:sldId id="314" r:id="rId26"/>
    <p:sldId id="309" r:id="rId27"/>
    <p:sldId id="313" r:id="rId28"/>
    <p:sldId id="296" r:id="rId29"/>
    <p:sldId id="286" r:id="rId30"/>
    <p:sldId id="297" r:id="rId31"/>
    <p:sldId id="290" r:id="rId32"/>
    <p:sldId id="293" r:id="rId33"/>
    <p:sldId id="294" r:id="rId34"/>
    <p:sldId id="295" r:id="rId35"/>
    <p:sldId id="315" r:id="rId36"/>
    <p:sldId id="310" r:id="rId37"/>
    <p:sldId id="316" r:id="rId38"/>
    <p:sldId id="291" r:id="rId39"/>
    <p:sldId id="282" r:id="rId40"/>
    <p:sldId id="298" r:id="rId41"/>
    <p:sldId id="300" r:id="rId42"/>
    <p:sldId id="321"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5B3F"/>
    <a:srgbClr val="FFC20C"/>
    <a:srgbClr val="B2D34A"/>
    <a:srgbClr val="61BB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p:restoredTop sz="94692"/>
  </p:normalViewPr>
  <p:slideViewPr>
    <p:cSldViewPr snapToGrid="0" snapToObjects="1">
      <p:cViewPr varScale="1">
        <p:scale>
          <a:sx n="106" d="100"/>
          <a:sy n="106" d="100"/>
        </p:scale>
        <p:origin x="7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Human Evaluation of</a:t>
            </a:r>
            <a:r>
              <a:rPr lang="en-US" baseline="0"/>
              <a:t> References and MT by LLMs</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References</c:v>
                </c:pt>
              </c:strCache>
            </c:strRef>
          </c:tx>
          <c:spPr>
            <a:solidFill>
              <a:schemeClr val="accent4">
                <a:lumMod val="60000"/>
                <a:lumOff val="40000"/>
              </a:schemeClr>
            </a:solidFill>
            <a:ln>
              <a:noFill/>
            </a:ln>
            <a:effectLst/>
          </c:spPr>
          <c:invertIfNegative val="0"/>
          <c:cat>
            <c:strRef>
              <c:f>Sheet1!$A$2:$A$4</c:f>
              <c:strCache>
                <c:ptCount val="3"/>
                <c:pt idx="0">
                  <c:v>Hindi</c:v>
                </c:pt>
                <c:pt idx="1">
                  <c:v>Telugu</c:v>
                </c:pt>
                <c:pt idx="2">
                  <c:v>Marathi</c:v>
                </c:pt>
              </c:strCache>
            </c:strRef>
          </c:cat>
          <c:val>
            <c:numRef>
              <c:f>Sheet1!$B$2:$B$4</c:f>
              <c:numCache>
                <c:formatCode>General</c:formatCode>
                <c:ptCount val="3"/>
                <c:pt idx="0">
                  <c:v>94.6</c:v>
                </c:pt>
                <c:pt idx="1">
                  <c:v>93.8</c:v>
                </c:pt>
                <c:pt idx="2">
                  <c:v>92.33</c:v>
                </c:pt>
              </c:numCache>
            </c:numRef>
          </c:val>
          <c:extLst>
            <c:ext xmlns:c16="http://schemas.microsoft.com/office/drawing/2014/chart" uri="{C3380CC4-5D6E-409C-BE32-E72D297353CC}">
              <c16:uniqueId val="{00000000-1C13-4E44-8BE4-EB55AC7386B7}"/>
            </c:ext>
          </c:extLst>
        </c:ser>
        <c:ser>
          <c:idx val="1"/>
          <c:order val="1"/>
          <c:tx>
            <c:strRef>
              <c:f>Sheet1!$C$1</c:f>
              <c:strCache>
                <c:ptCount val="1"/>
                <c:pt idx="0">
                  <c:v>GPT</c:v>
                </c:pt>
              </c:strCache>
            </c:strRef>
          </c:tx>
          <c:spPr>
            <a:solidFill>
              <a:schemeClr val="accent2"/>
            </a:solidFill>
            <a:ln>
              <a:noFill/>
            </a:ln>
            <a:effectLst/>
          </c:spPr>
          <c:invertIfNegative val="0"/>
          <c:cat>
            <c:strRef>
              <c:f>Sheet1!$A$2:$A$4</c:f>
              <c:strCache>
                <c:ptCount val="3"/>
                <c:pt idx="0">
                  <c:v>Hindi</c:v>
                </c:pt>
                <c:pt idx="1">
                  <c:v>Telugu</c:v>
                </c:pt>
                <c:pt idx="2">
                  <c:v>Marathi</c:v>
                </c:pt>
              </c:strCache>
            </c:strRef>
          </c:cat>
          <c:val>
            <c:numRef>
              <c:f>Sheet1!$C$2:$C$4</c:f>
              <c:numCache>
                <c:formatCode>General</c:formatCode>
                <c:ptCount val="3"/>
                <c:pt idx="0">
                  <c:v>91.48</c:v>
                </c:pt>
                <c:pt idx="1">
                  <c:v>64.599999999999994</c:v>
                </c:pt>
                <c:pt idx="2">
                  <c:v>99.23</c:v>
                </c:pt>
              </c:numCache>
            </c:numRef>
          </c:val>
          <c:extLst>
            <c:ext xmlns:c16="http://schemas.microsoft.com/office/drawing/2014/chart" uri="{C3380CC4-5D6E-409C-BE32-E72D297353CC}">
              <c16:uniqueId val="{00000001-1C13-4E44-8BE4-EB55AC7386B7}"/>
            </c:ext>
          </c:extLst>
        </c:ser>
        <c:ser>
          <c:idx val="2"/>
          <c:order val="2"/>
          <c:tx>
            <c:strRef>
              <c:f>Sheet1!$D$1</c:f>
              <c:strCache>
                <c:ptCount val="1"/>
                <c:pt idx="0">
                  <c:v>LLaMA</c:v>
                </c:pt>
              </c:strCache>
            </c:strRef>
          </c:tx>
          <c:spPr>
            <a:solidFill>
              <a:schemeClr val="accent1"/>
            </a:solidFill>
            <a:ln>
              <a:noFill/>
            </a:ln>
            <a:effectLst/>
          </c:spPr>
          <c:invertIfNegative val="0"/>
          <c:cat>
            <c:strRef>
              <c:f>Sheet1!$A$2:$A$4</c:f>
              <c:strCache>
                <c:ptCount val="3"/>
                <c:pt idx="0">
                  <c:v>Hindi</c:v>
                </c:pt>
                <c:pt idx="1">
                  <c:v>Telugu</c:v>
                </c:pt>
                <c:pt idx="2">
                  <c:v>Marathi</c:v>
                </c:pt>
              </c:strCache>
            </c:strRef>
          </c:cat>
          <c:val>
            <c:numRef>
              <c:f>Sheet1!$D$2:$D$4</c:f>
              <c:numCache>
                <c:formatCode>General</c:formatCode>
                <c:ptCount val="3"/>
                <c:pt idx="0">
                  <c:v>94.65</c:v>
                </c:pt>
                <c:pt idx="1">
                  <c:v>91.91</c:v>
                </c:pt>
                <c:pt idx="2">
                  <c:v>96.45</c:v>
                </c:pt>
              </c:numCache>
            </c:numRef>
          </c:val>
          <c:extLst>
            <c:ext xmlns:c16="http://schemas.microsoft.com/office/drawing/2014/chart" uri="{C3380CC4-5D6E-409C-BE32-E72D297353CC}">
              <c16:uniqueId val="{00000003-1C13-4E44-8BE4-EB55AC7386B7}"/>
            </c:ext>
          </c:extLst>
        </c:ser>
        <c:dLbls>
          <c:showLegendKey val="0"/>
          <c:showVal val="0"/>
          <c:showCatName val="0"/>
          <c:showSerName val="0"/>
          <c:showPercent val="0"/>
          <c:showBubbleSize val="0"/>
        </c:dLbls>
        <c:gapWidth val="219"/>
        <c:overlap val="-27"/>
        <c:axId val="1447327680"/>
        <c:axId val="1447299280"/>
      </c:barChart>
      <c:catAx>
        <c:axId val="144732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7299280"/>
        <c:crosses val="autoZero"/>
        <c:auto val="1"/>
        <c:lblAlgn val="ctr"/>
        <c:lblOffset val="100"/>
        <c:noMultiLvlLbl val="0"/>
      </c:catAx>
      <c:valAx>
        <c:axId val="1447299280"/>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7327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BLEU</a:t>
            </a:r>
            <a:r>
              <a:rPr lang="en-US" baseline="0" dirty="0"/>
              <a:t> Scores (for sample size 100 sentences)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GPT3.5</c:v>
                </c:pt>
              </c:strCache>
            </c:strRef>
          </c:tx>
          <c:spPr>
            <a:solidFill>
              <a:schemeClr val="accent1"/>
            </a:solidFill>
            <a:ln>
              <a:noFill/>
            </a:ln>
            <a:effectLst/>
          </c:spPr>
          <c:invertIfNegative val="0"/>
          <c:cat>
            <c:strRef>
              <c:f>Sheet1!$A$2:$A$12</c:f>
              <c:strCache>
                <c:ptCount val="11"/>
                <c:pt idx="0">
                  <c:v>Assamese</c:v>
                </c:pt>
                <c:pt idx="1">
                  <c:v>Bengali</c:v>
                </c:pt>
                <c:pt idx="2">
                  <c:v>Gujrati</c:v>
                </c:pt>
                <c:pt idx="3">
                  <c:v>Kannada</c:v>
                </c:pt>
                <c:pt idx="4">
                  <c:v>Malayalam</c:v>
                </c:pt>
                <c:pt idx="5">
                  <c:v>Oriya</c:v>
                </c:pt>
                <c:pt idx="6">
                  <c:v>Punjabi</c:v>
                </c:pt>
                <c:pt idx="7">
                  <c:v>Tamil</c:v>
                </c:pt>
                <c:pt idx="8">
                  <c:v>Hindi</c:v>
                </c:pt>
                <c:pt idx="9">
                  <c:v>Telugu</c:v>
                </c:pt>
                <c:pt idx="10">
                  <c:v>Marathi</c:v>
                </c:pt>
              </c:strCache>
            </c:strRef>
          </c:cat>
          <c:val>
            <c:numRef>
              <c:f>Sheet1!$B$2:$B$12</c:f>
              <c:numCache>
                <c:formatCode>General</c:formatCode>
                <c:ptCount val="11"/>
                <c:pt idx="0">
                  <c:v>5.1999999999999998E-2</c:v>
                </c:pt>
                <c:pt idx="1">
                  <c:v>8.4500000000000006E-2</c:v>
                </c:pt>
                <c:pt idx="2">
                  <c:v>0.107</c:v>
                </c:pt>
                <c:pt idx="3">
                  <c:v>5.0700000000000002E-2</c:v>
                </c:pt>
                <c:pt idx="4">
                  <c:v>0.03</c:v>
                </c:pt>
                <c:pt idx="5">
                  <c:v>1.26E-2</c:v>
                </c:pt>
                <c:pt idx="6">
                  <c:v>7.0499999999999993E-2</c:v>
                </c:pt>
                <c:pt idx="7">
                  <c:v>7.9500000000000001E-2</c:v>
                </c:pt>
                <c:pt idx="8">
                  <c:v>0.224</c:v>
                </c:pt>
                <c:pt idx="9">
                  <c:v>3.4599999999999999E-2</c:v>
                </c:pt>
                <c:pt idx="10">
                  <c:v>3.6499999999999998E-2</c:v>
                </c:pt>
              </c:numCache>
            </c:numRef>
          </c:val>
          <c:extLst>
            <c:ext xmlns:c16="http://schemas.microsoft.com/office/drawing/2014/chart" uri="{C3380CC4-5D6E-409C-BE32-E72D297353CC}">
              <c16:uniqueId val="{00000000-E924-1F41-AFC8-4872F5B9371E}"/>
            </c:ext>
          </c:extLst>
        </c:ser>
        <c:ser>
          <c:idx val="1"/>
          <c:order val="1"/>
          <c:tx>
            <c:strRef>
              <c:f>Sheet1!$C$1</c:f>
              <c:strCache>
                <c:ptCount val="1"/>
                <c:pt idx="0">
                  <c:v>GPT4o</c:v>
                </c:pt>
              </c:strCache>
            </c:strRef>
          </c:tx>
          <c:spPr>
            <a:solidFill>
              <a:schemeClr val="accent2"/>
            </a:solidFill>
            <a:ln>
              <a:noFill/>
            </a:ln>
            <a:effectLst/>
          </c:spPr>
          <c:invertIfNegative val="0"/>
          <c:cat>
            <c:strRef>
              <c:f>Sheet1!$A$2:$A$12</c:f>
              <c:strCache>
                <c:ptCount val="11"/>
                <c:pt idx="0">
                  <c:v>Assamese</c:v>
                </c:pt>
                <c:pt idx="1">
                  <c:v>Bengali</c:v>
                </c:pt>
                <c:pt idx="2">
                  <c:v>Gujrati</c:v>
                </c:pt>
                <c:pt idx="3">
                  <c:v>Kannada</c:v>
                </c:pt>
                <c:pt idx="4">
                  <c:v>Malayalam</c:v>
                </c:pt>
                <c:pt idx="5">
                  <c:v>Oriya</c:v>
                </c:pt>
                <c:pt idx="6">
                  <c:v>Punjabi</c:v>
                </c:pt>
                <c:pt idx="7">
                  <c:v>Tamil</c:v>
                </c:pt>
                <c:pt idx="8">
                  <c:v>Hindi</c:v>
                </c:pt>
                <c:pt idx="9">
                  <c:v>Telugu</c:v>
                </c:pt>
                <c:pt idx="10">
                  <c:v>Marathi</c:v>
                </c:pt>
              </c:strCache>
            </c:strRef>
          </c:cat>
          <c:val>
            <c:numRef>
              <c:f>Sheet1!$C$2:$C$12</c:f>
              <c:numCache>
                <c:formatCode>General</c:formatCode>
                <c:ptCount val="11"/>
                <c:pt idx="0">
                  <c:v>0.11020000000000001</c:v>
                </c:pt>
                <c:pt idx="1">
                  <c:v>0.1714</c:v>
                </c:pt>
                <c:pt idx="2">
                  <c:v>0.13539999999999999</c:v>
                </c:pt>
                <c:pt idx="3">
                  <c:v>0.1193</c:v>
                </c:pt>
                <c:pt idx="4">
                  <c:v>7.3800000000000004E-2</c:v>
                </c:pt>
                <c:pt idx="5">
                  <c:v>5.5100000000000003E-2</c:v>
                </c:pt>
                <c:pt idx="6">
                  <c:v>0.1547</c:v>
                </c:pt>
                <c:pt idx="7">
                  <c:v>0.1163</c:v>
                </c:pt>
                <c:pt idx="8">
                  <c:v>0.34339999999999998</c:v>
                </c:pt>
                <c:pt idx="9">
                  <c:v>9.9099999999999994E-2</c:v>
                </c:pt>
                <c:pt idx="10">
                  <c:v>0.1661</c:v>
                </c:pt>
              </c:numCache>
            </c:numRef>
          </c:val>
          <c:extLst>
            <c:ext xmlns:c16="http://schemas.microsoft.com/office/drawing/2014/chart" uri="{C3380CC4-5D6E-409C-BE32-E72D297353CC}">
              <c16:uniqueId val="{00000001-E924-1F41-AFC8-4872F5B9371E}"/>
            </c:ext>
          </c:extLst>
        </c:ser>
        <c:ser>
          <c:idx val="2"/>
          <c:order val="2"/>
          <c:tx>
            <c:strRef>
              <c:f>Sheet1!$D$1</c:f>
              <c:strCache>
                <c:ptCount val="1"/>
                <c:pt idx="0">
                  <c:v>LLaMA</c:v>
                </c:pt>
              </c:strCache>
            </c:strRef>
          </c:tx>
          <c:spPr>
            <a:solidFill>
              <a:schemeClr val="accent3"/>
            </a:solidFill>
            <a:ln>
              <a:noFill/>
            </a:ln>
            <a:effectLst/>
          </c:spPr>
          <c:invertIfNegative val="0"/>
          <c:cat>
            <c:strRef>
              <c:f>Sheet1!$A$2:$A$12</c:f>
              <c:strCache>
                <c:ptCount val="11"/>
                <c:pt idx="0">
                  <c:v>Assamese</c:v>
                </c:pt>
                <c:pt idx="1">
                  <c:v>Bengali</c:v>
                </c:pt>
                <c:pt idx="2">
                  <c:v>Gujrati</c:v>
                </c:pt>
                <c:pt idx="3">
                  <c:v>Kannada</c:v>
                </c:pt>
                <c:pt idx="4">
                  <c:v>Malayalam</c:v>
                </c:pt>
                <c:pt idx="5">
                  <c:v>Oriya</c:v>
                </c:pt>
                <c:pt idx="6">
                  <c:v>Punjabi</c:v>
                </c:pt>
                <c:pt idx="7">
                  <c:v>Tamil</c:v>
                </c:pt>
                <c:pt idx="8">
                  <c:v>Hindi</c:v>
                </c:pt>
                <c:pt idx="9">
                  <c:v>Telugu</c:v>
                </c:pt>
                <c:pt idx="10">
                  <c:v>Marathi</c:v>
                </c:pt>
              </c:strCache>
            </c:strRef>
          </c:cat>
          <c:val>
            <c:numRef>
              <c:f>Sheet1!$D$2:$D$12</c:f>
              <c:numCache>
                <c:formatCode>General</c:formatCode>
                <c:ptCount val="11"/>
                <c:pt idx="0">
                  <c:v>7.6600000000000001E-2</c:v>
                </c:pt>
                <c:pt idx="1">
                  <c:v>0.14180000000000001</c:v>
                </c:pt>
                <c:pt idx="2">
                  <c:v>0.12920000000000001</c:v>
                </c:pt>
                <c:pt idx="3">
                  <c:v>0.1045</c:v>
                </c:pt>
                <c:pt idx="4">
                  <c:v>6.7500000000000004E-2</c:v>
                </c:pt>
                <c:pt idx="5">
                  <c:v>3.1600000000000003E-2</c:v>
                </c:pt>
                <c:pt idx="6">
                  <c:v>0.13039999999999999</c:v>
                </c:pt>
                <c:pt idx="7">
                  <c:v>0.1072</c:v>
                </c:pt>
                <c:pt idx="8">
                  <c:v>0.2858</c:v>
                </c:pt>
                <c:pt idx="9">
                  <c:v>7.7799999999999994E-2</c:v>
                </c:pt>
                <c:pt idx="10">
                  <c:v>0.1129</c:v>
                </c:pt>
              </c:numCache>
            </c:numRef>
          </c:val>
          <c:extLst>
            <c:ext xmlns:c16="http://schemas.microsoft.com/office/drawing/2014/chart" uri="{C3380CC4-5D6E-409C-BE32-E72D297353CC}">
              <c16:uniqueId val="{00000002-E924-1F41-AFC8-4872F5B9371E}"/>
            </c:ext>
          </c:extLst>
        </c:ser>
        <c:dLbls>
          <c:showLegendKey val="0"/>
          <c:showVal val="0"/>
          <c:showCatName val="0"/>
          <c:showSerName val="0"/>
          <c:showPercent val="0"/>
          <c:showBubbleSize val="0"/>
        </c:dLbls>
        <c:gapWidth val="219"/>
        <c:axId val="618598976"/>
        <c:axId val="2145372576"/>
      </c:barChart>
      <c:catAx>
        <c:axId val="618598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45372576"/>
        <c:crossesAt val="0"/>
        <c:auto val="1"/>
        <c:lblAlgn val="ctr"/>
        <c:lblOffset val="100"/>
        <c:noMultiLvlLbl val="0"/>
      </c:catAx>
      <c:valAx>
        <c:axId val="214537257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t" anchorCtr="0"/>
          <a:lstStyle/>
          <a:p>
            <a:pPr>
              <a:defRPr sz="1197" b="0" i="0" u="none" strike="noStrike" kern="1200" baseline="0">
                <a:solidFill>
                  <a:schemeClr val="tx1">
                    <a:lumMod val="65000"/>
                    <a:lumOff val="35000"/>
                  </a:schemeClr>
                </a:solidFill>
                <a:latin typeface="+mn-lt"/>
                <a:ea typeface="+mn-ea"/>
                <a:cs typeface="+mn-cs"/>
              </a:defRPr>
            </a:pPr>
            <a:endParaRPr lang="en-US"/>
          </a:p>
        </c:txPr>
        <c:crossAx val="618598976"/>
        <c:crosses val="autoZero"/>
        <c:crossBetween val="between"/>
        <c:majorUnit val="0.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METEOR</a:t>
            </a:r>
            <a:r>
              <a:rPr lang="en-US" baseline="0" dirty="0"/>
              <a:t> Scores </a:t>
            </a:r>
            <a:r>
              <a:rPr lang="en-US" sz="2400" b="0" i="0" u="none" strike="noStrike" kern="1200" spc="0" baseline="0" dirty="0">
                <a:solidFill>
                  <a:prstClr val="black">
                    <a:lumMod val="65000"/>
                    <a:lumOff val="35000"/>
                  </a:prstClr>
                </a:solidFill>
              </a:rPr>
              <a:t>(for sample size 100 sentences)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GPT3.5</c:v>
                </c:pt>
              </c:strCache>
            </c:strRef>
          </c:tx>
          <c:spPr>
            <a:solidFill>
              <a:schemeClr val="accent1"/>
            </a:solidFill>
            <a:ln>
              <a:noFill/>
            </a:ln>
            <a:effectLst/>
          </c:spPr>
          <c:invertIfNegative val="0"/>
          <c:cat>
            <c:strRef>
              <c:f>Sheet1!$A$2:$A$12</c:f>
              <c:strCache>
                <c:ptCount val="11"/>
                <c:pt idx="0">
                  <c:v>Assamese</c:v>
                </c:pt>
                <c:pt idx="1">
                  <c:v>Bengali</c:v>
                </c:pt>
                <c:pt idx="2">
                  <c:v>Gujrati</c:v>
                </c:pt>
                <c:pt idx="3">
                  <c:v>Kannada</c:v>
                </c:pt>
                <c:pt idx="4">
                  <c:v>Malayalam</c:v>
                </c:pt>
                <c:pt idx="5">
                  <c:v>Oriya</c:v>
                </c:pt>
                <c:pt idx="6">
                  <c:v>Punjabi</c:v>
                </c:pt>
                <c:pt idx="7">
                  <c:v>Tamil</c:v>
                </c:pt>
                <c:pt idx="8">
                  <c:v>Hindi</c:v>
                </c:pt>
                <c:pt idx="9">
                  <c:v>Telugu</c:v>
                </c:pt>
                <c:pt idx="10">
                  <c:v>Marathi</c:v>
                </c:pt>
              </c:strCache>
            </c:strRef>
          </c:cat>
          <c:val>
            <c:numRef>
              <c:f>Sheet1!$B$2:$B$12</c:f>
              <c:numCache>
                <c:formatCode>General</c:formatCode>
                <c:ptCount val="11"/>
                <c:pt idx="0">
                  <c:v>0.25419999999999998</c:v>
                </c:pt>
                <c:pt idx="1">
                  <c:v>0.34789999999999999</c:v>
                </c:pt>
                <c:pt idx="2">
                  <c:v>0.3876</c:v>
                </c:pt>
                <c:pt idx="3">
                  <c:v>0.31080000000000002</c:v>
                </c:pt>
                <c:pt idx="4">
                  <c:v>0.21590000000000001</c:v>
                </c:pt>
                <c:pt idx="5">
                  <c:v>0.1837</c:v>
                </c:pt>
                <c:pt idx="6">
                  <c:v>0.37359999999999999</c:v>
                </c:pt>
                <c:pt idx="7">
                  <c:v>0.29089999999999999</c:v>
                </c:pt>
                <c:pt idx="8">
                  <c:v>0.54930000000000001</c:v>
                </c:pt>
                <c:pt idx="9">
                  <c:v>0.2442</c:v>
                </c:pt>
                <c:pt idx="10">
                  <c:v>0.23960000000000001</c:v>
                </c:pt>
              </c:numCache>
            </c:numRef>
          </c:val>
          <c:extLst>
            <c:ext xmlns:c16="http://schemas.microsoft.com/office/drawing/2014/chart" uri="{C3380CC4-5D6E-409C-BE32-E72D297353CC}">
              <c16:uniqueId val="{00000000-EA74-774D-BA31-EABD6BEC9710}"/>
            </c:ext>
          </c:extLst>
        </c:ser>
        <c:ser>
          <c:idx val="1"/>
          <c:order val="1"/>
          <c:tx>
            <c:strRef>
              <c:f>Sheet1!$C$1</c:f>
              <c:strCache>
                <c:ptCount val="1"/>
                <c:pt idx="0">
                  <c:v>GPT4o</c:v>
                </c:pt>
              </c:strCache>
            </c:strRef>
          </c:tx>
          <c:spPr>
            <a:solidFill>
              <a:schemeClr val="accent2"/>
            </a:solidFill>
            <a:ln>
              <a:noFill/>
            </a:ln>
            <a:effectLst/>
          </c:spPr>
          <c:invertIfNegative val="0"/>
          <c:cat>
            <c:strRef>
              <c:f>Sheet1!$A$2:$A$12</c:f>
              <c:strCache>
                <c:ptCount val="11"/>
                <c:pt idx="0">
                  <c:v>Assamese</c:v>
                </c:pt>
                <c:pt idx="1">
                  <c:v>Bengali</c:v>
                </c:pt>
                <c:pt idx="2">
                  <c:v>Gujrati</c:v>
                </c:pt>
                <c:pt idx="3">
                  <c:v>Kannada</c:v>
                </c:pt>
                <c:pt idx="4">
                  <c:v>Malayalam</c:v>
                </c:pt>
                <c:pt idx="5">
                  <c:v>Oriya</c:v>
                </c:pt>
                <c:pt idx="6">
                  <c:v>Punjabi</c:v>
                </c:pt>
                <c:pt idx="7">
                  <c:v>Tamil</c:v>
                </c:pt>
                <c:pt idx="8">
                  <c:v>Hindi</c:v>
                </c:pt>
                <c:pt idx="9">
                  <c:v>Telugu</c:v>
                </c:pt>
                <c:pt idx="10">
                  <c:v>Marathi</c:v>
                </c:pt>
              </c:strCache>
            </c:strRef>
          </c:cat>
          <c:val>
            <c:numRef>
              <c:f>Sheet1!$C$2:$C$12</c:f>
              <c:numCache>
                <c:formatCode>General</c:formatCode>
                <c:ptCount val="11"/>
                <c:pt idx="0">
                  <c:v>0.3921</c:v>
                </c:pt>
                <c:pt idx="1">
                  <c:v>0.46129999999999999</c:v>
                </c:pt>
                <c:pt idx="2">
                  <c:v>0.4647</c:v>
                </c:pt>
                <c:pt idx="3">
                  <c:v>0.42449999999999999</c:v>
                </c:pt>
                <c:pt idx="4">
                  <c:v>0.33090000000000003</c:v>
                </c:pt>
                <c:pt idx="5">
                  <c:v>0.30020000000000002</c:v>
                </c:pt>
                <c:pt idx="6">
                  <c:v>0.49049999999999999</c:v>
                </c:pt>
                <c:pt idx="7">
                  <c:v>0.4042</c:v>
                </c:pt>
                <c:pt idx="8">
                  <c:v>0.63619999999999999</c:v>
                </c:pt>
                <c:pt idx="9">
                  <c:v>0.40949999999999998</c:v>
                </c:pt>
                <c:pt idx="10">
                  <c:v>0.48580000000000001</c:v>
                </c:pt>
              </c:numCache>
            </c:numRef>
          </c:val>
          <c:extLst>
            <c:ext xmlns:c16="http://schemas.microsoft.com/office/drawing/2014/chart" uri="{C3380CC4-5D6E-409C-BE32-E72D297353CC}">
              <c16:uniqueId val="{00000001-EA74-774D-BA31-EABD6BEC9710}"/>
            </c:ext>
          </c:extLst>
        </c:ser>
        <c:ser>
          <c:idx val="2"/>
          <c:order val="2"/>
          <c:tx>
            <c:strRef>
              <c:f>Sheet1!$D$1</c:f>
              <c:strCache>
                <c:ptCount val="1"/>
                <c:pt idx="0">
                  <c:v>LLaMA</c:v>
                </c:pt>
              </c:strCache>
            </c:strRef>
          </c:tx>
          <c:spPr>
            <a:solidFill>
              <a:schemeClr val="accent3"/>
            </a:solidFill>
            <a:ln>
              <a:noFill/>
            </a:ln>
            <a:effectLst/>
          </c:spPr>
          <c:invertIfNegative val="0"/>
          <c:cat>
            <c:strRef>
              <c:f>Sheet1!$A$2:$A$12</c:f>
              <c:strCache>
                <c:ptCount val="11"/>
                <c:pt idx="0">
                  <c:v>Assamese</c:v>
                </c:pt>
                <c:pt idx="1">
                  <c:v>Bengali</c:v>
                </c:pt>
                <c:pt idx="2">
                  <c:v>Gujrati</c:v>
                </c:pt>
                <c:pt idx="3">
                  <c:v>Kannada</c:v>
                </c:pt>
                <c:pt idx="4">
                  <c:v>Malayalam</c:v>
                </c:pt>
                <c:pt idx="5">
                  <c:v>Oriya</c:v>
                </c:pt>
                <c:pt idx="6">
                  <c:v>Punjabi</c:v>
                </c:pt>
                <c:pt idx="7">
                  <c:v>Tamil</c:v>
                </c:pt>
                <c:pt idx="8">
                  <c:v>Hindi</c:v>
                </c:pt>
                <c:pt idx="9">
                  <c:v>Telugu</c:v>
                </c:pt>
                <c:pt idx="10">
                  <c:v>Marathi</c:v>
                </c:pt>
              </c:strCache>
            </c:strRef>
          </c:cat>
          <c:val>
            <c:numRef>
              <c:f>Sheet1!$D$2:$D$12</c:f>
              <c:numCache>
                <c:formatCode>General</c:formatCode>
                <c:ptCount val="11"/>
                <c:pt idx="0">
                  <c:v>0.34210000000000002</c:v>
                </c:pt>
                <c:pt idx="1">
                  <c:v>0.41749999999999998</c:v>
                </c:pt>
                <c:pt idx="2">
                  <c:v>0.44479999999999997</c:v>
                </c:pt>
                <c:pt idx="3">
                  <c:v>0.4047</c:v>
                </c:pt>
                <c:pt idx="4">
                  <c:v>0.32890000000000003</c:v>
                </c:pt>
                <c:pt idx="5">
                  <c:v>0.30059999999999998</c:v>
                </c:pt>
                <c:pt idx="6">
                  <c:v>0.46650000000000003</c:v>
                </c:pt>
                <c:pt idx="7">
                  <c:v>0.36799999999999999</c:v>
                </c:pt>
                <c:pt idx="8">
                  <c:v>0.57689999999999997</c:v>
                </c:pt>
                <c:pt idx="9">
                  <c:v>0.37330000000000002</c:v>
                </c:pt>
                <c:pt idx="10">
                  <c:v>0.4209</c:v>
                </c:pt>
              </c:numCache>
            </c:numRef>
          </c:val>
          <c:extLst>
            <c:ext xmlns:c16="http://schemas.microsoft.com/office/drawing/2014/chart" uri="{C3380CC4-5D6E-409C-BE32-E72D297353CC}">
              <c16:uniqueId val="{00000002-EA74-774D-BA31-EABD6BEC9710}"/>
            </c:ext>
          </c:extLst>
        </c:ser>
        <c:dLbls>
          <c:showLegendKey val="0"/>
          <c:showVal val="0"/>
          <c:showCatName val="0"/>
          <c:showSerName val="0"/>
          <c:showPercent val="0"/>
          <c:showBubbleSize val="0"/>
        </c:dLbls>
        <c:gapWidth val="219"/>
        <c:axId val="2126341392"/>
        <c:axId val="2126450032"/>
      </c:barChart>
      <c:catAx>
        <c:axId val="2126341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6450032"/>
        <c:crosses val="autoZero"/>
        <c:auto val="1"/>
        <c:lblAlgn val="ctr"/>
        <c:lblOffset val="100"/>
        <c:noMultiLvlLbl val="0"/>
      </c:catAx>
      <c:valAx>
        <c:axId val="212645003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6341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n-US" dirty="0"/>
              <a:t>BERT Scores </a:t>
            </a:r>
            <a:r>
              <a:rPr lang="en-US" sz="2400" b="0" i="0" u="none" strike="noStrike" kern="1200" spc="0" baseline="0" dirty="0">
                <a:solidFill>
                  <a:prstClr val="black">
                    <a:lumMod val="65000"/>
                    <a:lumOff val="35000"/>
                  </a:prstClr>
                </a:solidFill>
              </a:rPr>
              <a:t>(for sample size 100 sentences)</a:t>
            </a:r>
            <a:endParaRPr lang="en-US" dirty="0"/>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GPT3.5</c:v>
                </c:pt>
              </c:strCache>
            </c:strRef>
          </c:tx>
          <c:spPr>
            <a:solidFill>
              <a:schemeClr val="accent1"/>
            </a:solidFill>
            <a:ln>
              <a:noFill/>
            </a:ln>
            <a:effectLst/>
          </c:spPr>
          <c:invertIfNegative val="0"/>
          <c:cat>
            <c:strRef>
              <c:f>Sheet1!$A$2:$A$12</c:f>
              <c:strCache>
                <c:ptCount val="11"/>
                <c:pt idx="0">
                  <c:v>Assamese</c:v>
                </c:pt>
                <c:pt idx="1">
                  <c:v>Bengali</c:v>
                </c:pt>
                <c:pt idx="2">
                  <c:v>Gujrati</c:v>
                </c:pt>
                <c:pt idx="3">
                  <c:v>Kannada</c:v>
                </c:pt>
                <c:pt idx="4">
                  <c:v>Malayalam</c:v>
                </c:pt>
                <c:pt idx="5">
                  <c:v>Oriya</c:v>
                </c:pt>
                <c:pt idx="6">
                  <c:v>Punjabi</c:v>
                </c:pt>
                <c:pt idx="7">
                  <c:v>Tamil</c:v>
                </c:pt>
                <c:pt idx="8">
                  <c:v>Hindi</c:v>
                </c:pt>
                <c:pt idx="9">
                  <c:v>Telugu</c:v>
                </c:pt>
                <c:pt idx="10">
                  <c:v>Marathi</c:v>
                </c:pt>
              </c:strCache>
            </c:strRef>
          </c:cat>
          <c:val>
            <c:numRef>
              <c:f>Sheet1!$B$2:$B$12</c:f>
              <c:numCache>
                <c:formatCode>General</c:formatCode>
                <c:ptCount val="11"/>
                <c:pt idx="0">
                  <c:v>0.79579999999999995</c:v>
                </c:pt>
                <c:pt idx="1">
                  <c:v>0.83879999999999999</c:v>
                </c:pt>
                <c:pt idx="2">
                  <c:v>0.83789999999999998</c:v>
                </c:pt>
                <c:pt idx="3">
                  <c:v>0.83020000000000005</c:v>
                </c:pt>
                <c:pt idx="4">
                  <c:v>0.77429999999999999</c:v>
                </c:pt>
                <c:pt idx="5">
                  <c:v>0.96299999999999997</c:v>
                </c:pt>
                <c:pt idx="6">
                  <c:v>0.83450000000000002</c:v>
                </c:pt>
                <c:pt idx="7">
                  <c:v>0.80269999999999997</c:v>
                </c:pt>
                <c:pt idx="8">
                  <c:v>0.87480000000000002</c:v>
                </c:pt>
                <c:pt idx="9">
                  <c:v>0.80720000000000003</c:v>
                </c:pt>
                <c:pt idx="10">
                  <c:v>0.78580000000000005</c:v>
                </c:pt>
              </c:numCache>
            </c:numRef>
          </c:val>
          <c:extLst>
            <c:ext xmlns:c16="http://schemas.microsoft.com/office/drawing/2014/chart" uri="{C3380CC4-5D6E-409C-BE32-E72D297353CC}">
              <c16:uniqueId val="{00000000-237C-FE4F-9F98-B46C675C55CF}"/>
            </c:ext>
          </c:extLst>
        </c:ser>
        <c:ser>
          <c:idx val="1"/>
          <c:order val="1"/>
          <c:tx>
            <c:strRef>
              <c:f>Sheet1!$C$1</c:f>
              <c:strCache>
                <c:ptCount val="1"/>
                <c:pt idx="0">
                  <c:v>GPT4o</c:v>
                </c:pt>
              </c:strCache>
            </c:strRef>
          </c:tx>
          <c:spPr>
            <a:solidFill>
              <a:schemeClr val="accent2"/>
            </a:solidFill>
            <a:ln>
              <a:noFill/>
            </a:ln>
            <a:effectLst/>
          </c:spPr>
          <c:invertIfNegative val="0"/>
          <c:cat>
            <c:strRef>
              <c:f>Sheet1!$A$2:$A$12</c:f>
              <c:strCache>
                <c:ptCount val="11"/>
                <c:pt idx="0">
                  <c:v>Assamese</c:v>
                </c:pt>
                <c:pt idx="1">
                  <c:v>Bengali</c:v>
                </c:pt>
                <c:pt idx="2">
                  <c:v>Gujrati</c:v>
                </c:pt>
                <c:pt idx="3">
                  <c:v>Kannada</c:v>
                </c:pt>
                <c:pt idx="4">
                  <c:v>Malayalam</c:v>
                </c:pt>
                <c:pt idx="5">
                  <c:v>Oriya</c:v>
                </c:pt>
                <c:pt idx="6">
                  <c:v>Punjabi</c:v>
                </c:pt>
                <c:pt idx="7">
                  <c:v>Tamil</c:v>
                </c:pt>
                <c:pt idx="8">
                  <c:v>Hindi</c:v>
                </c:pt>
                <c:pt idx="9">
                  <c:v>Telugu</c:v>
                </c:pt>
                <c:pt idx="10">
                  <c:v>Marathi</c:v>
                </c:pt>
              </c:strCache>
            </c:strRef>
          </c:cat>
          <c:val>
            <c:numRef>
              <c:f>Sheet1!$C$2:$C$12</c:f>
              <c:numCache>
                <c:formatCode>General</c:formatCode>
                <c:ptCount val="11"/>
                <c:pt idx="0">
                  <c:v>0.83889999999999998</c:v>
                </c:pt>
                <c:pt idx="1">
                  <c:v>0.87439999999999996</c:v>
                </c:pt>
                <c:pt idx="2">
                  <c:v>0.8629</c:v>
                </c:pt>
                <c:pt idx="3">
                  <c:v>0.87119999999999997</c:v>
                </c:pt>
                <c:pt idx="4">
                  <c:v>0.83520000000000005</c:v>
                </c:pt>
                <c:pt idx="5">
                  <c:v>0.9647</c:v>
                </c:pt>
                <c:pt idx="6">
                  <c:v>0.86339999999999995</c:v>
                </c:pt>
                <c:pt idx="7">
                  <c:v>0.84960000000000002</c:v>
                </c:pt>
                <c:pt idx="8">
                  <c:v>0.89639999999999997</c:v>
                </c:pt>
                <c:pt idx="9">
                  <c:v>0.85929999999999995</c:v>
                </c:pt>
                <c:pt idx="10">
                  <c:v>0.86570000000000003</c:v>
                </c:pt>
              </c:numCache>
            </c:numRef>
          </c:val>
          <c:extLst>
            <c:ext xmlns:c16="http://schemas.microsoft.com/office/drawing/2014/chart" uri="{C3380CC4-5D6E-409C-BE32-E72D297353CC}">
              <c16:uniqueId val="{00000001-237C-FE4F-9F98-B46C675C55CF}"/>
            </c:ext>
          </c:extLst>
        </c:ser>
        <c:ser>
          <c:idx val="2"/>
          <c:order val="2"/>
          <c:tx>
            <c:strRef>
              <c:f>Sheet1!$D$1</c:f>
              <c:strCache>
                <c:ptCount val="1"/>
                <c:pt idx="0">
                  <c:v>LLaMA</c:v>
                </c:pt>
              </c:strCache>
            </c:strRef>
          </c:tx>
          <c:spPr>
            <a:solidFill>
              <a:schemeClr val="accent3"/>
            </a:solidFill>
            <a:ln>
              <a:noFill/>
            </a:ln>
            <a:effectLst/>
          </c:spPr>
          <c:invertIfNegative val="0"/>
          <c:cat>
            <c:strRef>
              <c:f>Sheet1!$A$2:$A$12</c:f>
              <c:strCache>
                <c:ptCount val="11"/>
                <c:pt idx="0">
                  <c:v>Assamese</c:v>
                </c:pt>
                <c:pt idx="1">
                  <c:v>Bengali</c:v>
                </c:pt>
                <c:pt idx="2">
                  <c:v>Gujrati</c:v>
                </c:pt>
                <c:pt idx="3">
                  <c:v>Kannada</c:v>
                </c:pt>
                <c:pt idx="4">
                  <c:v>Malayalam</c:v>
                </c:pt>
                <c:pt idx="5">
                  <c:v>Oriya</c:v>
                </c:pt>
                <c:pt idx="6">
                  <c:v>Punjabi</c:v>
                </c:pt>
                <c:pt idx="7">
                  <c:v>Tamil</c:v>
                </c:pt>
                <c:pt idx="8">
                  <c:v>Hindi</c:v>
                </c:pt>
                <c:pt idx="9">
                  <c:v>Telugu</c:v>
                </c:pt>
                <c:pt idx="10">
                  <c:v>Marathi</c:v>
                </c:pt>
              </c:strCache>
            </c:strRef>
          </c:cat>
          <c:val>
            <c:numRef>
              <c:f>Sheet1!$D$2:$D$12</c:f>
              <c:numCache>
                <c:formatCode>General</c:formatCode>
                <c:ptCount val="11"/>
                <c:pt idx="0">
                  <c:v>0.82640000000000002</c:v>
                </c:pt>
                <c:pt idx="1">
                  <c:v>0.85960000000000003</c:v>
                </c:pt>
                <c:pt idx="2">
                  <c:v>0.85660000000000003</c:v>
                </c:pt>
                <c:pt idx="3">
                  <c:v>0.86309999999999998</c:v>
                </c:pt>
                <c:pt idx="4">
                  <c:v>0.82840000000000003</c:v>
                </c:pt>
                <c:pt idx="5">
                  <c:v>0.97430000000000005</c:v>
                </c:pt>
                <c:pt idx="6">
                  <c:v>0.86009999999999998</c:v>
                </c:pt>
                <c:pt idx="7">
                  <c:v>0.83960000000000001</c:v>
                </c:pt>
                <c:pt idx="8">
                  <c:v>0.88219999999999998</c:v>
                </c:pt>
                <c:pt idx="9">
                  <c:v>0.8458</c:v>
                </c:pt>
                <c:pt idx="10">
                  <c:v>0.8498</c:v>
                </c:pt>
              </c:numCache>
            </c:numRef>
          </c:val>
          <c:extLst>
            <c:ext xmlns:c16="http://schemas.microsoft.com/office/drawing/2014/chart" uri="{C3380CC4-5D6E-409C-BE32-E72D297353CC}">
              <c16:uniqueId val="{00000002-237C-FE4F-9F98-B46C675C55CF}"/>
            </c:ext>
          </c:extLst>
        </c:ser>
        <c:dLbls>
          <c:showLegendKey val="0"/>
          <c:showVal val="0"/>
          <c:showCatName val="0"/>
          <c:showSerName val="0"/>
          <c:showPercent val="0"/>
          <c:showBubbleSize val="0"/>
        </c:dLbls>
        <c:gapWidth val="219"/>
        <c:axId val="2013788864"/>
        <c:axId val="2015818480"/>
      </c:barChart>
      <c:catAx>
        <c:axId val="2013788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5818480"/>
        <c:crosses val="autoZero"/>
        <c:auto val="1"/>
        <c:lblAlgn val="ctr"/>
        <c:lblOffset val="100"/>
        <c:noMultiLvlLbl val="0"/>
      </c:catAx>
      <c:valAx>
        <c:axId val="201581848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3788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BERTScore (for 1000 sentences)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BERTScore</c:v>
                </c:pt>
              </c:strCache>
            </c:strRef>
          </c:tx>
          <c:spPr>
            <a:solidFill>
              <a:schemeClr val="accent1"/>
            </a:solidFill>
            <a:ln>
              <a:noFill/>
            </a:ln>
            <a:effectLst/>
          </c:spPr>
          <c:invertIfNegative val="0"/>
          <c:cat>
            <c:strRef>
              <c:f>Sheet1!$A$2:$A$12</c:f>
              <c:strCache>
                <c:ptCount val="11"/>
                <c:pt idx="0">
                  <c:v>Assamese </c:v>
                </c:pt>
                <c:pt idx="1">
                  <c:v>Bengali </c:v>
                </c:pt>
                <c:pt idx="2">
                  <c:v>Gujarati </c:v>
                </c:pt>
                <c:pt idx="3">
                  <c:v>Kannada </c:v>
                </c:pt>
                <c:pt idx="4">
                  <c:v>Malayalam</c:v>
                </c:pt>
                <c:pt idx="5">
                  <c:v>Oriya</c:v>
                </c:pt>
                <c:pt idx="6">
                  <c:v>Punjabi</c:v>
                </c:pt>
                <c:pt idx="7">
                  <c:v>Tamil</c:v>
                </c:pt>
                <c:pt idx="8">
                  <c:v>Hindi</c:v>
                </c:pt>
                <c:pt idx="9">
                  <c:v>Telugu </c:v>
                </c:pt>
                <c:pt idx="10">
                  <c:v>Marathi</c:v>
                </c:pt>
              </c:strCache>
            </c:strRef>
          </c:cat>
          <c:val>
            <c:numRef>
              <c:f>Sheet1!$B$2:$B$12</c:f>
              <c:numCache>
                <c:formatCode>General</c:formatCode>
                <c:ptCount val="11"/>
                <c:pt idx="0">
                  <c:v>0.82730000000000004</c:v>
                </c:pt>
                <c:pt idx="1">
                  <c:v>0.86250000000000004</c:v>
                </c:pt>
                <c:pt idx="2">
                  <c:v>0.8458</c:v>
                </c:pt>
                <c:pt idx="3">
                  <c:v>0.85729999999999995</c:v>
                </c:pt>
                <c:pt idx="4">
                  <c:v>0.82499999999999996</c:v>
                </c:pt>
                <c:pt idx="5">
                  <c:v>0.96599999999999997</c:v>
                </c:pt>
                <c:pt idx="6">
                  <c:v>0.86019999999999996</c:v>
                </c:pt>
                <c:pt idx="7">
                  <c:v>0.83609999999999995</c:v>
                </c:pt>
                <c:pt idx="8">
                  <c:v>0.88770000000000004</c:v>
                </c:pt>
                <c:pt idx="9">
                  <c:v>0.8458</c:v>
                </c:pt>
                <c:pt idx="10">
                  <c:v>0.8458</c:v>
                </c:pt>
              </c:numCache>
            </c:numRef>
          </c:val>
          <c:extLst>
            <c:ext xmlns:c16="http://schemas.microsoft.com/office/drawing/2014/chart" uri="{C3380CC4-5D6E-409C-BE32-E72D297353CC}">
              <c16:uniqueId val="{00000000-7756-9A40-810B-18BD6BDBB0AA}"/>
            </c:ext>
          </c:extLst>
        </c:ser>
        <c:dLbls>
          <c:showLegendKey val="0"/>
          <c:showVal val="0"/>
          <c:showCatName val="0"/>
          <c:showSerName val="0"/>
          <c:showPercent val="0"/>
          <c:showBubbleSize val="0"/>
        </c:dLbls>
        <c:gapWidth val="219"/>
        <c:overlap val="-27"/>
        <c:axId val="136488655"/>
        <c:axId val="801623935"/>
      </c:barChart>
      <c:catAx>
        <c:axId val="136488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1623935"/>
        <c:crosses val="autoZero"/>
        <c:auto val="1"/>
        <c:lblAlgn val="ctr"/>
        <c:lblOffset val="100"/>
        <c:noMultiLvlLbl val="0"/>
      </c:catAx>
      <c:valAx>
        <c:axId val="801623935"/>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4886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Comparing BERTScore</a:t>
            </a:r>
            <a:r>
              <a:rPr lang="en-US" baseline="0"/>
              <a:t> before and after prompting LLaMA (1000 sentences)</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Without Prompt</c:v>
                </c:pt>
              </c:strCache>
            </c:strRef>
          </c:tx>
          <c:spPr>
            <a:solidFill>
              <a:schemeClr val="accent1"/>
            </a:solidFill>
            <a:ln>
              <a:noFill/>
            </a:ln>
            <a:effectLst/>
          </c:spPr>
          <c:invertIfNegative val="0"/>
          <c:cat>
            <c:strRef>
              <c:f>Sheet1!$A$2:$A$4</c:f>
              <c:strCache>
                <c:ptCount val="3"/>
                <c:pt idx="0">
                  <c:v>Hindi</c:v>
                </c:pt>
                <c:pt idx="1">
                  <c:v>Telugu</c:v>
                </c:pt>
                <c:pt idx="2">
                  <c:v>Marathi</c:v>
                </c:pt>
              </c:strCache>
            </c:strRef>
          </c:cat>
          <c:val>
            <c:numRef>
              <c:f>Sheet1!$B$2:$B$4</c:f>
              <c:numCache>
                <c:formatCode>General</c:formatCode>
                <c:ptCount val="3"/>
                <c:pt idx="0">
                  <c:v>0.88770000000000004</c:v>
                </c:pt>
                <c:pt idx="1">
                  <c:v>0.84570000000000001</c:v>
                </c:pt>
                <c:pt idx="2">
                  <c:v>0.8458</c:v>
                </c:pt>
              </c:numCache>
            </c:numRef>
          </c:val>
          <c:extLst>
            <c:ext xmlns:c16="http://schemas.microsoft.com/office/drawing/2014/chart" uri="{C3380CC4-5D6E-409C-BE32-E72D297353CC}">
              <c16:uniqueId val="{00000000-A474-7343-B6D5-2FC7B0B6135A}"/>
            </c:ext>
          </c:extLst>
        </c:ser>
        <c:ser>
          <c:idx val="1"/>
          <c:order val="1"/>
          <c:tx>
            <c:strRef>
              <c:f>Sheet1!$C$1</c:f>
              <c:strCache>
                <c:ptCount val="1"/>
                <c:pt idx="0">
                  <c:v>With Prompt</c:v>
                </c:pt>
              </c:strCache>
            </c:strRef>
          </c:tx>
          <c:spPr>
            <a:solidFill>
              <a:schemeClr val="accent2"/>
            </a:solidFill>
            <a:ln>
              <a:noFill/>
            </a:ln>
            <a:effectLst/>
          </c:spPr>
          <c:invertIfNegative val="0"/>
          <c:cat>
            <c:strRef>
              <c:f>Sheet1!$A$2:$A$4</c:f>
              <c:strCache>
                <c:ptCount val="3"/>
                <c:pt idx="0">
                  <c:v>Hindi</c:v>
                </c:pt>
                <c:pt idx="1">
                  <c:v>Telugu</c:v>
                </c:pt>
                <c:pt idx="2">
                  <c:v>Marathi</c:v>
                </c:pt>
              </c:strCache>
            </c:strRef>
          </c:cat>
          <c:val>
            <c:numRef>
              <c:f>Sheet1!$C$2:$C$4</c:f>
              <c:numCache>
                <c:formatCode>General</c:formatCode>
                <c:ptCount val="3"/>
                <c:pt idx="0">
                  <c:v>0.87339999999999995</c:v>
                </c:pt>
                <c:pt idx="1">
                  <c:v>0.83689999999999998</c:v>
                </c:pt>
                <c:pt idx="2">
                  <c:v>0.8367</c:v>
                </c:pt>
              </c:numCache>
            </c:numRef>
          </c:val>
          <c:extLst>
            <c:ext xmlns:c16="http://schemas.microsoft.com/office/drawing/2014/chart" uri="{C3380CC4-5D6E-409C-BE32-E72D297353CC}">
              <c16:uniqueId val="{00000001-A474-7343-B6D5-2FC7B0B6135A}"/>
            </c:ext>
          </c:extLst>
        </c:ser>
        <c:dLbls>
          <c:showLegendKey val="0"/>
          <c:showVal val="0"/>
          <c:showCatName val="0"/>
          <c:showSerName val="0"/>
          <c:showPercent val="0"/>
          <c:showBubbleSize val="0"/>
        </c:dLbls>
        <c:gapWidth val="219"/>
        <c:overlap val="-27"/>
        <c:axId val="522937759"/>
        <c:axId val="522901711"/>
      </c:barChart>
      <c:catAx>
        <c:axId val="522937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2901711"/>
        <c:crosses val="autoZero"/>
        <c:auto val="1"/>
        <c:lblAlgn val="ctr"/>
        <c:lblOffset val="100"/>
        <c:noMultiLvlLbl val="0"/>
      </c:catAx>
      <c:valAx>
        <c:axId val="522901711"/>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29377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4.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A1547-4234-4217-AD64-297A1072699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AE69516-AAA9-45AB-9CF8-CA8F9AFDABB5}">
      <dgm:prSet/>
      <dgm:spPr/>
      <dgm:t>
        <a:bodyPr/>
        <a:lstStyle/>
        <a:p>
          <a:pPr>
            <a:lnSpc>
              <a:spcPct val="100000"/>
            </a:lnSpc>
          </a:pPr>
          <a:r>
            <a:rPr lang="en-US" b="1" dirty="0"/>
            <a:t>Rule-Based MT (RBMT):</a:t>
          </a:r>
          <a:r>
            <a:rPr lang="en-US" dirty="0"/>
            <a:t> Uses predefined linguistic rules manually.</a:t>
          </a:r>
        </a:p>
      </dgm:t>
    </dgm:pt>
    <dgm:pt modelId="{F319DFEF-1BD2-4A72-BAA7-34864548EC97}" type="parTrans" cxnId="{F364433B-EAD9-4396-BE06-B89FE45DB0A2}">
      <dgm:prSet/>
      <dgm:spPr/>
      <dgm:t>
        <a:bodyPr/>
        <a:lstStyle/>
        <a:p>
          <a:endParaRPr lang="en-US"/>
        </a:p>
      </dgm:t>
    </dgm:pt>
    <dgm:pt modelId="{9D8BDE14-54AA-4724-99DC-DF56A3F832D5}" type="sibTrans" cxnId="{F364433B-EAD9-4396-BE06-B89FE45DB0A2}">
      <dgm:prSet/>
      <dgm:spPr/>
      <dgm:t>
        <a:bodyPr/>
        <a:lstStyle/>
        <a:p>
          <a:endParaRPr lang="en-US"/>
        </a:p>
      </dgm:t>
    </dgm:pt>
    <dgm:pt modelId="{5116CE98-6E20-4E50-B8AB-79D008C27852}">
      <dgm:prSet/>
      <dgm:spPr/>
      <dgm:t>
        <a:bodyPr/>
        <a:lstStyle/>
        <a:p>
          <a:pPr>
            <a:lnSpc>
              <a:spcPct val="100000"/>
            </a:lnSpc>
          </a:pPr>
          <a:r>
            <a:rPr lang="en-US" b="1" dirty="0"/>
            <a:t>Statistical MT (SMT):</a:t>
          </a:r>
          <a:r>
            <a:rPr lang="en-US" dirty="0"/>
            <a:t> Translates using statistical word models.</a:t>
          </a:r>
        </a:p>
      </dgm:t>
    </dgm:pt>
    <dgm:pt modelId="{93C013A1-5E2E-40A1-9AF8-347DE6536BD4}" type="parTrans" cxnId="{10388260-CB6B-46A4-B085-8C3E711981E7}">
      <dgm:prSet/>
      <dgm:spPr/>
      <dgm:t>
        <a:bodyPr/>
        <a:lstStyle/>
        <a:p>
          <a:endParaRPr lang="en-US"/>
        </a:p>
      </dgm:t>
    </dgm:pt>
    <dgm:pt modelId="{AE282095-A4C4-426B-9697-7509BC59A9CF}" type="sibTrans" cxnId="{10388260-CB6B-46A4-B085-8C3E711981E7}">
      <dgm:prSet/>
      <dgm:spPr/>
      <dgm:t>
        <a:bodyPr/>
        <a:lstStyle/>
        <a:p>
          <a:endParaRPr lang="en-US"/>
        </a:p>
      </dgm:t>
    </dgm:pt>
    <dgm:pt modelId="{27BEC407-0001-4B54-BCD9-071CD8C40323}">
      <dgm:prSet/>
      <dgm:spPr/>
      <dgm:t>
        <a:bodyPr/>
        <a:lstStyle/>
        <a:p>
          <a:pPr>
            <a:lnSpc>
              <a:spcPct val="100000"/>
            </a:lnSpc>
          </a:pPr>
          <a:r>
            <a:rPr lang="en-US" b="1" dirty="0"/>
            <a:t>Neural MT (NMT):</a:t>
          </a:r>
          <a:r>
            <a:rPr lang="en-US" dirty="0"/>
            <a:t> </a:t>
          </a:r>
        </a:p>
        <a:p>
          <a:pPr>
            <a:lnSpc>
              <a:spcPct val="100000"/>
            </a:lnSpc>
          </a:pPr>
          <a:r>
            <a:rPr lang="en-US" dirty="0"/>
            <a:t>AI-powered, learns languages like humans.</a:t>
          </a:r>
        </a:p>
      </dgm:t>
    </dgm:pt>
    <dgm:pt modelId="{C495572E-1EF9-4544-A904-6A99CC4F5468}" type="parTrans" cxnId="{1896566F-F40E-4A25-97D8-7F086F00FAD3}">
      <dgm:prSet/>
      <dgm:spPr/>
      <dgm:t>
        <a:bodyPr/>
        <a:lstStyle/>
        <a:p>
          <a:endParaRPr lang="en-US"/>
        </a:p>
      </dgm:t>
    </dgm:pt>
    <dgm:pt modelId="{C29151FA-CB01-4AA3-84B7-A901ACFFB880}" type="sibTrans" cxnId="{1896566F-F40E-4A25-97D8-7F086F00FAD3}">
      <dgm:prSet/>
      <dgm:spPr/>
      <dgm:t>
        <a:bodyPr/>
        <a:lstStyle/>
        <a:p>
          <a:endParaRPr lang="en-US"/>
        </a:p>
      </dgm:t>
    </dgm:pt>
    <dgm:pt modelId="{81654D6B-8BBF-4924-B5A5-FC1A9A8FF3F5}" type="pres">
      <dgm:prSet presAssocID="{F0FA1547-4234-4217-AD64-297A10726998}" presName="root" presStyleCnt="0">
        <dgm:presLayoutVars>
          <dgm:dir/>
          <dgm:resizeHandles val="exact"/>
        </dgm:presLayoutVars>
      </dgm:prSet>
      <dgm:spPr/>
    </dgm:pt>
    <dgm:pt modelId="{1B49D9C6-8E5F-4789-89FD-B1EE64619774}" type="pres">
      <dgm:prSet presAssocID="{EAE69516-AAA9-45AB-9CF8-CA8F9AFDABB5}" presName="compNode" presStyleCnt="0"/>
      <dgm:spPr/>
    </dgm:pt>
    <dgm:pt modelId="{D440865D-6D6A-40CE-842B-DB2A0AB0D58C}" type="pres">
      <dgm:prSet presAssocID="{EAE69516-AAA9-45AB-9CF8-CA8F9AFDABB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AD231070-ECB0-4CBB-927F-0CCB92F17510}" type="pres">
      <dgm:prSet presAssocID="{EAE69516-AAA9-45AB-9CF8-CA8F9AFDABB5}" presName="spaceRect" presStyleCnt="0"/>
      <dgm:spPr/>
    </dgm:pt>
    <dgm:pt modelId="{DF988AC6-7174-4FB5-A78B-F9764F8ECDBE}" type="pres">
      <dgm:prSet presAssocID="{EAE69516-AAA9-45AB-9CF8-CA8F9AFDABB5}" presName="textRect" presStyleLbl="revTx" presStyleIdx="0" presStyleCnt="3">
        <dgm:presLayoutVars>
          <dgm:chMax val="1"/>
          <dgm:chPref val="1"/>
        </dgm:presLayoutVars>
      </dgm:prSet>
      <dgm:spPr/>
    </dgm:pt>
    <dgm:pt modelId="{340CED4F-A186-4FDF-940E-96D0F78642CC}" type="pres">
      <dgm:prSet presAssocID="{9D8BDE14-54AA-4724-99DC-DF56A3F832D5}" presName="sibTrans" presStyleCnt="0"/>
      <dgm:spPr/>
    </dgm:pt>
    <dgm:pt modelId="{D437A737-A554-4224-853D-8962442C3F9D}" type="pres">
      <dgm:prSet presAssocID="{5116CE98-6E20-4E50-B8AB-79D008C27852}" presName="compNode" presStyleCnt="0"/>
      <dgm:spPr/>
    </dgm:pt>
    <dgm:pt modelId="{31AA4197-7975-47A4-B927-F03AC26AC6FB}" type="pres">
      <dgm:prSet presAssocID="{5116CE98-6E20-4E50-B8AB-79D008C278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61F667EF-ED19-4B9F-B9C6-3395ED30FA1E}" type="pres">
      <dgm:prSet presAssocID="{5116CE98-6E20-4E50-B8AB-79D008C27852}" presName="spaceRect" presStyleCnt="0"/>
      <dgm:spPr/>
    </dgm:pt>
    <dgm:pt modelId="{FC908881-8426-462C-996C-E5AB9B98E456}" type="pres">
      <dgm:prSet presAssocID="{5116CE98-6E20-4E50-B8AB-79D008C27852}" presName="textRect" presStyleLbl="revTx" presStyleIdx="1" presStyleCnt="3">
        <dgm:presLayoutVars>
          <dgm:chMax val="1"/>
          <dgm:chPref val="1"/>
        </dgm:presLayoutVars>
      </dgm:prSet>
      <dgm:spPr/>
    </dgm:pt>
    <dgm:pt modelId="{143FD488-1AF4-4384-A35F-E10F3E9E9619}" type="pres">
      <dgm:prSet presAssocID="{AE282095-A4C4-426B-9697-7509BC59A9CF}" presName="sibTrans" presStyleCnt="0"/>
      <dgm:spPr/>
    </dgm:pt>
    <dgm:pt modelId="{19519E00-290E-4388-A7BA-80DFA140E01C}" type="pres">
      <dgm:prSet presAssocID="{27BEC407-0001-4B54-BCD9-071CD8C40323}" presName="compNode" presStyleCnt="0"/>
      <dgm:spPr/>
    </dgm:pt>
    <dgm:pt modelId="{871799C0-83F6-4503-AE2D-A0E63EDF7753}" type="pres">
      <dgm:prSet presAssocID="{27BEC407-0001-4B54-BCD9-071CD8C4032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a:ext>
      </dgm:extLst>
    </dgm:pt>
    <dgm:pt modelId="{8AA1B596-9E34-4831-BE3F-08C7013829F5}" type="pres">
      <dgm:prSet presAssocID="{27BEC407-0001-4B54-BCD9-071CD8C40323}" presName="spaceRect" presStyleCnt="0"/>
      <dgm:spPr/>
    </dgm:pt>
    <dgm:pt modelId="{25C64B56-D07A-453A-8332-E3344BEA3BEC}" type="pres">
      <dgm:prSet presAssocID="{27BEC407-0001-4B54-BCD9-071CD8C40323}" presName="textRect" presStyleLbl="revTx" presStyleIdx="2" presStyleCnt="3">
        <dgm:presLayoutVars>
          <dgm:chMax val="1"/>
          <dgm:chPref val="1"/>
        </dgm:presLayoutVars>
      </dgm:prSet>
      <dgm:spPr/>
    </dgm:pt>
  </dgm:ptLst>
  <dgm:cxnLst>
    <dgm:cxn modelId="{F364433B-EAD9-4396-BE06-B89FE45DB0A2}" srcId="{F0FA1547-4234-4217-AD64-297A10726998}" destId="{EAE69516-AAA9-45AB-9CF8-CA8F9AFDABB5}" srcOrd="0" destOrd="0" parTransId="{F319DFEF-1BD2-4A72-BAA7-34864548EC97}" sibTransId="{9D8BDE14-54AA-4724-99DC-DF56A3F832D5}"/>
    <dgm:cxn modelId="{10388260-CB6B-46A4-B085-8C3E711981E7}" srcId="{F0FA1547-4234-4217-AD64-297A10726998}" destId="{5116CE98-6E20-4E50-B8AB-79D008C27852}" srcOrd="1" destOrd="0" parTransId="{93C013A1-5E2E-40A1-9AF8-347DE6536BD4}" sibTransId="{AE282095-A4C4-426B-9697-7509BC59A9CF}"/>
    <dgm:cxn modelId="{1896566F-F40E-4A25-97D8-7F086F00FAD3}" srcId="{F0FA1547-4234-4217-AD64-297A10726998}" destId="{27BEC407-0001-4B54-BCD9-071CD8C40323}" srcOrd="2" destOrd="0" parTransId="{C495572E-1EF9-4544-A904-6A99CC4F5468}" sibTransId="{C29151FA-CB01-4AA3-84B7-A901ACFFB880}"/>
    <dgm:cxn modelId="{4DCB4A88-80D4-4F25-A9DE-F3D3790ABBFC}" type="presOf" srcId="{5116CE98-6E20-4E50-B8AB-79D008C27852}" destId="{FC908881-8426-462C-996C-E5AB9B98E456}" srcOrd="0" destOrd="0" presId="urn:microsoft.com/office/officeart/2018/2/layout/IconLabelList"/>
    <dgm:cxn modelId="{15AA07CB-49EA-4A33-84D6-47B08B772C83}" type="presOf" srcId="{EAE69516-AAA9-45AB-9CF8-CA8F9AFDABB5}" destId="{DF988AC6-7174-4FB5-A78B-F9764F8ECDBE}" srcOrd="0" destOrd="0" presId="urn:microsoft.com/office/officeart/2018/2/layout/IconLabelList"/>
    <dgm:cxn modelId="{002741EA-E0C7-4F9E-8CE2-AFA2190F081D}" type="presOf" srcId="{27BEC407-0001-4B54-BCD9-071CD8C40323}" destId="{25C64B56-D07A-453A-8332-E3344BEA3BEC}" srcOrd="0" destOrd="0" presId="urn:microsoft.com/office/officeart/2018/2/layout/IconLabelList"/>
    <dgm:cxn modelId="{F20AE9EE-1816-4B48-A948-AA7B5F75907D}" type="presOf" srcId="{F0FA1547-4234-4217-AD64-297A10726998}" destId="{81654D6B-8BBF-4924-B5A5-FC1A9A8FF3F5}" srcOrd="0" destOrd="0" presId="urn:microsoft.com/office/officeart/2018/2/layout/IconLabelList"/>
    <dgm:cxn modelId="{2724974D-5EC4-4BA1-9904-BAD90C1698D5}" type="presParOf" srcId="{81654D6B-8BBF-4924-B5A5-FC1A9A8FF3F5}" destId="{1B49D9C6-8E5F-4789-89FD-B1EE64619774}" srcOrd="0" destOrd="0" presId="urn:microsoft.com/office/officeart/2018/2/layout/IconLabelList"/>
    <dgm:cxn modelId="{A6C4142B-E952-4417-BA65-4B20559A3BBA}" type="presParOf" srcId="{1B49D9C6-8E5F-4789-89FD-B1EE64619774}" destId="{D440865D-6D6A-40CE-842B-DB2A0AB0D58C}" srcOrd="0" destOrd="0" presId="urn:microsoft.com/office/officeart/2018/2/layout/IconLabelList"/>
    <dgm:cxn modelId="{FFFBB1A3-B539-4E2E-B984-C9E12F02599E}" type="presParOf" srcId="{1B49D9C6-8E5F-4789-89FD-B1EE64619774}" destId="{AD231070-ECB0-4CBB-927F-0CCB92F17510}" srcOrd="1" destOrd="0" presId="urn:microsoft.com/office/officeart/2018/2/layout/IconLabelList"/>
    <dgm:cxn modelId="{32FFD573-EC9A-48B9-A566-6E6E5A14EEA7}" type="presParOf" srcId="{1B49D9C6-8E5F-4789-89FD-B1EE64619774}" destId="{DF988AC6-7174-4FB5-A78B-F9764F8ECDBE}" srcOrd="2" destOrd="0" presId="urn:microsoft.com/office/officeart/2018/2/layout/IconLabelList"/>
    <dgm:cxn modelId="{FC86B1E1-6AC7-439E-A271-ED4E888FD360}" type="presParOf" srcId="{81654D6B-8BBF-4924-B5A5-FC1A9A8FF3F5}" destId="{340CED4F-A186-4FDF-940E-96D0F78642CC}" srcOrd="1" destOrd="0" presId="urn:microsoft.com/office/officeart/2018/2/layout/IconLabelList"/>
    <dgm:cxn modelId="{42C705F4-B418-4FA1-AAA4-FA79DB48175E}" type="presParOf" srcId="{81654D6B-8BBF-4924-B5A5-FC1A9A8FF3F5}" destId="{D437A737-A554-4224-853D-8962442C3F9D}" srcOrd="2" destOrd="0" presId="urn:microsoft.com/office/officeart/2018/2/layout/IconLabelList"/>
    <dgm:cxn modelId="{900BE699-B56F-41E4-ABEA-EB0EFD320AC9}" type="presParOf" srcId="{D437A737-A554-4224-853D-8962442C3F9D}" destId="{31AA4197-7975-47A4-B927-F03AC26AC6FB}" srcOrd="0" destOrd="0" presId="urn:microsoft.com/office/officeart/2018/2/layout/IconLabelList"/>
    <dgm:cxn modelId="{F446A27F-BE63-4BA8-B1D7-47B2DB2AD3C8}" type="presParOf" srcId="{D437A737-A554-4224-853D-8962442C3F9D}" destId="{61F667EF-ED19-4B9F-B9C6-3395ED30FA1E}" srcOrd="1" destOrd="0" presId="urn:microsoft.com/office/officeart/2018/2/layout/IconLabelList"/>
    <dgm:cxn modelId="{4368BFB6-FFC4-4E4F-9A8E-F5ACF96C8EE1}" type="presParOf" srcId="{D437A737-A554-4224-853D-8962442C3F9D}" destId="{FC908881-8426-462C-996C-E5AB9B98E456}" srcOrd="2" destOrd="0" presId="urn:microsoft.com/office/officeart/2018/2/layout/IconLabelList"/>
    <dgm:cxn modelId="{7FEB1FD6-FBF6-4075-939F-AF1B0AA6B617}" type="presParOf" srcId="{81654D6B-8BBF-4924-B5A5-FC1A9A8FF3F5}" destId="{143FD488-1AF4-4384-A35F-E10F3E9E9619}" srcOrd="3" destOrd="0" presId="urn:microsoft.com/office/officeart/2018/2/layout/IconLabelList"/>
    <dgm:cxn modelId="{465EB41C-CE6D-47AA-AD76-F8D8CD8A1D7B}" type="presParOf" srcId="{81654D6B-8BBF-4924-B5A5-FC1A9A8FF3F5}" destId="{19519E00-290E-4388-A7BA-80DFA140E01C}" srcOrd="4" destOrd="0" presId="urn:microsoft.com/office/officeart/2018/2/layout/IconLabelList"/>
    <dgm:cxn modelId="{EF9CCDE3-76A3-409F-9338-49B27C8DC1C6}" type="presParOf" srcId="{19519E00-290E-4388-A7BA-80DFA140E01C}" destId="{871799C0-83F6-4503-AE2D-A0E63EDF7753}" srcOrd="0" destOrd="0" presId="urn:microsoft.com/office/officeart/2018/2/layout/IconLabelList"/>
    <dgm:cxn modelId="{AB0664F3-D9B7-4F41-B8E4-F45C976D63E4}" type="presParOf" srcId="{19519E00-290E-4388-A7BA-80DFA140E01C}" destId="{8AA1B596-9E34-4831-BE3F-08C7013829F5}" srcOrd="1" destOrd="0" presId="urn:microsoft.com/office/officeart/2018/2/layout/IconLabelList"/>
    <dgm:cxn modelId="{70B5E9ED-AC91-43A6-B521-85E2ADE26E9B}" type="presParOf" srcId="{19519E00-290E-4388-A7BA-80DFA140E01C}" destId="{25C64B56-D07A-453A-8332-E3344BEA3BE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D4B792-F146-47DF-A68F-1EEA64E7D16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6776BED-D046-4481-B76F-6AAF4E83DC36}">
      <dgm:prSet/>
      <dgm:spPr/>
      <dgm:t>
        <a:bodyPr/>
        <a:lstStyle/>
        <a:p>
          <a:pPr>
            <a:lnSpc>
              <a:spcPct val="100000"/>
            </a:lnSpc>
          </a:pPr>
          <a:r>
            <a:rPr lang="en-US" b="1" dirty="0"/>
            <a:t>Pearson Correlation Coefficient: </a:t>
          </a:r>
          <a:r>
            <a:rPr lang="en-US" dirty="0"/>
            <a:t>Measures the </a:t>
          </a:r>
          <a:r>
            <a:rPr lang="en-US" b="1" dirty="0"/>
            <a:t>linear relationship</a:t>
          </a:r>
          <a:r>
            <a:rPr lang="en-US" dirty="0"/>
            <a:t> between two variables. Values range from </a:t>
          </a:r>
          <a:r>
            <a:rPr lang="en-US" b="1" dirty="0"/>
            <a:t>-1 (perfect negative correlation)</a:t>
          </a:r>
          <a:r>
            <a:rPr lang="en-US" dirty="0"/>
            <a:t> to </a:t>
          </a:r>
          <a:r>
            <a:rPr lang="en-US" b="1" dirty="0"/>
            <a:t>1 (perfect positive correlation)</a:t>
          </a:r>
          <a:r>
            <a:rPr lang="en-US" dirty="0"/>
            <a:t>, with 0 indicating no correlation.</a:t>
          </a:r>
        </a:p>
      </dgm:t>
    </dgm:pt>
    <dgm:pt modelId="{6BD54B50-A984-4D4A-AB7C-D8712E423975}" type="parTrans" cxnId="{F4D00569-C35E-4936-A0C0-741AC7E26E43}">
      <dgm:prSet/>
      <dgm:spPr/>
      <dgm:t>
        <a:bodyPr/>
        <a:lstStyle/>
        <a:p>
          <a:endParaRPr lang="en-US"/>
        </a:p>
      </dgm:t>
    </dgm:pt>
    <dgm:pt modelId="{F25B3220-8BEB-4A4B-9C42-3B7223249D0F}" type="sibTrans" cxnId="{F4D00569-C35E-4936-A0C0-741AC7E26E43}">
      <dgm:prSet/>
      <dgm:spPr/>
      <dgm:t>
        <a:bodyPr/>
        <a:lstStyle/>
        <a:p>
          <a:pPr>
            <a:lnSpc>
              <a:spcPct val="100000"/>
            </a:lnSpc>
          </a:pPr>
          <a:endParaRPr lang="en-US"/>
        </a:p>
      </dgm:t>
    </dgm:pt>
    <dgm:pt modelId="{A2B5A381-B6D9-491A-B2F8-9F4AD8CD639A}">
      <dgm:prSet/>
      <dgm:spPr/>
      <dgm:t>
        <a:bodyPr/>
        <a:lstStyle/>
        <a:p>
          <a:pPr>
            <a:lnSpc>
              <a:spcPct val="100000"/>
            </a:lnSpc>
          </a:pPr>
          <a:r>
            <a:rPr lang="en-US" b="1" dirty="0"/>
            <a:t>Cohen's Kappa: </a:t>
          </a:r>
          <a:r>
            <a:rPr lang="en-US" dirty="0"/>
            <a:t>Measures </a:t>
          </a:r>
          <a:r>
            <a:rPr lang="en-US" b="1" dirty="0"/>
            <a:t>agreement between two raters</a:t>
          </a:r>
          <a:r>
            <a:rPr lang="en-US" dirty="0"/>
            <a:t> or classification systems, accounting for chance agreement. Values range from 0</a:t>
          </a:r>
          <a:r>
            <a:rPr lang="en-US" b="1" dirty="0"/>
            <a:t> (poor)</a:t>
          </a:r>
          <a:r>
            <a:rPr lang="en-US" dirty="0"/>
            <a:t> to 0.8</a:t>
          </a:r>
          <a:r>
            <a:rPr lang="en-US" b="1" dirty="0"/>
            <a:t> (almost perfect)</a:t>
          </a:r>
          <a:r>
            <a:rPr lang="en-US" dirty="0"/>
            <a:t>, with 0.44 meaning meaning agreement.</a:t>
          </a:r>
        </a:p>
      </dgm:t>
    </dgm:pt>
    <dgm:pt modelId="{7AE85090-A49D-4795-AF45-98F432C05235}" type="parTrans" cxnId="{2259A4E7-D8F1-446F-878E-DFC0FCD7C7F9}">
      <dgm:prSet/>
      <dgm:spPr/>
      <dgm:t>
        <a:bodyPr/>
        <a:lstStyle/>
        <a:p>
          <a:endParaRPr lang="en-US"/>
        </a:p>
      </dgm:t>
    </dgm:pt>
    <dgm:pt modelId="{F4685A05-CCA8-4FF6-908C-39B049969C9B}" type="sibTrans" cxnId="{2259A4E7-D8F1-446F-878E-DFC0FCD7C7F9}">
      <dgm:prSet/>
      <dgm:spPr/>
      <dgm:t>
        <a:bodyPr/>
        <a:lstStyle/>
        <a:p>
          <a:pPr>
            <a:lnSpc>
              <a:spcPct val="100000"/>
            </a:lnSpc>
          </a:pPr>
          <a:endParaRPr lang="en-US"/>
        </a:p>
      </dgm:t>
    </dgm:pt>
    <dgm:pt modelId="{AEFA7403-0A90-4CC3-9E73-1EA424D997FA}">
      <dgm:prSet/>
      <dgm:spPr/>
      <dgm:t>
        <a:bodyPr/>
        <a:lstStyle/>
        <a:p>
          <a:pPr>
            <a:lnSpc>
              <a:spcPct val="100000"/>
            </a:lnSpc>
          </a:pPr>
          <a:r>
            <a:rPr lang="en-US" b="1" dirty="0"/>
            <a:t>Spearman's Rank Correlation </a:t>
          </a:r>
          <a:r>
            <a:rPr lang="en-US" b="1" dirty="0" err="1"/>
            <a:t>Coefficient</a:t>
          </a:r>
          <a:r>
            <a:rPr lang="en-US" dirty="0" err="1"/>
            <a:t>:Measures</a:t>
          </a:r>
          <a:r>
            <a:rPr lang="en-US" dirty="0"/>
            <a:t> the monotonic relationship (not necessarily linear) between two </a:t>
          </a:r>
          <a:r>
            <a:rPr lang="en-US" dirty="0" err="1"/>
            <a:t>variables.Values</a:t>
          </a:r>
          <a:r>
            <a:rPr lang="en-US" dirty="0"/>
            <a:t> range from -1 to 1, with 0 indicating no rank correlation</a:t>
          </a:r>
        </a:p>
      </dgm:t>
    </dgm:pt>
    <dgm:pt modelId="{726DE72F-4160-4CB2-B183-384303942FFC}" type="parTrans" cxnId="{3CDBDDD6-2F14-4555-9DD5-BDDBA4EE56A1}">
      <dgm:prSet/>
      <dgm:spPr/>
      <dgm:t>
        <a:bodyPr/>
        <a:lstStyle/>
        <a:p>
          <a:endParaRPr lang="en-US"/>
        </a:p>
      </dgm:t>
    </dgm:pt>
    <dgm:pt modelId="{B3238153-E72E-4737-B9A9-8A327667D10E}" type="sibTrans" cxnId="{3CDBDDD6-2F14-4555-9DD5-BDDBA4EE56A1}">
      <dgm:prSet/>
      <dgm:spPr/>
      <dgm:t>
        <a:bodyPr/>
        <a:lstStyle/>
        <a:p>
          <a:endParaRPr lang="en-US"/>
        </a:p>
      </dgm:t>
    </dgm:pt>
    <dgm:pt modelId="{90D7A9FD-133A-428E-8D82-A8FEF026CE29}" type="pres">
      <dgm:prSet presAssocID="{6CD4B792-F146-47DF-A68F-1EEA64E7D168}" presName="root" presStyleCnt="0">
        <dgm:presLayoutVars>
          <dgm:dir/>
          <dgm:resizeHandles val="exact"/>
        </dgm:presLayoutVars>
      </dgm:prSet>
      <dgm:spPr/>
    </dgm:pt>
    <dgm:pt modelId="{2C3F0454-0C58-40FD-A536-67CB10BFB369}" type="pres">
      <dgm:prSet presAssocID="{C6776BED-D046-4481-B76F-6AAF4E83DC36}" presName="compNode" presStyleCnt="0"/>
      <dgm:spPr/>
    </dgm:pt>
    <dgm:pt modelId="{14E0EB15-AF46-4621-8B8F-9BC8ABA07B95}" type="pres">
      <dgm:prSet presAssocID="{C6776BED-D046-4481-B76F-6AAF4E83DC36}" presName="bgRect" presStyleLbl="bgShp" presStyleIdx="0" presStyleCnt="3"/>
      <dgm:spPr/>
    </dgm:pt>
    <dgm:pt modelId="{5F84C9EC-1A80-4C1C-92F3-8FB3DA9D918A}" type="pres">
      <dgm:prSet presAssocID="{C6776BED-D046-4481-B76F-6AAF4E83DC3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15A5CEBB-C9C7-4B4D-8D77-629C9D49EF0E}" type="pres">
      <dgm:prSet presAssocID="{C6776BED-D046-4481-B76F-6AAF4E83DC36}" presName="spaceRect" presStyleCnt="0"/>
      <dgm:spPr/>
    </dgm:pt>
    <dgm:pt modelId="{9432D163-47BF-4107-AE92-1AE16ED62B55}" type="pres">
      <dgm:prSet presAssocID="{C6776BED-D046-4481-B76F-6AAF4E83DC36}" presName="parTx" presStyleLbl="revTx" presStyleIdx="0" presStyleCnt="3">
        <dgm:presLayoutVars>
          <dgm:chMax val="0"/>
          <dgm:chPref val="0"/>
        </dgm:presLayoutVars>
      </dgm:prSet>
      <dgm:spPr/>
    </dgm:pt>
    <dgm:pt modelId="{01E28AC9-331C-4FBF-BD67-74814CC437EA}" type="pres">
      <dgm:prSet presAssocID="{F25B3220-8BEB-4A4B-9C42-3B7223249D0F}" presName="sibTrans" presStyleCnt="0"/>
      <dgm:spPr/>
    </dgm:pt>
    <dgm:pt modelId="{35F52A01-6FEC-4529-8A6C-42AF776EBFEF}" type="pres">
      <dgm:prSet presAssocID="{A2B5A381-B6D9-491A-B2F8-9F4AD8CD639A}" presName="compNode" presStyleCnt="0"/>
      <dgm:spPr/>
    </dgm:pt>
    <dgm:pt modelId="{95D70D7A-3945-4D1E-8899-982AF1332E5F}" type="pres">
      <dgm:prSet presAssocID="{A2B5A381-B6D9-491A-B2F8-9F4AD8CD639A}" presName="bgRect" presStyleLbl="bgShp" presStyleIdx="1" presStyleCnt="3"/>
      <dgm:spPr/>
    </dgm:pt>
    <dgm:pt modelId="{1F23ED7F-B98F-4862-8B0E-5ED9C5D8F159}" type="pres">
      <dgm:prSet presAssocID="{A2B5A381-B6D9-491A-B2F8-9F4AD8CD639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ploma Roll"/>
        </a:ext>
      </dgm:extLst>
    </dgm:pt>
    <dgm:pt modelId="{F9D619B2-AD4B-4242-A67F-439215812A52}" type="pres">
      <dgm:prSet presAssocID="{A2B5A381-B6D9-491A-B2F8-9F4AD8CD639A}" presName="spaceRect" presStyleCnt="0"/>
      <dgm:spPr/>
    </dgm:pt>
    <dgm:pt modelId="{2A07676B-80A6-49F5-997A-A11E271CD06E}" type="pres">
      <dgm:prSet presAssocID="{A2B5A381-B6D9-491A-B2F8-9F4AD8CD639A}" presName="parTx" presStyleLbl="revTx" presStyleIdx="1" presStyleCnt="3">
        <dgm:presLayoutVars>
          <dgm:chMax val="0"/>
          <dgm:chPref val="0"/>
        </dgm:presLayoutVars>
      </dgm:prSet>
      <dgm:spPr/>
    </dgm:pt>
    <dgm:pt modelId="{9AC0903D-5482-4C23-B6C0-09B4D11D2F89}" type="pres">
      <dgm:prSet presAssocID="{F4685A05-CCA8-4FF6-908C-39B049969C9B}" presName="sibTrans" presStyleCnt="0"/>
      <dgm:spPr/>
    </dgm:pt>
    <dgm:pt modelId="{61A1527E-F3D4-4FEE-9838-7D9F9A8E169D}" type="pres">
      <dgm:prSet presAssocID="{AEFA7403-0A90-4CC3-9E73-1EA424D997FA}" presName="compNode" presStyleCnt="0"/>
      <dgm:spPr/>
    </dgm:pt>
    <dgm:pt modelId="{51961AAE-AAAD-41F9-B24C-0399809B14F4}" type="pres">
      <dgm:prSet presAssocID="{AEFA7403-0A90-4CC3-9E73-1EA424D997FA}" presName="bgRect" presStyleLbl="bgShp" presStyleIdx="2" presStyleCnt="3"/>
      <dgm:spPr/>
    </dgm:pt>
    <dgm:pt modelId="{A6DB1CD9-5069-47CE-9B1A-B298984E784C}" type="pres">
      <dgm:prSet presAssocID="{AEFA7403-0A90-4CC3-9E73-1EA424D997F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ignal"/>
        </a:ext>
      </dgm:extLst>
    </dgm:pt>
    <dgm:pt modelId="{E77EA06A-51B3-4FC5-9516-EE2148BC1CFF}" type="pres">
      <dgm:prSet presAssocID="{AEFA7403-0A90-4CC3-9E73-1EA424D997FA}" presName="spaceRect" presStyleCnt="0"/>
      <dgm:spPr/>
    </dgm:pt>
    <dgm:pt modelId="{06CAC8D4-A152-404E-ABFA-0138F30778CF}" type="pres">
      <dgm:prSet presAssocID="{AEFA7403-0A90-4CC3-9E73-1EA424D997FA}" presName="parTx" presStyleLbl="revTx" presStyleIdx="2" presStyleCnt="3">
        <dgm:presLayoutVars>
          <dgm:chMax val="0"/>
          <dgm:chPref val="0"/>
        </dgm:presLayoutVars>
      </dgm:prSet>
      <dgm:spPr/>
    </dgm:pt>
  </dgm:ptLst>
  <dgm:cxnLst>
    <dgm:cxn modelId="{5AA34608-1991-0046-B1FF-18F134A0A464}" type="presOf" srcId="{A2B5A381-B6D9-491A-B2F8-9F4AD8CD639A}" destId="{2A07676B-80A6-49F5-997A-A11E271CD06E}" srcOrd="0" destOrd="0" presId="urn:microsoft.com/office/officeart/2018/2/layout/IconVerticalSolidList"/>
    <dgm:cxn modelId="{DC86543D-7C58-4F44-835A-0D4567B76C9D}" type="presOf" srcId="{AEFA7403-0A90-4CC3-9E73-1EA424D997FA}" destId="{06CAC8D4-A152-404E-ABFA-0138F30778CF}" srcOrd="0" destOrd="0" presId="urn:microsoft.com/office/officeart/2018/2/layout/IconVerticalSolidList"/>
    <dgm:cxn modelId="{F4D00569-C35E-4936-A0C0-741AC7E26E43}" srcId="{6CD4B792-F146-47DF-A68F-1EEA64E7D168}" destId="{C6776BED-D046-4481-B76F-6AAF4E83DC36}" srcOrd="0" destOrd="0" parTransId="{6BD54B50-A984-4D4A-AB7C-D8712E423975}" sibTransId="{F25B3220-8BEB-4A4B-9C42-3B7223249D0F}"/>
    <dgm:cxn modelId="{5F2A5B8D-0C2D-1545-A3C1-3AAEEA44ED51}" type="presOf" srcId="{6CD4B792-F146-47DF-A68F-1EEA64E7D168}" destId="{90D7A9FD-133A-428E-8D82-A8FEF026CE29}" srcOrd="0" destOrd="0" presId="urn:microsoft.com/office/officeart/2018/2/layout/IconVerticalSolidList"/>
    <dgm:cxn modelId="{FF661DA2-9CE3-E848-8C90-67D0182C95B9}" type="presOf" srcId="{C6776BED-D046-4481-B76F-6AAF4E83DC36}" destId="{9432D163-47BF-4107-AE92-1AE16ED62B55}" srcOrd="0" destOrd="0" presId="urn:microsoft.com/office/officeart/2018/2/layout/IconVerticalSolidList"/>
    <dgm:cxn modelId="{3CDBDDD6-2F14-4555-9DD5-BDDBA4EE56A1}" srcId="{6CD4B792-F146-47DF-A68F-1EEA64E7D168}" destId="{AEFA7403-0A90-4CC3-9E73-1EA424D997FA}" srcOrd="2" destOrd="0" parTransId="{726DE72F-4160-4CB2-B183-384303942FFC}" sibTransId="{B3238153-E72E-4737-B9A9-8A327667D10E}"/>
    <dgm:cxn modelId="{2259A4E7-D8F1-446F-878E-DFC0FCD7C7F9}" srcId="{6CD4B792-F146-47DF-A68F-1EEA64E7D168}" destId="{A2B5A381-B6D9-491A-B2F8-9F4AD8CD639A}" srcOrd="1" destOrd="0" parTransId="{7AE85090-A49D-4795-AF45-98F432C05235}" sibTransId="{F4685A05-CCA8-4FF6-908C-39B049969C9B}"/>
    <dgm:cxn modelId="{912263C6-C8F0-7742-AE77-B3A295FB81DD}" type="presParOf" srcId="{90D7A9FD-133A-428E-8D82-A8FEF026CE29}" destId="{2C3F0454-0C58-40FD-A536-67CB10BFB369}" srcOrd="0" destOrd="0" presId="urn:microsoft.com/office/officeart/2018/2/layout/IconVerticalSolidList"/>
    <dgm:cxn modelId="{BC2B89BA-89E9-8146-96B7-E0B1C3609B52}" type="presParOf" srcId="{2C3F0454-0C58-40FD-A536-67CB10BFB369}" destId="{14E0EB15-AF46-4621-8B8F-9BC8ABA07B95}" srcOrd="0" destOrd="0" presId="urn:microsoft.com/office/officeart/2018/2/layout/IconVerticalSolidList"/>
    <dgm:cxn modelId="{A3A5FB83-51AC-644A-A9A9-F5919467069D}" type="presParOf" srcId="{2C3F0454-0C58-40FD-A536-67CB10BFB369}" destId="{5F84C9EC-1A80-4C1C-92F3-8FB3DA9D918A}" srcOrd="1" destOrd="0" presId="urn:microsoft.com/office/officeart/2018/2/layout/IconVerticalSolidList"/>
    <dgm:cxn modelId="{B816ABF6-595A-274B-8190-EC1C0E7BD303}" type="presParOf" srcId="{2C3F0454-0C58-40FD-A536-67CB10BFB369}" destId="{15A5CEBB-C9C7-4B4D-8D77-629C9D49EF0E}" srcOrd="2" destOrd="0" presId="urn:microsoft.com/office/officeart/2018/2/layout/IconVerticalSolidList"/>
    <dgm:cxn modelId="{6CA04644-DD51-1444-B43F-F455A9CD257C}" type="presParOf" srcId="{2C3F0454-0C58-40FD-A536-67CB10BFB369}" destId="{9432D163-47BF-4107-AE92-1AE16ED62B55}" srcOrd="3" destOrd="0" presId="urn:microsoft.com/office/officeart/2018/2/layout/IconVerticalSolidList"/>
    <dgm:cxn modelId="{09A84916-7776-2E46-84D6-970D5E6F7084}" type="presParOf" srcId="{90D7A9FD-133A-428E-8D82-A8FEF026CE29}" destId="{01E28AC9-331C-4FBF-BD67-74814CC437EA}" srcOrd="1" destOrd="0" presId="urn:microsoft.com/office/officeart/2018/2/layout/IconVerticalSolidList"/>
    <dgm:cxn modelId="{B337BCBB-E29C-BF41-A9D1-CB711D509058}" type="presParOf" srcId="{90D7A9FD-133A-428E-8D82-A8FEF026CE29}" destId="{35F52A01-6FEC-4529-8A6C-42AF776EBFEF}" srcOrd="2" destOrd="0" presId="urn:microsoft.com/office/officeart/2018/2/layout/IconVerticalSolidList"/>
    <dgm:cxn modelId="{3291CEDA-05A4-F34B-AACC-380BDBCF1960}" type="presParOf" srcId="{35F52A01-6FEC-4529-8A6C-42AF776EBFEF}" destId="{95D70D7A-3945-4D1E-8899-982AF1332E5F}" srcOrd="0" destOrd="0" presId="urn:microsoft.com/office/officeart/2018/2/layout/IconVerticalSolidList"/>
    <dgm:cxn modelId="{938061AC-BBE6-8547-801D-3EEA2AB683BB}" type="presParOf" srcId="{35F52A01-6FEC-4529-8A6C-42AF776EBFEF}" destId="{1F23ED7F-B98F-4862-8B0E-5ED9C5D8F159}" srcOrd="1" destOrd="0" presId="urn:microsoft.com/office/officeart/2018/2/layout/IconVerticalSolidList"/>
    <dgm:cxn modelId="{F8864C56-BA30-D145-ADCB-47E18402EA1B}" type="presParOf" srcId="{35F52A01-6FEC-4529-8A6C-42AF776EBFEF}" destId="{F9D619B2-AD4B-4242-A67F-439215812A52}" srcOrd="2" destOrd="0" presId="urn:microsoft.com/office/officeart/2018/2/layout/IconVerticalSolidList"/>
    <dgm:cxn modelId="{71E80B77-2527-C040-A1A5-880ACAEA4B6B}" type="presParOf" srcId="{35F52A01-6FEC-4529-8A6C-42AF776EBFEF}" destId="{2A07676B-80A6-49F5-997A-A11E271CD06E}" srcOrd="3" destOrd="0" presId="urn:microsoft.com/office/officeart/2018/2/layout/IconVerticalSolidList"/>
    <dgm:cxn modelId="{1CC8935B-396B-7A42-B8F6-AE5A9A8A6E4D}" type="presParOf" srcId="{90D7A9FD-133A-428E-8D82-A8FEF026CE29}" destId="{9AC0903D-5482-4C23-B6C0-09B4D11D2F89}" srcOrd="3" destOrd="0" presId="urn:microsoft.com/office/officeart/2018/2/layout/IconVerticalSolidList"/>
    <dgm:cxn modelId="{A83077A2-761C-E64B-8B4B-1CA1E4BC3265}" type="presParOf" srcId="{90D7A9FD-133A-428E-8D82-A8FEF026CE29}" destId="{61A1527E-F3D4-4FEE-9838-7D9F9A8E169D}" srcOrd="4" destOrd="0" presId="urn:microsoft.com/office/officeart/2018/2/layout/IconVerticalSolidList"/>
    <dgm:cxn modelId="{C0B68FCD-47D7-D146-96F5-21956807E7E9}" type="presParOf" srcId="{61A1527E-F3D4-4FEE-9838-7D9F9A8E169D}" destId="{51961AAE-AAAD-41F9-B24C-0399809B14F4}" srcOrd="0" destOrd="0" presId="urn:microsoft.com/office/officeart/2018/2/layout/IconVerticalSolidList"/>
    <dgm:cxn modelId="{B0DF2F02-6CF5-3648-98A2-A99FE788C567}" type="presParOf" srcId="{61A1527E-F3D4-4FEE-9838-7D9F9A8E169D}" destId="{A6DB1CD9-5069-47CE-9B1A-B298984E784C}" srcOrd="1" destOrd="0" presId="urn:microsoft.com/office/officeart/2018/2/layout/IconVerticalSolidList"/>
    <dgm:cxn modelId="{0F481BA0-EF7F-4949-8F1D-9DC849D445DF}" type="presParOf" srcId="{61A1527E-F3D4-4FEE-9838-7D9F9A8E169D}" destId="{E77EA06A-51B3-4FC5-9516-EE2148BC1CFF}" srcOrd="2" destOrd="0" presId="urn:microsoft.com/office/officeart/2018/2/layout/IconVerticalSolidList"/>
    <dgm:cxn modelId="{EEC39B28-9D82-984C-A0DB-8018E6A9B850}" type="presParOf" srcId="{61A1527E-F3D4-4FEE-9838-7D9F9A8E169D}" destId="{06CAC8D4-A152-404E-ABFA-0138F30778C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40865D-6D6A-40CE-842B-DB2A0AB0D58C}">
      <dsp:nvSpPr>
        <dsp:cNvPr id="0" name=""/>
        <dsp:cNvSpPr/>
      </dsp:nvSpPr>
      <dsp:spPr>
        <a:xfrm>
          <a:off x="567679" y="1337773"/>
          <a:ext cx="877428" cy="8774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988AC6-7174-4FB5-A78B-F9764F8ECDBE}">
      <dsp:nvSpPr>
        <dsp:cNvPr id="0" name=""/>
        <dsp:cNvSpPr/>
      </dsp:nvSpPr>
      <dsp:spPr>
        <a:xfrm>
          <a:off x="31472" y="2497315"/>
          <a:ext cx="19498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1" kern="1200" dirty="0"/>
            <a:t>Rule-Based MT (RBMT):</a:t>
          </a:r>
          <a:r>
            <a:rPr lang="en-US" sz="1300" kern="1200" dirty="0"/>
            <a:t> Uses predefined linguistic rules manually.</a:t>
          </a:r>
        </a:p>
      </dsp:txBody>
      <dsp:txXfrm>
        <a:off x="31472" y="2497315"/>
        <a:ext cx="1949841" cy="720000"/>
      </dsp:txXfrm>
    </dsp:sp>
    <dsp:sp modelId="{31AA4197-7975-47A4-B927-F03AC26AC6FB}">
      <dsp:nvSpPr>
        <dsp:cNvPr id="0" name=""/>
        <dsp:cNvSpPr/>
      </dsp:nvSpPr>
      <dsp:spPr>
        <a:xfrm>
          <a:off x="2858742" y="1337773"/>
          <a:ext cx="877428" cy="8774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908881-8426-462C-996C-E5AB9B98E456}">
      <dsp:nvSpPr>
        <dsp:cNvPr id="0" name=""/>
        <dsp:cNvSpPr/>
      </dsp:nvSpPr>
      <dsp:spPr>
        <a:xfrm>
          <a:off x="2322535" y="2497315"/>
          <a:ext cx="19498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1" kern="1200" dirty="0"/>
            <a:t>Statistical MT (SMT):</a:t>
          </a:r>
          <a:r>
            <a:rPr lang="en-US" sz="1300" kern="1200" dirty="0"/>
            <a:t> Translates using statistical word models.</a:t>
          </a:r>
        </a:p>
      </dsp:txBody>
      <dsp:txXfrm>
        <a:off x="2322535" y="2497315"/>
        <a:ext cx="1949841" cy="720000"/>
      </dsp:txXfrm>
    </dsp:sp>
    <dsp:sp modelId="{871799C0-83F6-4503-AE2D-A0E63EDF7753}">
      <dsp:nvSpPr>
        <dsp:cNvPr id="0" name=""/>
        <dsp:cNvSpPr/>
      </dsp:nvSpPr>
      <dsp:spPr>
        <a:xfrm>
          <a:off x="5149805" y="1337773"/>
          <a:ext cx="877428" cy="8774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C64B56-D07A-453A-8332-E3344BEA3BEC}">
      <dsp:nvSpPr>
        <dsp:cNvPr id="0" name=""/>
        <dsp:cNvSpPr/>
      </dsp:nvSpPr>
      <dsp:spPr>
        <a:xfrm>
          <a:off x="4613599" y="2497315"/>
          <a:ext cx="19498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1" kern="1200" dirty="0"/>
            <a:t>Neural MT (NMT):</a:t>
          </a:r>
          <a:r>
            <a:rPr lang="en-US" sz="1300" kern="1200" dirty="0"/>
            <a:t> </a:t>
          </a:r>
        </a:p>
        <a:p>
          <a:pPr marL="0" lvl="0" indent="0" algn="ctr" defTabSz="577850">
            <a:lnSpc>
              <a:spcPct val="100000"/>
            </a:lnSpc>
            <a:spcBef>
              <a:spcPct val="0"/>
            </a:spcBef>
            <a:spcAft>
              <a:spcPct val="35000"/>
            </a:spcAft>
            <a:buNone/>
          </a:pPr>
          <a:r>
            <a:rPr lang="en-US" sz="1300" kern="1200" dirty="0"/>
            <a:t>AI-powered, learns languages like humans.</a:t>
          </a:r>
        </a:p>
      </dsp:txBody>
      <dsp:txXfrm>
        <a:off x="4613599" y="2497315"/>
        <a:ext cx="194984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0EB15-AF46-4621-8B8F-9BC8ABA07B95}">
      <dsp:nvSpPr>
        <dsp:cNvPr id="0" name=""/>
        <dsp:cNvSpPr/>
      </dsp:nvSpPr>
      <dsp:spPr>
        <a:xfrm>
          <a:off x="0" y="483"/>
          <a:ext cx="9724031" cy="113070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84C9EC-1A80-4C1C-92F3-8FB3DA9D918A}">
      <dsp:nvSpPr>
        <dsp:cNvPr id="0" name=""/>
        <dsp:cNvSpPr/>
      </dsp:nvSpPr>
      <dsp:spPr>
        <a:xfrm>
          <a:off x="342038" y="254892"/>
          <a:ext cx="621889" cy="6218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32D163-47BF-4107-AE92-1AE16ED62B55}">
      <dsp:nvSpPr>
        <dsp:cNvPr id="0" name=""/>
        <dsp:cNvSpPr/>
      </dsp:nvSpPr>
      <dsp:spPr>
        <a:xfrm>
          <a:off x="1305966" y="483"/>
          <a:ext cx="8418064" cy="1130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667" tIns="119667" rIns="119667" bIns="119667" numCol="1" spcCol="1270" anchor="ctr" anchorCtr="0">
          <a:noAutofit/>
        </a:bodyPr>
        <a:lstStyle/>
        <a:p>
          <a:pPr marL="0" lvl="0" indent="0" algn="l" defTabSz="800100">
            <a:lnSpc>
              <a:spcPct val="100000"/>
            </a:lnSpc>
            <a:spcBef>
              <a:spcPct val="0"/>
            </a:spcBef>
            <a:spcAft>
              <a:spcPct val="35000"/>
            </a:spcAft>
            <a:buNone/>
          </a:pPr>
          <a:r>
            <a:rPr lang="en-US" sz="1800" b="1" kern="1200" dirty="0"/>
            <a:t>Pearson Correlation Coefficient: </a:t>
          </a:r>
          <a:r>
            <a:rPr lang="en-US" sz="1800" kern="1200" dirty="0"/>
            <a:t>Measures the </a:t>
          </a:r>
          <a:r>
            <a:rPr lang="en-US" sz="1800" b="1" kern="1200" dirty="0"/>
            <a:t>linear relationship</a:t>
          </a:r>
          <a:r>
            <a:rPr lang="en-US" sz="1800" kern="1200" dirty="0"/>
            <a:t> between two variables. Values range from </a:t>
          </a:r>
          <a:r>
            <a:rPr lang="en-US" sz="1800" b="1" kern="1200" dirty="0"/>
            <a:t>-1 (perfect negative correlation)</a:t>
          </a:r>
          <a:r>
            <a:rPr lang="en-US" sz="1800" kern="1200" dirty="0"/>
            <a:t> to </a:t>
          </a:r>
          <a:r>
            <a:rPr lang="en-US" sz="1800" b="1" kern="1200" dirty="0"/>
            <a:t>1 (perfect positive correlation)</a:t>
          </a:r>
          <a:r>
            <a:rPr lang="en-US" sz="1800" kern="1200" dirty="0"/>
            <a:t>, with 0 indicating no correlation.</a:t>
          </a:r>
        </a:p>
      </dsp:txBody>
      <dsp:txXfrm>
        <a:off x="1305966" y="483"/>
        <a:ext cx="8418064" cy="1130707"/>
      </dsp:txXfrm>
    </dsp:sp>
    <dsp:sp modelId="{95D70D7A-3945-4D1E-8899-982AF1332E5F}">
      <dsp:nvSpPr>
        <dsp:cNvPr id="0" name=""/>
        <dsp:cNvSpPr/>
      </dsp:nvSpPr>
      <dsp:spPr>
        <a:xfrm>
          <a:off x="0" y="1413867"/>
          <a:ext cx="9724031" cy="113070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23ED7F-B98F-4862-8B0E-5ED9C5D8F159}">
      <dsp:nvSpPr>
        <dsp:cNvPr id="0" name=""/>
        <dsp:cNvSpPr/>
      </dsp:nvSpPr>
      <dsp:spPr>
        <a:xfrm>
          <a:off x="342038" y="1668276"/>
          <a:ext cx="621889" cy="6218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07676B-80A6-49F5-997A-A11E271CD06E}">
      <dsp:nvSpPr>
        <dsp:cNvPr id="0" name=""/>
        <dsp:cNvSpPr/>
      </dsp:nvSpPr>
      <dsp:spPr>
        <a:xfrm>
          <a:off x="1305966" y="1413867"/>
          <a:ext cx="8418064" cy="1130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667" tIns="119667" rIns="119667" bIns="119667" numCol="1" spcCol="1270" anchor="ctr" anchorCtr="0">
          <a:noAutofit/>
        </a:bodyPr>
        <a:lstStyle/>
        <a:p>
          <a:pPr marL="0" lvl="0" indent="0" algn="l" defTabSz="800100">
            <a:lnSpc>
              <a:spcPct val="100000"/>
            </a:lnSpc>
            <a:spcBef>
              <a:spcPct val="0"/>
            </a:spcBef>
            <a:spcAft>
              <a:spcPct val="35000"/>
            </a:spcAft>
            <a:buNone/>
          </a:pPr>
          <a:r>
            <a:rPr lang="en-US" sz="1800" b="1" kern="1200" dirty="0"/>
            <a:t>Cohen's Kappa: </a:t>
          </a:r>
          <a:r>
            <a:rPr lang="en-US" sz="1800" kern="1200" dirty="0"/>
            <a:t>Measures </a:t>
          </a:r>
          <a:r>
            <a:rPr lang="en-US" sz="1800" b="1" kern="1200" dirty="0"/>
            <a:t>agreement between two raters</a:t>
          </a:r>
          <a:r>
            <a:rPr lang="en-US" sz="1800" kern="1200" dirty="0"/>
            <a:t> or classification systems, accounting for chance agreement. Values range from 0</a:t>
          </a:r>
          <a:r>
            <a:rPr lang="en-US" sz="1800" b="1" kern="1200" dirty="0"/>
            <a:t> (poor)</a:t>
          </a:r>
          <a:r>
            <a:rPr lang="en-US" sz="1800" kern="1200" dirty="0"/>
            <a:t> to 0.8</a:t>
          </a:r>
          <a:r>
            <a:rPr lang="en-US" sz="1800" b="1" kern="1200" dirty="0"/>
            <a:t> (almost perfect)</a:t>
          </a:r>
          <a:r>
            <a:rPr lang="en-US" sz="1800" kern="1200" dirty="0"/>
            <a:t>, with 0.44 meaning meaning agreement.</a:t>
          </a:r>
        </a:p>
      </dsp:txBody>
      <dsp:txXfrm>
        <a:off x="1305966" y="1413867"/>
        <a:ext cx="8418064" cy="1130707"/>
      </dsp:txXfrm>
    </dsp:sp>
    <dsp:sp modelId="{51961AAE-AAAD-41F9-B24C-0399809B14F4}">
      <dsp:nvSpPr>
        <dsp:cNvPr id="0" name=""/>
        <dsp:cNvSpPr/>
      </dsp:nvSpPr>
      <dsp:spPr>
        <a:xfrm>
          <a:off x="0" y="2827251"/>
          <a:ext cx="9724031" cy="113070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DB1CD9-5069-47CE-9B1A-B298984E784C}">
      <dsp:nvSpPr>
        <dsp:cNvPr id="0" name=""/>
        <dsp:cNvSpPr/>
      </dsp:nvSpPr>
      <dsp:spPr>
        <a:xfrm>
          <a:off x="342038" y="3081660"/>
          <a:ext cx="621889" cy="6218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CAC8D4-A152-404E-ABFA-0138F30778CF}">
      <dsp:nvSpPr>
        <dsp:cNvPr id="0" name=""/>
        <dsp:cNvSpPr/>
      </dsp:nvSpPr>
      <dsp:spPr>
        <a:xfrm>
          <a:off x="1305966" y="2827251"/>
          <a:ext cx="8418064" cy="1130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667" tIns="119667" rIns="119667" bIns="119667" numCol="1" spcCol="1270" anchor="ctr" anchorCtr="0">
          <a:noAutofit/>
        </a:bodyPr>
        <a:lstStyle/>
        <a:p>
          <a:pPr marL="0" lvl="0" indent="0" algn="l" defTabSz="800100">
            <a:lnSpc>
              <a:spcPct val="100000"/>
            </a:lnSpc>
            <a:spcBef>
              <a:spcPct val="0"/>
            </a:spcBef>
            <a:spcAft>
              <a:spcPct val="35000"/>
            </a:spcAft>
            <a:buNone/>
          </a:pPr>
          <a:r>
            <a:rPr lang="en-US" sz="1800" b="1" kern="1200" dirty="0"/>
            <a:t>Spearman's Rank Correlation </a:t>
          </a:r>
          <a:r>
            <a:rPr lang="en-US" sz="1800" b="1" kern="1200" dirty="0" err="1"/>
            <a:t>Coefficient</a:t>
          </a:r>
          <a:r>
            <a:rPr lang="en-US" sz="1800" kern="1200" dirty="0" err="1"/>
            <a:t>:Measures</a:t>
          </a:r>
          <a:r>
            <a:rPr lang="en-US" sz="1800" kern="1200" dirty="0"/>
            <a:t> the monotonic relationship (not necessarily linear) between two </a:t>
          </a:r>
          <a:r>
            <a:rPr lang="en-US" sz="1800" kern="1200" dirty="0" err="1"/>
            <a:t>variables.Values</a:t>
          </a:r>
          <a:r>
            <a:rPr lang="en-US" sz="1800" kern="1200" dirty="0"/>
            <a:t> range from -1 to 1, with 0 indicating no rank correlation</a:t>
          </a:r>
        </a:p>
      </dsp:txBody>
      <dsp:txXfrm>
        <a:off x="1305966" y="2827251"/>
        <a:ext cx="8418064" cy="113070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EDB96-DAC4-1946-87F6-6048D8E643BA}" type="datetimeFigureOut">
              <a:rPr lang="en-US" smtClean="0"/>
              <a:t>12/8/24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C9DBF-4337-7D47-A8E5-FA082A4D48AB}" type="slidenum">
              <a:rPr lang="en-US" smtClean="0"/>
              <a:t>‹#›</a:t>
            </a:fld>
            <a:endParaRPr lang="en-US"/>
          </a:p>
        </p:txBody>
      </p:sp>
    </p:spTree>
    <p:extLst>
      <p:ext uri="{BB962C8B-B14F-4D97-AF65-F5344CB8AC3E}">
        <p14:creationId xmlns:p14="http://schemas.microsoft.com/office/powerpoint/2010/main" val="1758797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5C9DBF-4337-7D47-A8E5-FA082A4D48AB}" type="slidenum">
              <a:rPr lang="en-US" smtClean="0"/>
              <a:t>1</a:t>
            </a:fld>
            <a:endParaRPr lang="en-US"/>
          </a:p>
        </p:txBody>
      </p:sp>
    </p:spTree>
    <p:extLst>
      <p:ext uri="{BB962C8B-B14F-4D97-AF65-F5344CB8AC3E}">
        <p14:creationId xmlns:p14="http://schemas.microsoft.com/office/powerpoint/2010/main" val="3628218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Focus on Character n-grams:</a:t>
            </a:r>
            <a:br>
              <a:rPr lang="en-US" dirty="0"/>
            </a:br>
            <a:r>
              <a:rPr lang="en-US" dirty="0"/>
              <a:t>Instead of comparing word-level matches, </a:t>
            </a:r>
            <a:r>
              <a:rPr lang="en-US" dirty="0" err="1"/>
              <a:t>chrF</a:t>
            </a:r>
            <a:r>
              <a:rPr lang="en-US" dirty="0"/>
              <a:t> evaluates smaller chunks (n-grams) at the </a:t>
            </a:r>
            <a:r>
              <a:rPr lang="en-US" b="1" dirty="0"/>
              <a:t>character level</a:t>
            </a:r>
            <a:r>
              <a:rPr lang="en-US" dirty="0"/>
              <a:t>. For example, in the word "translation," it might look at overlapping sequences like "</a:t>
            </a:r>
            <a:r>
              <a:rPr lang="en-US" dirty="0" err="1"/>
              <a:t>tra</a:t>
            </a:r>
            <a:r>
              <a:rPr lang="en-US" dirty="0"/>
              <a:t>," "</a:t>
            </a:r>
            <a:r>
              <a:rPr lang="en-US" dirty="0" err="1"/>
              <a:t>ans</a:t>
            </a:r>
            <a:r>
              <a:rPr lang="en-US" dirty="0"/>
              <a:t>," and so on.</a:t>
            </a:r>
          </a:p>
          <a:p>
            <a:r>
              <a:rPr lang="en-US" dirty="0"/>
              <a:t>The authors say that more work is needed to make Large Language Models (LLMs) better at understanding and working with Indian languages. This will help improve the quality of translations into these languages.</a:t>
            </a:r>
          </a:p>
        </p:txBody>
      </p:sp>
      <p:sp>
        <p:nvSpPr>
          <p:cNvPr id="4" name="Slide Number Placeholder 3"/>
          <p:cNvSpPr>
            <a:spLocks noGrp="1"/>
          </p:cNvSpPr>
          <p:nvPr>
            <p:ph type="sldNum" sz="quarter" idx="5"/>
          </p:nvPr>
        </p:nvSpPr>
        <p:spPr/>
        <p:txBody>
          <a:bodyPr/>
          <a:lstStyle/>
          <a:p>
            <a:fld id="{785C9DBF-4337-7D47-A8E5-FA082A4D48AB}" type="slidenum">
              <a:rPr lang="en-US" smtClean="0"/>
              <a:t>12</a:t>
            </a:fld>
            <a:endParaRPr lang="en-US"/>
          </a:p>
        </p:txBody>
      </p:sp>
    </p:spTree>
    <p:extLst>
      <p:ext uri="{BB962C8B-B14F-4D97-AF65-F5344CB8AC3E}">
        <p14:creationId xmlns:p14="http://schemas.microsoft.com/office/powerpoint/2010/main" val="3824884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News </a:t>
            </a:r>
            <a:r>
              <a:rPr lang="en-US" b="1" dirty="0" err="1"/>
              <a:t>articlesScanned</a:t>
            </a:r>
            <a:r>
              <a:rPr lang="en-US" b="1" dirty="0"/>
              <a:t> </a:t>
            </a:r>
            <a:r>
              <a:rPr lang="en-US" b="1" dirty="0" err="1"/>
              <a:t>documentsText</a:t>
            </a:r>
            <a:r>
              <a:rPr lang="en-US" b="1" dirty="0"/>
              <a:t> from </a:t>
            </a:r>
            <a:r>
              <a:rPr lang="en-US" b="1" dirty="0" err="1"/>
              <a:t>websitesSingle</a:t>
            </a:r>
            <a:r>
              <a:rPr lang="en-US" b="1" dirty="0"/>
              <a:t>-language content found </a:t>
            </a:r>
            <a:r>
              <a:rPr lang="en-US" b="1" dirty="0" err="1"/>
              <a:t>onlineMultilingual</a:t>
            </a:r>
            <a:r>
              <a:rPr lang="en-US" b="1" dirty="0"/>
              <a:t> content from educational websites that share information in many languages</a:t>
            </a:r>
            <a:endParaRPr lang="en-US" dirty="0"/>
          </a:p>
        </p:txBody>
      </p:sp>
      <p:sp>
        <p:nvSpPr>
          <p:cNvPr id="4" name="Slide Number Placeholder 3"/>
          <p:cNvSpPr>
            <a:spLocks noGrp="1"/>
          </p:cNvSpPr>
          <p:nvPr>
            <p:ph type="sldNum" sz="quarter" idx="5"/>
          </p:nvPr>
        </p:nvSpPr>
        <p:spPr/>
        <p:txBody>
          <a:bodyPr/>
          <a:lstStyle/>
          <a:p>
            <a:fld id="{785C9DBF-4337-7D47-A8E5-FA082A4D48AB}" type="slidenum">
              <a:rPr lang="en-US" smtClean="0"/>
              <a:t>13</a:t>
            </a:fld>
            <a:endParaRPr lang="en-US"/>
          </a:p>
        </p:txBody>
      </p:sp>
    </p:spTree>
    <p:extLst>
      <p:ext uri="{BB962C8B-B14F-4D97-AF65-F5344CB8AC3E}">
        <p14:creationId xmlns:p14="http://schemas.microsoft.com/office/powerpoint/2010/main" val="4156504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LaBSE</a:t>
            </a:r>
            <a:r>
              <a:rPr lang="en-US" b="1" dirty="0"/>
              <a:t> (Language-Agnostic BERT Sentence Embedding)</a:t>
            </a:r>
            <a:r>
              <a:rPr lang="en-US" dirty="0"/>
              <a:t> is a tool used to compare how similar two sentences are, even if they are in different languages. It gives a score between 0 and 1, where higher scores mean the sentences are very similar in meaning.</a:t>
            </a:r>
          </a:p>
        </p:txBody>
      </p:sp>
      <p:sp>
        <p:nvSpPr>
          <p:cNvPr id="4" name="Slide Number Placeholder 3"/>
          <p:cNvSpPr>
            <a:spLocks noGrp="1"/>
          </p:cNvSpPr>
          <p:nvPr>
            <p:ph type="sldNum" sz="quarter" idx="5"/>
          </p:nvPr>
        </p:nvSpPr>
        <p:spPr/>
        <p:txBody>
          <a:bodyPr/>
          <a:lstStyle/>
          <a:p>
            <a:fld id="{785C9DBF-4337-7D47-A8E5-FA082A4D48AB}" type="slidenum">
              <a:rPr lang="en-US" smtClean="0"/>
              <a:t>14</a:t>
            </a:fld>
            <a:endParaRPr lang="en-US"/>
          </a:p>
        </p:txBody>
      </p:sp>
    </p:spTree>
    <p:extLst>
      <p:ext uri="{BB962C8B-B14F-4D97-AF65-F5344CB8AC3E}">
        <p14:creationId xmlns:p14="http://schemas.microsoft.com/office/powerpoint/2010/main" val="4127953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BLEU score</a:t>
            </a:r>
            <a:r>
              <a:rPr lang="en-US" dirty="0"/>
              <a:t> is a way to measure how good a translation is by comparing it to one or more </a:t>
            </a:r>
            <a:r>
              <a:rPr lang="en-US" b="1" dirty="0"/>
              <a:t>reference translations</a:t>
            </a:r>
            <a:r>
              <a:rPr lang="en-US" dirty="0"/>
              <a:t> (ideal translations). It looks at how similar the words and phrases in the translated text are to the reference, and gives a score between </a:t>
            </a:r>
            <a:r>
              <a:rPr lang="en-US" b="1" dirty="0"/>
              <a:t>0 and 1</a:t>
            </a:r>
            <a:endParaRPr lang="en-US" dirty="0"/>
          </a:p>
        </p:txBody>
      </p:sp>
      <p:sp>
        <p:nvSpPr>
          <p:cNvPr id="4" name="Slide Number Placeholder 3"/>
          <p:cNvSpPr>
            <a:spLocks noGrp="1"/>
          </p:cNvSpPr>
          <p:nvPr>
            <p:ph type="sldNum" sz="quarter" idx="5"/>
          </p:nvPr>
        </p:nvSpPr>
        <p:spPr/>
        <p:txBody>
          <a:bodyPr/>
          <a:lstStyle/>
          <a:p>
            <a:fld id="{785C9DBF-4337-7D47-A8E5-FA082A4D48AB}" type="slidenum">
              <a:rPr lang="en-US" smtClean="0"/>
              <a:t>15</a:t>
            </a:fld>
            <a:endParaRPr lang="en-US"/>
          </a:p>
        </p:txBody>
      </p:sp>
    </p:spTree>
    <p:extLst>
      <p:ext uri="{BB962C8B-B14F-4D97-AF65-F5344CB8AC3E}">
        <p14:creationId xmlns:p14="http://schemas.microsoft.com/office/powerpoint/2010/main" val="1433861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Word Order:</a:t>
            </a:r>
            <a:br>
              <a:rPr lang="en-US" dirty="0"/>
            </a:br>
            <a:r>
              <a:rPr lang="en-US" dirty="0"/>
              <a:t>It checks if the words are in the right sequence.</a:t>
            </a:r>
          </a:p>
          <a:p>
            <a:r>
              <a:rPr lang="en-US" b="1" dirty="0"/>
              <a:t>Stemming:</a:t>
            </a:r>
            <a:br>
              <a:rPr lang="en-US" dirty="0"/>
            </a:br>
            <a:r>
              <a:rPr lang="en-US" dirty="0"/>
              <a:t>It matches words even if they are in slightly different forms (e.g., "run" and "running").</a:t>
            </a:r>
          </a:p>
          <a:p>
            <a:r>
              <a:rPr lang="en-US" b="1" dirty="0"/>
              <a:t>Synonyms:</a:t>
            </a:r>
            <a:br>
              <a:rPr lang="en-US" dirty="0"/>
            </a:br>
            <a:r>
              <a:rPr lang="en-US" dirty="0"/>
              <a:t>It understands that words with similar meanings (like "big" and "large") are acceptable substitutes.</a:t>
            </a:r>
          </a:p>
          <a:p>
            <a:endParaRPr lang="en-US" dirty="0"/>
          </a:p>
        </p:txBody>
      </p:sp>
      <p:sp>
        <p:nvSpPr>
          <p:cNvPr id="4" name="Slide Number Placeholder 3"/>
          <p:cNvSpPr>
            <a:spLocks noGrp="1"/>
          </p:cNvSpPr>
          <p:nvPr>
            <p:ph type="sldNum" sz="quarter" idx="5"/>
          </p:nvPr>
        </p:nvSpPr>
        <p:spPr/>
        <p:txBody>
          <a:bodyPr/>
          <a:lstStyle/>
          <a:p>
            <a:fld id="{785C9DBF-4337-7D47-A8E5-FA082A4D48AB}" type="slidenum">
              <a:rPr lang="en-US" smtClean="0"/>
              <a:t>17</a:t>
            </a:fld>
            <a:endParaRPr lang="en-US"/>
          </a:p>
        </p:txBody>
      </p:sp>
    </p:spTree>
    <p:extLst>
      <p:ext uri="{BB962C8B-B14F-4D97-AF65-F5344CB8AC3E}">
        <p14:creationId xmlns:p14="http://schemas.microsoft.com/office/powerpoint/2010/main" val="2241912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chunks are </a:t>
            </a:r>
            <a:r>
              <a:rPr lang="en-US" b="1" dirty="0"/>
              <a:t>groups of matching words that appear together without being broken up</a:t>
            </a:r>
            <a:r>
              <a:rPr lang="en-US" dirty="0"/>
              <a:t>.</a:t>
            </a:r>
          </a:p>
        </p:txBody>
      </p:sp>
      <p:sp>
        <p:nvSpPr>
          <p:cNvPr id="4" name="Slide Number Placeholder 3"/>
          <p:cNvSpPr>
            <a:spLocks noGrp="1"/>
          </p:cNvSpPr>
          <p:nvPr>
            <p:ph type="sldNum" sz="quarter" idx="5"/>
          </p:nvPr>
        </p:nvSpPr>
        <p:spPr/>
        <p:txBody>
          <a:bodyPr/>
          <a:lstStyle/>
          <a:p>
            <a:fld id="{785C9DBF-4337-7D47-A8E5-FA082A4D48AB}" type="slidenum">
              <a:rPr lang="en-US" smtClean="0"/>
              <a:t>18</a:t>
            </a:fld>
            <a:endParaRPr lang="en-US"/>
          </a:p>
        </p:txBody>
      </p:sp>
    </p:spTree>
    <p:extLst>
      <p:ext uri="{BB962C8B-B14F-4D97-AF65-F5344CB8AC3E}">
        <p14:creationId xmlns:p14="http://schemas.microsoft.com/office/powerpoint/2010/main" val="1102325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just matching exact words, it looks at the </a:t>
            </a:r>
            <a:r>
              <a:rPr lang="en-US" b="1" dirty="0"/>
              <a:t>context</a:t>
            </a:r>
            <a:r>
              <a:rPr lang="en-US" dirty="0"/>
              <a:t> and </a:t>
            </a:r>
            <a:r>
              <a:rPr lang="en-US" b="1" dirty="0"/>
              <a:t>overall similarity</a:t>
            </a:r>
            <a:r>
              <a:rPr lang="en-US" dirty="0"/>
              <a:t> of the sentences.</a:t>
            </a:r>
          </a:p>
          <a:p>
            <a:r>
              <a:rPr lang="en-US" dirty="0"/>
              <a:t>Versatile-BERTScore can handle different types of texts, including pairs, lists, and even single sentences. This versatility makes it a versatile tool for various NLP tasks, from text classification to information retrieval.,,,,,,</a:t>
            </a:r>
          </a:p>
          <a:p>
            <a:r>
              <a:rPr lang="en-US" dirty="0"/>
              <a:t> Despite using advanced models like BERT, BERTScore is still able to provide fast and reliable results. This efficiency is crucial, especially when dealing with large datasets.</a:t>
            </a:r>
          </a:p>
        </p:txBody>
      </p:sp>
      <p:sp>
        <p:nvSpPr>
          <p:cNvPr id="4" name="Slide Number Placeholder 3"/>
          <p:cNvSpPr>
            <a:spLocks noGrp="1"/>
          </p:cNvSpPr>
          <p:nvPr>
            <p:ph type="sldNum" sz="quarter" idx="5"/>
          </p:nvPr>
        </p:nvSpPr>
        <p:spPr/>
        <p:txBody>
          <a:bodyPr/>
          <a:lstStyle/>
          <a:p>
            <a:fld id="{785C9DBF-4337-7D47-A8E5-FA082A4D48AB}" type="slidenum">
              <a:rPr lang="en-US" smtClean="0"/>
              <a:t>19</a:t>
            </a:fld>
            <a:endParaRPr lang="en-US"/>
          </a:p>
        </p:txBody>
      </p:sp>
    </p:spTree>
    <p:extLst>
      <p:ext uri="{BB962C8B-B14F-4D97-AF65-F5344CB8AC3E}">
        <p14:creationId xmlns:p14="http://schemas.microsoft.com/office/powerpoint/2010/main" val="1385927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Pearson Correlation Coefficient:</a:t>
            </a:r>
            <a:endParaRPr lang="en-US" dirty="0"/>
          </a:p>
          <a:p>
            <a:pPr>
              <a:buFont typeface="Arial" panose="020B0604020202020204" pitchFamily="34" charset="0"/>
              <a:buChar char="•"/>
            </a:pPr>
            <a:r>
              <a:rPr lang="en-US" dirty="0"/>
              <a:t>It checks how two variables change together in a </a:t>
            </a:r>
            <a:r>
              <a:rPr lang="en-US" b="1" dirty="0"/>
              <a:t>straight-line (linear)</a:t>
            </a:r>
            <a:r>
              <a:rPr lang="en-US" dirty="0"/>
              <a:t> way.</a:t>
            </a:r>
          </a:p>
          <a:p>
            <a:pPr>
              <a:buFont typeface="Arial" panose="020B0604020202020204" pitchFamily="34" charset="0"/>
              <a:buChar char="•"/>
            </a:pPr>
            <a:r>
              <a:rPr lang="en-US" b="1" dirty="0"/>
              <a:t>Example:</a:t>
            </a:r>
            <a:r>
              <a:rPr lang="en-US" dirty="0"/>
              <a:t> student with Higher study hours and higher grades often have a positive Pearson correlation.</a:t>
            </a:r>
          </a:p>
          <a:p>
            <a:r>
              <a:rPr lang="en-US" b="1" dirty="0"/>
              <a:t>Cohen's Kappa:</a:t>
            </a:r>
            <a:endParaRPr lang="en-US" dirty="0"/>
          </a:p>
          <a:p>
            <a:pPr>
              <a:buFont typeface="Arial" panose="020B0604020202020204" pitchFamily="34" charset="0"/>
              <a:buChar char="•"/>
            </a:pPr>
            <a:r>
              <a:rPr lang="en-US" dirty="0"/>
              <a:t>It measures how much two people (or systems) agree when categorizing or rating something, while ignoring agreement by chance.</a:t>
            </a:r>
          </a:p>
          <a:p>
            <a:pPr>
              <a:buFont typeface="Arial" panose="020B0604020202020204" pitchFamily="34" charset="0"/>
              <a:buChar char="•"/>
            </a:pPr>
            <a:r>
              <a:rPr lang="en-US" b="1" dirty="0"/>
              <a:t>Example:</a:t>
            </a:r>
            <a:r>
              <a:rPr lang="en-US" dirty="0"/>
              <a:t> Two doctors diagnosing the same patients—Cohen’s Kappa measures how consistently they agree.</a:t>
            </a:r>
          </a:p>
          <a:p>
            <a:r>
              <a:rPr lang="en-US" b="1" dirty="0"/>
              <a:t>Spearman's Rank Correlation Coefficient:</a:t>
            </a:r>
            <a:endParaRPr lang="en-US" dirty="0"/>
          </a:p>
          <a:p>
            <a:pPr>
              <a:buFont typeface="Arial" panose="020B0604020202020204" pitchFamily="34" charset="0"/>
              <a:buChar char="•"/>
            </a:pPr>
            <a:r>
              <a:rPr lang="en-US" dirty="0"/>
              <a:t>It checks the </a:t>
            </a:r>
            <a:r>
              <a:rPr lang="en-US" b="1" dirty="0"/>
              <a:t>order</a:t>
            </a:r>
            <a:r>
              <a:rPr lang="en-US" dirty="0"/>
              <a:t> or ranking relationship between two variables (not necessarily in a straight line).</a:t>
            </a:r>
          </a:p>
          <a:p>
            <a:pPr>
              <a:buFont typeface="Arial" panose="020B0604020202020204" pitchFamily="34" charset="0"/>
              <a:buChar char="•"/>
            </a:pPr>
            <a:r>
              <a:rPr lang="en-US" b="1" dirty="0"/>
              <a:t>Example:</a:t>
            </a:r>
            <a:r>
              <a:rPr lang="en-US" dirty="0"/>
              <a:t> Ranking of students by height compared to their ranking by weight.</a:t>
            </a:r>
          </a:p>
          <a:p>
            <a:endParaRPr lang="en-US" dirty="0"/>
          </a:p>
        </p:txBody>
      </p:sp>
      <p:sp>
        <p:nvSpPr>
          <p:cNvPr id="4" name="Slide Number Placeholder 3"/>
          <p:cNvSpPr>
            <a:spLocks noGrp="1"/>
          </p:cNvSpPr>
          <p:nvPr>
            <p:ph type="sldNum" sz="quarter" idx="5"/>
          </p:nvPr>
        </p:nvSpPr>
        <p:spPr/>
        <p:txBody>
          <a:bodyPr/>
          <a:lstStyle/>
          <a:p>
            <a:fld id="{785C9DBF-4337-7D47-A8E5-FA082A4D48AB}" type="slidenum">
              <a:rPr lang="en-US" smtClean="0"/>
              <a:t>21</a:t>
            </a:fld>
            <a:endParaRPr lang="en-US"/>
          </a:p>
        </p:txBody>
      </p:sp>
    </p:spTree>
    <p:extLst>
      <p:ext uri="{BB962C8B-B14F-4D97-AF65-F5344CB8AC3E}">
        <p14:creationId xmlns:p14="http://schemas.microsoft.com/office/powerpoint/2010/main" val="4216990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only </a:t>
            </a:r>
            <a:r>
              <a:rPr lang="en-US" b="1" dirty="0"/>
              <a:t>very accurate and closely matching translations</a:t>
            </a:r>
            <a:r>
              <a:rPr lang="en-US" dirty="0"/>
              <a:t> are used. A similarity score measures how similar the meaning of two sentences is, and only pairs with a score </a:t>
            </a:r>
            <a:r>
              <a:rPr lang="en-US" b="1" dirty="0"/>
              <a:t>higher than 0.9</a:t>
            </a:r>
            <a:r>
              <a:rPr lang="en-US" dirty="0"/>
              <a:t> (almost identical meaning) are kept for high-quality translations.</a:t>
            </a:r>
          </a:p>
        </p:txBody>
      </p:sp>
      <p:sp>
        <p:nvSpPr>
          <p:cNvPr id="4" name="Slide Number Placeholder 3"/>
          <p:cNvSpPr>
            <a:spLocks noGrp="1"/>
          </p:cNvSpPr>
          <p:nvPr>
            <p:ph type="sldNum" sz="quarter" idx="5"/>
          </p:nvPr>
        </p:nvSpPr>
        <p:spPr/>
        <p:txBody>
          <a:bodyPr/>
          <a:lstStyle/>
          <a:p>
            <a:fld id="{785C9DBF-4337-7D47-A8E5-FA082A4D48AB}" type="slidenum">
              <a:rPr lang="en-US" smtClean="0"/>
              <a:t>22</a:t>
            </a:fld>
            <a:endParaRPr lang="en-US"/>
          </a:p>
        </p:txBody>
      </p:sp>
    </p:spTree>
    <p:extLst>
      <p:ext uri="{BB962C8B-B14F-4D97-AF65-F5344CB8AC3E}">
        <p14:creationId xmlns:p14="http://schemas.microsoft.com/office/powerpoint/2010/main" val="2543081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because they charge money based on the number of </a:t>
            </a:r>
            <a:r>
              <a:rPr lang="en-US" b="1" dirty="0"/>
              <a:t>tokens</a:t>
            </a:r>
            <a:r>
              <a:rPr lang="en-US" dirty="0"/>
              <a:t> (words or parts of words) they generate. Translating </a:t>
            </a:r>
            <a:r>
              <a:rPr lang="en-US" b="1" dirty="0"/>
              <a:t>1,000 sentences</a:t>
            </a:r>
            <a:r>
              <a:rPr lang="en-US" dirty="0"/>
              <a:t> can involve a lot of tokens, so the cost adds up quickly.</a:t>
            </a:r>
          </a:p>
        </p:txBody>
      </p:sp>
      <p:sp>
        <p:nvSpPr>
          <p:cNvPr id="4" name="Slide Number Placeholder 3"/>
          <p:cNvSpPr>
            <a:spLocks noGrp="1"/>
          </p:cNvSpPr>
          <p:nvPr>
            <p:ph type="sldNum" sz="quarter" idx="5"/>
          </p:nvPr>
        </p:nvSpPr>
        <p:spPr/>
        <p:txBody>
          <a:bodyPr/>
          <a:lstStyle/>
          <a:p>
            <a:fld id="{785C9DBF-4337-7D47-A8E5-FA082A4D48AB}" type="slidenum">
              <a:rPr lang="en-US" smtClean="0"/>
              <a:t>36</a:t>
            </a:fld>
            <a:endParaRPr lang="en-US"/>
          </a:p>
        </p:txBody>
      </p:sp>
    </p:spTree>
    <p:extLst>
      <p:ext uri="{BB962C8B-B14F-4D97-AF65-F5344CB8AC3E}">
        <p14:creationId xmlns:p14="http://schemas.microsoft.com/office/powerpoint/2010/main" val="2219765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refers to the use of computer programs to translate text from one language to another without requiring a human translator. It's often called automated translation.,,</a:t>
            </a:r>
            <a:r>
              <a:rPr lang="en-US" b="1" dirty="0"/>
              <a:t> Global Communication:</a:t>
            </a:r>
            <a:br>
              <a:rPr lang="en-US" dirty="0"/>
            </a:br>
            <a:r>
              <a:rPr lang="en-US" dirty="0"/>
              <a:t>Helps people and businesses talk across different languages, making it easier to connect worldwide.</a:t>
            </a:r>
          </a:p>
          <a:p>
            <a:r>
              <a:rPr lang="en-US" b="1" dirty="0"/>
              <a:t>Speed:</a:t>
            </a:r>
            <a:br>
              <a:rPr lang="en-US" dirty="0"/>
            </a:br>
            <a:r>
              <a:rPr lang="en-US" dirty="0"/>
              <a:t>Quickly translates large amounts of text, saving time for urgent tasks.</a:t>
            </a:r>
          </a:p>
          <a:p>
            <a:endParaRPr lang="en-US" dirty="0"/>
          </a:p>
        </p:txBody>
      </p:sp>
      <p:sp>
        <p:nvSpPr>
          <p:cNvPr id="4" name="Slide Number Placeholder 3"/>
          <p:cNvSpPr>
            <a:spLocks noGrp="1"/>
          </p:cNvSpPr>
          <p:nvPr>
            <p:ph type="sldNum" sz="quarter" idx="5"/>
          </p:nvPr>
        </p:nvSpPr>
        <p:spPr/>
        <p:txBody>
          <a:bodyPr/>
          <a:lstStyle/>
          <a:p>
            <a:fld id="{785C9DBF-4337-7D47-A8E5-FA082A4D48AB}" type="slidenum">
              <a:rPr lang="en-US" smtClean="0"/>
              <a:t>3</a:t>
            </a:fld>
            <a:endParaRPr lang="en-US"/>
          </a:p>
        </p:txBody>
      </p:sp>
    </p:spTree>
    <p:extLst>
      <p:ext uri="{BB962C8B-B14F-4D97-AF65-F5344CB8AC3E}">
        <p14:creationId xmlns:p14="http://schemas.microsoft.com/office/powerpoint/2010/main" val="651538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5C9DBF-4337-7D47-A8E5-FA082A4D48AB}" type="slidenum">
              <a:rPr lang="en-US" smtClean="0"/>
              <a:t>43</a:t>
            </a:fld>
            <a:endParaRPr lang="en-US"/>
          </a:p>
        </p:txBody>
      </p:sp>
    </p:spTree>
    <p:extLst>
      <p:ext uri="{BB962C8B-B14F-4D97-AF65-F5344CB8AC3E}">
        <p14:creationId xmlns:p14="http://schemas.microsoft.com/office/powerpoint/2010/main" val="68945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a:t>India has more than 22 main languages, but most information online is in English. This makes it hard for many people to understand information in their native language. </a:t>
            </a:r>
            <a:r>
              <a:rPr lang="en-US" b="1" dirty="0"/>
              <a:t>Machine Translation (MT)</a:t>
            </a:r>
            <a:r>
              <a:rPr lang="en-US" dirty="0"/>
              <a:t> helps by translating this content into local languages, making communication easier for everyone, including locals and travelers.1.</a:t>
            </a:r>
            <a:r>
              <a:rPr lang="en-US" sz="1200" dirty="0"/>
              <a:t>Facilitates Tourism: Helps travelers communicate with locals in Indian languages, Improves Accessibility: Makes digital content available to non-English speakers., Boosts Communication: Bridges language gaps for businesses and communities-</a:t>
            </a:r>
            <a:r>
              <a:rPr lang="en-US" dirty="0"/>
              <a:t>Helps people connect and share ideas, even if they speak different languages.</a:t>
            </a:r>
            <a:endParaRPr lang="en-US" sz="1200" dirty="0"/>
          </a:p>
          <a:p>
            <a:pPr marL="0" indent="0">
              <a:buNone/>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785C9DBF-4337-7D47-A8E5-FA082A4D48AB}" type="slidenum">
              <a:rPr lang="en-US" smtClean="0"/>
              <a:t>4</a:t>
            </a:fld>
            <a:endParaRPr lang="en-US"/>
          </a:p>
        </p:txBody>
      </p:sp>
    </p:spTree>
    <p:extLst>
      <p:ext uri="{BB962C8B-B14F-4D97-AF65-F5344CB8AC3E}">
        <p14:creationId xmlns:p14="http://schemas.microsoft.com/office/powerpoint/2010/main" val="3348291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Rule-Based MT (RBMT):</a:t>
            </a:r>
            <a:br>
              <a:rPr lang="en-US" dirty="0"/>
            </a:br>
            <a:r>
              <a:rPr lang="en-US" dirty="0"/>
              <a:t>Think of this as translation done using a big set of grammar and language rules. Humans create these rules, and the system follows them strictly to translate text.</a:t>
            </a:r>
          </a:p>
          <a:p>
            <a:r>
              <a:rPr lang="en-US" b="1" dirty="0"/>
              <a:t>Statistical MT (SMT):</a:t>
            </a:r>
            <a:br>
              <a:rPr lang="en-US" dirty="0"/>
            </a:br>
            <a:r>
              <a:rPr lang="en-US" dirty="0"/>
              <a:t>This type relies on patterns. It looks at lots of examples of translated text and uses statistics (math models) to guess the best translation.</a:t>
            </a:r>
          </a:p>
          <a:p>
            <a:r>
              <a:rPr lang="en-US" b="1" dirty="0"/>
              <a:t>Neural MT (NMT):</a:t>
            </a:r>
            <a:br>
              <a:rPr lang="en-US" dirty="0"/>
            </a:br>
            <a:r>
              <a:rPr lang="en-US" dirty="0"/>
              <a:t>This is the smart one! It uses artificial intelligence (AI) to learn languages like a human. It looks at the context and meaning, making translations more natural and accurate.</a:t>
            </a:r>
          </a:p>
          <a:p>
            <a:endParaRPr lang="en-US" dirty="0"/>
          </a:p>
        </p:txBody>
      </p:sp>
      <p:sp>
        <p:nvSpPr>
          <p:cNvPr id="4" name="Slide Number Placeholder 3"/>
          <p:cNvSpPr>
            <a:spLocks noGrp="1"/>
          </p:cNvSpPr>
          <p:nvPr>
            <p:ph type="sldNum" sz="quarter" idx="5"/>
          </p:nvPr>
        </p:nvSpPr>
        <p:spPr/>
        <p:txBody>
          <a:bodyPr/>
          <a:lstStyle/>
          <a:p>
            <a:fld id="{785C9DBF-4337-7D47-A8E5-FA082A4D48AB}" type="slidenum">
              <a:rPr lang="en-US" smtClean="0"/>
              <a:t>5</a:t>
            </a:fld>
            <a:endParaRPr lang="en-US"/>
          </a:p>
        </p:txBody>
      </p:sp>
    </p:spTree>
    <p:extLst>
      <p:ext uri="{BB962C8B-B14F-4D97-AF65-F5344CB8AC3E}">
        <p14:creationId xmlns:p14="http://schemas.microsoft.com/office/powerpoint/2010/main" val="1572490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are Large Language Models (LLMs)?</a:t>
            </a:r>
          </a:p>
          <a:p>
            <a:r>
              <a:rPr lang="en-US" dirty="0"/>
              <a:t>LLMs are super-smart AI programs that can understand and create text like a human. They are trained on a lot of information from books, websites, and other text.</a:t>
            </a:r>
          </a:p>
          <a:p>
            <a:r>
              <a:rPr lang="en-US" b="1" dirty="0"/>
              <a:t>Examples of LLMs:</a:t>
            </a:r>
          </a:p>
          <a:p>
            <a:pPr>
              <a:buFont typeface="Arial" panose="020B0604020202020204" pitchFamily="34" charset="0"/>
              <a:buChar char="•"/>
            </a:pPr>
            <a:r>
              <a:rPr lang="en-US" dirty="0"/>
              <a:t>OpenAI's GPT</a:t>
            </a:r>
          </a:p>
          <a:p>
            <a:pPr>
              <a:buFont typeface="Arial" panose="020B0604020202020204" pitchFamily="34" charset="0"/>
              <a:buChar char="•"/>
            </a:pPr>
            <a:r>
              <a:rPr lang="en-US" dirty="0"/>
              <a:t>Google's </a:t>
            </a:r>
            <a:r>
              <a:rPr lang="en-US" dirty="0" err="1"/>
              <a:t>PaLM</a:t>
            </a:r>
            <a:endParaRPr lang="en-US" dirty="0"/>
          </a:p>
          <a:p>
            <a:pPr>
              <a:buFont typeface="Arial" panose="020B0604020202020204" pitchFamily="34" charset="0"/>
              <a:buChar char="•"/>
            </a:pPr>
            <a:r>
              <a:rPr lang="en-US" dirty="0"/>
              <a:t>Meta's </a:t>
            </a:r>
            <a:r>
              <a:rPr lang="en-US" dirty="0" err="1"/>
              <a:t>LLaMA</a:t>
            </a:r>
            <a:endParaRPr lang="en-US" dirty="0"/>
          </a:p>
          <a:p>
            <a:r>
              <a:rPr lang="en-US" b="1" dirty="0"/>
              <a:t>Why are LLMs Useful?</a:t>
            </a:r>
          </a:p>
          <a:p>
            <a:pPr>
              <a:buFont typeface="+mj-lt"/>
              <a:buAutoNum type="arabicPeriod"/>
            </a:pPr>
            <a:r>
              <a:rPr lang="en-US" b="1" dirty="0"/>
              <a:t>Help Underrepresented Languages:</a:t>
            </a:r>
            <a:br>
              <a:rPr lang="en-US" dirty="0"/>
            </a:br>
            <a:r>
              <a:rPr lang="en-US" dirty="0"/>
              <a:t>They work well even if there isn’t much data available in a specific language.</a:t>
            </a:r>
          </a:p>
          <a:p>
            <a:pPr>
              <a:buFont typeface="+mj-lt"/>
              <a:buAutoNum type="arabicPeriod"/>
            </a:pPr>
            <a:r>
              <a:rPr lang="en-US" b="1" dirty="0"/>
              <a:t>Speed:</a:t>
            </a:r>
            <a:br>
              <a:rPr lang="en-US" dirty="0"/>
            </a:br>
            <a:r>
              <a:rPr lang="en-US" dirty="0"/>
              <a:t>They translate text way faster than humans.</a:t>
            </a:r>
          </a:p>
          <a:p>
            <a:pPr>
              <a:buFont typeface="+mj-lt"/>
              <a:buAutoNum type="arabicPeriod"/>
            </a:pPr>
            <a:r>
              <a:rPr lang="en-US" b="1" dirty="0"/>
              <a:t>Versatility:</a:t>
            </a:r>
            <a:br>
              <a:rPr lang="en-US" dirty="0"/>
            </a:br>
            <a:r>
              <a:rPr lang="en-US" dirty="0"/>
              <a:t>They handle all kinds of text, like formal documents or casual chats.</a:t>
            </a:r>
          </a:p>
          <a:p>
            <a:endParaRPr lang="en-US" dirty="0"/>
          </a:p>
        </p:txBody>
      </p:sp>
      <p:sp>
        <p:nvSpPr>
          <p:cNvPr id="4" name="Slide Number Placeholder 3"/>
          <p:cNvSpPr>
            <a:spLocks noGrp="1"/>
          </p:cNvSpPr>
          <p:nvPr>
            <p:ph type="sldNum" sz="quarter" idx="5"/>
          </p:nvPr>
        </p:nvSpPr>
        <p:spPr/>
        <p:txBody>
          <a:bodyPr/>
          <a:lstStyle/>
          <a:p>
            <a:fld id="{785C9DBF-4337-7D47-A8E5-FA082A4D48AB}" type="slidenum">
              <a:rPr lang="en-US" smtClean="0"/>
              <a:t>6</a:t>
            </a:fld>
            <a:endParaRPr lang="en-US"/>
          </a:p>
        </p:txBody>
      </p:sp>
    </p:spTree>
    <p:extLst>
      <p:ext uri="{BB962C8B-B14F-4D97-AF65-F5344CB8AC3E}">
        <p14:creationId xmlns:p14="http://schemas.microsoft.com/office/powerpoint/2010/main" val="3849055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LLMs Improve Machine Translation (MT):</a:t>
            </a:r>
          </a:p>
          <a:p>
            <a:r>
              <a:rPr lang="en-US" dirty="0"/>
              <a:t>LLMs (Large Language Models) have made machine translation much smarter and better than older statistical methods.</a:t>
            </a:r>
          </a:p>
          <a:p>
            <a:r>
              <a:rPr lang="en-US" b="1" dirty="0"/>
              <a:t>Why LLMs are Great for Translation:</a:t>
            </a:r>
          </a:p>
          <a:p>
            <a:pPr>
              <a:buFont typeface="+mj-lt"/>
              <a:buAutoNum type="arabicPeriod"/>
            </a:pPr>
            <a:r>
              <a:rPr lang="en-US" b="1" dirty="0"/>
              <a:t>Adaptability:</a:t>
            </a:r>
            <a:br>
              <a:rPr lang="en-US" dirty="0"/>
            </a:br>
            <a:r>
              <a:rPr lang="en-US" dirty="0"/>
              <a:t>They can handle different languages, topics, and even tricky contexts much more effectively.</a:t>
            </a:r>
          </a:p>
          <a:p>
            <a:pPr>
              <a:buFont typeface="+mj-lt"/>
              <a:buAutoNum type="arabicPeriod"/>
            </a:pPr>
            <a:r>
              <a:rPr lang="en-US" b="1" dirty="0"/>
              <a:t>Less Need for Bilingual Data:</a:t>
            </a:r>
            <a:br>
              <a:rPr lang="en-US" dirty="0"/>
            </a:br>
            <a:r>
              <a:rPr lang="en-US" dirty="0"/>
              <a:t>Unlike older methods that required lots of examples in both languages, LLMs can still work well even with limited translation data.</a:t>
            </a:r>
          </a:p>
          <a:p>
            <a:endParaRPr lang="en-US" dirty="0"/>
          </a:p>
        </p:txBody>
      </p:sp>
      <p:sp>
        <p:nvSpPr>
          <p:cNvPr id="4" name="Slide Number Placeholder 3"/>
          <p:cNvSpPr>
            <a:spLocks noGrp="1"/>
          </p:cNvSpPr>
          <p:nvPr>
            <p:ph type="sldNum" sz="quarter" idx="5"/>
          </p:nvPr>
        </p:nvSpPr>
        <p:spPr/>
        <p:txBody>
          <a:bodyPr/>
          <a:lstStyle/>
          <a:p>
            <a:fld id="{785C9DBF-4337-7D47-A8E5-FA082A4D48AB}" type="slidenum">
              <a:rPr lang="en-US" smtClean="0"/>
              <a:t>7</a:t>
            </a:fld>
            <a:endParaRPr lang="en-US"/>
          </a:p>
        </p:txBody>
      </p:sp>
    </p:spTree>
    <p:extLst>
      <p:ext uri="{BB962C8B-B14F-4D97-AF65-F5344CB8AC3E}">
        <p14:creationId xmlns:p14="http://schemas.microsoft.com/office/powerpoint/2010/main" val="12197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is to check how well Large Language Models (LLMs), like GPT-3.5 and LLaMA-v3, can translate English into Indian languages. This is done by testing their performance using both human feedback and computer-based evaluation tools.</a:t>
            </a:r>
          </a:p>
        </p:txBody>
      </p:sp>
      <p:sp>
        <p:nvSpPr>
          <p:cNvPr id="4" name="Slide Number Placeholder 3"/>
          <p:cNvSpPr>
            <a:spLocks noGrp="1"/>
          </p:cNvSpPr>
          <p:nvPr>
            <p:ph type="sldNum" sz="quarter" idx="5"/>
          </p:nvPr>
        </p:nvSpPr>
        <p:spPr/>
        <p:txBody>
          <a:bodyPr/>
          <a:lstStyle/>
          <a:p>
            <a:fld id="{785C9DBF-4337-7D47-A8E5-FA082A4D48AB}" type="slidenum">
              <a:rPr lang="en-US" smtClean="0"/>
              <a:t>8</a:t>
            </a:fld>
            <a:endParaRPr lang="en-US"/>
          </a:p>
        </p:txBody>
      </p:sp>
    </p:spTree>
    <p:extLst>
      <p:ext uri="{BB962C8B-B14F-4D97-AF65-F5344CB8AC3E}">
        <p14:creationId xmlns:p14="http://schemas.microsoft.com/office/powerpoint/2010/main" val="3130847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good are LLMs at translating English sentences into Indian languages?</a:t>
            </a:r>
            <a:br>
              <a:rPr lang="en-US" dirty="0"/>
            </a:br>
            <a:r>
              <a:rPr lang="en-US" dirty="0"/>
              <a:t>(Are the translations accurate and understandable?)</a:t>
            </a:r>
          </a:p>
          <a:p>
            <a:r>
              <a:rPr lang="en-US" b="1" dirty="0"/>
              <a:t>Can we trust machine translation (MT) tools to judge LLM-generated translations?</a:t>
            </a:r>
            <a:br>
              <a:rPr lang="en-US" dirty="0"/>
            </a:br>
            <a:r>
              <a:rPr lang="en-US" dirty="0"/>
              <a:t>(How reliable are automated tools for checking the quality of translations?)</a:t>
            </a:r>
          </a:p>
          <a:p>
            <a:r>
              <a:rPr lang="en-US" b="1" dirty="0"/>
              <a:t>Can adding helpful prompts improve LLM translations?</a:t>
            </a:r>
            <a:br>
              <a:rPr lang="en-US" dirty="0"/>
            </a:br>
            <a:r>
              <a:rPr lang="en-US" dirty="0"/>
              <a:t>(Does giving more context or specific instructions make translations better?)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ea typeface="Aptos" panose="020B0004020202020204" pitchFamily="34" charset="0"/>
                <a:cs typeface="Arial" panose="020B0604020202020204" pitchFamily="34" charset="0"/>
              </a:rPr>
              <a:t>In this work, above research questions are answered using state-of-the-art LLMs – GPT-3.5, GPT-4 and LLaMA, and a large recent MT dataset of Indian languages. </a:t>
            </a:r>
          </a:p>
          <a:p>
            <a:endParaRPr lang="en-US" dirty="0"/>
          </a:p>
        </p:txBody>
      </p:sp>
      <p:sp>
        <p:nvSpPr>
          <p:cNvPr id="4" name="Slide Number Placeholder 3"/>
          <p:cNvSpPr>
            <a:spLocks noGrp="1"/>
          </p:cNvSpPr>
          <p:nvPr>
            <p:ph type="sldNum" sz="quarter" idx="5"/>
          </p:nvPr>
        </p:nvSpPr>
        <p:spPr/>
        <p:txBody>
          <a:bodyPr/>
          <a:lstStyle/>
          <a:p>
            <a:fld id="{785C9DBF-4337-7D47-A8E5-FA082A4D48AB}" type="slidenum">
              <a:rPr lang="en-US" smtClean="0"/>
              <a:t>9</a:t>
            </a:fld>
            <a:endParaRPr lang="en-US"/>
          </a:p>
        </p:txBody>
      </p:sp>
    </p:spTree>
    <p:extLst>
      <p:ext uri="{BB962C8B-B14F-4D97-AF65-F5344CB8AC3E}">
        <p14:creationId xmlns:p14="http://schemas.microsoft.com/office/powerpoint/2010/main" val="2571721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 </a:t>
            </a:r>
            <a:r>
              <a:rPr lang="en-US" sz="1800" dirty="0">
                <a:effectLst/>
                <a:latin typeface="Times New Roman" panose="02020603050405020304" pitchFamily="18" charset="0"/>
                <a:ea typeface="Aptos" panose="020B0004020202020204" pitchFamily="34" charset="0"/>
                <a:cs typeface="Arial" panose="020B0604020202020204" pitchFamily="34" charset="0"/>
              </a:rPr>
              <a:t>Multilingual tourist assistance using </a:t>
            </a:r>
            <a:r>
              <a:rPr lang="en-US" sz="1800" dirty="0" err="1">
                <a:effectLst/>
                <a:latin typeface="Times New Roman" panose="02020603050405020304" pitchFamily="18" charset="0"/>
                <a:ea typeface="Aptos" panose="020B0004020202020204" pitchFamily="34" charset="0"/>
                <a:cs typeface="Arial" panose="020B0604020202020204" pitchFamily="34" charset="0"/>
              </a:rPr>
              <a:t>chatgpt</a:t>
            </a:r>
            <a:r>
              <a:rPr lang="en-US" sz="1800" dirty="0">
                <a:effectLst/>
                <a:latin typeface="Times New Roman" panose="02020603050405020304" pitchFamily="18" charset="0"/>
                <a:ea typeface="Aptos" panose="020B0004020202020204" pitchFamily="34" charset="0"/>
                <a:cs typeface="Arial" panose="020B0604020202020204" pitchFamily="34" charset="0"/>
              </a:rPr>
              <a:t>: Comparing capabilities in </a:t>
            </a:r>
            <a:r>
              <a:rPr lang="en-US" sz="1800" dirty="0" err="1">
                <a:effectLst/>
                <a:latin typeface="Times New Roman" panose="02020603050405020304" pitchFamily="18" charset="0"/>
                <a:ea typeface="Aptos" panose="020B0004020202020204" pitchFamily="34" charset="0"/>
                <a:cs typeface="Arial" panose="020B0604020202020204" pitchFamily="34" charset="0"/>
              </a:rPr>
              <a:t>hindi</a:t>
            </a:r>
            <a:r>
              <a:rPr lang="en-US" sz="1800" dirty="0">
                <a:effectLst/>
                <a:latin typeface="Times New Roman" panose="02020603050405020304" pitchFamily="18" charset="0"/>
                <a:ea typeface="Aptos" panose="020B0004020202020204" pitchFamily="34" charset="0"/>
                <a:cs typeface="Arial" panose="020B0604020202020204" pitchFamily="34" charset="0"/>
              </a:rPr>
              <a:t>, </a:t>
            </a:r>
            <a:r>
              <a:rPr lang="en-US" sz="1800" dirty="0" err="1">
                <a:effectLst/>
                <a:latin typeface="Times New Roman" panose="02020603050405020304" pitchFamily="18" charset="0"/>
                <a:ea typeface="Aptos" panose="020B0004020202020204" pitchFamily="34" charset="0"/>
                <a:cs typeface="Arial" panose="020B0604020202020204" pitchFamily="34" charset="0"/>
              </a:rPr>
              <a:t>telugu</a:t>
            </a:r>
            <a:r>
              <a:rPr lang="en-US" sz="1800" dirty="0">
                <a:effectLst/>
                <a:latin typeface="Times New Roman" panose="02020603050405020304" pitchFamily="18" charset="0"/>
                <a:ea typeface="Aptos" panose="020B0004020202020204" pitchFamily="34" charset="0"/>
                <a:cs typeface="Arial" panose="020B0604020202020204" pitchFamily="34" charset="0"/>
              </a:rPr>
              <a:t>, and </a:t>
            </a:r>
            <a:r>
              <a:rPr lang="en-US" sz="1800" dirty="0" err="1">
                <a:effectLst/>
                <a:latin typeface="Times New Roman" panose="02020603050405020304" pitchFamily="18" charset="0"/>
                <a:ea typeface="Aptos" panose="020B0004020202020204" pitchFamily="34" charset="0"/>
                <a:cs typeface="Arial" panose="020B0604020202020204" pitchFamily="34" charset="0"/>
              </a:rPr>
              <a:t>kannada</a:t>
            </a:r>
            <a:r>
              <a:rPr lang="en-US" sz="1800" dirty="0">
                <a:effectLst/>
                <a:latin typeface="Times New Roman" panose="02020603050405020304" pitchFamily="18" charset="0"/>
                <a:ea typeface="Aptos" panose="020B0004020202020204" pitchFamily="34" charset="0"/>
                <a:cs typeface="Arial" panose="020B0604020202020204" pitchFamily="34" charset="0"/>
              </a:rPr>
              <a:t>.</a:t>
            </a:r>
            <a:r>
              <a:rPr lang="en-US" dirty="0">
                <a:effectLst/>
              </a:rPr>
              <a:t> </a:t>
            </a:r>
            <a:endParaRPr lang="en-US" dirty="0"/>
          </a:p>
        </p:txBody>
      </p:sp>
      <p:sp>
        <p:nvSpPr>
          <p:cNvPr id="4" name="Slide Number Placeholder 3"/>
          <p:cNvSpPr>
            <a:spLocks noGrp="1"/>
          </p:cNvSpPr>
          <p:nvPr>
            <p:ph type="sldNum" sz="quarter" idx="5"/>
          </p:nvPr>
        </p:nvSpPr>
        <p:spPr/>
        <p:txBody>
          <a:bodyPr/>
          <a:lstStyle/>
          <a:p>
            <a:fld id="{785C9DBF-4337-7D47-A8E5-FA082A4D48AB}" type="slidenum">
              <a:rPr lang="en-US" smtClean="0"/>
              <a:t>11</a:t>
            </a:fld>
            <a:endParaRPr lang="en-US"/>
          </a:p>
        </p:txBody>
      </p:sp>
    </p:spTree>
    <p:extLst>
      <p:ext uri="{BB962C8B-B14F-4D97-AF65-F5344CB8AC3E}">
        <p14:creationId xmlns:p14="http://schemas.microsoft.com/office/powerpoint/2010/main" val="435213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EF49488-A797-924C-A6AD-650E96463B2B}"/>
              </a:ext>
            </a:extLst>
          </p:cNvPr>
          <p:cNvSpPr/>
          <p:nvPr userDrawn="1"/>
        </p:nvSpPr>
        <p:spPr>
          <a:xfrm>
            <a:off x="0" y="4787775"/>
            <a:ext cx="12192001" cy="2070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B4E5E9-11DD-6544-B4D1-59FF49CBAD22}"/>
              </a:ext>
            </a:extLst>
          </p:cNvPr>
          <p:cNvSpPr>
            <a:spLocks noGrp="1"/>
          </p:cNvSpPr>
          <p:nvPr>
            <p:ph type="ctrTitle"/>
          </p:nvPr>
        </p:nvSpPr>
        <p:spPr>
          <a:xfrm>
            <a:off x="1524000" y="1122363"/>
            <a:ext cx="9144000" cy="2387600"/>
          </a:xfrm>
        </p:spPr>
        <p:txBody>
          <a:bodyPr anchor="b"/>
          <a:lstStyle>
            <a:lvl1pPr algn="ctr">
              <a:defRPr sz="6000" b="1">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CD42DF78-3779-0A47-8BE7-9235DA9F5C1C}"/>
              </a:ext>
            </a:extLst>
          </p:cNvPr>
          <p:cNvSpPr>
            <a:spLocks noGrp="1"/>
          </p:cNvSpPr>
          <p:nvPr>
            <p:ph type="subTitle" idx="1"/>
          </p:nvPr>
        </p:nvSpPr>
        <p:spPr>
          <a:xfrm>
            <a:off x="1524000" y="3602038"/>
            <a:ext cx="9144000" cy="982319"/>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2" name="Rectangle 11">
            <a:extLst>
              <a:ext uri="{FF2B5EF4-FFF2-40B4-BE49-F238E27FC236}">
                <a16:creationId xmlns:a16="http://schemas.microsoft.com/office/drawing/2014/main" id="{C4E3ADC3-6D91-7640-8907-B815A5828D38}"/>
              </a:ext>
            </a:extLst>
          </p:cNvPr>
          <p:cNvSpPr/>
          <p:nvPr userDrawn="1"/>
        </p:nvSpPr>
        <p:spPr>
          <a:xfrm>
            <a:off x="0" y="0"/>
            <a:ext cx="12192000" cy="210065"/>
          </a:xfrm>
          <a:prstGeom prst="rect">
            <a:avLst/>
          </a:prstGeom>
          <a:solidFill>
            <a:srgbClr val="FF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and yellow logo&#10;&#10;Description automatically generated">
            <a:extLst>
              <a:ext uri="{FF2B5EF4-FFF2-40B4-BE49-F238E27FC236}">
                <a16:creationId xmlns:a16="http://schemas.microsoft.com/office/drawing/2014/main" id="{0C831901-9DAE-97CE-8321-1ED70A5FC799}"/>
              </a:ext>
            </a:extLst>
          </p:cNvPr>
          <p:cNvPicPr>
            <a:picLocks noChangeAspect="1"/>
          </p:cNvPicPr>
          <p:nvPr userDrawn="1"/>
        </p:nvPicPr>
        <p:blipFill>
          <a:blip r:embed="rId2"/>
          <a:stretch>
            <a:fillRect/>
          </a:stretch>
        </p:blipFill>
        <p:spPr>
          <a:xfrm>
            <a:off x="4366591" y="5052950"/>
            <a:ext cx="3458818" cy="1578681"/>
          </a:xfrm>
          <a:prstGeom prst="rect">
            <a:avLst/>
          </a:prstGeom>
        </p:spPr>
      </p:pic>
    </p:spTree>
    <p:extLst>
      <p:ext uri="{BB962C8B-B14F-4D97-AF65-F5344CB8AC3E}">
        <p14:creationId xmlns:p14="http://schemas.microsoft.com/office/powerpoint/2010/main" val="428168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47CC-2C8B-2349-BD3C-CDE7403E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EA3613-6AE8-694A-A6F7-ED8F99A3D1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95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9187B4-A895-2242-BB40-51FCC1036FE9}"/>
              </a:ext>
            </a:extLst>
          </p:cNvPr>
          <p:cNvSpPr>
            <a:spLocks noGrp="1"/>
          </p:cNvSpPr>
          <p:nvPr>
            <p:ph type="title" orient="vert"/>
          </p:nvPr>
        </p:nvSpPr>
        <p:spPr>
          <a:xfrm>
            <a:off x="8724900" y="365125"/>
            <a:ext cx="2628900" cy="54641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746F19-E246-E44A-9C81-260793EC93CC}"/>
              </a:ext>
            </a:extLst>
          </p:cNvPr>
          <p:cNvSpPr>
            <a:spLocks noGrp="1"/>
          </p:cNvSpPr>
          <p:nvPr>
            <p:ph type="body" orient="vert" idx="1"/>
          </p:nvPr>
        </p:nvSpPr>
        <p:spPr>
          <a:xfrm>
            <a:off x="838200" y="365125"/>
            <a:ext cx="7734300" cy="5464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449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04D4-BEB0-B342-A221-9BBE3288DA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8BC30A-6AE0-7148-917C-90BEAE68F5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44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EA0B5-B18B-5D4B-B776-ADE317FA56B2}"/>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BC5AE6B-7EE9-C943-85CE-15AEAC299A48}"/>
              </a:ext>
            </a:extLst>
          </p:cNvPr>
          <p:cNvSpPr>
            <a:spLocks noGrp="1"/>
          </p:cNvSpPr>
          <p:nvPr>
            <p:ph type="body" idx="1"/>
          </p:nvPr>
        </p:nvSpPr>
        <p:spPr>
          <a:xfrm>
            <a:off x="831850" y="4589463"/>
            <a:ext cx="10515600" cy="12207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0917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1950-8BBC-6440-AA0C-A0E868E10F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9E47CB-CE0B-554F-96A4-285D30684E9E}"/>
              </a:ext>
            </a:extLst>
          </p:cNvPr>
          <p:cNvSpPr>
            <a:spLocks noGrp="1"/>
          </p:cNvSpPr>
          <p:nvPr>
            <p:ph sz="half" idx="1"/>
          </p:nvPr>
        </p:nvSpPr>
        <p:spPr>
          <a:xfrm>
            <a:off x="838200" y="1825625"/>
            <a:ext cx="5181600" cy="400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0539C6-2BE0-BF4E-B8A9-8006253574E5}"/>
              </a:ext>
            </a:extLst>
          </p:cNvPr>
          <p:cNvSpPr>
            <a:spLocks noGrp="1"/>
          </p:cNvSpPr>
          <p:nvPr>
            <p:ph sz="half" idx="2"/>
          </p:nvPr>
        </p:nvSpPr>
        <p:spPr>
          <a:xfrm>
            <a:off x="6172200" y="1825625"/>
            <a:ext cx="5181600" cy="400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182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1F08-7377-8A4C-9BCD-924DEFBF52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5C65D2-B47E-9441-9A7F-9B80A7DAA1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ECEB30-ABC6-8E40-88E8-3AB5CD49E23E}"/>
              </a:ext>
            </a:extLst>
          </p:cNvPr>
          <p:cNvSpPr>
            <a:spLocks noGrp="1"/>
          </p:cNvSpPr>
          <p:nvPr>
            <p:ph sz="half" idx="2"/>
          </p:nvPr>
        </p:nvSpPr>
        <p:spPr>
          <a:xfrm>
            <a:off x="839788" y="2505075"/>
            <a:ext cx="5157787" cy="3381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9DF4C4-F457-8E4F-AF0F-AB27CB694F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109DCC-CF2C-834C-8978-D7D3BAE5381A}"/>
              </a:ext>
            </a:extLst>
          </p:cNvPr>
          <p:cNvSpPr>
            <a:spLocks noGrp="1"/>
          </p:cNvSpPr>
          <p:nvPr>
            <p:ph sz="quarter" idx="4"/>
          </p:nvPr>
        </p:nvSpPr>
        <p:spPr>
          <a:xfrm>
            <a:off x="6172200" y="2505075"/>
            <a:ext cx="5183188" cy="3381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220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AB38-86D0-FC41-BD8B-A292DAD67C7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88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865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7744-FCBD-9F43-9AE8-81634F9DB1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2AA463-60B6-1F44-ABC4-2AF1AAB9ED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59393D-AE4C-6246-8F85-4D5632612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5591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AA78-C9A4-2C4D-AED8-032A80A4E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30E5EC-7439-4244-80A7-192364B0C2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67AB63-CDBB-1C47-953A-704837EE2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98221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F54DA7-51E0-9146-A1D3-84AA3447E5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8AD674-5190-0B4D-8862-4B6736EB2835}"/>
              </a:ext>
            </a:extLst>
          </p:cNvPr>
          <p:cNvSpPr>
            <a:spLocks noGrp="1"/>
          </p:cNvSpPr>
          <p:nvPr>
            <p:ph type="body" idx="1"/>
          </p:nvPr>
        </p:nvSpPr>
        <p:spPr>
          <a:xfrm>
            <a:off x="838200" y="1825625"/>
            <a:ext cx="10515600" cy="40751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77152073-B97A-4640-A543-8592E4647E7A}"/>
              </a:ext>
            </a:extLst>
          </p:cNvPr>
          <p:cNvSpPr/>
          <p:nvPr userDrawn="1"/>
        </p:nvSpPr>
        <p:spPr>
          <a:xfrm>
            <a:off x="0" y="0"/>
            <a:ext cx="12192000" cy="210065"/>
          </a:xfrm>
          <a:prstGeom prst="rect">
            <a:avLst/>
          </a:prstGeom>
          <a:solidFill>
            <a:srgbClr val="FF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795ADB9-FFFC-2246-9367-B9182BC2B72C}"/>
              </a:ext>
            </a:extLst>
          </p:cNvPr>
          <p:cNvSpPr/>
          <p:nvPr userDrawn="1"/>
        </p:nvSpPr>
        <p:spPr>
          <a:xfrm>
            <a:off x="1" y="5891283"/>
            <a:ext cx="12192000" cy="9667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black and yellow logo&#10;&#10;Description automatically generated">
            <a:extLst>
              <a:ext uri="{FF2B5EF4-FFF2-40B4-BE49-F238E27FC236}">
                <a16:creationId xmlns:a16="http://schemas.microsoft.com/office/drawing/2014/main" id="{DD9F3622-CBC7-4CED-A7B3-9DE14E957906}"/>
              </a:ext>
            </a:extLst>
          </p:cNvPr>
          <p:cNvPicPr>
            <a:picLocks noChangeAspect="1"/>
          </p:cNvPicPr>
          <p:nvPr userDrawn="1"/>
        </p:nvPicPr>
        <p:blipFill>
          <a:blip r:embed="rId13"/>
          <a:stretch>
            <a:fillRect/>
          </a:stretch>
        </p:blipFill>
        <p:spPr>
          <a:xfrm>
            <a:off x="5036983" y="5884101"/>
            <a:ext cx="2118035" cy="966718"/>
          </a:xfrm>
          <a:prstGeom prst="rect">
            <a:avLst/>
          </a:prstGeom>
        </p:spPr>
      </p:pic>
    </p:spTree>
    <p:extLst>
      <p:ext uri="{BB962C8B-B14F-4D97-AF65-F5344CB8AC3E}">
        <p14:creationId xmlns:p14="http://schemas.microsoft.com/office/powerpoint/2010/main" val="3050646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B203D2B-E005-C345-B6F3-4B8B3B9A7ED6}"/>
              </a:ext>
            </a:extLst>
          </p:cNvPr>
          <p:cNvSpPr>
            <a:spLocks noGrp="1"/>
          </p:cNvSpPr>
          <p:nvPr>
            <p:ph type="ctrTitle"/>
          </p:nvPr>
        </p:nvSpPr>
        <p:spPr>
          <a:xfrm>
            <a:off x="1314824" y="735106"/>
            <a:ext cx="10053763" cy="2928470"/>
          </a:xfrm>
        </p:spPr>
        <p:txBody>
          <a:bodyPr anchor="b">
            <a:normAutofit/>
          </a:bodyPr>
          <a:lstStyle/>
          <a:p>
            <a:pPr marL="0" marR="0"/>
            <a:r>
              <a:rPr lang="en-US" sz="4100" kern="100" dirty="0">
                <a:solidFill>
                  <a:srgbClr val="FFFFFF"/>
                </a:solidFill>
                <a:effectLst/>
                <a:latin typeface="Times New Roman" panose="02020603050405020304" pitchFamily="18" charset="0"/>
                <a:ea typeface="Aptos" panose="020B0004020202020204" pitchFamily="34" charset="0"/>
                <a:cs typeface="Arial" panose="020B0604020202020204" pitchFamily="34" charset="0"/>
              </a:rPr>
              <a:t>EVALUATING LARGE LANGUAGE MODELS FOR MACHINE TRANSLATION</a:t>
            </a:r>
            <a:br>
              <a:rPr lang="en-US" sz="4100" kern="100" dirty="0">
                <a:solidFill>
                  <a:srgbClr val="FFFFFF"/>
                </a:solidFill>
                <a:effectLst/>
                <a:latin typeface="Aptos" panose="020B0004020202020204" pitchFamily="34" charset="0"/>
                <a:ea typeface="Aptos" panose="020B0004020202020204" pitchFamily="34" charset="0"/>
                <a:cs typeface="Arial" panose="020B0604020202020204" pitchFamily="34" charset="0"/>
              </a:rPr>
            </a:br>
            <a:r>
              <a:rPr lang="en-US" sz="4100" kern="100" dirty="0">
                <a:solidFill>
                  <a:srgbClr val="FFFFFF"/>
                </a:solidFill>
                <a:effectLst/>
                <a:latin typeface="Times New Roman" panose="02020603050405020304" pitchFamily="18" charset="0"/>
                <a:ea typeface="Aptos" panose="020B0004020202020204" pitchFamily="34" charset="0"/>
                <a:cs typeface="Arial" panose="020B0604020202020204" pitchFamily="34" charset="0"/>
              </a:rPr>
              <a:t>ON INDIAN LANGUAGES</a:t>
            </a:r>
            <a:br>
              <a:rPr lang="en-US" sz="4100" kern="100" dirty="0">
                <a:solidFill>
                  <a:srgbClr val="FFFFFF"/>
                </a:solidFill>
                <a:effectLst/>
                <a:latin typeface="Aptos" panose="020B0004020202020204" pitchFamily="34" charset="0"/>
                <a:ea typeface="Aptos" panose="020B0004020202020204" pitchFamily="34" charset="0"/>
                <a:cs typeface="Arial" panose="020B0604020202020204" pitchFamily="34" charset="0"/>
              </a:rPr>
            </a:br>
            <a:endParaRPr lang="en-US" sz="4100" dirty="0">
              <a:solidFill>
                <a:srgbClr val="FFFFFF"/>
              </a:solidFill>
            </a:endParaRPr>
          </a:p>
        </p:txBody>
      </p:sp>
      <p:sp>
        <p:nvSpPr>
          <p:cNvPr id="3" name="Subtitle 2">
            <a:extLst>
              <a:ext uri="{FF2B5EF4-FFF2-40B4-BE49-F238E27FC236}">
                <a16:creationId xmlns:a16="http://schemas.microsoft.com/office/drawing/2014/main" id="{4F47E4E1-2A4D-C748-A444-00C9690718ED}"/>
              </a:ext>
            </a:extLst>
          </p:cNvPr>
          <p:cNvSpPr>
            <a:spLocks noGrp="1"/>
          </p:cNvSpPr>
          <p:nvPr>
            <p:ph type="subTitle" idx="1"/>
          </p:nvPr>
        </p:nvSpPr>
        <p:spPr>
          <a:xfrm>
            <a:off x="1350682" y="4870824"/>
            <a:ext cx="10005951" cy="1458258"/>
          </a:xfrm>
        </p:spPr>
        <p:txBody>
          <a:bodyPr anchor="ctr">
            <a:normAutofit fontScale="92500" lnSpcReduction="20000"/>
          </a:bodyPr>
          <a:lstStyle/>
          <a:p>
            <a:pPr algn="l"/>
            <a:r>
              <a:rPr lang="en-US" dirty="0">
                <a:solidFill>
                  <a:schemeClr val="tx1"/>
                </a:solidFill>
                <a:latin typeface="Times New Roman"/>
                <a:cs typeface="Times New Roman"/>
              </a:rPr>
              <a:t>Geetha Syam Sai Akula</a:t>
            </a:r>
          </a:p>
          <a:p>
            <a:pPr algn="l"/>
            <a:r>
              <a:rPr lang="en-US" dirty="0">
                <a:solidFill>
                  <a:schemeClr val="tx1"/>
                </a:solidFill>
                <a:latin typeface="Times New Roman"/>
                <a:cs typeface="Times New Roman"/>
              </a:rPr>
              <a:t>Master of Science – Computer Science</a:t>
            </a:r>
          </a:p>
          <a:p>
            <a:pPr algn="l"/>
            <a:r>
              <a:rPr lang="en-US" dirty="0">
                <a:solidFill>
                  <a:schemeClr val="tx1"/>
                </a:solidFill>
                <a:latin typeface="Times New Roman"/>
                <a:cs typeface="Times New Roman"/>
              </a:rPr>
              <a:t>University of Wisconsin- Milwaukee</a:t>
            </a:r>
          </a:p>
          <a:p>
            <a:pPr algn="l"/>
            <a:r>
              <a:rPr lang="en-US" dirty="0">
                <a:solidFill>
                  <a:schemeClr val="tx1"/>
                </a:solidFill>
                <a:latin typeface="Times New Roman"/>
                <a:cs typeface="Times New Roman"/>
              </a:rPr>
              <a:t>Supervised by Prof. Rohit J. Kate</a:t>
            </a:r>
            <a:endParaRPr lang="en-US" dirty="0">
              <a:solidFill>
                <a:schemeClr val="tx1"/>
              </a:solidFill>
            </a:endParaRPr>
          </a:p>
          <a:p>
            <a:pPr algn="l"/>
            <a:endParaRPr lang="en-US" dirty="0"/>
          </a:p>
        </p:txBody>
      </p:sp>
    </p:spTree>
    <p:extLst>
      <p:ext uri="{BB962C8B-B14F-4D97-AF65-F5344CB8AC3E}">
        <p14:creationId xmlns:p14="http://schemas.microsoft.com/office/powerpoint/2010/main" val="364935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39EF52-93BD-CE19-FF3C-A0B7CD516F6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7ADF8-AB07-0B4A-685A-CC14757219E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Literature Overview</a:t>
            </a:r>
          </a:p>
        </p:txBody>
      </p:sp>
      <p:sp>
        <p:nvSpPr>
          <p:cNvPr id="3" name="Content Placeholder 2">
            <a:extLst>
              <a:ext uri="{FF2B5EF4-FFF2-40B4-BE49-F238E27FC236}">
                <a16:creationId xmlns:a16="http://schemas.microsoft.com/office/drawing/2014/main" id="{7B96A3BF-F0BB-FF52-98F1-C03604645A16}"/>
              </a:ext>
            </a:extLst>
          </p:cNvPr>
          <p:cNvSpPr>
            <a:spLocks noGrp="1"/>
          </p:cNvSpPr>
          <p:nvPr>
            <p:ph idx="1"/>
          </p:nvPr>
        </p:nvSpPr>
        <p:spPr>
          <a:xfrm>
            <a:off x="1371599" y="2318197"/>
            <a:ext cx="9724031" cy="3683358"/>
          </a:xfrm>
        </p:spPr>
        <p:txBody>
          <a:bodyPr anchor="ctr">
            <a:normAutofit/>
          </a:bodyPr>
          <a:lstStyle/>
          <a:p>
            <a:r>
              <a:rPr lang="en-US" sz="2000" dirty="0"/>
              <a:t>The study “Multilingual Machine Translation with Large Language Models: Empirical Results and Analysis” conducted by </a:t>
            </a:r>
            <a:r>
              <a:rPr lang="en-US" sz="2000" dirty="0" err="1"/>
              <a:t>Wenhao</a:t>
            </a:r>
            <a:r>
              <a:rPr lang="en-US" sz="2000" dirty="0"/>
              <a:t> Zhu </a:t>
            </a:r>
            <a:r>
              <a:rPr lang="en-US" sz="2000" dirty="0">
                <a:effectLst/>
                <a:ea typeface="Aptos" panose="020B0004020202020204" pitchFamily="34" charset="0"/>
                <a:cs typeface="Arial" panose="020B0604020202020204" pitchFamily="34" charset="0"/>
              </a:rPr>
              <a:t>et al.(2023) focuses on enhancing machine translation (MT) performance for low-resource languages of Spain, specifically </a:t>
            </a:r>
            <a:r>
              <a:rPr lang="en-US" sz="2000" dirty="0" err="1">
                <a:effectLst/>
                <a:ea typeface="Aptos" panose="020B0004020202020204" pitchFamily="34" charset="0"/>
                <a:cs typeface="Arial" panose="020B0604020202020204" pitchFamily="34" charset="0"/>
              </a:rPr>
              <a:t>Aragonese</a:t>
            </a:r>
            <a:r>
              <a:rPr lang="en-US" sz="2000" dirty="0">
                <a:effectLst/>
                <a:ea typeface="Aptos" panose="020B0004020202020204" pitchFamily="34" charset="0"/>
                <a:cs typeface="Arial" panose="020B0604020202020204" pitchFamily="34" charset="0"/>
              </a:rPr>
              <a:t>, </a:t>
            </a:r>
            <a:r>
              <a:rPr lang="en-US" sz="2000" dirty="0" err="1">
                <a:effectLst/>
                <a:ea typeface="Aptos" panose="020B0004020202020204" pitchFamily="34" charset="0"/>
                <a:cs typeface="Arial" panose="020B0604020202020204" pitchFamily="34" charset="0"/>
              </a:rPr>
              <a:t>Aranese</a:t>
            </a:r>
            <a:r>
              <a:rPr lang="en-US" sz="2000" dirty="0">
                <a:effectLst/>
                <a:ea typeface="Aptos" panose="020B0004020202020204" pitchFamily="34" charset="0"/>
                <a:cs typeface="Arial" panose="020B0604020202020204" pitchFamily="34" charset="0"/>
              </a:rPr>
              <a:t>, and Asturian</a:t>
            </a:r>
          </a:p>
          <a:p>
            <a:r>
              <a:rPr lang="en-US" sz="2000" dirty="0">
                <a:latin typeface="Aptos" panose="020B0004020202020204" pitchFamily="34" charset="0"/>
              </a:rPr>
              <a:t>The study </a:t>
            </a:r>
            <a:r>
              <a:rPr lang="en-US" sz="2000" dirty="0" err="1">
                <a:latin typeface="Aptos" panose="020B0004020202020204" pitchFamily="34" charset="0"/>
              </a:rPr>
              <a:t>utilises</a:t>
            </a:r>
            <a:r>
              <a:rPr lang="en-US" sz="2000" dirty="0">
                <a:latin typeface="Aptos" panose="020B0004020202020204" pitchFamily="34" charset="0"/>
              </a:rPr>
              <a:t> BLEU (Bilingual Evaluation Understudy)</a:t>
            </a:r>
            <a:r>
              <a:rPr lang="en-US" sz="2000" b="0" i="0" dirty="0">
                <a:solidFill>
                  <a:srgbClr val="131314"/>
                </a:solidFill>
                <a:effectLst/>
                <a:latin typeface="Aptos" panose="020B0004020202020204" pitchFamily="34" charset="0"/>
              </a:rPr>
              <a:t> explores the use of </a:t>
            </a:r>
            <a:r>
              <a:rPr lang="en-US" sz="2000" b="1" i="0" dirty="0">
                <a:solidFill>
                  <a:srgbClr val="131314"/>
                </a:solidFill>
                <a:effectLst/>
                <a:latin typeface="Aptos" panose="020B0004020202020204" pitchFamily="34" charset="0"/>
              </a:rPr>
              <a:t>Llama3-8B for translating from low-resource to high-resource languages.</a:t>
            </a:r>
          </a:p>
          <a:p>
            <a:r>
              <a:rPr lang="en-US" sz="2000" dirty="0">
                <a:latin typeface="Aptos" panose="020B0004020202020204" pitchFamily="34" charset="0"/>
              </a:rPr>
              <a:t>The paper address limitations related to data quality, domain mismatch, and tagging strategies</a:t>
            </a:r>
          </a:p>
        </p:txBody>
      </p:sp>
    </p:spTree>
    <p:extLst>
      <p:ext uri="{BB962C8B-B14F-4D97-AF65-F5344CB8AC3E}">
        <p14:creationId xmlns:p14="http://schemas.microsoft.com/office/powerpoint/2010/main" val="254231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E80EA9-18D1-B517-D048-1486E72C851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8BA98E6-65AF-92E8-86F3-91D7A0538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3A17C8-57E4-7985-C0A7-CF6569A67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76B37C-8348-545B-B20E-40F5DAB37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69914E3-7C6F-49C7-58CA-657187234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2758D65-2C49-6DA5-F81B-E6FB636AF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1139F0-8E89-FD78-3F74-4DF50B8BF85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Literature Overview</a:t>
            </a:r>
          </a:p>
        </p:txBody>
      </p:sp>
      <p:sp>
        <p:nvSpPr>
          <p:cNvPr id="3" name="Content Placeholder 2">
            <a:extLst>
              <a:ext uri="{FF2B5EF4-FFF2-40B4-BE49-F238E27FC236}">
                <a16:creationId xmlns:a16="http://schemas.microsoft.com/office/drawing/2014/main" id="{18B400B3-ECB3-5C94-59BE-5F29D1064554}"/>
              </a:ext>
            </a:extLst>
          </p:cNvPr>
          <p:cNvSpPr>
            <a:spLocks noGrp="1"/>
          </p:cNvSpPr>
          <p:nvPr>
            <p:ph idx="1"/>
          </p:nvPr>
        </p:nvSpPr>
        <p:spPr>
          <a:xfrm>
            <a:off x="1371599" y="2318197"/>
            <a:ext cx="9724031" cy="3683358"/>
          </a:xfrm>
        </p:spPr>
        <p:txBody>
          <a:bodyPr anchor="ctr">
            <a:normAutofit/>
          </a:bodyPr>
          <a:lstStyle/>
          <a:p>
            <a:r>
              <a:rPr lang="en-US" sz="2000" dirty="0"/>
              <a:t>The study by Kolar et al.(2023) evaluates ChatGPT (gpt-3.5-turbo) as a translation tool for tourists, translating English to Hindi, Kannada, and Telugu using 50 travel-related questions.</a:t>
            </a:r>
          </a:p>
          <a:p>
            <a:r>
              <a:rPr lang="en-US" sz="2000" dirty="0"/>
              <a:t>Native speakers rated correctness and fluency on a scale of 1 to 5. Used BLEU scores for quantitative assessment.</a:t>
            </a:r>
          </a:p>
          <a:p>
            <a:r>
              <a:rPr lang="en-US" sz="2000" dirty="0"/>
              <a:t>Limited to three languages , used small dataset with 50 sentences, relies on subjective ratings, and lacks comparison with other translation tools.</a:t>
            </a:r>
          </a:p>
        </p:txBody>
      </p:sp>
    </p:spTree>
    <p:extLst>
      <p:ext uri="{BB962C8B-B14F-4D97-AF65-F5344CB8AC3E}">
        <p14:creationId xmlns:p14="http://schemas.microsoft.com/office/powerpoint/2010/main" val="53455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7CF8F5-96A9-FF6C-551D-5FA46CC162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023C06-8A1A-011E-CB14-02FE0E99E5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6E2DB-F89E-E387-3F85-384CB5F6E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C9EED4C-85C9-3C56-16A7-87A19C2131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77B12E4-1D44-8917-FB53-13B80EF6C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1292903-3BBF-93D9-883A-37A6835C7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60A566-4FAA-098D-66C6-EF5ED662123D}"/>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Literature Overview</a:t>
            </a:r>
          </a:p>
        </p:txBody>
      </p:sp>
      <p:sp>
        <p:nvSpPr>
          <p:cNvPr id="3" name="Content Placeholder 2">
            <a:extLst>
              <a:ext uri="{FF2B5EF4-FFF2-40B4-BE49-F238E27FC236}">
                <a16:creationId xmlns:a16="http://schemas.microsoft.com/office/drawing/2014/main" id="{46D7D701-1E53-7D4C-0F13-128A17CAB0C2}"/>
              </a:ext>
            </a:extLst>
          </p:cNvPr>
          <p:cNvSpPr>
            <a:spLocks noGrp="1"/>
          </p:cNvSpPr>
          <p:nvPr>
            <p:ph idx="1"/>
          </p:nvPr>
        </p:nvSpPr>
        <p:spPr>
          <a:xfrm>
            <a:off x="1371599" y="2318197"/>
            <a:ext cx="9724031" cy="3683358"/>
          </a:xfrm>
        </p:spPr>
        <p:txBody>
          <a:bodyPr anchor="ctr">
            <a:normAutofit/>
          </a:bodyPr>
          <a:lstStyle/>
          <a:p>
            <a:r>
              <a:rPr lang="en-US" sz="2000" dirty="0"/>
              <a:t>The study by Vandan, et al.(2023) explores Large Language Models (LLMs), trained on extensive datasets of text and code, to summarize text, translate languages, generate creative content, and answer questions. </a:t>
            </a:r>
          </a:p>
          <a:p>
            <a:r>
              <a:rPr lang="en-US" sz="2000" dirty="0"/>
              <a:t>Used BLEU Score to evaluates similarity between machine-generated and human translations and </a:t>
            </a:r>
            <a:r>
              <a:rPr lang="en-US" sz="2000" dirty="0" err="1"/>
              <a:t>chrF</a:t>
            </a:r>
            <a:r>
              <a:rPr lang="en-US" sz="2000" dirty="0"/>
              <a:t> to assesses similarity at the character level.</a:t>
            </a:r>
          </a:p>
          <a:p>
            <a:r>
              <a:rPr lang="en-US" sz="2000" dirty="0"/>
              <a:t>Dataset: The authors fine-tuned LLMs using the Bharat Parallel Corpus Collection (BPCC), specifically the BPCC-Human subset with 2.2 million English-Indic sentence pairs.</a:t>
            </a:r>
          </a:p>
          <a:p>
            <a:r>
              <a:rPr lang="en-US" sz="2000" dirty="0"/>
              <a:t>The authors note that further work is needed to develop LLMs with better representation of Indian languages to improve translation quality.</a:t>
            </a:r>
          </a:p>
        </p:txBody>
      </p:sp>
    </p:spTree>
    <p:extLst>
      <p:ext uri="{BB962C8B-B14F-4D97-AF65-F5344CB8AC3E}">
        <p14:creationId xmlns:p14="http://schemas.microsoft.com/office/powerpoint/2010/main" val="326456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665EA8-C337-8E21-7B7B-303D83B2B0BB}"/>
            </a:ext>
          </a:extLst>
        </p:cNvPr>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7DCF89-E3E7-BF3D-267F-76115C5F458D}"/>
              </a:ext>
            </a:extLst>
          </p:cNvPr>
          <p:cNvSpPr>
            <a:spLocks noGrp="1"/>
          </p:cNvSpPr>
          <p:nvPr>
            <p:ph type="title"/>
          </p:nvPr>
        </p:nvSpPr>
        <p:spPr>
          <a:xfrm>
            <a:off x="501802" y="349112"/>
            <a:ext cx="10044023" cy="877729"/>
          </a:xfrm>
        </p:spPr>
        <p:txBody>
          <a:bodyPr anchor="ctr">
            <a:normAutofit/>
          </a:bodyPr>
          <a:lstStyle/>
          <a:p>
            <a:r>
              <a:rPr lang="en-US" sz="4000" err="1">
                <a:solidFill>
                  <a:srgbClr val="FFFFFF"/>
                </a:solidFill>
              </a:rPr>
              <a:t>Samanantar</a:t>
            </a:r>
            <a:r>
              <a:rPr lang="en-US" sz="4000" dirty="0">
                <a:solidFill>
                  <a:srgbClr val="FFFFFF"/>
                </a:solidFill>
              </a:rPr>
              <a:t> Dataset</a:t>
            </a:r>
            <a:r>
              <a:rPr lang="en-US" sz="4000">
                <a:solidFill>
                  <a:srgbClr val="FFFFFF"/>
                </a:solidFill>
              </a:rPr>
              <a:t> </a:t>
            </a:r>
            <a:endParaRPr lang="en-US" sz="2900" b="1">
              <a:solidFill>
                <a:schemeClr val="bg1"/>
              </a:solidFill>
              <a:cs typeface="Arial"/>
            </a:endParaRPr>
          </a:p>
        </p:txBody>
      </p:sp>
      <p:sp>
        <p:nvSpPr>
          <p:cNvPr id="4" name="Content Placeholder 3">
            <a:extLst>
              <a:ext uri="{FF2B5EF4-FFF2-40B4-BE49-F238E27FC236}">
                <a16:creationId xmlns:a16="http://schemas.microsoft.com/office/drawing/2014/main" id="{D634C703-065F-96A4-C4CB-17E2C6C4568C}"/>
              </a:ext>
            </a:extLst>
          </p:cNvPr>
          <p:cNvSpPr>
            <a:spLocks noGrp="1"/>
          </p:cNvSpPr>
          <p:nvPr>
            <p:ph idx="1"/>
          </p:nvPr>
        </p:nvSpPr>
        <p:spPr/>
        <p:txBody>
          <a:bodyPr>
            <a:normAutofit fontScale="92500" lnSpcReduction="10000"/>
          </a:bodyPr>
          <a:lstStyle/>
          <a:p>
            <a:pPr>
              <a:lnSpc>
                <a:spcPct val="120000"/>
              </a:lnSpc>
            </a:pPr>
            <a:r>
              <a:rPr lang="en-US" sz="2400" dirty="0"/>
              <a:t>The Samanantar v0.2 Dataset, released on 15th May 2021 specifically designed for Indic languages, serves as the main source of data for this study. </a:t>
            </a:r>
          </a:p>
          <a:p>
            <a:pPr marL="0" indent="0">
              <a:buNone/>
            </a:pPr>
            <a:endParaRPr lang="en-US" sz="2400" dirty="0"/>
          </a:p>
          <a:p>
            <a:pPr>
              <a:lnSpc>
                <a:spcPct val="120000"/>
              </a:lnSpc>
            </a:pPr>
            <a:r>
              <a:rPr lang="en-US" sz="2400" dirty="0"/>
              <a:t>Researchers employed various techniques to mine parallel sentences to build  the Samanantar corpus.</a:t>
            </a:r>
          </a:p>
          <a:p>
            <a:pPr marL="0" indent="0">
              <a:lnSpc>
                <a:spcPct val="170000"/>
              </a:lnSpc>
              <a:buNone/>
            </a:pPr>
            <a:endParaRPr lang="en-US" sz="2400" dirty="0"/>
          </a:p>
          <a:p>
            <a:pPr>
              <a:lnSpc>
                <a:spcPct val="120000"/>
              </a:lnSpc>
            </a:pPr>
            <a:r>
              <a:rPr lang="en-US" sz="2400" dirty="0"/>
              <a:t>Took parallel sentences from news sources, several sources, including scanned documents, web-crawled monolingual corpora, and multilingual content from websites educational platforms that publish content in multiple languages.</a:t>
            </a:r>
          </a:p>
          <a:p>
            <a:pPr marL="0" indent="0">
              <a:buNone/>
            </a:pPr>
            <a:endParaRPr lang="en-US" dirty="0"/>
          </a:p>
        </p:txBody>
      </p:sp>
      <p:sp>
        <p:nvSpPr>
          <p:cNvPr id="3" name="TextBox 2">
            <a:extLst>
              <a:ext uri="{FF2B5EF4-FFF2-40B4-BE49-F238E27FC236}">
                <a16:creationId xmlns:a16="http://schemas.microsoft.com/office/drawing/2014/main" id="{88B2FA03-08D5-C43C-ADCD-46F3C7A08CA3}"/>
              </a:ext>
            </a:extLst>
          </p:cNvPr>
          <p:cNvSpPr txBox="1"/>
          <p:nvPr/>
        </p:nvSpPr>
        <p:spPr>
          <a:xfrm>
            <a:off x="7810500" y="1041796"/>
            <a:ext cx="45362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solidFill>
                  <a:srgbClr val="FFFFFF"/>
                </a:solidFill>
                <a:cs typeface="Arial"/>
              </a:rPr>
              <a:t>Samanantar </a:t>
            </a:r>
            <a:r>
              <a:rPr lang="en-US" dirty="0">
                <a:solidFill>
                  <a:srgbClr val="FFFFFF"/>
                </a:solidFill>
                <a:cs typeface="Arial"/>
              </a:rPr>
              <a:t>in Hindi means </a:t>
            </a:r>
            <a:r>
              <a:rPr lang="en-US" b="1" dirty="0">
                <a:solidFill>
                  <a:srgbClr val="FFFFFF"/>
                </a:solidFill>
                <a:cs typeface="Arial"/>
              </a:rPr>
              <a:t>'Parallel'</a:t>
            </a:r>
            <a:endParaRPr lang="en-US" b="1" dirty="0">
              <a:solidFill>
                <a:srgbClr val="FFFFFF"/>
              </a:solidFill>
            </a:endParaRPr>
          </a:p>
        </p:txBody>
      </p:sp>
    </p:spTree>
    <p:extLst>
      <p:ext uri="{BB962C8B-B14F-4D97-AF65-F5344CB8AC3E}">
        <p14:creationId xmlns:p14="http://schemas.microsoft.com/office/powerpoint/2010/main" val="312677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95A70F-30FD-2EA3-8F0C-CDBDD97EA7A3}"/>
            </a:ext>
          </a:extLst>
        </p:cNvPr>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6029781A-1071-277A-E7A5-DC277459A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38B98A5-CE23-4632-C97A-EB75434A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6DCED42-3703-1CFF-894C-587C5F1E8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8F46648-47DD-599E-9C28-DF504ABCD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6BADAE-0DCC-A4A5-6181-34B817BE11CA}"/>
              </a:ext>
            </a:extLst>
          </p:cNvPr>
          <p:cNvSpPr>
            <a:spLocks noGrp="1"/>
          </p:cNvSpPr>
          <p:nvPr>
            <p:ph type="title"/>
          </p:nvPr>
        </p:nvSpPr>
        <p:spPr>
          <a:xfrm>
            <a:off x="501802" y="349112"/>
            <a:ext cx="10044023" cy="877729"/>
          </a:xfrm>
        </p:spPr>
        <p:txBody>
          <a:bodyPr anchor="ctr">
            <a:normAutofit/>
          </a:bodyPr>
          <a:lstStyle/>
          <a:p>
            <a:r>
              <a:rPr lang="en-US" sz="4000" err="1">
                <a:solidFill>
                  <a:srgbClr val="FFFFFF"/>
                </a:solidFill>
              </a:rPr>
              <a:t>Samanantar</a:t>
            </a:r>
            <a:r>
              <a:rPr lang="en-US" sz="4000" dirty="0">
                <a:solidFill>
                  <a:srgbClr val="FFFFFF"/>
                </a:solidFill>
              </a:rPr>
              <a:t> Dataset</a:t>
            </a:r>
            <a:r>
              <a:rPr lang="en-US" sz="4000">
                <a:solidFill>
                  <a:srgbClr val="FFFFFF"/>
                </a:solidFill>
              </a:rPr>
              <a:t> </a:t>
            </a:r>
            <a:endParaRPr lang="en-US" sz="2900" b="1">
              <a:solidFill>
                <a:schemeClr val="bg1"/>
              </a:solidFill>
              <a:cs typeface="Arial"/>
            </a:endParaRPr>
          </a:p>
        </p:txBody>
      </p:sp>
      <p:sp>
        <p:nvSpPr>
          <p:cNvPr id="4" name="Content Placeholder 3">
            <a:extLst>
              <a:ext uri="{FF2B5EF4-FFF2-40B4-BE49-F238E27FC236}">
                <a16:creationId xmlns:a16="http://schemas.microsoft.com/office/drawing/2014/main" id="{D0C6F708-5CF4-8275-D2E8-F89E6296F4CB}"/>
              </a:ext>
            </a:extLst>
          </p:cNvPr>
          <p:cNvSpPr>
            <a:spLocks noGrp="1"/>
          </p:cNvSpPr>
          <p:nvPr>
            <p:ph idx="1"/>
          </p:nvPr>
        </p:nvSpPr>
        <p:spPr/>
        <p:txBody>
          <a:bodyPr>
            <a:normAutofit/>
          </a:bodyPr>
          <a:lstStyle/>
          <a:p>
            <a:pPr marL="0" indent="0">
              <a:buNone/>
            </a:pPr>
            <a:endParaRPr lang="en-US" sz="2400" dirty="0"/>
          </a:p>
          <a:p>
            <a:r>
              <a:rPr lang="en-US" sz="2000" dirty="0"/>
              <a:t>Includes 49.7 million English-to-11 Indian language sentence pairings</a:t>
            </a:r>
          </a:p>
          <a:p>
            <a:pPr marL="0" indent="0">
              <a:buNone/>
            </a:pPr>
            <a:endParaRPr lang="en-US" sz="2000" dirty="0"/>
          </a:p>
          <a:p>
            <a:r>
              <a:rPr lang="en-US" sz="2000" dirty="0">
                <a:solidFill>
                  <a:srgbClr val="000000"/>
                </a:solidFill>
                <a:effectLst/>
                <a:ea typeface="Aptos" panose="020B0004020202020204" pitchFamily="34" charset="0"/>
              </a:rPr>
              <a:t>The updated dataset with LaBSE (Language -agnostic BERT Sentence Embedding) Scores</a:t>
            </a:r>
            <a:r>
              <a:rPr lang="en-US" sz="2000" dirty="0">
                <a:effectLst/>
              </a:rPr>
              <a:t> was released on July 2021</a:t>
            </a:r>
            <a:r>
              <a:rPr lang="en-US" sz="2000" dirty="0"/>
              <a:t> , with 23,000 pairs were used for this study.</a:t>
            </a:r>
          </a:p>
          <a:p>
            <a:endParaRPr lang="en-US" sz="2000" dirty="0"/>
          </a:p>
          <a:p>
            <a:r>
              <a:rPr lang="en-US" sz="2000" dirty="0"/>
              <a:t>LaBSE score &gt; 0.9 , Greater than 8 words were filtered for the reference sentences</a:t>
            </a:r>
          </a:p>
        </p:txBody>
      </p:sp>
      <p:sp>
        <p:nvSpPr>
          <p:cNvPr id="3" name="TextBox 2">
            <a:extLst>
              <a:ext uri="{FF2B5EF4-FFF2-40B4-BE49-F238E27FC236}">
                <a16:creationId xmlns:a16="http://schemas.microsoft.com/office/drawing/2014/main" id="{1576D0AD-2DB7-8A87-15B0-62C092492CD1}"/>
              </a:ext>
            </a:extLst>
          </p:cNvPr>
          <p:cNvSpPr txBox="1"/>
          <p:nvPr/>
        </p:nvSpPr>
        <p:spPr>
          <a:xfrm>
            <a:off x="7810500" y="1041796"/>
            <a:ext cx="45362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solidFill>
                  <a:srgbClr val="FFFFFF"/>
                </a:solidFill>
                <a:cs typeface="Arial"/>
              </a:rPr>
              <a:t>Samanantar </a:t>
            </a:r>
            <a:r>
              <a:rPr lang="en-US" dirty="0">
                <a:solidFill>
                  <a:srgbClr val="FFFFFF"/>
                </a:solidFill>
                <a:cs typeface="Arial"/>
              </a:rPr>
              <a:t>in Hindi means </a:t>
            </a:r>
            <a:r>
              <a:rPr lang="en-US" b="1" dirty="0">
                <a:solidFill>
                  <a:srgbClr val="FFFFFF"/>
                </a:solidFill>
                <a:cs typeface="Arial"/>
              </a:rPr>
              <a:t>'Parallel'</a:t>
            </a:r>
            <a:endParaRPr lang="en-US" b="1" dirty="0">
              <a:solidFill>
                <a:srgbClr val="FFFFFF"/>
              </a:solidFill>
            </a:endParaRPr>
          </a:p>
        </p:txBody>
      </p:sp>
    </p:spTree>
    <p:extLst>
      <p:ext uri="{BB962C8B-B14F-4D97-AF65-F5344CB8AC3E}">
        <p14:creationId xmlns:p14="http://schemas.microsoft.com/office/powerpoint/2010/main" val="203555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5BA5DF-87E6-108B-CA59-7FE0336B1F7E}"/>
            </a:ext>
          </a:extLst>
        </p:cNvPr>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9DDA729-B092-3CC8-9ACE-20E0E6977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65195F4-FBC1-6D0E-5567-7BB02A928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455B15-D39A-4163-2754-7D6AE1A87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2085AA-906A-4551-F40A-ED2F7C5B7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856287-CACF-3627-4A44-A2282EF5CA8A}"/>
              </a:ext>
            </a:extLst>
          </p:cNvPr>
          <p:cNvSpPr>
            <a:spLocks noGrp="1"/>
          </p:cNvSpPr>
          <p:nvPr>
            <p:ph type="title"/>
          </p:nvPr>
        </p:nvSpPr>
        <p:spPr>
          <a:xfrm>
            <a:off x="501802" y="349112"/>
            <a:ext cx="10044023" cy="877729"/>
          </a:xfrm>
        </p:spPr>
        <p:txBody>
          <a:bodyPr anchor="ctr">
            <a:normAutofit/>
          </a:bodyPr>
          <a:lstStyle/>
          <a:p>
            <a:r>
              <a:rPr lang="en-US" sz="4000" dirty="0">
                <a:solidFill>
                  <a:schemeClr val="bg1"/>
                </a:solidFill>
              </a:rPr>
              <a:t>Automated Evaluation Metrics : BLEU</a:t>
            </a:r>
            <a:endParaRPr lang="en-US" sz="2900" b="1" dirty="0">
              <a:solidFill>
                <a:schemeClr val="bg1"/>
              </a:solidFill>
              <a:cs typeface="Arial"/>
            </a:endParaRPr>
          </a:p>
        </p:txBody>
      </p:sp>
      <p:sp>
        <p:nvSpPr>
          <p:cNvPr id="4" name="Content Placeholder 3">
            <a:extLst>
              <a:ext uri="{FF2B5EF4-FFF2-40B4-BE49-F238E27FC236}">
                <a16:creationId xmlns:a16="http://schemas.microsoft.com/office/drawing/2014/main" id="{3C89809F-4D3C-EFC1-489D-31516CF00252}"/>
              </a:ext>
            </a:extLst>
          </p:cNvPr>
          <p:cNvSpPr>
            <a:spLocks noGrp="1"/>
          </p:cNvSpPr>
          <p:nvPr>
            <p:ph idx="1"/>
          </p:nvPr>
        </p:nvSpPr>
        <p:spPr/>
        <p:txBody>
          <a:bodyPr>
            <a:normAutofit/>
          </a:bodyPr>
          <a:lstStyle/>
          <a:p>
            <a:pPr marL="0" indent="0">
              <a:buNone/>
            </a:pPr>
            <a:endParaRPr lang="en-US" sz="2400" dirty="0"/>
          </a:p>
          <a:p>
            <a:r>
              <a:rPr lang="en-US" sz="2000" dirty="0"/>
              <a:t>The BLEU (Bilingual Evaluation Understudy) score is a metric used to evaluate the quality of text translations by comparing the generated (candidate) translation to one or more reference translations</a:t>
            </a:r>
          </a:p>
          <a:p>
            <a:r>
              <a:rPr lang="en-US" sz="2000" dirty="0">
                <a:effectLst/>
                <a:ea typeface="Aptos" panose="020B0004020202020204" pitchFamily="34" charset="0"/>
              </a:rPr>
              <a:t>This metric assesses translations on a scale of 0 to 1 </a:t>
            </a:r>
          </a:p>
          <a:p>
            <a:r>
              <a:rPr lang="en-US" sz="2000" dirty="0">
                <a:effectLst/>
                <a:ea typeface="Aptos" panose="020B0004020202020204" pitchFamily="34" charset="0"/>
              </a:rPr>
              <a:t>Better translation quality is indicated by a score nearer to 1</a:t>
            </a:r>
            <a:endParaRPr lang="en-US" sz="2000" dirty="0"/>
          </a:p>
        </p:txBody>
      </p:sp>
      <p:pic>
        <p:nvPicPr>
          <p:cNvPr id="5" name="Picture 4">
            <a:extLst>
              <a:ext uri="{FF2B5EF4-FFF2-40B4-BE49-F238E27FC236}">
                <a16:creationId xmlns:a16="http://schemas.microsoft.com/office/drawing/2014/main" id="{0F6D37AA-11A0-387C-3028-8DA18D25FDC3}"/>
              </a:ext>
            </a:extLst>
          </p:cNvPr>
          <p:cNvPicPr>
            <a:picLocks noChangeAspect="1"/>
          </p:cNvPicPr>
          <p:nvPr/>
        </p:nvPicPr>
        <p:blipFill>
          <a:blip r:embed="rId3"/>
          <a:stretch>
            <a:fillRect/>
          </a:stretch>
        </p:blipFill>
        <p:spPr>
          <a:xfrm>
            <a:off x="1567720" y="4436589"/>
            <a:ext cx="2606508" cy="538731"/>
          </a:xfrm>
          <a:prstGeom prst="rect">
            <a:avLst/>
          </a:prstGeom>
        </p:spPr>
      </p:pic>
      <p:pic>
        <p:nvPicPr>
          <p:cNvPr id="9" name="Picture 8">
            <a:extLst>
              <a:ext uri="{FF2B5EF4-FFF2-40B4-BE49-F238E27FC236}">
                <a16:creationId xmlns:a16="http://schemas.microsoft.com/office/drawing/2014/main" id="{5A4DF74F-A20C-D8AF-4A97-E825FBF63F1A}"/>
              </a:ext>
            </a:extLst>
          </p:cNvPr>
          <p:cNvPicPr>
            <a:picLocks noChangeAspect="1"/>
          </p:cNvPicPr>
          <p:nvPr/>
        </p:nvPicPr>
        <p:blipFill>
          <a:blip r:embed="rId4"/>
          <a:stretch>
            <a:fillRect/>
          </a:stretch>
        </p:blipFill>
        <p:spPr>
          <a:xfrm>
            <a:off x="5535612" y="4107983"/>
            <a:ext cx="4804142" cy="2041983"/>
          </a:xfrm>
          <a:prstGeom prst="rect">
            <a:avLst/>
          </a:prstGeom>
        </p:spPr>
      </p:pic>
    </p:spTree>
    <p:extLst>
      <p:ext uri="{BB962C8B-B14F-4D97-AF65-F5344CB8AC3E}">
        <p14:creationId xmlns:p14="http://schemas.microsoft.com/office/powerpoint/2010/main" val="209720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393441-B979-013A-E3AC-B48557DB72D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6928C3-ED7A-A2CE-0368-B5EF3F9F1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DFA65EC-EF1A-11A5-2AFF-655EB13DD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F5537DC-8A50-E251-D875-982F5ADC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F4578B6-29D4-172A-FB6E-2C4CDD29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14A338B-671E-B5F1-4B58-16D3FB00D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036493-0BBF-2943-9636-155C45879F20}"/>
              </a:ext>
            </a:extLst>
          </p:cNvPr>
          <p:cNvSpPr>
            <a:spLocks noGrp="1"/>
          </p:cNvSpPr>
          <p:nvPr>
            <p:ph type="title"/>
          </p:nvPr>
        </p:nvSpPr>
        <p:spPr>
          <a:xfrm>
            <a:off x="1371599" y="294538"/>
            <a:ext cx="9895951" cy="1033669"/>
          </a:xfrm>
        </p:spPr>
        <p:txBody>
          <a:bodyPr>
            <a:normAutofit/>
          </a:bodyPr>
          <a:lstStyle/>
          <a:p>
            <a:r>
              <a:rPr lang="en-US" sz="4000" b="1" dirty="0">
                <a:solidFill>
                  <a:schemeClr val="bg1"/>
                </a:solidFill>
              </a:rPr>
              <a:t>Example Calculation for BLEU Score</a:t>
            </a:r>
            <a:endParaRPr lang="en-US" sz="4000" dirty="0">
              <a:solidFill>
                <a:schemeClr val="bg1"/>
              </a:solidFill>
            </a:endParaRPr>
          </a:p>
        </p:txBody>
      </p:sp>
      <p:pic>
        <p:nvPicPr>
          <p:cNvPr id="2050" name="Picture 2">
            <a:extLst>
              <a:ext uri="{FF2B5EF4-FFF2-40B4-BE49-F238E27FC236}">
                <a16:creationId xmlns:a16="http://schemas.microsoft.com/office/drawing/2014/main" id="{F83AAE90-8859-57C7-32DE-144B4F757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50" y="1891970"/>
            <a:ext cx="11038449" cy="4309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80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2608A1-17B2-F1C4-0F8C-40AB6D0328C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2ECA93A-B4C5-D36F-77C3-AECA5C92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9BE4AF-8732-297D-9536-2F76E79AB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0C87A7-778D-41E9-F957-A677A8235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BB970E0-3F87-C450-7B35-CD65F496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33C002-1450-DCA7-A99E-22AAA1441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2B8727-DD80-7E65-7646-8887435C4D2E}"/>
              </a:ext>
            </a:extLst>
          </p:cNvPr>
          <p:cNvSpPr>
            <a:spLocks noGrp="1"/>
          </p:cNvSpPr>
          <p:nvPr>
            <p:ph type="title"/>
          </p:nvPr>
        </p:nvSpPr>
        <p:spPr>
          <a:xfrm>
            <a:off x="1371599" y="294538"/>
            <a:ext cx="9895951" cy="1033669"/>
          </a:xfrm>
        </p:spPr>
        <p:txBody>
          <a:bodyPr>
            <a:normAutofit/>
          </a:bodyPr>
          <a:lstStyle/>
          <a:p>
            <a:r>
              <a:rPr lang="en-US" sz="4000">
                <a:solidFill>
                  <a:schemeClr val="bg1"/>
                </a:solidFill>
              </a:rPr>
              <a:t>Automated Evaluation Metrics : METEOR</a:t>
            </a:r>
            <a:endParaRPr lang="en-US" sz="4000" dirty="0">
              <a:solidFill>
                <a:schemeClr val="bg1"/>
              </a:solidFill>
            </a:endParaRPr>
          </a:p>
        </p:txBody>
      </p:sp>
      <p:sp>
        <p:nvSpPr>
          <p:cNvPr id="3" name="Content Placeholder 2">
            <a:extLst>
              <a:ext uri="{FF2B5EF4-FFF2-40B4-BE49-F238E27FC236}">
                <a16:creationId xmlns:a16="http://schemas.microsoft.com/office/drawing/2014/main" id="{13D336E1-44DA-1AC6-0CA6-A09741DF4302}"/>
              </a:ext>
            </a:extLst>
          </p:cNvPr>
          <p:cNvSpPr>
            <a:spLocks noGrp="1"/>
          </p:cNvSpPr>
          <p:nvPr>
            <p:ph idx="1"/>
          </p:nvPr>
        </p:nvSpPr>
        <p:spPr>
          <a:xfrm>
            <a:off x="624468" y="1449779"/>
            <a:ext cx="9724031" cy="3958442"/>
          </a:xfrm>
        </p:spPr>
        <p:txBody>
          <a:bodyPr anchor="ctr">
            <a:normAutofit/>
          </a:bodyPr>
          <a:lstStyle/>
          <a:p>
            <a:r>
              <a:rPr lang="en-US" sz="2000" dirty="0"/>
              <a:t>METEOR is an automatic metric for evaluating translation quality. Here the score ranges between 0 to 1, where 0 represents that there is no word overlap,1 represents the high fluency, correct word order.</a:t>
            </a:r>
          </a:p>
          <a:p>
            <a:pPr marL="0" indent="0">
              <a:buNone/>
            </a:pPr>
            <a:endParaRPr lang="en-US" sz="2000" dirty="0"/>
          </a:p>
          <a:p>
            <a:r>
              <a:rPr lang="en-US" sz="2000" dirty="0"/>
              <a:t>METEOR is selected because to its capacity to take word order, stemming, and synonyms into account throughout the evaluation process .</a:t>
            </a:r>
          </a:p>
          <a:p>
            <a:endParaRPr lang="en-US" sz="2800" dirty="0"/>
          </a:p>
          <a:p>
            <a:pPr marL="0" indent="0">
              <a:buNone/>
            </a:pPr>
            <a:endParaRPr lang="en-US" dirty="0"/>
          </a:p>
        </p:txBody>
      </p:sp>
      <p:pic>
        <p:nvPicPr>
          <p:cNvPr id="6" name="Picture 5">
            <a:extLst>
              <a:ext uri="{FF2B5EF4-FFF2-40B4-BE49-F238E27FC236}">
                <a16:creationId xmlns:a16="http://schemas.microsoft.com/office/drawing/2014/main" id="{34E9EFA2-55AB-1163-06B2-0BC9FA686AF2}"/>
              </a:ext>
            </a:extLst>
          </p:cNvPr>
          <p:cNvPicPr>
            <a:picLocks noChangeAspect="1"/>
          </p:cNvPicPr>
          <p:nvPr/>
        </p:nvPicPr>
        <p:blipFill>
          <a:blip r:embed="rId3"/>
          <a:stretch>
            <a:fillRect/>
          </a:stretch>
        </p:blipFill>
        <p:spPr>
          <a:xfrm>
            <a:off x="4057650" y="4362490"/>
            <a:ext cx="2827892" cy="589338"/>
          </a:xfrm>
          <a:prstGeom prst="rect">
            <a:avLst/>
          </a:prstGeom>
        </p:spPr>
      </p:pic>
    </p:spTree>
    <p:extLst>
      <p:ext uri="{BB962C8B-B14F-4D97-AF65-F5344CB8AC3E}">
        <p14:creationId xmlns:p14="http://schemas.microsoft.com/office/powerpoint/2010/main" val="383012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99B8B4-FF18-704F-C4FC-36C12E6852F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A1C42C8-B749-392C-CABC-EF5DD27AD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DCCE090-4CBE-5238-55F2-2BBD6F700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7164EEA-5CC0-B753-E136-3A820C1B7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E9DEB2-C101-9749-1F40-8D8173EC2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8556647-3890-38B7-651B-18E9295A0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C1B10-A377-68F9-E96B-EAA28D4EB36B}"/>
              </a:ext>
            </a:extLst>
          </p:cNvPr>
          <p:cNvSpPr>
            <a:spLocks noGrp="1"/>
          </p:cNvSpPr>
          <p:nvPr>
            <p:ph type="title"/>
          </p:nvPr>
        </p:nvSpPr>
        <p:spPr>
          <a:xfrm>
            <a:off x="1371599" y="294538"/>
            <a:ext cx="9895951" cy="1033669"/>
          </a:xfrm>
        </p:spPr>
        <p:txBody>
          <a:bodyPr>
            <a:normAutofit/>
          </a:bodyPr>
          <a:lstStyle/>
          <a:p>
            <a:r>
              <a:rPr lang="en-US" sz="4000" b="1" dirty="0">
                <a:solidFill>
                  <a:schemeClr val="bg1"/>
                </a:solidFill>
                <a:cs typeface="Arial"/>
              </a:rPr>
              <a:t>Example Calculation for METEOR Score</a:t>
            </a:r>
            <a:endParaRPr lang="en-US" sz="4000" dirty="0">
              <a:solidFill>
                <a:schemeClr val="bg1"/>
              </a:solidFill>
            </a:endParaRPr>
          </a:p>
        </p:txBody>
      </p:sp>
      <p:pic>
        <p:nvPicPr>
          <p:cNvPr id="6" name="Picture 5">
            <a:extLst>
              <a:ext uri="{FF2B5EF4-FFF2-40B4-BE49-F238E27FC236}">
                <a16:creationId xmlns:a16="http://schemas.microsoft.com/office/drawing/2014/main" id="{4691D48A-B11D-64D6-0BAC-B25526578962}"/>
              </a:ext>
            </a:extLst>
          </p:cNvPr>
          <p:cNvPicPr>
            <a:picLocks noChangeAspect="1"/>
          </p:cNvPicPr>
          <p:nvPr/>
        </p:nvPicPr>
        <p:blipFill>
          <a:blip r:embed="rId3"/>
          <a:stretch>
            <a:fillRect/>
          </a:stretch>
        </p:blipFill>
        <p:spPr>
          <a:xfrm>
            <a:off x="4057650" y="4362490"/>
            <a:ext cx="2419010" cy="589338"/>
          </a:xfrm>
          <a:prstGeom prst="rect">
            <a:avLst/>
          </a:prstGeom>
        </p:spPr>
      </p:pic>
      <p:pic>
        <p:nvPicPr>
          <p:cNvPr id="4" name="Picture 3" descr="A white text with black text&#10;&#10;Description automatically generated">
            <a:extLst>
              <a:ext uri="{FF2B5EF4-FFF2-40B4-BE49-F238E27FC236}">
                <a16:creationId xmlns:a16="http://schemas.microsoft.com/office/drawing/2014/main" id="{BDBD8F56-E3D1-8A9C-C207-879956FC7F0A}"/>
              </a:ext>
            </a:extLst>
          </p:cNvPr>
          <p:cNvPicPr>
            <a:picLocks noChangeAspect="1"/>
          </p:cNvPicPr>
          <p:nvPr/>
        </p:nvPicPr>
        <p:blipFill>
          <a:blip r:embed="rId4"/>
          <a:stretch>
            <a:fillRect/>
          </a:stretch>
        </p:blipFill>
        <p:spPr>
          <a:xfrm>
            <a:off x="1990725" y="1590675"/>
            <a:ext cx="7867650" cy="5162550"/>
          </a:xfrm>
          <a:prstGeom prst="rect">
            <a:avLst/>
          </a:prstGeom>
        </p:spPr>
      </p:pic>
    </p:spTree>
    <p:extLst>
      <p:ext uri="{BB962C8B-B14F-4D97-AF65-F5344CB8AC3E}">
        <p14:creationId xmlns:p14="http://schemas.microsoft.com/office/powerpoint/2010/main" val="369145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97CCAA-C4B0-F1F4-DB2B-C3F2665D1CB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ACA346-8C3F-F90A-1281-B5AA8E271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9DC978B-A89F-DBD1-2EDE-8976C7BDA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094BEF-DE5D-8EA4-6E53-880DB0E52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460577E-42BF-1553-A6F5-DF5C074F8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A21794-55D9-7FE6-2E27-A95661C10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50C60-C142-2480-0C68-FB970FEC265F}"/>
              </a:ext>
            </a:extLst>
          </p:cNvPr>
          <p:cNvSpPr>
            <a:spLocks noGrp="1"/>
          </p:cNvSpPr>
          <p:nvPr>
            <p:ph type="title"/>
          </p:nvPr>
        </p:nvSpPr>
        <p:spPr>
          <a:xfrm>
            <a:off x="1371599" y="294538"/>
            <a:ext cx="9895951" cy="1033669"/>
          </a:xfrm>
        </p:spPr>
        <p:txBody>
          <a:bodyPr>
            <a:normAutofit fontScale="90000"/>
          </a:bodyPr>
          <a:lstStyle/>
          <a:p>
            <a:r>
              <a:rPr lang="en-US" sz="4000">
                <a:solidFill>
                  <a:schemeClr val="bg1"/>
                </a:solidFill>
              </a:rPr>
              <a:t>Automated Evaluation Metrics : BERTScore</a:t>
            </a:r>
          </a:p>
        </p:txBody>
      </p:sp>
      <p:sp>
        <p:nvSpPr>
          <p:cNvPr id="3" name="Content Placeholder 2">
            <a:extLst>
              <a:ext uri="{FF2B5EF4-FFF2-40B4-BE49-F238E27FC236}">
                <a16:creationId xmlns:a16="http://schemas.microsoft.com/office/drawing/2014/main" id="{7E0364E7-6985-47F1-16F5-7778DF17DAD8}"/>
              </a:ext>
            </a:extLst>
          </p:cNvPr>
          <p:cNvSpPr>
            <a:spLocks noGrp="1"/>
          </p:cNvSpPr>
          <p:nvPr>
            <p:ph idx="1"/>
          </p:nvPr>
        </p:nvSpPr>
        <p:spPr>
          <a:xfrm>
            <a:off x="1371599" y="2043113"/>
            <a:ext cx="9724031" cy="3958442"/>
          </a:xfrm>
        </p:spPr>
        <p:txBody>
          <a:bodyPr anchor="ctr">
            <a:normAutofit/>
          </a:bodyPr>
          <a:lstStyle/>
          <a:p>
            <a:pPr>
              <a:lnSpc>
                <a:spcPct val="150000"/>
              </a:lnSpc>
            </a:pPr>
            <a:r>
              <a:rPr lang="en-US" sz="2000" dirty="0"/>
              <a:t>BERTScore is an </a:t>
            </a:r>
            <a:r>
              <a:rPr lang="en-US" sz="2000" b="1" dirty="0"/>
              <a:t>evaluation metric</a:t>
            </a:r>
            <a:r>
              <a:rPr lang="en-US" sz="2000" dirty="0"/>
              <a:t> for Machine Translation and other text generation tasks that uses </a:t>
            </a:r>
            <a:r>
              <a:rPr lang="en-US" sz="2000" b="1" dirty="0"/>
              <a:t>pre-trained contextual embeddings</a:t>
            </a:r>
            <a:r>
              <a:rPr lang="en-US" sz="2000" dirty="0"/>
              <a:t> (like BERT) to compare similarity between the machine-generated text and the reference text.</a:t>
            </a:r>
          </a:p>
          <a:p>
            <a:pPr>
              <a:lnSpc>
                <a:spcPct val="150000"/>
              </a:lnSpc>
            </a:pPr>
            <a:r>
              <a:rPr lang="en-US" sz="2000" dirty="0"/>
              <a:t>These scores range from 0 to 1, with 0 representing no semantic similarity.  If the score is 1, it means a perfect semantic match </a:t>
            </a:r>
          </a:p>
          <a:p>
            <a:pPr>
              <a:lnSpc>
                <a:spcPct val="150000"/>
              </a:lnSpc>
            </a:pPr>
            <a:r>
              <a:rPr lang="en-US" sz="2000" dirty="0"/>
              <a:t>BERTScore is versatile for various NLP tasks, also it provides fast and reliable results</a:t>
            </a:r>
          </a:p>
        </p:txBody>
      </p:sp>
    </p:spTree>
    <p:extLst>
      <p:ext uri="{BB962C8B-B14F-4D97-AF65-F5344CB8AC3E}">
        <p14:creationId xmlns:p14="http://schemas.microsoft.com/office/powerpoint/2010/main" val="88120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7F6BD-EB9A-1F43-9C6D-7C34E40A1043}"/>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Outline</a:t>
            </a:r>
          </a:p>
        </p:txBody>
      </p:sp>
      <p:sp>
        <p:nvSpPr>
          <p:cNvPr id="3" name="Content Placeholder 2">
            <a:extLst>
              <a:ext uri="{FF2B5EF4-FFF2-40B4-BE49-F238E27FC236}">
                <a16:creationId xmlns:a16="http://schemas.microsoft.com/office/drawing/2014/main" id="{DE706A99-846C-004D-B790-8564945311D9}"/>
              </a:ext>
            </a:extLst>
          </p:cNvPr>
          <p:cNvSpPr>
            <a:spLocks noGrp="1"/>
          </p:cNvSpPr>
          <p:nvPr>
            <p:ph idx="1"/>
          </p:nvPr>
        </p:nvSpPr>
        <p:spPr>
          <a:xfrm>
            <a:off x="1371599" y="2318197"/>
            <a:ext cx="9724031" cy="3683358"/>
          </a:xfrm>
        </p:spPr>
        <p:txBody>
          <a:bodyPr anchor="ctr">
            <a:normAutofit/>
          </a:bodyPr>
          <a:lstStyle/>
          <a:p>
            <a:pPr marL="457200" indent="-457200">
              <a:lnSpc>
                <a:spcPct val="100000"/>
              </a:lnSpc>
              <a:buFont typeface="+mj-lt"/>
              <a:buAutoNum type="arabicPeriod"/>
            </a:pPr>
            <a:r>
              <a:rPr lang="en-US" sz="2000" dirty="0"/>
              <a:t>Introduction</a:t>
            </a:r>
          </a:p>
          <a:p>
            <a:pPr marL="457200" indent="-457200">
              <a:lnSpc>
                <a:spcPct val="100000"/>
              </a:lnSpc>
              <a:buFont typeface="+mj-lt"/>
              <a:buAutoNum type="arabicPeriod"/>
            </a:pPr>
            <a:r>
              <a:rPr lang="en-US" sz="2000" dirty="0"/>
              <a:t>Objective</a:t>
            </a:r>
          </a:p>
          <a:p>
            <a:pPr marL="457200" indent="-457200">
              <a:lnSpc>
                <a:spcPct val="100000"/>
              </a:lnSpc>
              <a:buFont typeface="+mj-lt"/>
              <a:buAutoNum type="arabicPeriod"/>
            </a:pPr>
            <a:r>
              <a:rPr lang="en-US" sz="2000" dirty="0"/>
              <a:t>Literature Overview</a:t>
            </a:r>
          </a:p>
          <a:p>
            <a:pPr marL="457200" indent="-457200">
              <a:lnSpc>
                <a:spcPct val="100000"/>
              </a:lnSpc>
              <a:buFont typeface="+mj-lt"/>
              <a:buAutoNum type="arabicPeriod"/>
            </a:pPr>
            <a:r>
              <a:rPr lang="en-US" sz="2000" dirty="0"/>
              <a:t>Dataset</a:t>
            </a:r>
          </a:p>
          <a:p>
            <a:pPr marL="457200" indent="-457200">
              <a:lnSpc>
                <a:spcPct val="100000"/>
              </a:lnSpc>
              <a:buFont typeface="+mj-lt"/>
              <a:buAutoNum type="arabicPeriod"/>
            </a:pPr>
            <a:r>
              <a:rPr lang="en-US" sz="2000" dirty="0"/>
              <a:t>Methodology</a:t>
            </a:r>
          </a:p>
          <a:p>
            <a:pPr marL="457200" indent="-457200">
              <a:lnSpc>
                <a:spcPct val="100000"/>
              </a:lnSpc>
              <a:buFont typeface="+mj-lt"/>
              <a:buAutoNum type="arabicPeriod"/>
            </a:pPr>
            <a:r>
              <a:rPr lang="en-US" sz="2000" dirty="0"/>
              <a:t>Results and Discussion</a:t>
            </a:r>
          </a:p>
          <a:p>
            <a:pPr marL="457200" indent="-457200">
              <a:lnSpc>
                <a:spcPct val="100000"/>
              </a:lnSpc>
              <a:buFont typeface="+mj-lt"/>
              <a:buAutoNum type="arabicPeriod"/>
            </a:pPr>
            <a:r>
              <a:rPr lang="en-US" sz="2000" dirty="0"/>
              <a:t>Conclusion</a:t>
            </a:r>
          </a:p>
          <a:p>
            <a:pPr marL="457200" indent="-457200">
              <a:lnSpc>
                <a:spcPct val="100000"/>
              </a:lnSpc>
              <a:buFont typeface="+mj-lt"/>
              <a:buAutoNum type="arabicPeriod"/>
            </a:pPr>
            <a:r>
              <a:rPr lang="en-US" sz="2000" dirty="0"/>
              <a:t>References</a:t>
            </a:r>
          </a:p>
          <a:p>
            <a:pPr marL="457200" indent="-457200">
              <a:lnSpc>
                <a:spcPct val="100000"/>
              </a:lnSpc>
              <a:buFont typeface="+mj-lt"/>
              <a:buAutoNum type="arabicPeriod"/>
            </a:pPr>
            <a:endParaRPr lang="en-US" sz="2000" dirty="0"/>
          </a:p>
          <a:p>
            <a:pPr marL="457200" indent="-457200">
              <a:lnSpc>
                <a:spcPct val="100000"/>
              </a:lnSpc>
              <a:buFont typeface="+mj-lt"/>
              <a:buAutoNum type="arabicPeriod"/>
            </a:pPr>
            <a:endParaRPr lang="en-US" sz="2000" dirty="0"/>
          </a:p>
        </p:txBody>
      </p:sp>
    </p:spTree>
    <p:extLst>
      <p:ext uri="{BB962C8B-B14F-4D97-AF65-F5344CB8AC3E}">
        <p14:creationId xmlns:p14="http://schemas.microsoft.com/office/powerpoint/2010/main" val="271379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6CDFC3-A613-067C-424E-8CC5FA39C73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CD6F0B-48AA-93A0-89D3-664B8F8BEC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A54BC0-735C-2741-1433-5C46817B2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762B17-D4ED-DC91-C324-7FC93C05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65FE3F-0446-BDB8-F189-95528BD5D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0845533-5B52-3E69-E3AE-B6A1C1805A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9C479-F40B-6AB6-A990-4A2E2C2A34B1}"/>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rPr>
              <a:t>Example: BERTScore</a:t>
            </a:r>
          </a:p>
        </p:txBody>
      </p:sp>
      <p:pic>
        <p:nvPicPr>
          <p:cNvPr id="4" name="Content Placeholder 3">
            <a:extLst>
              <a:ext uri="{FF2B5EF4-FFF2-40B4-BE49-F238E27FC236}">
                <a16:creationId xmlns:a16="http://schemas.microsoft.com/office/drawing/2014/main" id="{6188EC82-63DD-BEBF-55A6-F5A0DF78F09F}"/>
              </a:ext>
            </a:extLst>
          </p:cNvPr>
          <p:cNvPicPr>
            <a:picLocks noGrp="1" noChangeAspect="1"/>
          </p:cNvPicPr>
          <p:nvPr>
            <p:ph idx="1"/>
          </p:nvPr>
        </p:nvPicPr>
        <p:blipFill>
          <a:blip r:embed="rId2"/>
          <a:stretch>
            <a:fillRect/>
          </a:stretch>
        </p:blipFill>
        <p:spPr>
          <a:xfrm>
            <a:off x="1035843" y="2038349"/>
            <a:ext cx="3807619" cy="2505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F50891EA-1858-9B88-FA23-F055C4A6AD58}"/>
              </a:ext>
            </a:extLst>
          </p:cNvPr>
          <p:cNvSpPr txBox="1"/>
          <p:nvPr/>
        </p:nvSpPr>
        <p:spPr>
          <a:xfrm>
            <a:off x="5322093" y="1766918"/>
            <a:ext cx="6100762" cy="4031873"/>
          </a:xfrm>
          <a:prstGeom prst="rect">
            <a:avLst/>
          </a:prstGeom>
          <a:noFill/>
          <a:ln>
            <a:solidFill>
              <a:schemeClr val="tx1"/>
            </a:solidFill>
          </a:ln>
        </p:spPr>
        <p:txBody>
          <a:bodyPr wrap="square">
            <a:spAutoFit/>
          </a:bodyPr>
          <a:lstStyle/>
          <a:p>
            <a:r>
              <a:rPr lang="en-US" sz="1600" b="1" dirty="0"/>
              <a:t>Token Embedding</a:t>
            </a:r>
            <a:r>
              <a:rPr lang="en-US" sz="1600" dirty="0"/>
              <a:t>:</a:t>
            </a:r>
          </a:p>
          <a:p>
            <a:pPr>
              <a:buFont typeface="Arial" panose="020B0604020202020204" pitchFamily="34" charset="0"/>
              <a:buChar char="•"/>
            </a:pPr>
            <a:r>
              <a:rPr lang="en-US" sz="1600" dirty="0"/>
              <a:t>BERT generates embeddings for each word (e.g., "The," "cat," "sits").</a:t>
            </a:r>
          </a:p>
          <a:p>
            <a:pPr>
              <a:buFont typeface="Arial" panose="020B0604020202020204" pitchFamily="34" charset="0"/>
              <a:buChar char="•"/>
            </a:pPr>
            <a:endParaRPr lang="en-US" sz="1600" dirty="0"/>
          </a:p>
          <a:p>
            <a:r>
              <a:rPr lang="en-US" sz="1600" b="1" dirty="0"/>
              <a:t>Cosine Similarity</a:t>
            </a:r>
            <a:r>
              <a:rPr lang="en-US" sz="1600" dirty="0"/>
              <a:t>:</a:t>
            </a:r>
          </a:p>
          <a:p>
            <a:pPr>
              <a:buFont typeface="Arial" panose="020B0604020202020204" pitchFamily="34" charset="0"/>
              <a:buChar char="•"/>
            </a:pPr>
            <a:r>
              <a:rPr lang="en-US" sz="1600" dirty="0"/>
              <a:t>Compare embeddings of words between the machine translation and reference translation.</a:t>
            </a:r>
            <a:br>
              <a:rPr lang="en-US" sz="1600" dirty="0"/>
            </a:br>
            <a:r>
              <a:rPr lang="en-US" sz="1600" dirty="0"/>
              <a:t>Example: The embedding for "cat" in MT matches closely with "cat" in the reference translation (high cosine similarity).</a:t>
            </a:r>
          </a:p>
          <a:p>
            <a:pPr>
              <a:buFont typeface="Arial" panose="020B0604020202020204" pitchFamily="34" charset="0"/>
              <a:buChar char="•"/>
            </a:pPr>
            <a:endParaRPr lang="en-US" sz="1600" dirty="0"/>
          </a:p>
          <a:p>
            <a:r>
              <a:rPr lang="en-US" sz="1600" b="1" dirty="0"/>
              <a:t>Precision and Recall</a:t>
            </a:r>
            <a:r>
              <a:rPr lang="en-US" sz="1600" dirty="0"/>
              <a:t>:</a:t>
            </a:r>
          </a:p>
          <a:p>
            <a:pPr>
              <a:buFont typeface="Arial" panose="020B0604020202020204" pitchFamily="34" charset="0"/>
              <a:buChar char="•"/>
            </a:pPr>
            <a:r>
              <a:rPr lang="en-US" sz="1600" b="1" dirty="0"/>
              <a:t>Precision</a:t>
            </a:r>
            <a:r>
              <a:rPr lang="en-US" sz="1600" dirty="0"/>
              <a:t>: Find best match for each word in MT from  reference.</a:t>
            </a:r>
          </a:p>
          <a:p>
            <a:pPr>
              <a:buFont typeface="Arial" panose="020B0604020202020204" pitchFamily="34" charset="0"/>
              <a:buChar char="•"/>
            </a:pPr>
            <a:endParaRPr lang="en-US" sz="1600" dirty="0"/>
          </a:p>
          <a:p>
            <a:pPr>
              <a:buFont typeface="Arial" panose="020B0604020202020204" pitchFamily="34" charset="0"/>
              <a:buChar char="•"/>
            </a:pPr>
            <a:r>
              <a:rPr lang="en-US" sz="1600" b="1" dirty="0"/>
              <a:t>Recall</a:t>
            </a:r>
            <a:r>
              <a:rPr lang="en-US" sz="1600" dirty="0"/>
              <a:t>: Find  best match for each word in the reference from MT.</a:t>
            </a:r>
          </a:p>
          <a:p>
            <a:pPr>
              <a:buFont typeface="Arial" panose="020B0604020202020204" pitchFamily="34" charset="0"/>
              <a:buChar char="•"/>
            </a:pPr>
            <a:endParaRPr lang="en-US" sz="1600" dirty="0"/>
          </a:p>
          <a:p>
            <a:r>
              <a:rPr lang="en-US" sz="1600" b="1" dirty="0"/>
              <a:t>F1-Score</a:t>
            </a:r>
            <a:r>
              <a:rPr lang="en-US" sz="1600" dirty="0"/>
              <a:t>:Combine Precision and Recall into a single score.</a:t>
            </a:r>
          </a:p>
        </p:txBody>
      </p:sp>
      <p:sp>
        <p:nvSpPr>
          <p:cNvPr id="9" name="TextBox 8">
            <a:extLst>
              <a:ext uri="{FF2B5EF4-FFF2-40B4-BE49-F238E27FC236}">
                <a16:creationId xmlns:a16="http://schemas.microsoft.com/office/drawing/2014/main" id="{D83241E4-AFB1-3A3B-2A7A-DEA207D22F5C}"/>
              </a:ext>
            </a:extLst>
          </p:cNvPr>
          <p:cNvSpPr txBox="1"/>
          <p:nvPr/>
        </p:nvSpPr>
        <p:spPr>
          <a:xfrm>
            <a:off x="933187" y="5152460"/>
            <a:ext cx="3807619" cy="646331"/>
          </a:xfrm>
          <a:prstGeom prst="rect">
            <a:avLst/>
          </a:prstGeom>
          <a:noFill/>
        </p:spPr>
        <p:txBody>
          <a:bodyPr wrap="square">
            <a:spAutoFit/>
          </a:bodyPr>
          <a:lstStyle/>
          <a:p>
            <a:r>
              <a:rPr lang="en-US" b="1" dirty="0"/>
              <a:t>BERTScore</a:t>
            </a:r>
            <a:r>
              <a:rPr lang="en-US" dirty="0"/>
              <a:t>: High (because the meaning is almost identical).</a:t>
            </a:r>
          </a:p>
        </p:txBody>
      </p:sp>
    </p:spTree>
    <p:extLst>
      <p:ext uri="{BB962C8B-B14F-4D97-AF65-F5344CB8AC3E}">
        <p14:creationId xmlns:p14="http://schemas.microsoft.com/office/powerpoint/2010/main" val="185861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C7A1AB-F381-265B-3157-516D43F21FD7}"/>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F8BF8C3-28B2-5AD5-36DE-B0722751A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CA294DC-CA68-7B45-191D-8D5FA5D03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4EC3D33-ABAD-A49E-1C79-49A158117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ACD1E8C-D863-3C50-FBFD-CB5683FC1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5183914-CE99-18F9-4EE2-EA9DD245B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BA2D8-EBAE-607A-31AA-F1423E4BC908}"/>
              </a:ext>
            </a:extLst>
          </p:cNvPr>
          <p:cNvSpPr>
            <a:spLocks noGrp="1"/>
          </p:cNvSpPr>
          <p:nvPr>
            <p:ph type="title"/>
          </p:nvPr>
        </p:nvSpPr>
        <p:spPr>
          <a:xfrm>
            <a:off x="1371599" y="294538"/>
            <a:ext cx="9895951" cy="1033669"/>
          </a:xfrm>
        </p:spPr>
        <p:txBody>
          <a:bodyPr>
            <a:normAutofit/>
          </a:bodyPr>
          <a:lstStyle/>
          <a:p>
            <a:r>
              <a:rPr lang="en-US" sz="4000">
                <a:solidFill>
                  <a:schemeClr val="bg1"/>
                </a:solidFill>
              </a:rPr>
              <a:t>Correlation coefficient</a:t>
            </a:r>
            <a:endParaRPr lang="en-US" sz="4000" dirty="0">
              <a:solidFill>
                <a:schemeClr val="bg1"/>
              </a:solidFill>
            </a:endParaRPr>
          </a:p>
        </p:txBody>
      </p:sp>
      <p:graphicFrame>
        <p:nvGraphicFramePr>
          <p:cNvPr id="18" name="Content Placeholder 2">
            <a:extLst>
              <a:ext uri="{FF2B5EF4-FFF2-40B4-BE49-F238E27FC236}">
                <a16:creationId xmlns:a16="http://schemas.microsoft.com/office/drawing/2014/main" id="{17891F8C-E745-7610-65CF-D6B878128964}"/>
              </a:ext>
            </a:extLst>
          </p:cNvPr>
          <p:cNvGraphicFramePr>
            <a:graphicFrameLocks noGrp="1"/>
          </p:cNvGraphicFramePr>
          <p:nvPr>
            <p:ph idx="1"/>
            <p:extLst>
              <p:ext uri="{D42A27DB-BD31-4B8C-83A1-F6EECF244321}">
                <p14:modId xmlns:p14="http://schemas.microsoft.com/office/powerpoint/2010/main" val="1319224313"/>
              </p:ext>
            </p:extLst>
          </p:nvPr>
        </p:nvGraphicFramePr>
        <p:xfrm>
          <a:off x="1371599" y="2043113"/>
          <a:ext cx="9724031" cy="39584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252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650798-EE15-C343-FD9C-8F3B5C6B813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86D15-482C-B1D4-C1F7-8AA6DF3A9901}"/>
              </a:ext>
            </a:extLst>
          </p:cNvPr>
          <p:cNvSpPr>
            <a:spLocks noGrp="1"/>
          </p:cNvSpPr>
          <p:nvPr>
            <p:ph type="title"/>
          </p:nvPr>
        </p:nvSpPr>
        <p:spPr>
          <a:xfrm>
            <a:off x="604367" y="285710"/>
            <a:ext cx="9895951" cy="1033669"/>
          </a:xfrm>
        </p:spPr>
        <p:txBody>
          <a:bodyPr>
            <a:normAutofit/>
          </a:bodyPr>
          <a:lstStyle/>
          <a:p>
            <a:r>
              <a:rPr lang="en-US" sz="4000" dirty="0">
                <a:solidFill>
                  <a:srgbClr val="FFFFFF"/>
                </a:solidFill>
              </a:rPr>
              <a:t>Methodology</a:t>
            </a:r>
          </a:p>
        </p:txBody>
      </p:sp>
      <p:sp>
        <p:nvSpPr>
          <p:cNvPr id="3" name="Content Placeholder 2">
            <a:extLst>
              <a:ext uri="{FF2B5EF4-FFF2-40B4-BE49-F238E27FC236}">
                <a16:creationId xmlns:a16="http://schemas.microsoft.com/office/drawing/2014/main" id="{3147E1BE-FA3F-E802-3A70-EF5F9755BE8D}"/>
              </a:ext>
            </a:extLst>
          </p:cNvPr>
          <p:cNvSpPr>
            <a:spLocks noGrp="1"/>
          </p:cNvSpPr>
          <p:nvPr>
            <p:ph idx="1"/>
          </p:nvPr>
        </p:nvSpPr>
        <p:spPr>
          <a:xfrm>
            <a:off x="690328" y="1836214"/>
            <a:ext cx="9724031" cy="3958442"/>
          </a:xfrm>
        </p:spPr>
        <p:txBody>
          <a:bodyPr anchor="ctr">
            <a:normAutofit/>
          </a:bodyPr>
          <a:lstStyle/>
          <a:p>
            <a:pPr marL="0" indent="0">
              <a:buNone/>
            </a:pPr>
            <a:r>
              <a:rPr lang="en-US" sz="2000" b="1" dirty="0">
                <a:solidFill>
                  <a:srgbClr val="000000"/>
                </a:solidFill>
                <a:effectLst/>
                <a:ea typeface="Aptos" panose="020B0004020202020204" pitchFamily="34" charset="0"/>
              </a:rPr>
              <a:t>Dataset and Filtering Criteria</a:t>
            </a:r>
            <a:r>
              <a:rPr lang="en-US" sz="2000" dirty="0">
                <a:effectLst/>
              </a:rPr>
              <a:t> </a:t>
            </a:r>
          </a:p>
          <a:p>
            <a:pPr marL="0" indent="0">
              <a:buNone/>
            </a:pPr>
            <a:endParaRPr lang="en-US" sz="2000" dirty="0">
              <a:effectLst/>
            </a:endParaRPr>
          </a:p>
          <a:p>
            <a:r>
              <a:rPr lang="en-US" sz="2000" b="1" dirty="0"/>
              <a:t>Dataset Used</a:t>
            </a:r>
            <a:r>
              <a:rPr lang="en-US" sz="2000" dirty="0"/>
              <a:t>: The study uses the Samanantar v0.2 dataset, improved with updated similarity scores from LaBSE.</a:t>
            </a:r>
          </a:p>
          <a:p>
            <a:r>
              <a:rPr lang="en-US" sz="2000" b="1" dirty="0"/>
              <a:t>High-Quality Translations</a:t>
            </a:r>
            <a:r>
              <a:rPr lang="en-US" sz="2000" dirty="0"/>
              <a:t>: Only sentence pairs with a similarity score above 0.9 are included to ensure they have almost the same meaning.</a:t>
            </a:r>
          </a:p>
          <a:p>
            <a:r>
              <a:rPr lang="en-US" sz="2000" b="1" dirty="0"/>
              <a:t>Sentence Length Requirement</a:t>
            </a:r>
            <a:r>
              <a:rPr lang="en-US" sz="2000" dirty="0"/>
              <a:t>: Sentences must be at least 8 words long to better reflect real-world usage.</a:t>
            </a:r>
          </a:p>
          <a:p>
            <a:r>
              <a:rPr lang="en-US" sz="2000" b="1" dirty="0"/>
              <a:t>Short Sentence Errors</a:t>
            </a:r>
            <a:r>
              <a:rPr lang="en-US" sz="2000" dirty="0"/>
              <a:t>: Short sentences (less than 5 words) often have more translation errors</a:t>
            </a:r>
          </a:p>
          <a:p>
            <a:pPr marL="0" indent="0">
              <a:buNone/>
            </a:pPr>
            <a:endParaRPr lang="en-US" sz="2000" dirty="0"/>
          </a:p>
        </p:txBody>
      </p:sp>
    </p:spTree>
    <p:extLst>
      <p:ext uri="{BB962C8B-B14F-4D97-AF65-F5344CB8AC3E}">
        <p14:creationId xmlns:p14="http://schemas.microsoft.com/office/powerpoint/2010/main" val="212836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6DF00A-225B-CCED-4F5F-68A7384526A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6E1D58-927A-0479-D93A-A77FCC768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53A5DFD-42B4-0CE2-929E-2FAB543FA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9041FC4-2100-E1E7-F04F-3078F79CE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3F2BA1-47E5-B0DD-E0AE-EED65D5CA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EBF24EB-68C4-8C72-4404-40ACDB396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A80C9C-F6F4-063C-7165-CFB4DA6D698D}"/>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Methodology</a:t>
            </a:r>
            <a:endParaRPr lang="en-US" sz="4000" dirty="0">
              <a:solidFill>
                <a:srgbClr val="FFFFFF"/>
              </a:solidFill>
            </a:endParaRPr>
          </a:p>
        </p:txBody>
      </p:sp>
      <p:sp>
        <p:nvSpPr>
          <p:cNvPr id="3" name="Content Placeholder 2">
            <a:extLst>
              <a:ext uri="{FF2B5EF4-FFF2-40B4-BE49-F238E27FC236}">
                <a16:creationId xmlns:a16="http://schemas.microsoft.com/office/drawing/2014/main" id="{9DA4AAFC-0BD2-9769-2DF5-A3B7078F27B8}"/>
              </a:ext>
            </a:extLst>
          </p:cNvPr>
          <p:cNvSpPr>
            <a:spLocks noGrp="1"/>
          </p:cNvSpPr>
          <p:nvPr>
            <p:ph idx="1"/>
          </p:nvPr>
        </p:nvSpPr>
        <p:spPr>
          <a:xfrm>
            <a:off x="757236" y="1891970"/>
            <a:ext cx="9724031" cy="3958442"/>
          </a:xfrm>
        </p:spPr>
        <p:txBody>
          <a:bodyPr anchor="ctr">
            <a:normAutofit/>
          </a:bodyPr>
          <a:lstStyle/>
          <a:p>
            <a:pPr marL="0" indent="0">
              <a:buNone/>
            </a:pPr>
            <a:r>
              <a:rPr lang="en-US" sz="2000" b="1" dirty="0"/>
              <a:t>Human Evaluation for Three Languages:</a:t>
            </a:r>
          </a:p>
          <a:p>
            <a:pPr marL="0" indent="0">
              <a:buNone/>
            </a:pPr>
            <a:endParaRPr lang="en-US" sz="2000" b="1" dirty="0"/>
          </a:p>
          <a:p>
            <a:r>
              <a:rPr lang="en-US" sz="1800" b="1" dirty="0"/>
              <a:t>Language Selection:</a:t>
            </a:r>
            <a:r>
              <a:rPr lang="en-US" sz="1800" dirty="0"/>
              <a:t> Hindi, Telugu, and Marathi chosen due to our language fluency.</a:t>
            </a:r>
          </a:p>
          <a:p>
            <a:r>
              <a:rPr lang="en-US" sz="1800" b="1" dirty="0"/>
              <a:t>Sample Size:</a:t>
            </a:r>
            <a:r>
              <a:rPr lang="en-US" sz="1800" dirty="0"/>
              <a:t> 100 sentence pairs per language selected for evaluation.</a:t>
            </a:r>
          </a:p>
          <a:p>
            <a:r>
              <a:rPr lang="en-US" sz="1800" dirty="0"/>
              <a:t>Scores reference was taken from the paper by Graham et. Al. - based on overall translation accuracy and fluency. </a:t>
            </a:r>
          </a:p>
          <a:p>
            <a:pPr marL="0" indent="0" algn="ctr">
              <a:buNone/>
            </a:pPr>
            <a:r>
              <a:rPr lang="en-US" sz="1800" dirty="0"/>
              <a:t>Perfect (100 - 90), Good (80-79), Fair (69 - 51),</a:t>
            </a:r>
          </a:p>
          <a:p>
            <a:pPr marL="0" indent="0" algn="ctr">
              <a:buNone/>
            </a:pPr>
            <a:r>
              <a:rPr lang="en-US" sz="1800" dirty="0"/>
              <a:t> Poor (50 - 30), Bad (29 - 11), Worst (10 - 0)</a:t>
            </a:r>
          </a:p>
          <a:p>
            <a:pPr marL="0" indent="0">
              <a:buNone/>
            </a:pPr>
            <a:endParaRPr lang="en-US" sz="1800" dirty="0"/>
          </a:p>
          <a:p>
            <a:endParaRPr lang="en-US" sz="2000" dirty="0"/>
          </a:p>
        </p:txBody>
      </p:sp>
    </p:spTree>
    <p:extLst>
      <p:ext uri="{BB962C8B-B14F-4D97-AF65-F5344CB8AC3E}">
        <p14:creationId xmlns:p14="http://schemas.microsoft.com/office/powerpoint/2010/main" val="416124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F8E243-850D-78BB-1CE0-F9855C1E7FE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E0B6A-A96B-2409-539A-4DB94821AEF3}"/>
              </a:ext>
            </a:extLst>
          </p:cNvPr>
          <p:cNvSpPr>
            <a:spLocks noGrp="1"/>
          </p:cNvSpPr>
          <p:nvPr>
            <p:ph type="title"/>
          </p:nvPr>
        </p:nvSpPr>
        <p:spPr>
          <a:xfrm>
            <a:off x="841248" y="256032"/>
            <a:ext cx="10506456" cy="1014984"/>
          </a:xfrm>
        </p:spPr>
        <p:txBody>
          <a:bodyPr anchor="b">
            <a:normAutofit/>
          </a:bodyPr>
          <a:lstStyle/>
          <a:p>
            <a:r>
              <a:rPr lang="en-US"/>
              <a:t>Results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A2C00CE3-E753-3CE2-E82D-31E04B545C0B}"/>
              </a:ext>
            </a:extLst>
          </p:cNvPr>
          <p:cNvGraphicFramePr>
            <a:graphicFrameLocks noGrp="1"/>
          </p:cNvGraphicFramePr>
          <p:nvPr>
            <p:ph idx="1"/>
            <p:extLst>
              <p:ext uri="{D42A27DB-BD31-4B8C-83A1-F6EECF244321}">
                <p14:modId xmlns:p14="http://schemas.microsoft.com/office/powerpoint/2010/main" val="1260026403"/>
              </p:ext>
            </p:extLst>
          </p:nvPr>
        </p:nvGraphicFramePr>
        <p:xfrm>
          <a:off x="6096000" y="2185988"/>
          <a:ext cx="5257799" cy="409780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2D041EB-8E7C-8419-AE41-7C7E7751CB95}"/>
              </a:ext>
            </a:extLst>
          </p:cNvPr>
          <p:cNvSpPr txBox="1"/>
          <p:nvPr/>
        </p:nvSpPr>
        <p:spPr>
          <a:xfrm>
            <a:off x="554831" y="2818364"/>
            <a:ext cx="498633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LLaMA consistently outperformed GPT-3.5 in all three languages, especially for Telugu where GPT-3.5 scored the lowest.</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GPT-4.0 is used for Marathi translations which performs well compared to </a:t>
            </a:r>
            <a:r>
              <a:rPr lang="en-US" dirty="0" err="1"/>
              <a:t>LLama</a:t>
            </a:r>
            <a:endParaRPr lang="en-US" dirty="0"/>
          </a:p>
          <a:p>
            <a:endParaRPr lang="en-US" dirty="0"/>
          </a:p>
        </p:txBody>
      </p:sp>
    </p:spTree>
    <p:extLst>
      <p:ext uri="{BB962C8B-B14F-4D97-AF65-F5344CB8AC3E}">
        <p14:creationId xmlns:p14="http://schemas.microsoft.com/office/powerpoint/2010/main" val="143598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C15400-900F-F6E2-DCE7-77E519D65900}"/>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DB5C79-CAAC-3A13-E613-CB1E80D42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E72E83-C03D-AD77-3D49-FCDABE4F1F15}"/>
              </a:ext>
            </a:extLst>
          </p:cNvPr>
          <p:cNvSpPr>
            <a:spLocks noGrp="1"/>
          </p:cNvSpPr>
          <p:nvPr>
            <p:ph type="title"/>
          </p:nvPr>
        </p:nvSpPr>
        <p:spPr>
          <a:xfrm>
            <a:off x="841248" y="256032"/>
            <a:ext cx="10506456" cy="1014984"/>
          </a:xfrm>
        </p:spPr>
        <p:txBody>
          <a:bodyPr anchor="b">
            <a:normAutofit/>
          </a:bodyPr>
          <a:lstStyle/>
          <a:p>
            <a:r>
              <a:rPr lang="en-US" dirty="0"/>
              <a:t>Common Errors Example1</a:t>
            </a:r>
          </a:p>
        </p:txBody>
      </p:sp>
      <p:sp>
        <p:nvSpPr>
          <p:cNvPr id="11" name="Rectangle 10">
            <a:extLst>
              <a:ext uri="{FF2B5EF4-FFF2-40B4-BE49-F238E27FC236}">
                <a16:creationId xmlns:a16="http://schemas.microsoft.com/office/drawing/2014/main" id="{7FE9C7E4-C050-972A-6BF9-7F8DD210E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B50BCD3A-1707-1E63-514E-43B489CB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47D51C9F-D13F-8059-5423-424B02806E34}"/>
              </a:ext>
            </a:extLst>
          </p:cNvPr>
          <p:cNvSpPr txBox="1"/>
          <p:nvPr/>
        </p:nvSpPr>
        <p:spPr>
          <a:xfrm>
            <a:off x="1175652" y="2730491"/>
            <a:ext cx="10713140" cy="3139321"/>
          </a:xfrm>
          <a:prstGeom prst="rect">
            <a:avLst/>
          </a:prstGeom>
          <a:noFill/>
          <a:ln>
            <a:noFill/>
          </a:ln>
        </p:spPr>
        <p:txBody>
          <a:bodyPr wrap="square" rtlCol="0">
            <a:spAutoFit/>
          </a:bodyPr>
          <a:lstStyle/>
          <a:p>
            <a:r>
              <a:rPr lang="en-US" b="1" dirty="0"/>
              <a:t>Input</a:t>
            </a:r>
          </a:p>
          <a:p>
            <a:r>
              <a:rPr lang="en-US" dirty="0"/>
              <a:t>In the case of an intrinsic, you already done this before, log of n versus 1 over T is just a straight line with 1 slope, so this is intrinsic. </a:t>
            </a:r>
          </a:p>
          <a:p>
            <a:endParaRPr lang="en-US" dirty="0"/>
          </a:p>
          <a:p>
            <a:br>
              <a:rPr lang="en-US" dirty="0"/>
            </a:br>
            <a:r>
              <a:rPr lang="en-US" b="1" dirty="0">
                <a:sym typeface="Wingdings" pitchFamily="2" charset="2"/>
              </a:rPr>
              <a:t>output</a:t>
            </a:r>
          </a:p>
          <a:p>
            <a:endParaRPr lang="en-US" b="1" dirty="0">
              <a:sym typeface="Wingdings" pitchFamily="2" charset="2"/>
            </a:endParaRPr>
          </a:p>
          <a:p>
            <a:r>
              <a:rPr lang="en-US" b="1" dirty="0">
                <a:sym typeface="Wingdings" pitchFamily="2" charset="2"/>
              </a:rPr>
              <a:t> </a:t>
            </a:r>
            <a:r>
              <a:rPr lang="hi-IN" dirty="0"/>
              <a:t>में एक आंतरिक (</a:t>
            </a:r>
            <a:r>
              <a:rPr lang="en-US" dirty="0"/>
              <a:t>intrinsic) </a:t>
            </a:r>
            <a:r>
              <a:rPr lang="hi-IN" dirty="0"/>
              <a:t>के मामले में, आप पहले से ही यह कर चुके हैं, </a:t>
            </a:r>
            <a:r>
              <a:rPr lang="en-US" dirty="0"/>
              <a:t>n </a:t>
            </a:r>
            <a:r>
              <a:rPr lang="hi-IN" dirty="0"/>
              <a:t>बनाम 1 बनाम </a:t>
            </a:r>
            <a:r>
              <a:rPr lang="en-US" dirty="0"/>
              <a:t>T </a:t>
            </a:r>
            <a:r>
              <a:rPr lang="hi-IN" dirty="0"/>
              <a:t>के लॉग 1 (</a:t>
            </a:r>
            <a:r>
              <a:rPr lang="en-US" dirty="0"/>
              <a:t>log of n versus 1 over T) </a:t>
            </a:r>
            <a:r>
              <a:rPr lang="hi-IN" dirty="0"/>
              <a:t>केवल ढलान वाली सीधी रेखा (</a:t>
            </a:r>
            <a:r>
              <a:rPr lang="en-US" dirty="0"/>
              <a:t>straight line with 1 slope) </a:t>
            </a:r>
            <a:r>
              <a:rPr lang="hi-IN" dirty="0"/>
              <a:t>है, इसलिए यह आंतरिक (</a:t>
            </a:r>
            <a:r>
              <a:rPr lang="en-US" dirty="0"/>
              <a:t>intrinsic) </a:t>
            </a:r>
            <a:r>
              <a:rPr lang="hi-IN" dirty="0"/>
              <a:t>है।</a:t>
            </a:r>
            <a:endParaRPr lang="en-US" dirty="0"/>
          </a:p>
          <a:p>
            <a:pPr marL="285750" indent="-285750">
              <a:buFont typeface="Arial" panose="020B0604020202020204" pitchFamily="34" charset="0"/>
              <a:buChar char="•"/>
            </a:pPr>
            <a:endParaRPr lang="en-US" b="1" dirty="0"/>
          </a:p>
        </p:txBody>
      </p:sp>
      <p:sp>
        <p:nvSpPr>
          <p:cNvPr id="5" name="TextBox 4">
            <a:extLst>
              <a:ext uri="{FF2B5EF4-FFF2-40B4-BE49-F238E27FC236}">
                <a16:creationId xmlns:a16="http://schemas.microsoft.com/office/drawing/2014/main" id="{6F5842AE-8777-7529-07BA-8F171EF6F2EC}"/>
              </a:ext>
            </a:extLst>
          </p:cNvPr>
          <p:cNvSpPr txBox="1"/>
          <p:nvPr/>
        </p:nvSpPr>
        <p:spPr>
          <a:xfrm>
            <a:off x="841248" y="1862254"/>
            <a:ext cx="8838011" cy="923330"/>
          </a:xfrm>
          <a:prstGeom prst="rect">
            <a:avLst/>
          </a:prstGeom>
          <a:noFill/>
        </p:spPr>
        <p:txBody>
          <a:bodyPr wrap="square" rtlCol="0">
            <a:spAutoFit/>
          </a:bodyPr>
          <a:lstStyle/>
          <a:p>
            <a:r>
              <a:rPr lang="en-US" dirty="0"/>
              <a:t>Common errors included unnecessary English words, incorrect honorific plurals, tense inconsistencies, and nonsensical terms. </a:t>
            </a:r>
          </a:p>
          <a:p>
            <a:endParaRPr lang="en-US" dirty="0"/>
          </a:p>
        </p:txBody>
      </p:sp>
      <p:sp>
        <p:nvSpPr>
          <p:cNvPr id="6" name="Down Arrow 5">
            <a:extLst>
              <a:ext uri="{FF2B5EF4-FFF2-40B4-BE49-F238E27FC236}">
                <a16:creationId xmlns:a16="http://schemas.microsoft.com/office/drawing/2014/main" id="{AD49F78D-C6D2-315B-0E28-96EEFFD27790}"/>
              </a:ext>
            </a:extLst>
          </p:cNvPr>
          <p:cNvSpPr/>
          <p:nvPr/>
        </p:nvSpPr>
        <p:spPr>
          <a:xfrm flipH="1">
            <a:off x="2714705" y="4300152"/>
            <a:ext cx="189571" cy="43267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a:extLst>
              <a:ext uri="{FF2B5EF4-FFF2-40B4-BE49-F238E27FC236}">
                <a16:creationId xmlns:a16="http://schemas.microsoft.com/office/drawing/2014/main" id="{036386BC-DA44-5CDC-7765-CA68EEE3B3AC}"/>
              </a:ext>
            </a:extLst>
          </p:cNvPr>
          <p:cNvSpPr/>
          <p:nvPr/>
        </p:nvSpPr>
        <p:spPr>
          <a:xfrm rot="10800000" flipH="1">
            <a:off x="6437438" y="5354830"/>
            <a:ext cx="189570" cy="43267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224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79E3FB-7C73-463B-FBEA-147E0179A69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1C3A221-017E-73CD-DAE9-236EDB49D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30102D-4DAF-1616-F1E8-369D17201C97}"/>
              </a:ext>
            </a:extLst>
          </p:cNvPr>
          <p:cNvSpPr>
            <a:spLocks noGrp="1"/>
          </p:cNvSpPr>
          <p:nvPr>
            <p:ph type="title"/>
          </p:nvPr>
        </p:nvSpPr>
        <p:spPr>
          <a:xfrm>
            <a:off x="841248" y="256032"/>
            <a:ext cx="10506456" cy="1014984"/>
          </a:xfrm>
        </p:spPr>
        <p:txBody>
          <a:bodyPr anchor="b">
            <a:normAutofit/>
          </a:bodyPr>
          <a:lstStyle/>
          <a:p>
            <a:r>
              <a:rPr lang="en-US" dirty="0"/>
              <a:t>Common Errors Example2</a:t>
            </a:r>
          </a:p>
        </p:txBody>
      </p:sp>
      <p:sp>
        <p:nvSpPr>
          <p:cNvPr id="11" name="Rectangle 10">
            <a:extLst>
              <a:ext uri="{FF2B5EF4-FFF2-40B4-BE49-F238E27FC236}">
                <a16:creationId xmlns:a16="http://schemas.microsoft.com/office/drawing/2014/main" id="{B957204F-9889-32F5-0028-1B5F86662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BB4A077C-28F2-EBF1-4A0A-C0B4F6F02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75ACC3E4-223E-E8A8-88AE-5572DDE8D403}"/>
              </a:ext>
            </a:extLst>
          </p:cNvPr>
          <p:cNvSpPr txBox="1"/>
          <p:nvPr/>
        </p:nvSpPr>
        <p:spPr>
          <a:xfrm>
            <a:off x="1182030" y="2324015"/>
            <a:ext cx="9099394" cy="2585323"/>
          </a:xfrm>
          <a:prstGeom prst="rect">
            <a:avLst/>
          </a:prstGeom>
          <a:noFill/>
          <a:ln>
            <a:noFill/>
          </a:ln>
        </p:spPr>
        <p:txBody>
          <a:bodyPr wrap="square" rtlCol="0">
            <a:spAutoFit/>
          </a:bodyPr>
          <a:lstStyle/>
          <a:p>
            <a:r>
              <a:rPr lang="en-US" b="1" dirty="0"/>
              <a:t>Input:</a:t>
            </a:r>
          </a:p>
          <a:p>
            <a:endParaRPr lang="en-US" b="1" dirty="0"/>
          </a:p>
          <a:p>
            <a:r>
              <a:rPr lang="en-US" dirty="0"/>
              <a:t>The Congress leader represents </a:t>
            </a:r>
            <a:r>
              <a:rPr lang="en-US" dirty="0" err="1"/>
              <a:t>Sivaganga</a:t>
            </a:r>
            <a:r>
              <a:rPr lang="en-US" dirty="0"/>
              <a:t> Lok Sabha segment from Tamil Nadu.</a:t>
            </a:r>
          </a:p>
          <a:p>
            <a:r>
              <a:rPr lang="en-US" dirty="0"/>
              <a:t> </a:t>
            </a:r>
            <a:endParaRPr lang="en-US" dirty="0">
              <a:sym typeface="Wingdings" pitchFamily="2" charset="2"/>
            </a:endParaRPr>
          </a:p>
          <a:p>
            <a:endParaRPr lang="en-US" dirty="0">
              <a:sym typeface="Wingdings" pitchFamily="2" charset="2"/>
            </a:endParaRPr>
          </a:p>
          <a:p>
            <a:r>
              <a:rPr lang="en-US" b="1" dirty="0">
                <a:sym typeface="Wingdings" pitchFamily="2" charset="2"/>
              </a:rPr>
              <a:t>Output:</a:t>
            </a:r>
          </a:p>
          <a:p>
            <a:endParaRPr lang="en-US" b="1" dirty="0">
              <a:sym typeface="Wingdings" pitchFamily="2" charset="2"/>
            </a:endParaRPr>
          </a:p>
          <a:p>
            <a:r>
              <a:rPr lang="en-US" dirty="0">
                <a:sym typeface="Wingdings" pitchFamily="2" charset="2"/>
              </a:rPr>
              <a:t> </a:t>
            </a:r>
            <a:r>
              <a:rPr lang="hi-IN" dirty="0"/>
              <a:t>कांग्रेस नेता तमिलनाडु से सिवगंगा लोक सभा </a:t>
            </a:r>
            <a:r>
              <a:rPr lang="hi-IN" b="1" dirty="0"/>
              <a:t>स</a:t>
            </a:r>
            <a:r>
              <a:rPr lang="en-US" b="1" dirty="0" err="1"/>
              <a:t>egment</a:t>
            </a:r>
            <a:r>
              <a:rPr lang="en-US" b="1" dirty="0"/>
              <a:t> </a:t>
            </a:r>
            <a:r>
              <a:rPr lang="hi-IN" dirty="0"/>
              <a:t>का प्रतिनिधित्व करते हैं।</a:t>
            </a:r>
            <a:endParaRPr lang="en-US" dirty="0"/>
          </a:p>
          <a:p>
            <a:endParaRPr lang="en-US" dirty="0"/>
          </a:p>
        </p:txBody>
      </p:sp>
      <p:sp>
        <p:nvSpPr>
          <p:cNvPr id="6" name="Down Arrow 5">
            <a:extLst>
              <a:ext uri="{FF2B5EF4-FFF2-40B4-BE49-F238E27FC236}">
                <a16:creationId xmlns:a16="http://schemas.microsoft.com/office/drawing/2014/main" id="{93D5BD3C-A294-A3E5-F40F-11E82C3B4342}"/>
              </a:ext>
            </a:extLst>
          </p:cNvPr>
          <p:cNvSpPr/>
          <p:nvPr/>
        </p:nvSpPr>
        <p:spPr>
          <a:xfrm rot="10800000" flipH="1">
            <a:off x="5902179" y="4607698"/>
            <a:ext cx="189570" cy="43267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857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1F276D-50E3-E458-F0BB-93D4E9F1DD2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09960D-4F49-2015-058C-DDAE2E7C2E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9B1F14-0046-2264-35E7-697385F5B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5DE84B2-55C8-682B-CBEF-F1832EC23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2C0499A-24C6-D3AD-59FB-F33A6AE91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7207E96-68D1-7802-D5A4-9B3C595F1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2A900-5B08-8B83-CC13-EFA409CE92A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Methodology</a:t>
            </a:r>
            <a:endParaRPr lang="en-US" sz="4000" dirty="0">
              <a:solidFill>
                <a:srgbClr val="FFFFFF"/>
              </a:solidFill>
            </a:endParaRPr>
          </a:p>
        </p:txBody>
      </p:sp>
      <p:sp>
        <p:nvSpPr>
          <p:cNvPr id="3" name="Content Placeholder 2">
            <a:extLst>
              <a:ext uri="{FF2B5EF4-FFF2-40B4-BE49-F238E27FC236}">
                <a16:creationId xmlns:a16="http://schemas.microsoft.com/office/drawing/2014/main" id="{F7772F9E-9E33-2CC6-4F6B-436F570BAA64}"/>
              </a:ext>
            </a:extLst>
          </p:cNvPr>
          <p:cNvSpPr>
            <a:spLocks noGrp="1"/>
          </p:cNvSpPr>
          <p:nvPr>
            <p:ph idx="1"/>
          </p:nvPr>
        </p:nvSpPr>
        <p:spPr>
          <a:xfrm>
            <a:off x="757236" y="1891970"/>
            <a:ext cx="9724031" cy="3958442"/>
          </a:xfrm>
        </p:spPr>
        <p:txBody>
          <a:bodyPr anchor="ctr">
            <a:normAutofit/>
          </a:bodyPr>
          <a:lstStyle/>
          <a:p>
            <a:pPr marL="0" indent="0">
              <a:buNone/>
            </a:pPr>
            <a:r>
              <a:rPr lang="en-US" sz="2000" b="1" dirty="0"/>
              <a:t>Evaluation of Automatic Metrics:</a:t>
            </a:r>
          </a:p>
          <a:p>
            <a:r>
              <a:rPr lang="en-US" sz="1800" dirty="0"/>
              <a:t>Translation quality assessed using human evaluations and automatic scores.</a:t>
            </a:r>
          </a:p>
          <a:p>
            <a:r>
              <a:rPr lang="en-US" sz="1800" dirty="0"/>
              <a:t>Correlation analysis performed using Cohen’s Kappa, Spearman’s rank correlation, and Pearson correlation.</a:t>
            </a:r>
          </a:p>
          <a:p>
            <a:r>
              <a:rPr lang="en-US" sz="1800" dirty="0"/>
              <a:t>The Cohen's kappa correlation coefficient differs from other metrics employed in this study due to its requirement for continuous variables </a:t>
            </a:r>
            <a:endParaRPr lang="en-US" sz="2000" dirty="0"/>
          </a:p>
        </p:txBody>
      </p:sp>
    </p:spTree>
    <p:extLst>
      <p:ext uri="{BB962C8B-B14F-4D97-AF65-F5344CB8AC3E}">
        <p14:creationId xmlns:p14="http://schemas.microsoft.com/office/powerpoint/2010/main" val="81218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47A0FB-0511-85F9-FD3F-E65297353F1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0250A9-E4CF-15E7-16BB-76FE811D1E6E}"/>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kern="1200" dirty="0">
                <a:solidFill>
                  <a:schemeClr val="tx1"/>
                </a:solidFill>
                <a:latin typeface="+mj-lt"/>
                <a:ea typeface="+mj-ea"/>
                <a:cs typeface="+mj-cs"/>
              </a:rPr>
              <a:t>Spearman Correlation Scores</a:t>
            </a:r>
          </a:p>
        </p:txBody>
      </p:sp>
      <p:sp>
        <p:nvSpPr>
          <p:cNvPr id="3" name="TextBox 2">
            <a:extLst>
              <a:ext uri="{FF2B5EF4-FFF2-40B4-BE49-F238E27FC236}">
                <a16:creationId xmlns:a16="http://schemas.microsoft.com/office/drawing/2014/main" id="{895E063E-DA9A-7859-2228-B1BF4FC55004}"/>
              </a:ext>
            </a:extLst>
          </p:cNvPr>
          <p:cNvSpPr txBox="1"/>
          <p:nvPr/>
        </p:nvSpPr>
        <p:spPr>
          <a:xfrm>
            <a:off x="1136397" y="2418408"/>
            <a:ext cx="4959603" cy="352256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b="0" i="0" dirty="0">
                <a:effectLst/>
              </a:rPr>
              <a:t>GPT’s (BERTScore vs Human Eval score) for Hindi shows highest correlation (0.2900), indicating best performance.</a:t>
            </a:r>
          </a:p>
          <a:p>
            <a:pPr marL="57150">
              <a:lnSpc>
                <a:spcPct val="90000"/>
              </a:lnSpc>
              <a:spcAft>
                <a:spcPts val="600"/>
              </a:spcAft>
            </a:pPr>
            <a:endParaRPr lang="en-US" sz="2000" b="0" i="0" dirty="0">
              <a:effectLst/>
            </a:endParaRPr>
          </a:p>
          <a:p>
            <a:pPr marL="285750" indent="-228600">
              <a:lnSpc>
                <a:spcPct val="90000"/>
              </a:lnSpc>
              <a:spcAft>
                <a:spcPts val="600"/>
              </a:spcAft>
              <a:buFont typeface="Arial" panose="020B0604020202020204" pitchFamily="34" charset="0"/>
              <a:buChar char="•"/>
            </a:pPr>
            <a:r>
              <a:rPr lang="en-US" sz="2000" b="0" i="0" dirty="0">
                <a:effectLst/>
              </a:rPr>
              <a:t>BERTScore consistently outperforms BLEU across languages.</a:t>
            </a:r>
            <a:br>
              <a:rPr lang="en-US" sz="2000" b="0" i="0" dirty="0">
                <a:effectLst/>
              </a:rPr>
            </a:br>
            <a:br>
              <a:rPr lang="en-US" sz="2000" b="0" i="0" dirty="0">
                <a:effectLst/>
              </a:rPr>
            </a:br>
            <a:endParaRPr lang="en-US" sz="2000" dirty="0"/>
          </a:p>
        </p:txBody>
      </p:sp>
      <p:sp>
        <p:nvSpPr>
          <p:cNvPr id="9" name="Rectangle 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11">
            <a:extLst>
              <a:ext uri="{FF2B5EF4-FFF2-40B4-BE49-F238E27FC236}">
                <a16:creationId xmlns:a16="http://schemas.microsoft.com/office/drawing/2014/main" id="{634AE674-B1F9-1DCE-5479-7E3B91C2341C}"/>
              </a:ext>
            </a:extLst>
          </p:cNvPr>
          <p:cNvGraphicFramePr>
            <a:graphicFrameLocks noGrp="1"/>
          </p:cNvGraphicFramePr>
          <p:nvPr>
            <p:ph idx="1"/>
            <p:extLst>
              <p:ext uri="{D42A27DB-BD31-4B8C-83A1-F6EECF244321}">
                <p14:modId xmlns:p14="http://schemas.microsoft.com/office/powerpoint/2010/main" val="1758649617"/>
              </p:ext>
            </p:extLst>
          </p:nvPr>
        </p:nvGraphicFramePr>
        <p:xfrm>
          <a:off x="6096000" y="1433731"/>
          <a:ext cx="5648513" cy="2908170"/>
        </p:xfrm>
        <a:graphic>
          <a:graphicData uri="http://schemas.openxmlformats.org/drawingml/2006/table">
            <a:tbl>
              <a:tblPr firstRow="1" bandRow="1">
                <a:tableStyleId>{2D5ABB26-0587-4C30-8999-92F81FD0307C}</a:tableStyleId>
              </a:tblPr>
              <a:tblGrid>
                <a:gridCol w="1033505">
                  <a:extLst>
                    <a:ext uri="{9D8B030D-6E8A-4147-A177-3AD203B41FA5}">
                      <a16:colId xmlns:a16="http://schemas.microsoft.com/office/drawing/2014/main" val="3743754420"/>
                    </a:ext>
                  </a:extLst>
                </a:gridCol>
                <a:gridCol w="1539157">
                  <a:extLst>
                    <a:ext uri="{9D8B030D-6E8A-4147-A177-3AD203B41FA5}">
                      <a16:colId xmlns:a16="http://schemas.microsoft.com/office/drawing/2014/main" val="867848784"/>
                    </a:ext>
                  </a:extLst>
                </a:gridCol>
                <a:gridCol w="984173">
                  <a:extLst>
                    <a:ext uri="{9D8B030D-6E8A-4147-A177-3AD203B41FA5}">
                      <a16:colId xmlns:a16="http://schemas.microsoft.com/office/drawing/2014/main" val="3930905960"/>
                    </a:ext>
                  </a:extLst>
                </a:gridCol>
                <a:gridCol w="1045839">
                  <a:extLst>
                    <a:ext uri="{9D8B030D-6E8A-4147-A177-3AD203B41FA5}">
                      <a16:colId xmlns:a16="http://schemas.microsoft.com/office/drawing/2014/main" val="2468353406"/>
                    </a:ext>
                  </a:extLst>
                </a:gridCol>
                <a:gridCol w="1045839">
                  <a:extLst>
                    <a:ext uri="{9D8B030D-6E8A-4147-A177-3AD203B41FA5}">
                      <a16:colId xmlns:a16="http://schemas.microsoft.com/office/drawing/2014/main" val="78532473"/>
                    </a:ext>
                  </a:extLst>
                </a:gridCol>
              </a:tblGrid>
              <a:tr h="605045">
                <a:tc gridSpan="2">
                  <a:txBody>
                    <a:bodyPr/>
                    <a:lstStyle/>
                    <a:p>
                      <a:r>
                        <a:rPr lang="en-US" sz="1800" b="1"/>
                        <a:t>Spearman Correlation Coefficient</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Hindi </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Telugu </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Marathi</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6712056"/>
                  </a:ext>
                </a:extLst>
              </a:tr>
              <a:tr h="359757">
                <a:tc rowSpan="2">
                  <a:txBody>
                    <a:bodyPr/>
                    <a:lstStyle/>
                    <a:p>
                      <a:r>
                        <a:rPr lang="en-US" sz="1600"/>
                        <a:t>GPT</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Human Eval vs</a:t>
                      </a:r>
                    </a:p>
                    <a:p>
                      <a:r>
                        <a:rPr lang="en-US" sz="1600"/>
                        <a:t>BERTScore </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solidFill>
                            <a:schemeClr val="bg1"/>
                          </a:solidFill>
                        </a:rPr>
                        <a:t>0.2900</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B45"/>
                    </a:solidFill>
                  </a:tcPr>
                </a:tc>
                <a:tc>
                  <a:txBody>
                    <a:bodyPr/>
                    <a:lstStyle/>
                    <a:p>
                      <a:r>
                        <a:rPr lang="en-US" sz="1600" b="1">
                          <a:solidFill>
                            <a:schemeClr val="bg1"/>
                          </a:solidFill>
                        </a:rPr>
                        <a:t>0.1822</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0C"/>
                    </a:solidFill>
                  </a:tcPr>
                </a:tc>
                <a:tc>
                  <a:txBody>
                    <a:bodyPr/>
                    <a:lstStyle/>
                    <a:p>
                      <a:r>
                        <a:rPr lang="en-US" sz="1600" b="1">
                          <a:solidFill>
                            <a:schemeClr val="bg1"/>
                          </a:solidFill>
                        </a:rPr>
                        <a:t>0.1163</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0C"/>
                    </a:solidFill>
                  </a:tcPr>
                </a:tc>
                <a:extLst>
                  <a:ext uri="{0D108BD9-81ED-4DB2-BD59-A6C34878D82A}">
                    <a16:rowId xmlns:a16="http://schemas.microsoft.com/office/drawing/2014/main" val="3790710060"/>
                  </a:ext>
                </a:extLst>
              </a:tr>
              <a:tr h="359757">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Human Eval vs</a:t>
                      </a:r>
                    </a:p>
                    <a:p>
                      <a:r>
                        <a:rPr lang="en-US" sz="1600"/>
                        <a:t>BLEU</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a:solidFill>
                            <a:schemeClr val="bg1"/>
                          </a:solidFill>
                        </a:rPr>
                        <a:t>0.2246</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D34A"/>
                    </a:solidFill>
                  </a:tcPr>
                </a:tc>
                <a:tc>
                  <a:txBody>
                    <a:bodyPr/>
                    <a:lstStyle/>
                    <a:p>
                      <a:r>
                        <a:rPr lang="en-US" sz="1600" b="1">
                          <a:solidFill>
                            <a:schemeClr val="bg1"/>
                          </a:solidFill>
                        </a:rPr>
                        <a:t>0.2052</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D34A"/>
                    </a:solidFill>
                  </a:tcPr>
                </a:tc>
                <a:tc>
                  <a:txBody>
                    <a:bodyPr/>
                    <a:lstStyle/>
                    <a:p>
                      <a:r>
                        <a:rPr lang="en-US" sz="1600" b="1" dirty="0">
                          <a:solidFill>
                            <a:schemeClr val="bg1"/>
                          </a:solidFill>
                        </a:rPr>
                        <a:t>0.0819</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5B3F"/>
                    </a:solidFill>
                  </a:tcPr>
                </a:tc>
                <a:extLst>
                  <a:ext uri="{0D108BD9-81ED-4DB2-BD59-A6C34878D82A}">
                    <a16:rowId xmlns:a16="http://schemas.microsoft.com/office/drawing/2014/main" val="3426354085"/>
                  </a:ext>
                </a:extLst>
              </a:tr>
              <a:tr h="359757">
                <a:tc rowSpan="2">
                  <a:txBody>
                    <a:bodyPr/>
                    <a:lstStyle/>
                    <a:p>
                      <a:r>
                        <a:rPr lang="en-US" sz="1600"/>
                        <a:t>LLAMA</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Human Eval vs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BERTScore </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a:solidFill>
                            <a:schemeClr val="bg1"/>
                          </a:solidFill>
                        </a:rPr>
                        <a:t>0.2711</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B45"/>
                    </a:solidFill>
                  </a:tcPr>
                </a:tc>
                <a:tc>
                  <a:txBody>
                    <a:bodyPr/>
                    <a:lstStyle/>
                    <a:p>
                      <a:r>
                        <a:rPr lang="en-US" sz="1600" b="1">
                          <a:solidFill>
                            <a:schemeClr val="bg1"/>
                          </a:solidFill>
                        </a:rPr>
                        <a:t>0.2287</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D34A"/>
                    </a:solidFill>
                  </a:tcPr>
                </a:tc>
                <a:tc>
                  <a:txBody>
                    <a:bodyPr/>
                    <a:lstStyle/>
                    <a:p>
                      <a:r>
                        <a:rPr lang="en-US" sz="1600" b="1">
                          <a:solidFill>
                            <a:schemeClr val="bg1"/>
                          </a:solidFill>
                        </a:rPr>
                        <a:t>0.1984</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0C"/>
                    </a:solidFill>
                  </a:tcPr>
                </a:tc>
                <a:extLst>
                  <a:ext uri="{0D108BD9-81ED-4DB2-BD59-A6C34878D82A}">
                    <a16:rowId xmlns:a16="http://schemas.microsoft.com/office/drawing/2014/main" val="4288076140"/>
                  </a:ext>
                </a:extLst>
              </a:tr>
              <a:tr h="359757">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Human Eval vs</a:t>
                      </a:r>
                    </a:p>
                    <a:p>
                      <a:r>
                        <a:rPr lang="en-US" sz="1600"/>
                        <a:t>BLEU</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a:solidFill>
                            <a:schemeClr val="bg1"/>
                          </a:solidFill>
                        </a:rPr>
                        <a:t>0.0960</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0C"/>
                    </a:solidFill>
                  </a:tcPr>
                </a:tc>
                <a:tc>
                  <a:txBody>
                    <a:bodyPr/>
                    <a:lstStyle/>
                    <a:p>
                      <a:r>
                        <a:rPr lang="en-US" sz="1600" b="1">
                          <a:solidFill>
                            <a:schemeClr val="bg1"/>
                          </a:solidFill>
                        </a:rPr>
                        <a:t>0.2242</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D34A"/>
                    </a:solidFill>
                  </a:tcPr>
                </a:tc>
                <a:tc>
                  <a:txBody>
                    <a:bodyPr/>
                    <a:lstStyle/>
                    <a:p>
                      <a:r>
                        <a:rPr lang="en-US" sz="1600" b="1" dirty="0">
                          <a:solidFill>
                            <a:schemeClr val="bg1"/>
                          </a:solidFill>
                        </a:rPr>
                        <a:t>0.0877</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5B3F"/>
                    </a:solidFill>
                  </a:tcPr>
                </a:tc>
                <a:extLst>
                  <a:ext uri="{0D108BD9-81ED-4DB2-BD59-A6C34878D82A}">
                    <a16:rowId xmlns:a16="http://schemas.microsoft.com/office/drawing/2014/main" val="3855984623"/>
                  </a:ext>
                </a:extLst>
              </a:tr>
            </a:tbl>
          </a:graphicData>
        </a:graphic>
      </p:graphicFrame>
    </p:spTree>
    <p:extLst>
      <p:ext uri="{BB962C8B-B14F-4D97-AF65-F5344CB8AC3E}">
        <p14:creationId xmlns:p14="http://schemas.microsoft.com/office/powerpoint/2010/main" val="7135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AB9EF6-4834-DDF5-BF31-10DB395273B3}"/>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C2D47-180F-A687-1336-F5345117AAAB}"/>
              </a:ext>
            </a:extLst>
          </p:cNvPr>
          <p:cNvSpPr>
            <a:spLocks noGrp="1"/>
          </p:cNvSpPr>
          <p:nvPr>
            <p:ph type="title"/>
          </p:nvPr>
        </p:nvSpPr>
        <p:spPr>
          <a:xfrm>
            <a:off x="1136397" y="502021"/>
            <a:ext cx="4959603" cy="1642969"/>
          </a:xfrm>
        </p:spPr>
        <p:txBody>
          <a:bodyPr vert="horz" lIns="91440" tIns="45720" rIns="91440" bIns="45720" rtlCol="0" anchor="b">
            <a:normAutofit fontScale="90000"/>
          </a:bodyPr>
          <a:lstStyle/>
          <a:p>
            <a:r>
              <a:rPr lang="en-US" sz="4000" kern="1200" dirty="0">
                <a:solidFill>
                  <a:schemeClr val="tx1"/>
                </a:solidFill>
                <a:latin typeface="+mj-lt"/>
                <a:ea typeface="+mj-ea"/>
                <a:cs typeface="+mj-cs"/>
              </a:rPr>
              <a:t>Cohen’s Kappa </a:t>
            </a:r>
            <a:r>
              <a:rPr lang="en-US" sz="4000" kern="1200">
                <a:solidFill>
                  <a:schemeClr val="tx1"/>
                </a:solidFill>
                <a:latin typeface="+mj-lt"/>
                <a:ea typeface="+mj-ea"/>
                <a:cs typeface="+mj-cs"/>
              </a:rPr>
              <a:t>Correlation Coefficient</a:t>
            </a:r>
            <a:endParaRPr lang="en-US" sz="4000"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EBB40633-B1F8-64DF-AAE5-E6EEC57A1FC5}"/>
              </a:ext>
            </a:extLst>
          </p:cNvPr>
          <p:cNvSpPr txBox="1"/>
          <p:nvPr/>
        </p:nvSpPr>
        <p:spPr>
          <a:xfrm>
            <a:off x="1136397" y="2418408"/>
            <a:ext cx="4959603" cy="352256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b="0" i="0" dirty="0">
                <a:effectLst/>
              </a:rPr>
              <a:t>GPT's BERTScore shows highest Kappa (0.1139) for Hindi translations.</a:t>
            </a:r>
          </a:p>
          <a:p>
            <a:pPr marL="285750" indent="-228600">
              <a:lnSpc>
                <a:spcPct val="90000"/>
              </a:lnSpc>
              <a:spcAft>
                <a:spcPts val="600"/>
              </a:spcAft>
              <a:buFont typeface="Arial" panose="020B0604020202020204" pitchFamily="34" charset="0"/>
              <a:buChar char="•"/>
            </a:pPr>
            <a:r>
              <a:rPr lang="en-US" sz="2000" b="0" i="0" dirty="0">
                <a:effectLst/>
              </a:rPr>
              <a:t>Near-zero or negative Kappa scores for BLEU across most language pairs.</a:t>
            </a:r>
          </a:p>
          <a:p>
            <a:pPr marL="285750" indent="-228600">
              <a:lnSpc>
                <a:spcPct val="90000"/>
              </a:lnSpc>
              <a:spcAft>
                <a:spcPts val="600"/>
              </a:spcAft>
              <a:buFont typeface="Arial" panose="020B0604020202020204" pitchFamily="34" charset="0"/>
              <a:buChar char="•"/>
            </a:pPr>
            <a:r>
              <a:rPr lang="en-US" sz="2000" b="0" i="0" dirty="0">
                <a:effectLst/>
              </a:rPr>
              <a:t>LLAMA shows marginally better Kappa scores for Marathi (0.0619) compared to GPT.</a:t>
            </a:r>
          </a:p>
          <a:p>
            <a:pPr marL="285750" indent="-228600">
              <a:lnSpc>
                <a:spcPct val="90000"/>
              </a:lnSpc>
              <a:spcAft>
                <a:spcPts val="600"/>
              </a:spcAft>
              <a:buFont typeface="Arial" panose="020B0604020202020204" pitchFamily="34" charset="0"/>
              <a:buChar char="•"/>
            </a:pPr>
            <a:r>
              <a:rPr lang="en-US" sz="2000" b="0" i="0" dirty="0">
                <a:effectLst/>
              </a:rPr>
              <a:t>Telugu translations demonstrate very low agreement with human evaluations.</a:t>
            </a:r>
            <a:br>
              <a:rPr lang="en-US" sz="2000" b="0" i="0" dirty="0">
                <a:effectLst/>
              </a:rPr>
            </a:br>
            <a:endParaRPr lang="en-US" sz="2000" dirty="0"/>
          </a:p>
        </p:txBody>
      </p:sp>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11">
            <a:extLst>
              <a:ext uri="{FF2B5EF4-FFF2-40B4-BE49-F238E27FC236}">
                <a16:creationId xmlns:a16="http://schemas.microsoft.com/office/drawing/2014/main" id="{69CC8930-F151-3622-8E76-5426ACC5B0D6}"/>
              </a:ext>
            </a:extLst>
          </p:cNvPr>
          <p:cNvGraphicFramePr>
            <a:graphicFrameLocks noGrp="1"/>
          </p:cNvGraphicFramePr>
          <p:nvPr>
            <p:ph idx="1"/>
            <p:extLst>
              <p:ext uri="{D42A27DB-BD31-4B8C-83A1-F6EECF244321}">
                <p14:modId xmlns:p14="http://schemas.microsoft.com/office/powerpoint/2010/main" val="3700696019"/>
              </p:ext>
            </p:extLst>
          </p:nvPr>
        </p:nvGraphicFramePr>
        <p:xfrm>
          <a:off x="6096000" y="2200086"/>
          <a:ext cx="5617467" cy="2908170"/>
        </p:xfrm>
        <a:graphic>
          <a:graphicData uri="http://schemas.openxmlformats.org/drawingml/2006/table">
            <a:tbl>
              <a:tblPr firstRow="1" bandRow="1">
                <a:tableStyleId>{2D5ABB26-0587-4C30-8999-92F81FD0307C}</a:tableStyleId>
              </a:tblPr>
              <a:tblGrid>
                <a:gridCol w="1027825">
                  <a:extLst>
                    <a:ext uri="{9D8B030D-6E8A-4147-A177-3AD203B41FA5}">
                      <a16:colId xmlns:a16="http://schemas.microsoft.com/office/drawing/2014/main" val="3743754420"/>
                    </a:ext>
                  </a:extLst>
                </a:gridCol>
                <a:gridCol w="1530698">
                  <a:extLst>
                    <a:ext uri="{9D8B030D-6E8A-4147-A177-3AD203B41FA5}">
                      <a16:colId xmlns:a16="http://schemas.microsoft.com/office/drawing/2014/main" val="867848784"/>
                    </a:ext>
                  </a:extLst>
                </a:gridCol>
                <a:gridCol w="978764">
                  <a:extLst>
                    <a:ext uri="{9D8B030D-6E8A-4147-A177-3AD203B41FA5}">
                      <a16:colId xmlns:a16="http://schemas.microsoft.com/office/drawing/2014/main" val="3930905960"/>
                    </a:ext>
                  </a:extLst>
                </a:gridCol>
                <a:gridCol w="1040090">
                  <a:extLst>
                    <a:ext uri="{9D8B030D-6E8A-4147-A177-3AD203B41FA5}">
                      <a16:colId xmlns:a16="http://schemas.microsoft.com/office/drawing/2014/main" val="2468353406"/>
                    </a:ext>
                  </a:extLst>
                </a:gridCol>
                <a:gridCol w="1040090">
                  <a:extLst>
                    <a:ext uri="{9D8B030D-6E8A-4147-A177-3AD203B41FA5}">
                      <a16:colId xmlns:a16="http://schemas.microsoft.com/office/drawing/2014/main" val="78532473"/>
                    </a:ext>
                  </a:extLst>
                </a:gridCol>
              </a:tblGrid>
              <a:tr h="605045">
                <a:tc gridSpan="2">
                  <a:txBody>
                    <a:bodyPr/>
                    <a:lstStyle/>
                    <a:p>
                      <a:r>
                        <a:rPr lang="en-US" sz="1800" b="1"/>
                        <a:t>Cohen’s Kappa Correlation</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Hindi </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Telugu </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Marathi</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6712056"/>
                  </a:ext>
                </a:extLst>
              </a:tr>
              <a:tr h="359757">
                <a:tc rowSpan="2">
                  <a:txBody>
                    <a:bodyPr/>
                    <a:lstStyle/>
                    <a:p>
                      <a:r>
                        <a:rPr lang="en-US" sz="1600"/>
                        <a:t>GPT</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Human Eval vs</a:t>
                      </a:r>
                    </a:p>
                    <a:p>
                      <a:r>
                        <a:rPr lang="en-US" sz="1600"/>
                        <a:t>BERTScore </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a:solidFill>
                            <a:schemeClr val="bg1"/>
                          </a:solidFill>
                        </a:rPr>
                        <a:t>0.1139</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B45"/>
                    </a:solidFill>
                  </a:tcPr>
                </a:tc>
                <a:tc>
                  <a:txBody>
                    <a:bodyPr/>
                    <a:lstStyle/>
                    <a:p>
                      <a:r>
                        <a:rPr lang="en-US" sz="1600" b="1">
                          <a:solidFill>
                            <a:schemeClr val="bg1"/>
                          </a:solidFill>
                        </a:rPr>
                        <a:t>0.0308</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D34A"/>
                    </a:solidFill>
                  </a:tcPr>
                </a:tc>
                <a:tc>
                  <a:txBody>
                    <a:bodyPr/>
                    <a:lstStyle/>
                    <a:p>
                      <a:r>
                        <a:rPr lang="en-US" sz="1600" b="1">
                          <a:solidFill>
                            <a:schemeClr val="bg1"/>
                          </a:solidFill>
                        </a:rPr>
                        <a:t>0</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0C"/>
                    </a:solidFill>
                  </a:tcPr>
                </a:tc>
                <a:extLst>
                  <a:ext uri="{0D108BD9-81ED-4DB2-BD59-A6C34878D82A}">
                    <a16:rowId xmlns:a16="http://schemas.microsoft.com/office/drawing/2014/main" val="3790710060"/>
                  </a:ext>
                </a:extLst>
              </a:tr>
              <a:tr h="359757">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Human Eval vs</a:t>
                      </a:r>
                    </a:p>
                    <a:p>
                      <a:r>
                        <a:rPr lang="en-US" sz="1600"/>
                        <a:t>BLEU</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a:solidFill>
                            <a:schemeClr val="bg1"/>
                          </a:solidFill>
                        </a:rPr>
                        <a:t>-0.0002</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5B3F"/>
                    </a:solidFill>
                  </a:tcPr>
                </a:tc>
                <a:tc>
                  <a:txBody>
                    <a:bodyPr/>
                    <a:lstStyle/>
                    <a:p>
                      <a:r>
                        <a:rPr lang="en-US" sz="1600" b="1">
                          <a:solidFill>
                            <a:schemeClr val="bg1"/>
                          </a:solidFill>
                        </a:rPr>
                        <a:t>0.0088</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0C"/>
                    </a:solidFill>
                  </a:tcPr>
                </a:tc>
                <a:tc>
                  <a:txBody>
                    <a:bodyPr/>
                    <a:lstStyle/>
                    <a:p>
                      <a:r>
                        <a:rPr lang="en-US" sz="1600" b="1">
                          <a:solidFill>
                            <a:schemeClr val="bg1"/>
                          </a:solidFill>
                        </a:rPr>
                        <a:t>0</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0C"/>
                    </a:solidFill>
                  </a:tcPr>
                </a:tc>
                <a:extLst>
                  <a:ext uri="{0D108BD9-81ED-4DB2-BD59-A6C34878D82A}">
                    <a16:rowId xmlns:a16="http://schemas.microsoft.com/office/drawing/2014/main" val="3426354085"/>
                  </a:ext>
                </a:extLst>
              </a:tr>
              <a:tr h="359757">
                <a:tc rowSpan="2">
                  <a:txBody>
                    <a:bodyPr/>
                    <a:lstStyle/>
                    <a:p>
                      <a:r>
                        <a:rPr lang="en-US" sz="1600"/>
                        <a:t>LLAMA</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Human Eval vs</a:t>
                      </a:r>
                    </a:p>
                    <a:p>
                      <a:r>
                        <a:rPr lang="en-US" sz="1600"/>
                        <a:t>BERTScore </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a:solidFill>
                            <a:schemeClr val="bg1"/>
                          </a:solidFill>
                        </a:rPr>
                        <a:t>0.0571</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D34A"/>
                    </a:solidFill>
                  </a:tcPr>
                </a:tc>
                <a:tc>
                  <a:txBody>
                    <a:bodyPr/>
                    <a:lstStyle/>
                    <a:p>
                      <a:r>
                        <a:rPr lang="en-US" sz="1600" b="1">
                          <a:solidFill>
                            <a:schemeClr val="bg1"/>
                          </a:solidFill>
                        </a:rPr>
                        <a:t>0.0246</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0C"/>
                    </a:solidFill>
                  </a:tcPr>
                </a:tc>
                <a:tc>
                  <a:txBody>
                    <a:bodyPr/>
                    <a:lstStyle/>
                    <a:p>
                      <a:r>
                        <a:rPr lang="en-US" sz="1600" b="1">
                          <a:solidFill>
                            <a:schemeClr val="bg1"/>
                          </a:solidFill>
                        </a:rPr>
                        <a:t>0.0619</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B45"/>
                    </a:solidFill>
                  </a:tcPr>
                </a:tc>
                <a:extLst>
                  <a:ext uri="{0D108BD9-81ED-4DB2-BD59-A6C34878D82A}">
                    <a16:rowId xmlns:a16="http://schemas.microsoft.com/office/drawing/2014/main" val="4288076140"/>
                  </a:ext>
                </a:extLst>
              </a:tr>
              <a:tr h="359757">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Human Eval vs</a:t>
                      </a:r>
                    </a:p>
                    <a:p>
                      <a:r>
                        <a:rPr lang="en-US" sz="1600"/>
                        <a:t>BLEU</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a:solidFill>
                            <a:schemeClr val="bg1"/>
                          </a:solidFill>
                        </a:rPr>
                        <a:t>0.0094</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0C"/>
                    </a:solidFill>
                  </a:tcPr>
                </a:tc>
                <a:tc>
                  <a:txBody>
                    <a:bodyPr/>
                    <a:lstStyle/>
                    <a:p>
                      <a:r>
                        <a:rPr lang="en-US" sz="1600" b="1">
                          <a:solidFill>
                            <a:schemeClr val="bg1"/>
                          </a:solidFill>
                        </a:rPr>
                        <a:t>-0.0051</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5B3F"/>
                    </a:solidFill>
                  </a:tcPr>
                </a:tc>
                <a:tc>
                  <a:txBody>
                    <a:bodyPr/>
                    <a:lstStyle/>
                    <a:p>
                      <a:r>
                        <a:rPr lang="en-US" sz="1600" b="1">
                          <a:solidFill>
                            <a:schemeClr val="bg1"/>
                          </a:solidFill>
                        </a:rPr>
                        <a:t>-0.0014</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0C"/>
                    </a:solidFill>
                  </a:tcPr>
                </a:tc>
                <a:extLst>
                  <a:ext uri="{0D108BD9-81ED-4DB2-BD59-A6C34878D82A}">
                    <a16:rowId xmlns:a16="http://schemas.microsoft.com/office/drawing/2014/main" val="3855984623"/>
                  </a:ext>
                </a:extLst>
              </a:tr>
            </a:tbl>
          </a:graphicData>
        </a:graphic>
      </p:graphicFrame>
    </p:spTree>
    <p:extLst>
      <p:ext uri="{BB962C8B-B14F-4D97-AF65-F5344CB8AC3E}">
        <p14:creationId xmlns:p14="http://schemas.microsoft.com/office/powerpoint/2010/main" val="100587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F7FD95-7EDF-769C-1983-49F762097CD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D0AEFC-EB5D-9DD7-09BB-345E1ECB6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944942E4-776C-C283-3EAB-B6F26F1A5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38A335-7B33-9D0B-1031-28D1F16EA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9E2E6A0-09E8-47F3-920F-BCFC6DEE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0260915-EF12-D79D-30C6-B52555B4C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3902E29-6AB3-9744-90B9-3EB39B3CC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CCA6190-11C8-A1CC-A2E6-112FC73DE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975F3A-46AA-CFBE-2728-0EF1B1A3621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Introduction</a:t>
            </a:r>
          </a:p>
        </p:txBody>
      </p:sp>
      <p:sp>
        <p:nvSpPr>
          <p:cNvPr id="3" name="Content Placeholder 2">
            <a:extLst>
              <a:ext uri="{FF2B5EF4-FFF2-40B4-BE49-F238E27FC236}">
                <a16:creationId xmlns:a16="http://schemas.microsoft.com/office/drawing/2014/main" id="{10CAA612-A1BE-0C11-8E58-2F1471BA9C33}"/>
              </a:ext>
            </a:extLst>
          </p:cNvPr>
          <p:cNvSpPr>
            <a:spLocks noGrp="1"/>
          </p:cNvSpPr>
          <p:nvPr>
            <p:ph idx="1"/>
          </p:nvPr>
        </p:nvSpPr>
        <p:spPr>
          <a:xfrm>
            <a:off x="4810259" y="649480"/>
            <a:ext cx="6555347" cy="5546047"/>
          </a:xfrm>
        </p:spPr>
        <p:txBody>
          <a:bodyPr anchor="ctr">
            <a:normAutofit/>
          </a:bodyPr>
          <a:lstStyle/>
          <a:p>
            <a:pPr marL="0" indent="0">
              <a:buNone/>
            </a:pPr>
            <a:r>
              <a:rPr lang="en-US" sz="1800" b="1" dirty="0"/>
              <a:t>Machine translation </a:t>
            </a:r>
          </a:p>
          <a:p>
            <a:pPr marL="0" indent="0">
              <a:buNone/>
            </a:pPr>
            <a:r>
              <a:rPr lang="en-US" sz="1800" dirty="0"/>
              <a:t>Machine translation (MT), often known as automated translation, is the process of translating text across languages using computer software without the need for human intervention. </a:t>
            </a:r>
          </a:p>
          <a:p>
            <a:pPr marL="0" indent="0">
              <a:buNone/>
            </a:pPr>
            <a:r>
              <a:rPr lang="en-US" sz="1800" b="1" dirty="0"/>
              <a:t>Advantages of MT </a:t>
            </a:r>
          </a:p>
          <a:p>
            <a:pPr>
              <a:buFont typeface="+mj-lt"/>
              <a:buAutoNum type="arabicPeriod"/>
            </a:pPr>
            <a:r>
              <a:rPr lang="en-US" sz="1800" dirty="0"/>
              <a:t>Enables effective communication across languages, crucial for global businesses and travelers.</a:t>
            </a:r>
          </a:p>
          <a:p>
            <a:pPr>
              <a:buFont typeface="+mj-lt"/>
              <a:buAutoNum type="arabicPeriod"/>
            </a:pPr>
            <a:r>
              <a:rPr lang="en-US" sz="1800" dirty="0"/>
              <a:t>Provides fast turnaround, processing large volumes of text instantly for time-sensitive needs.</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88518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980537-7B82-C2F4-9AD7-DEC007E824A5}"/>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09C76F-24A3-70F0-225C-A75277F0E7E8}"/>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kern="1200" dirty="0">
                <a:solidFill>
                  <a:schemeClr val="tx1"/>
                </a:solidFill>
                <a:latin typeface="+mj-lt"/>
                <a:ea typeface="+mj-ea"/>
                <a:cs typeface="+mj-cs"/>
              </a:rPr>
              <a:t>Pearson Correlation Score</a:t>
            </a:r>
          </a:p>
        </p:txBody>
      </p:sp>
      <p:sp>
        <p:nvSpPr>
          <p:cNvPr id="3" name="TextBox 2">
            <a:extLst>
              <a:ext uri="{FF2B5EF4-FFF2-40B4-BE49-F238E27FC236}">
                <a16:creationId xmlns:a16="http://schemas.microsoft.com/office/drawing/2014/main" id="{027D5234-3FEE-40CC-B4B3-910C7D7423C2}"/>
              </a:ext>
            </a:extLst>
          </p:cNvPr>
          <p:cNvSpPr txBox="1"/>
          <p:nvPr/>
        </p:nvSpPr>
        <p:spPr>
          <a:xfrm>
            <a:off x="1136397" y="2418408"/>
            <a:ext cx="4959603" cy="352256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b="0" i="0">
                <a:effectLst/>
              </a:rPr>
              <a:t>GPT's BERTScore shows highest correlation (0.3266) for Hindi translations.</a:t>
            </a:r>
          </a:p>
          <a:p>
            <a:pPr marL="285750" indent="-228600">
              <a:lnSpc>
                <a:spcPct val="90000"/>
              </a:lnSpc>
              <a:spcAft>
                <a:spcPts val="600"/>
              </a:spcAft>
              <a:buFont typeface="Arial" panose="020B0604020202020204" pitchFamily="34" charset="0"/>
              <a:buChar char="•"/>
            </a:pPr>
            <a:r>
              <a:rPr lang="en-US" sz="2000" b="0" i="0">
                <a:effectLst/>
              </a:rPr>
              <a:t>Marathi translations demonstrate weakest correlation (0.0847) with BERTScore.</a:t>
            </a:r>
          </a:p>
          <a:p>
            <a:pPr marL="285750" indent="-228600">
              <a:lnSpc>
                <a:spcPct val="90000"/>
              </a:lnSpc>
              <a:spcAft>
                <a:spcPts val="600"/>
              </a:spcAft>
              <a:buFont typeface="Arial" panose="020B0604020202020204" pitchFamily="34" charset="0"/>
              <a:buChar char="•"/>
            </a:pPr>
            <a:r>
              <a:rPr lang="en-US" sz="2000" b="0" i="0">
                <a:effectLst/>
              </a:rPr>
              <a:t>LLAMA's BERTScore performs consistently for Hindi (0.2600).</a:t>
            </a:r>
            <a:br>
              <a:rPr lang="en-US" sz="2000" b="0" i="0">
                <a:effectLst/>
              </a:rPr>
            </a:br>
            <a:endParaRPr lang="en-US" sz="2000" dirty="0"/>
          </a:p>
        </p:txBody>
      </p:sp>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11">
            <a:extLst>
              <a:ext uri="{FF2B5EF4-FFF2-40B4-BE49-F238E27FC236}">
                <a16:creationId xmlns:a16="http://schemas.microsoft.com/office/drawing/2014/main" id="{9A8214E8-42EA-0E79-E15E-FA2CA42FADB2}"/>
              </a:ext>
            </a:extLst>
          </p:cNvPr>
          <p:cNvGraphicFramePr>
            <a:graphicFrameLocks noGrp="1"/>
          </p:cNvGraphicFramePr>
          <p:nvPr>
            <p:ph idx="1"/>
            <p:extLst>
              <p:ext uri="{D42A27DB-BD31-4B8C-83A1-F6EECF244321}">
                <p14:modId xmlns:p14="http://schemas.microsoft.com/office/powerpoint/2010/main" val="4270439314"/>
              </p:ext>
            </p:extLst>
          </p:nvPr>
        </p:nvGraphicFramePr>
        <p:xfrm>
          <a:off x="6010507" y="2077442"/>
          <a:ext cx="5702962" cy="2943773"/>
        </p:xfrm>
        <a:graphic>
          <a:graphicData uri="http://schemas.openxmlformats.org/drawingml/2006/table">
            <a:tbl>
              <a:tblPr firstRow="1" bandRow="1">
                <a:tableStyleId>{2D5ABB26-0587-4C30-8999-92F81FD0307C}</a:tableStyleId>
              </a:tblPr>
              <a:tblGrid>
                <a:gridCol w="1043468">
                  <a:extLst>
                    <a:ext uri="{9D8B030D-6E8A-4147-A177-3AD203B41FA5}">
                      <a16:colId xmlns:a16="http://schemas.microsoft.com/office/drawing/2014/main" val="3743754420"/>
                    </a:ext>
                  </a:extLst>
                </a:gridCol>
                <a:gridCol w="1553994">
                  <a:extLst>
                    <a:ext uri="{9D8B030D-6E8A-4147-A177-3AD203B41FA5}">
                      <a16:colId xmlns:a16="http://schemas.microsoft.com/office/drawing/2014/main" val="867848784"/>
                    </a:ext>
                  </a:extLst>
                </a:gridCol>
                <a:gridCol w="993660">
                  <a:extLst>
                    <a:ext uri="{9D8B030D-6E8A-4147-A177-3AD203B41FA5}">
                      <a16:colId xmlns:a16="http://schemas.microsoft.com/office/drawing/2014/main" val="3930905960"/>
                    </a:ext>
                  </a:extLst>
                </a:gridCol>
                <a:gridCol w="1055920">
                  <a:extLst>
                    <a:ext uri="{9D8B030D-6E8A-4147-A177-3AD203B41FA5}">
                      <a16:colId xmlns:a16="http://schemas.microsoft.com/office/drawing/2014/main" val="2468353406"/>
                    </a:ext>
                  </a:extLst>
                </a:gridCol>
                <a:gridCol w="1055920">
                  <a:extLst>
                    <a:ext uri="{9D8B030D-6E8A-4147-A177-3AD203B41FA5}">
                      <a16:colId xmlns:a16="http://schemas.microsoft.com/office/drawing/2014/main" val="78532473"/>
                    </a:ext>
                  </a:extLst>
                </a:gridCol>
              </a:tblGrid>
              <a:tr h="605045">
                <a:tc gridSpan="2">
                  <a:txBody>
                    <a:bodyPr/>
                    <a:lstStyle/>
                    <a:p>
                      <a:r>
                        <a:rPr lang="en-US" sz="1800" b="1"/>
                        <a:t>Pearson Correlation Coefficient</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600"/>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Hindi </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Telugu </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Marathi</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6712056"/>
                  </a:ext>
                </a:extLst>
              </a:tr>
              <a:tr h="359757">
                <a:tc rowSpan="2">
                  <a:txBody>
                    <a:bodyPr/>
                    <a:lstStyle/>
                    <a:p>
                      <a:r>
                        <a:rPr lang="en-US" sz="1600"/>
                        <a:t>GPT</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Human Eval vs</a:t>
                      </a:r>
                    </a:p>
                    <a:p>
                      <a:r>
                        <a:rPr lang="en-US" sz="1600"/>
                        <a:t>BERTScore </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a:solidFill>
                            <a:schemeClr val="bg1"/>
                          </a:solidFill>
                        </a:rPr>
                        <a:t>0.3266</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B45"/>
                    </a:solidFill>
                  </a:tcPr>
                </a:tc>
                <a:tc>
                  <a:txBody>
                    <a:bodyPr/>
                    <a:lstStyle/>
                    <a:p>
                      <a:r>
                        <a:rPr lang="en-US" sz="1600" b="1">
                          <a:solidFill>
                            <a:schemeClr val="bg1"/>
                          </a:solidFill>
                        </a:rPr>
                        <a:t>0.1331</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0C"/>
                    </a:solidFill>
                  </a:tcPr>
                </a:tc>
                <a:tc>
                  <a:txBody>
                    <a:bodyPr/>
                    <a:lstStyle/>
                    <a:p>
                      <a:r>
                        <a:rPr lang="en-US" sz="1600" b="1">
                          <a:solidFill>
                            <a:schemeClr val="bg1"/>
                          </a:solidFill>
                        </a:rPr>
                        <a:t>0.0847</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5B3F"/>
                    </a:solidFill>
                  </a:tcPr>
                </a:tc>
                <a:extLst>
                  <a:ext uri="{0D108BD9-81ED-4DB2-BD59-A6C34878D82A}">
                    <a16:rowId xmlns:a16="http://schemas.microsoft.com/office/drawing/2014/main" val="3790710060"/>
                  </a:ext>
                </a:extLst>
              </a:tr>
              <a:tr h="359757">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Human Eval vs</a:t>
                      </a:r>
                    </a:p>
                    <a:p>
                      <a:r>
                        <a:rPr lang="en-US" sz="1600"/>
                        <a:t>BLEU</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a:solidFill>
                            <a:schemeClr val="bg1"/>
                          </a:solidFill>
                        </a:rPr>
                        <a:t>0.1950</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0C"/>
                    </a:solidFill>
                  </a:tcPr>
                </a:tc>
                <a:tc>
                  <a:txBody>
                    <a:bodyPr/>
                    <a:lstStyle/>
                    <a:p>
                      <a:r>
                        <a:rPr lang="en-US" sz="1600" b="1">
                          <a:solidFill>
                            <a:schemeClr val="bg1"/>
                          </a:solidFill>
                        </a:rPr>
                        <a:t>0.2246</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D34A"/>
                    </a:solidFill>
                  </a:tcPr>
                </a:tc>
                <a:tc>
                  <a:txBody>
                    <a:bodyPr/>
                    <a:lstStyle/>
                    <a:p>
                      <a:r>
                        <a:rPr lang="en-US" sz="1600" b="1">
                          <a:solidFill>
                            <a:schemeClr val="bg1"/>
                          </a:solidFill>
                        </a:rPr>
                        <a:t>0.0979</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0C"/>
                    </a:solidFill>
                  </a:tcPr>
                </a:tc>
                <a:extLst>
                  <a:ext uri="{0D108BD9-81ED-4DB2-BD59-A6C34878D82A}">
                    <a16:rowId xmlns:a16="http://schemas.microsoft.com/office/drawing/2014/main" val="3426354085"/>
                  </a:ext>
                </a:extLst>
              </a:tr>
              <a:tr h="605045">
                <a:tc rowSpan="2">
                  <a:txBody>
                    <a:bodyPr/>
                    <a:lstStyle/>
                    <a:p>
                      <a:r>
                        <a:rPr lang="en-US" sz="1600"/>
                        <a:t>LLAMA</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Human Eval vs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BERTScore </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a:solidFill>
                            <a:schemeClr val="bg1"/>
                          </a:solidFill>
                        </a:rPr>
                        <a:t>0.2600</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B45"/>
                    </a:solidFill>
                  </a:tcPr>
                </a:tc>
                <a:tc>
                  <a:txBody>
                    <a:bodyPr/>
                    <a:lstStyle/>
                    <a:p>
                      <a:r>
                        <a:rPr lang="en-US" sz="1600" b="1">
                          <a:solidFill>
                            <a:schemeClr val="bg1"/>
                          </a:solidFill>
                        </a:rPr>
                        <a:t>0.1806</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0C"/>
                    </a:solidFill>
                  </a:tcPr>
                </a:tc>
                <a:tc>
                  <a:txBody>
                    <a:bodyPr/>
                    <a:lstStyle/>
                    <a:p>
                      <a:r>
                        <a:rPr lang="en-US" sz="1600" b="1">
                          <a:solidFill>
                            <a:schemeClr val="bg1"/>
                          </a:solidFill>
                        </a:rPr>
                        <a:t>0.1509</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0C"/>
                    </a:solidFill>
                  </a:tcPr>
                </a:tc>
                <a:extLst>
                  <a:ext uri="{0D108BD9-81ED-4DB2-BD59-A6C34878D82A}">
                    <a16:rowId xmlns:a16="http://schemas.microsoft.com/office/drawing/2014/main" val="4288076140"/>
                  </a:ext>
                </a:extLst>
              </a:tr>
              <a:tr h="359757">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Human Eval vs</a:t>
                      </a:r>
                    </a:p>
                    <a:p>
                      <a:r>
                        <a:rPr lang="en-US" sz="1600"/>
                        <a:t>BLEU</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a:solidFill>
                            <a:schemeClr val="bg1"/>
                          </a:solidFill>
                        </a:rPr>
                        <a:t>0.0917</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5B3F"/>
                    </a:solidFill>
                  </a:tcPr>
                </a:tc>
                <a:tc>
                  <a:txBody>
                    <a:bodyPr/>
                    <a:lstStyle/>
                    <a:p>
                      <a:r>
                        <a:rPr lang="en-US" sz="1600" b="1">
                          <a:solidFill>
                            <a:schemeClr val="bg1"/>
                          </a:solidFill>
                        </a:rPr>
                        <a:t>0.2018</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D34A"/>
                    </a:solidFill>
                  </a:tcPr>
                </a:tc>
                <a:tc>
                  <a:txBody>
                    <a:bodyPr/>
                    <a:lstStyle/>
                    <a:p>
                      <a:r>
                        <a:rPr lang="en-US" sz="1600" b="1">
                          <a:solidFill>
                            <a:schemeClr val="bg1"/>
                          </a:solidFill>
                        </a:rPr>
                        <a:t>0.1285</a:t>
                      </a:r>
                    </a:p>
                  </a:txBody>
                  <a:tcPr marL="81763" marR="81763" marT="40881" marB="40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0C"/>
                    </a:solidFill>
                  </a:tcPr>
                </a:tc>
                <a:extLst>
                  <a:ext uri="{0D108BD9-81ED-4DB2-BD59-A6C34878D82A}">
                    <a16:rowId xmlns:a16="http://schemas.microsoft.com/office/drawing/2014/main" val="3855984623"/>
                  </a:ext>
                </a:extLst>
              </a:tr>
            </a:tbl>
          </a:graphicData>
        </a:graphic>
      </p:graphicFrame>
    </p:spTree>
    <p:extLst>
      <p:ext uri="{BB962C8B-B14F-4D97-AF65-F5344CB8AC3E}">
        <p14:creationId xmlns:p14="http://schemas.microsoft.com/office/powerpoint/2010/main" val="134672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14B898-F5AD-5871-0E04-B2DFC36CFFD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B95936-DB86-E51F-6A4C-1615D7AB0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02BC9E-5127-E427-4695-A1136CE0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E9EF0C4-C611-4ADA-3C3A-B9860E68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9339274-FF90-BF00-1FD8-6D951AB2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447854-51E8-CFD5-C24A-F9B4251DB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858F47-44FD-C800-088D-B6D4018A6FD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Methodology</a:t>
            </a:r>
            <a:endParaRPr lang="en-US" sz="4000" dirty="0">
              <a:solidFill>
                <a:srgbClr val="FFFFFF"/>
              </a:solidFill>
            </a:endParaRPr>
          </a:p>
        </p:txBody>
      </p:sp>
      <p:sp>
        <p:nvSpPr>
          <p:cNvPr id="3" name="Content Placeholder 2">
            <a:extLst>
              <a:ext uri="{FF2B5EF4-FFF2-40B4-BE49-F238E27FC236}">
                <a16:creationId xmlns:a16="http://schemas.microsoft.com/office/drawing/2014/main" id="{01827228-83D0-C176-DE96-4C46491B9DCB}"/>
              </a:ext>
            </a:extLst>
          </p:cNvPr>
          <p:cNvSpPr>
            <a:spLocks noGrp="1"/>
          </p:cNvSpPr>
          <p:nvPr>
            <p:ph idx="1"/>
          </p:nvPr>
        </p:nvSpPr>
        <p:spPr>
          <a:xfrm>
            <a:off x="942974" y="1750741"/>
            <a:ext cx="9724031" cy="3445727"/>
          </a:xfrm>
        </p:spPr>
        <p:txBody>
          <a:bodyPr anchor="ctr">
            <a:normAutofit/>
          </a:bodyPr>
          <a:lstStyle/>
          <a:p>
            <a:pPr marL="0" marR="0" indent="0">
              <a:lnSpc>
                <a:spcPct val="200000"/>
              </a:lnSpc>
              <a:spcBef>
                <a:spcPts val="800"/>
              </a:spcBef>
              <a:spcAft>
                <a:spcPts val="400"/>
              </a:spcAft>
              <a:buNone/>
            </a:pPr>
            <a:r>
              <a:rPr lang="en-US" sz="2000" b="1" kern="100" dirty="0">
                <a:solidFill>
                  <a:srgbClr val="000000"/>
                </a:solidFill>
                <a:effectLst/>
                <a:latin typeface="Aptos" panose="020B0004020202020204" pitchFamily="34" charset="0"/>
                <a:ea typeface="Yu Gothic Light" panose="020B0300000000000000" pitchFamily="34" charset="-128"/>
                <a:cs typeface="Times New Roman" panose="02020603050405020304" pitchFamily="18" charset="0"/>
              </a:rPr>
              <a:t> Automated Evaluation of Translations for Eleven Indian Languages</a:t>
            </a:r>
          </a:p>
          <a:p>
            <a:pPr marL="0" marR="0">
              <a:lnSpc>
                <a:spcPct val="200000"/>
              </a:lnSpc>
              <a:spcBef>
                <a:spcPts val="800"/>
              </a:spcBef>
              <a:spcAft>
                <a:spcPts val="400"/>
              </a:spcAft>
            </a:pPr>
            <a:r>
              <a:rPr lang="en-US" sz="1800" dirty="0">
                <a:effectLst/>
                <a:latin typeface="Times New Roman" panose="02020603050405020304" pitchFamily="18" charset="0"/>
                <a:ea typeface="Aptos" panose="020B0004020202020204" pitchFamily="34" charset="0"/>
              </a:rPr>
              <a:t>The approach here is to evaluate with smaller set of sentences(e.g.,100) for initial testing  to ensure </a:t>
            </a:r>
          </a:p>
          <a:p>
            <a:pPr marL="0" marR="0" indent="0">
              <a:lnSpc>
                <a:spcPct val="200000"/>
              </a:lnSpc>
              <a:spcBef>
                <a:spcPts val="800"/>
              </a:spcBef>
              <a:spcAft>
                <a:spcPts val="400"/>
              </a:spcAft>
              <a:buNone/>
            </a:pPr>
            <a:r>
              <a:rPr lang="en-US" sz="1800" dirty="0">
                <a:effectLst/>
                <a:latin typeface="Times New Roman" panose="02020603050405020304" pitchFamily="18" charset="0"/>
                <a:ea typeface="Aptos" panose="020B0004020202020204" pitchFamily="34" charset="0"/>
              </a:rPr>
              <a:t> efficiency</a:t>
            </a:r>
            <a:r>
              <a:rPr lang="en-US" sz="1400" dirty="0">
                <a:effectLst/>
              </a:rPr>
              <a:t> , </a:t>
            </a:r>
            <a:r>
              <a:rPr lang="en-US" sz="1800" dirty="0">
                <a:effectLst/>
                <a:latin typeface="Times New Roman" panose="02020603050405020304" pitchFamily="18" charset="0"/>
                <a:ea typeface="Aptos" panose="020B0004020202020204" pitchFamily="34" charset="0"/>
              </a:rPr>
              <a:t>quicker iterations and adjustments to the evaluation metric or system</a:t>
            </a:r>
            <a:r>
              <a:rPr lang="en-US" sz="1400" dirty="0">
                <a:effectLst/>
              </a:rPr>
              <a:t> </a:t>
            </a:r>
            <a:endParaRPr lang="en-US" sz="2000" b="1" kern="100" dirty="0">
              <a:solidFill>
                <a:srgbClr val="0F4761"/>
              </a:solidFill>
              <a:effectLst/>
              <a:latin typeface="Aptos" panose="020B0004020202020204" pitchFamily="34" charset="0"/>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421263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4CD318-3780-4846-389B-047088A8F20D}"/>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3B17A-3DAA-7E79-DE16-4CAEAFA1FC73}"/>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kern="1200">
                <a:solidFill>
                  <a:schemeClr val="tx1"/>
                </a:solidFill>
                <a:latin typeface="+mj-lt"/>
                <a:ea typeface="+mj-ea"/>
                <a:cs typeface="+mj-cs"/>
              </a:rPr>
              <a:t>BLEU Results</a:t>
            </a:r>
          </a:p>
        </p:txBody>
      </p:sp>
      <p:sp>
        <p:nvSpPr>
          <p:cNvPr id="3" name="TextBox 2">
            <a:extLst>
              <a:ext uri="{FF2B5EF4-FFF2-40B4-BE49-F238E27FC236}">
                <a16:creationId xmlns:a16="http://schemas.microsoft.com/office/drawing/2014/main" id="{9418EF3D-9E6C-ACBC-707F-17A36DB5299B}"/>
              </a:ext>
            </a:extLst>
          </p:cNvPr>
          <p:cNvSpPr txBox="1"/>
          <p:nvPr/>
        </p:nvSpPr>
        <p:spPr>
          <a:xfrm>
            <a:off x="1136397" y="2418408"/>
            <a:ext cx="4959603" cy="352256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a:t>Best overall model – GPT4o</a:t>
            </a:r>
          </a:p>
          <a:p>
            <a:pPr marL="285750" indent="-228600">
              <a:lnSpc>
                <a:spcPct val="90000"/>
              </a:lnSpc>
              <a:spcAft>
                <a:spcPts val="600"/>
              </a:spcAft>
              <a:buFont typeface="Arial" panose="020B0604020202020204" pitchFamily="34" charset="0"/>
              <a:buChar char="•"/>
            </a:pPr>
            <a:r>
              <a:rPr lang="en-US" sz="2000"/>
              <a:t>All models performed consistently well while translating into Hindi. </a:t>
            </a:r>
          </a:p>
        </p:txBody>
      </p:sp>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6">
            <a:extLst>
              <a:ext uri="{FF2B5EF4-FFF2-40B4-BE49-F238E27FC236}">
                <a16:creationId xmlns:a16="http://schemas.microsoft.com/office/drawing/2014/main" id="{D172FF14-D511-CCBD-0BBE-6AC7B6DD4246}"/>
              </a:ext>
            </a:extLst>
          </p:cNvPr>
          <p:cNvGraphicFramePr>
            <a:graphicFrameLocks noGrp="1"/>
          </p:cNvGraphicFramePr>
          <p:nvPr>
            <p:ph idx="1"/>
            <p:extLst>
              <p:ext uri="{D42A27DB-BD31-4B8C-83A1-F6EECF244321}">
                <p14:modId xmlns:p14="http://schemas.microsoft.com/office/powerpoint/2010/main" val="3264725302"/>
              </p:ext>
            </p:extLst>
          </p:nvPr>
        </p:nvGraphicFramePr>
        <p:xfrm>
          <a:off x="6512442" y="489118"/>
          <a:ext cx="5201023" cy="54660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854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D29FC5-8298-985F-34D7-7643A77F3A43}"/>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AE356-005F-2294-FC8B-38C11098C3EF}"/>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kern="1200">
                <a:solidFill>
                  <a:schemeClr val="tx1"/>
                </a:solidFill>
                <a:latin typeface="+mj-lt"/>
                <a:ea typeface="+mj-ea"/>
                <a:cs typeface="+mj-cs"/>
              </a:rPr>
              <a:t>METOR </a:t>
            </a:r>
            <a:r>
              <a:rPr lang="en-US" sz="4000" kern="1200" dirty="0">
                <a:solidFill>
                  <a:schemeClr val="tx1"/>
                </a:solidFill>
                <a:latin typeface="+mj-lt"/>
                <a:ea typeface="+mj-ea"/>
                <a:cs typeface="+mj-cs"/>
              </a:rPr>
              <a:t>Results</a:t>
            </a:r>
          </a:p>
        </p:txBody>
      </p:sp>
      <p:sp>
        <p:nvSpPr>
          <p:cNvPr id="3" name="TextBox 2">
            <a:extLst>
              <a:ext uri="{FF2B5EF4-FFF2-40B4-BE49-F238E27FC236}">
                <a16:creationId xmlns:a16="http://schemas.microsoft.com/office/drawing/2014/main" id="{78604C78-2530-A82E-9C81-93EB4E70FBCE}"/>
              </a:ext>
            </a:extLst>
          </p:cNvPr>
          <p:cNvSpPr txBox="1"/>
          <p:nvPr/>
        </p:nvSpPr>
        <p:spPr>
          <a:xfrm>
            <a:off x="1136397" y="2418408"/>
            <a:ext cx="4959603" cy="352256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dirty="0"/>
              <a:t>Best overall model – GPT4o</a:t>
            </a:r>
          </a:p>
          <a:p>
            <a:pPr marL="285750" indent="-228600">
              <a:lnSpc>
                <a:spcPct val="90000"/>
              </a:lnSpc>
              <a:spcAft>
                <a:spcPts val="600"/>
              </a:spcAft>
              <a:buFont typeface="Arial" panose="020B0604020202020204" pitchFamily="34" charset="0"/>
              <a:buChar char="•"/>
            </a:pPr>
            <a:r>
              <a:rPr lang="en-US" sz="2000" dirty="0"/>
              <a:t>All models performed consistently well while translating into Hindi. </a:t>
            </a:r>
          </a:p>
        </p:txBody>
      </p:sp>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9D6602BF-6ED2-4300-02EB-0162EDC8E8BA}"/>
              </a:ext>
            </a:extLst>
          </p:cNvPr>
          <p:cNvGraphicFramePr>
            <a:graphicFrameLocks noGrp="1"/>
          </p:cNvGraphicFramePr>
          <p:nvPr>
            <p:ph idx="1"/>
            <p:extLst>
              <p:ext uri="{D42A27DB-BD31-4B8C-83A1-F6EECF244321}">
                <p14:modId xmlns:p14="http://schemas.microsoft.com/office/powerpoint/2010/main" val="2611200636"/>
              </p:ext>
            </p:extLst>
          </p:nvPr>
        </p:nvGraphicFramePr>
        <p:xfrm>
          <a:off x="6512442" y="489118"/>
          <a:ext cx="5201023" cy="54660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498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7F527E-8B9F-0DA2-5102-E75370E7B02E}"/>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DCB09-825D-48B9-3CAC-4A7D468E0A78}"/>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kern="1200" dirty="0">
                <a:solidFill>
                  <a:schemeClr val="tx1"/>
                </a:solidFill>
                <a:latin typeface="+mj-lt"/>
                <a:ea typeface="+mj-ea"/>
                <a:cs typeface="+mj-cs"/>
              </a:rPr>
              <a:t>BERTScore Results</a:t>
            </a:r>
          </a:p>
        </p:txBody>
      </p:sp>
      <p:sp>
        <p:nvSpPr>
          <p:cNvPr id="3" name="TextBox 2">
            <a:extLst>
              <a:ext uri="{FF2B5EF4-FFF2-40B4-BE49-F238E27FC236}">
                <a16:creationId xmlns:a16="http://schemas.microsoft.com/office/drawing/2014/main" id="{D20EEE03-2794-E5B9-4636-EE246E916294}"/>
              </a:ext>
            </a:extLst>
          </p:cNvPr>
          <p:cNvSpPr txBox="1"/>
          <p:nvPr/>
        </p:nvSpPr>
        <p:spPr>
          <a:xfrm>
            <a:off x="1136397" y="2418408"/>
            <a:ext cx="4959603" cy="352256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dirty="0"/>
              <a:t>Best overall model – GPT4o</a:t>
            </a:r>
          </a:p>
          <a:p>
            <a:pPr marL="285750" indent="-228600">
              <a:lnSpc>
                <a:spcPct val="90000"/>
              </a:lnSpc>
              <a:spcAft>
                <a:spcPts val="600"/>
              </a:spcAft>
              <a:buFont typeface="Arial" panose="020B0604020202020204" pitchFamily="34" charset="0"/>
              <a:buChar char="•"/>
            </a:pPr>
            <a:r>
              <a:rPr lang="en-US" sz="2000" dirty="0"/>
              <a:t>All models performed consistently well while translating into Oriya.</a:t>
            </a:r>
          </a:p>
          <a:p>
            <a:pPr marL="285750" indent="-228600">
              <a:lnSpc>
                <a:spcPct val="90000"/>
              </a:lnSpc>
              <a:spcAft>
                <a:spcPts val="600"/>
              </a:spcAft>
              <a:buFont typeface="Arial" panose="020B0604020202020204" pitchFamily="34" charset="0"/>
              <a:buChar char="•"/>
            </a:pPr>
            <a:r>
              <a:rPr lang="en-US" sz="2000" dirty="0"/>
              <a:t>LLaMA outperforms GPT-4o while translating into Oriya. </a:t>
            </a:r>
          </a:p>
          <a:p>
            <a:pPr marL="285750" indent="-228600">
              <a:lnSpc>
                <a:spcPct val="90000"/>
              </a:lnSpc>
              <a:spcAft>
                <a:spcPts val="600"/>
              </a:spcAft>
              <a:buFont typeface="Arial" panose="020B0604020202020204" pitchFamily="34" charset="0"/>
              <a:buChar char="•"/>
            </a:pPr>
            <a:endParaRPr lang="en-US" sz="2000" dirty="0"/>
          </a:p>
        </p:txBody>
      </p:sp>
      <p:sp>
        <p:nvSpPr>
          <p:cNvPr id="18" name="Rectangle 17">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ontent Placeholder 3">
            <a:extLst>
              <a:ext uri="{FF2B5EF4-FFF2-40B4-BE49-F238E27FC236}">
                <a16:creationId xmlns:a16="http://schemas.microsoft.com/office/drawing/2014/main" id="{1502609A-C65C-F3CB-684A-71682695EAD8}"/>
              </a:ext>
            </a:extLst>
          </p:cNvPr>
          <p:cNvGraphicFramePr>
            <a:graphicFrameLocks noGrp="1"/>
          </p:cNvGraphicFramePr>
          <p:nvPr>
            <p:ph idx="1"/>
            <p:extLst>
              <p:ext uri="{D42A27DB-BD31-4B8C-83A1-F6EECF244321}">
                <p14:modId xmlns:p14="http://schemas.microsoft.com/office/powerpoint/2010/main" val="1775853440"/>
              </p:ext>
            </p:extLst>
          </p:nvPr>
        </p:nvGraphicFramePr>
        <p:xfrm>
          <a:off x="6512442" y="489118"/>
          <a:ext cx="5201023" cy="54660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07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8995B0-F26D-DFB6-9121-5981ECE5135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175D335-BF54-4EE1-F9D2-617FD1054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628059-7142-F17D-09DF-60F337C5D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23E19A-A1E9-F427-B419-9E24BE7D4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5301D4-41B3-9CA7-6AF6-616415AAF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AF1B7A-F3E6-6764-1608-BA54B7BD1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E4FFB3-F0A9-11C3-246D-018D62CE00A0}"/>
              </a:ext>
            </a:extLst>
          </p:cNvPr>
          <p:cNvSpPr>
            <a:spLocks noGrp="1"/>
          </p:cNvSpPr>
          <p:nvPr>
            <p:ph type="title"/>
          </p:nvPr>
        </p:nvSpPr>
        <p:spPr>
          <a:xfrm>
            <a:off x="367991" y="294538"/>
            <a:ext cx="10899560" cy="1033669"/>
          </a:xfrm>
        </p:spPr>
        <p:txBody>
          <a:bodyPr>
            <a:normAutofit fontScale="90000"/>
          </a:bodyPr>
          <a:lstStyle/>
          <a:p>
            <a:pPr marL="0" indent="0">
              <a:buNone/>
            </a:pPr>
            <a:r>
              <a:rPr lang="en-US" sz="4000" b="1" dirty="0">
                <a:solidFill>
                  <a:schemeClr val="bg1"/>
                </a:solidFill>
              </a:rPr>
              <a:t>Observations for Sample Size of 1000 Sentences </a:t>
            </a:r>
          </a:p>
        </p:txBody>
      </p:sp>
      <p:sp>
        <p:nvSpPr>
          <p:cNvPr id="3" name="Content Placeholder 2">
            <a:extLst>
              <a:ext uri="{FF2B5EF4-FFF2-40B4-BE49-F238E27FC236}">
                <a16:creationId xmlns:a16="http://schemas.microsoft.com/office/drawing/2014/main" id="{AA6EAA5D-61C7-3658-7DAF-B40AFCB39E80}"/>
              </a:ext>
            </a:extLst>
          </p:cNvPr>
          <p:cNvSpPr>
            <a:spLocks noGrp="1"/>
          </p:cNvSpPr>
          <p:nvPr>
            <p:ph idx="1"/>
          </p:nvPr>
        </p:nvSpPr>
        <p:spPr>
          <a:xfrm>
            <a:off x="842613" y="390293"/>
            <a:ext cx="9724031" cy="5445429"/>
          </a:xfrm>
        </p:spPr>
        <p:txBody>
          <a:bodyPr anchor="ctr">
            <a:normAutofit/>
          </a:bodyPr>
          <a:lstStyle/>
          <a:p>
            <a:pPr marL="0" indent="0">
              <a:buNone/>
            </a:pPr>
            <a:r>
              <a:rPr lang="en-US" sz="2000" b="1" dirty="0"/>
              <a:t> </a:t>
            </a:r>
            <a:endParaRPr lang="en-US" sz="2000" dirty="0"/>
          </a:p>
          <a:p>
            <a:pPr>
              <a:buFont typeface="Arial" panose="020B0604020202020204" pitchFamily="34" charset="0"/>
              <a:buChar char="•"/>
            </a:pPr>
            <a:r>
              <a:rPr lang="en-US" sz="2000" dirty="0">
                <a:latin typeface="Aptos" panose="020B0004020202020204" pitchFamily="34" charset="0"/>
              </a:rPr>
              <a:t>Automatic evaluation extended to </a:t>
            </a:r>
            <a:r>
              <a:rPr lang="en-US" sz="2000" b="1" dirty="0">
                <a:latin typeface="Aptos" panose="020B0004020202020204" pitchFamily="34" charset="0"/>
              </a:rPr>
              <a:t>11 Indian languages</a:t>
            </a:r>
            <a:r>
              <a:rPr lang="en-US" sz="2000" dirty="0">
                <a:latin typeface="Aptos" panose="020B0004020202020204" pitchFamily="34" charset="0"/>
              </a:rPr>
              <a:t>, using 1,000 sentences per language.</a:t>
            </a:r>
          </a:p>
          <a:p>
            <a:pPr>
              <a:buFont typeface="Arial" panose="020B0604020202020204" pitchFamily="34" charset="0"/>
              <a:buChar char="•"/>
            </a:pPr>
            <a:r>
              <a:rPr lang="en-US" sz="2000" dirty="0">
                <a:effectLst/>
                <a:latin typeface="Aptos" panose="020B0004020202020204" pitchFamily="34" charset="0"/>
                <a:ea typeface="Aptos" panose="020B0004020202020204" pitchFamily="34" charset="0"/>
              </a:rPr>
              <a:t>The LLaMA was then used to machine translate them. After the translation process, the quality of the translation was then automatically evaluated using the aforementioned metrics</a:t>
            </a:r>
            <a:r>
              <a:rPr lang="en-US" sz="2000" dirty="0">
                <a:effectLst/>
                <a:latin typeface="Aptos" panose="020B0004020202020204" pitchFamily="34" charset="0"/>
              </a:rPr>
              <a:t> </a:t>
            </a:r>
            <a:endParaRPr lang="en-US" sz="2000" dirty="0">
              <a:latin typeface="Aptos" panose="020B0004020202020204" pitchFamily="34" charset="0"/>
            </a:endParaRPr>
          </a:p>
        </p:txBody>
      </p:sp>
    </p:spTree>
    <p:extLst>
      <p:ext uri="{BB962C8B-B14F-4D97-AF65-F5344CB8AC3E}">
        <p14:creationId xmlns:p14="http://schemas.microsoft.com/office/powerpoint/2010/main" val="94316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4EA0E8-5F98-AE25-C36F-393ACDDC82E1}"/>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F14679D-086F-8088-0F18-00C11B9B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0F20A-4758-BD1D-A73A-7E6AE810B06A}"/>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kern="1200" dirty="0">
                <a:solidFill>
                  <a:schemeClr val="tx1"/>
                </a:solidFill>
                <a:latin typeface="+mj-lt"/>
                <a:ea typeface="+mj-ea"/>
                <a:cs typeface="+mj-cs"/>
              </a:rPr>
              <a:t>BERTScore Results (</a:t>
            </a:r>
            <a:r>
              <a:rPr lang="en-US" sz="4000" dirty="0"/>
              <a:t>Llama</a:t>
            </a:r>
            <a:r>
              <a:rPr lang="en-US" sz="4000" kern="1200" dirty="0">
                <a:solidFill>
                  <a:schemeClr val="tx1"/>
                </a:solidFill>
                <a:latin typeface="+mj-lt"/>
                <a:ea typeface="+mj-ea"/>
                <a:cs typeface="+mj-cs"/>
              </a:rPr>
              <a:t>)</a:t>
            </a:r>
          </a:p>
        </p:txBody>
      </p:sp>
      <p:sp>
        <p:nvSpPr>
          <p:cNvPr id="3" name="TextBox 2">
            <a:extLst>
              <a:ext uri="{FF2B5EF4-FFF2-40B4-BE49-F238E27FC236}">
                <a16:creationId xmlns:a16="http://schemas.microsoft.com/office/drawing/2014/main" id="{6437CB7C-FA78-BF53-A56C-8D638A0ABBA5}"/>
              </a:ext>
            </a:extLst>
          </p:cNvPr>
          <p:cNvSpPr txBox="1"/>
          <p:nvPr/>
        </p:nvSpPr>
        <p:spPr>
          <a:xfrm>
            <a:off x="972381" y="2453269"/>
            <a:ext cx="5487427" cy="3947104"/>
          </a:xfrm>
          <a:prstGeom prst="rect">
            <a:avLst/>
          </a:prstGeom>
        </p:spPr>
        <p:txBody>
          <a:bodyPr vert="horz" lIns="91440" tIns="45720" rIns="91440" bIns="45720" rtlCol="0" anchor="t">
            <a:normAutofit/>
          </a:bodyPr>
          <a:lstStyle/>
          <a:p>
            <a:pPr marL="400050" indent="-342900">
              <a:lnSpc>
                <a:spcPct val="90000"/>
              </a:lnSpc>
              <a:spcAft>
                <a:spcPts val="600"/>
              </a:spcAft>
              <a:buFont typeface="Arial" panose="020B0604020202020204" pitchFamily="34" charset="0"/>
              <a:buChar char="•"/>
            </a:pPr>
            <a:r>
              <a:rPr lang="en-US" sz="2000" dirty="0"/>
              <a:t>BERTScore is above 0.8 for all the 11 languages and Oriya takes the highest score of 0.966 which implies the good translation quality of Llama model</a:t>
            </a:r>
          </a:p>
          <a:p>
            <a:pPr marL="400050" indent="-342900">
              <a:lnSpc>
                <a:spcPct val="90000"/>
              </a:lnSpc>
              <a:spcAft>
                <a:spcPts val="600"/>
              </a:spcAft>
              <a:buFont typeface="Arial" panose="020B0604020202020204" pitchFamily="34" charset="0"/>
              <a:buChar char="•"/>
            </a:pPr>
            <a:endParaRPr lang="en-US" sz="2000" dirty="0"/>
          </a:p>
          <a:p>
            <a:pPr marL="400050" indent="-342900">
              <a:lnSpc>
                <a:spcPct val="90000"/>
              </a:lnSpc>
              <a:spcAft>
                <a:spcPts val="600"/>
              </a:spcAft>
              <a:buFont typeface="Arial" panose="020B0604020202020204" pitchFamily="34" charset="0"/>
              <a:buChar char="•"/>
            </a:pPr>
            <a:r>
              <a:rPr lang="en-US" sz="2000" b="1" dirty="0"/>
              <a:t>Cost Implications</a:t>
            </a:r>
            <a:r>
              <a:rPr lang="en-US" sz="2000" dirty="0"/>
              <a:t>: Translating 1,000 sentences using GPT-3.5 or GPT-4 involves significant expenses, as these models charge per token generated during the translation process.</a:t>
            </a:r>
          </a:p>
        </p:txBody>
      </p:sp>
      <p:sp>
        <p:nvSpPr>
          <p:cNvPr id="18" name="Rectangle 17">
            <a:extLst>
              <a:ext uri="{FF2B5EF4-FFF2-40B4-BE49-F238E27FC236}">
                <a16:creationId xmlns:a16="http://schemas.microsoft.com/office/drawing/2014/main" id="{F9116929-2FBC-B9C5-E8D3-987E41BB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DAD0479-D7BB-E432-5A2D-D8BDF7039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ED7B6D34-AEDA-C144-1196-EED30F674C01}"/>
              </a:ext>
            </a:extLst>
          </p:cNvPr>
          <p:cNvGraphicFramePr>
            <a:graphicFrameLocks noGrp="1"/>
          </p:cNvGraphicFramePr>
          <p:nvPr>
            <p:ph idx="1"/>
            <p:extLst>
              <p:ext uri="{D42A27DB-BD31-4B8C-83A1-F6EECF244321}">
                <p14:modId xmlns:p14="http://schemas.microsoft.com/office/powerpoint/2010/main" val="2033731708"/>
              </p:ext>
            </p:extLst>
          </p:nvPr>
        </p:nvGraphicFramePr>
        <p:xfrm>
          <a:off x="6823617" y="1509397"/>
          <a:ext cx="4640766" cy="35225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4663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0BA2B4-4C59-F31B-34FA-C883087DB59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83990B-F386-59D7-459B-E78E98B94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26102F-5994-E2D4-9274-9EC3B3744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B61C37-34B3-63F3-A293-AA814D376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37A41CE-7D7B-934F-5471-72185CD4D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B7138-FAC2-DCFB-F79D-C4917FF91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47A382-4E3F-DEBB-FA42-67F5F2E90077}"/>
              </a:ext>
            </a:extLst>
          </p:cNvPr>
          <p:cNvSpPr>
            <a:spLocks noGrp="1"/>
          </p:cNvSpPr>
          <p:nvPr>
            <p:ph type="title"/>
          </p:nvPr>
        </p:nvSpPr>
        <p:spPr>
          <a:xfrm>
            <a:off x="579863" y="294538"/>
            <a:ext cx="10687687" cy="1033669"/>
          </a:xfrm>
        </p:spPr>
        <p:txBody>
          <a:bodyPr>
            <a:normAutofit fontScale="90000"/>
          </a:bodyPr>
          <a:lstStyle/>
          <a:p>
            <a:r>
              <a:rPr lang="en-US" sz="4000" b="1" dirty="0">
                <a:solidFill>
                  <a:schemeClr val="bg1"/>
                </a:solidFill>
              </a:rPr>
              <a:t>Prompt Refinement for Quality Improvement</a:t>
            </a:r>
            <a:endParaRPr lang="en-US" sz="4000" dirty="0">
              <a:solidFill>
                <a:srgbClr val="FFFFFF"/>
              </a:solidFill>
            </a:endParaRPr>
          </a:p>
        </p:txBody>
      </p:sp>
      <p:sp>
        <p:nvSpPr>
          <p:cNvPr id="3" name="Content Placeholder 2">
            <a:extLst>
              <a:ext uri="{FF2B5EF4-FFF2-40B4-BE49-F238E27FC236}">
                <a16:creationId xmlns:a16="http://schemas.microsoft.com/office/drawing/2014/main" id="{553BBCE7-22F4-779E-3A7F-4CADFC764B7C}"/>
              </a:ext>
            </a:extLst>
          </p:cNvPr>
          <p:cNvSpPr>
            <a:spLocks noGrp="1"/>
          </p:cNvSpPr>
          <p:nvPr>
            <p:ph idx="1"/>
          </p:nvPr>
        </p:nvSpPr>
        <p:spPr>
          <a:xfrm>
            <a:off x="942974" y="1071563"/>
            <a:ext cx="9724031" cy="4813444"/>
          </a:xfrm>
        </p:spPr>
        <p:txBody>
          <a:bodyPr anchor="ctr">
            <a:normAutofit/>
          </a:bodyPr>
          <a:lstStyle/>
          <a:p>
            <a:pPr marL="0" indent="0">
              <a:buNone/>
            </a:pPr>
            <a:endParaRPr lang="en-US" sz="2000" dirty="0"/>
          </a:p>
          <a:p>
            <a:pPr>
              <a:buFont typeface="Arial" panose="020B0604020202020204" pitchFamily="34" charset="0"/>
              <a:buChar char="•"/>
            </a:pPr>
            <a:r>
              <a:rPr lang="en-US" sz="2000" dirty="0"/>
              <a:t>Applied </a:t>
            </a:r>
            <a:r>
              <a:rPr lang="en-US" sz="2000" b="1" dirty="0"/>
              <a:t>prompt engineering</a:t>
            </a:r>
            <a:r>
              <a:rPr lang="en-US" sz="2000" dirty="0"/>
              <a:t> to improve translation quality by providing contextual cues.</a:t>
            </a:r>
          </a:p>
          <a:p>
            <a:pPr marL="0" indent="0">
              <a:buNone/>
            </a:pPr>
            <a:endParaRPr lang="en-US" sz="2000" dirty="0"/>
          </a:p>
          <a:p>
            <a:pPr>
              <a:buFont typeface="Arial" panose="020B0604020202020204" pitchFamily="34" charset="0"/>
              <a:buChar char="•"/>
            </a:pPr>
            <a:r>
              <a:rPr lang="en-US" sz="2000" dirty="0"/>
              <a:t>Translations carried out with and without prompts for all 11 languages to compare results.</a:t>
            </a:r>
          </a:p>
        </p:txBody>
      </p:sp>
    </p:spTree>
    <p:extLst>
      <p:ext uri="{BB962C8B-B14F-4D97-AF65-F5344CB8AC3E}">
        <p14:creationId xmlns:p14="http://schemas.microsoft.com/office/powerpoint/2010/main" val="286514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84A054-1AE9-7085-A50A-0CB0CE18A9E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20E4F5-0675-284B-0ACD-6723D7103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57AACCF-35DA-4583-859D-7F49DACE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6F5DFA1-0D08-6536-EE27-D2333F42D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C75D946-502A-85A3-844C-55AC10D31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69CB3D-0955-979B-FD3B-8004BCECF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3310B0-041C-320F-0AAF-232F113184FF}"/>
              </a:ext>
            </a:extLst>
          </p:cNvPr>
          <p:cNvSpPr>
            <a:spLocks noGrp="1"/>
          </p:cNvSpPr>
          <p:nvPr>
            <p:ph type="title"/>
          </p:nvPr>
        </p:nvSpPr>
        <p:spPr>
          <a:xfrm>
            <a:off x="671275" y="400193"/>
            <a:ext cx="9895951" cy="1033669"/>
          </a:xfrm>
        </p:spPr>
        <p:txBody>
          <a:bodyPr>
            <a:normAutofit fontScale="90000"/>
          </a:bodyPr>
          <a:lstStyle/>
          <a:p>
            <a:r>
              <a:rPr lang="en-US" sz="4000" b="1" kern="100" dirty="0">
                <a:solidFill>
                  <a:schemeClr val="bg1"/>
                </a:solidFill>
                <a:effectLst/>
                <a:ea typeface="Aptos" panose="020B0004020202020204" pitchFamily="34" charset="0"/>
                <a:cs typeface="Arial" panose="020B0604020202020204" pitchFamily="34" charset="0"/>
              </a:rPr>
              <a:t>Example Prompt</a:t>
            </a:r>
            <a:br>
              <a:rPr lang="en-US" sz="4000" kern="100" dirty="0">
                <a:effectLst/>
                <a:ea typeface="Aptos" panose="020B0004020202020204" pitchFamily="34" charset="0"/>
                <a:cs typeface="Arial" panose="020B0604020202020204" pitchFamily="34" charset="0"/>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01C3F4B9-4DC9-BAA5-EC66-7DBDE8C086C1}"/>
              </a:ext>
            </a:extLst>
          </p:cNvPr>
          <p:cNvSpPr>
            <a:spLocks noGrp="1"/>
          </p:cNvSpPr>
          <p:nvPr>
            <p:ph idx="1"/>
          </p:nvPr>
        </p:nvSpPr>
        <p:spPr>
          <a:xfrm>
            <a:off x="757236" y="1485900"/>
            <a:ext cx="9724031" cy="4813444"/>
          </a:xfrm>
        </p:spPr>
        <p:txBody>
          <a:bodyPr anchor="ctr">
            <a:normAutofit fontScale="77500" lnSpcReduction="20000"/>
          </a:bodyPr>
          <a:lstStyle/>
          <a:p>
            <a:pPr marL="0" marR="0">
              <a:lnSpc>
                <a:spcPct val="200000"/>
              </a:lnSpc>
            </a:pPr>
            <a:r>
              <a:rPr lang="en-US" sz="2100" b="1" kern="100" dirty="0">
                <a:effectLst/>
                <a:ea typeface="Aptos" panose="020B0004020202020204" pitchFamily="34" charset="0"/>
                <a:cs typeface="Arial" panose="020B0604020202020204" pitchFamily="34" charset="0"/>
              </a:rPr>
              <a:t>Prompt Input:</a:t>
            </a:r>
            <a:r>
              <a:rPr lang="en-US" sz="2100" kern="100" dirty="0">
                <a:effectLst/>
                <a:ea typeface="Aptos" panose="020B0004020202020204" pitchFamily="34" charset="0"/>
                <a:cs typeface="Arial" panose="020B0604020202020204" pitchFamily="34" charset="0"/>
              </a:rPr>
              <a:t> T</a:t>
            </a:r>
            <a:r>
              <a:rPr lang="en-US" sz="2100" kern="100" dirty="0">
                <a:effectLst/>
                <a:ea typeface="Times New Roman" panose="02020603050405020304" pitchFamily="18" charset="0"/>
                <a:cs typeface="Arial" panose="020B0604020202020204" pitchFamily="34" charset="0"/>
              </a:rPr>
              <a:t>ranslate this sentence into Telugu- On his complaint, the police has registered a case.</a:t>
            </a:r>
            <a:endParaRPr lang="en-US" sz="2100" kern="100" dirty="0">
              <a:effectLst/>
              <a:ea typeface="Aptos" panose="020B0004020202020204" pitchFamily="34" charset="0"/>
              <a:cs typeface="Arial" panose="020B0604020202020204" pitchFamily="34" charset="0"/>
            </a:endParaRPr>
          </a:p>
          <a:p>
            <a:pPr marL="0" marR="0" indent="0">
              <a:lnSpc>
                <a:spcPct val="150000"/>
              </a:lnSpc>
              <a:buNone/>
            </a:pPr>
            <a:r>
              <a:rPr lang="en-US" sz="2100" b="1" kern="100" dirty="0">
                <a:ea typeface="Aptos" panose="020B0004020202020204" pitchFamily="34" charset="0"/>
                <a:cs typeface="Arial" panose="020B0604020202020204" pitchFamily="34" charset="0"/>
              </a:rPr>
              <a:t>      </a:t>
            </a:r>
            <a:r>
              <a:rPr lang="en-US" sz="2100" b="1" kern="100" dirty="0">
                <a:effectLst/>
                <a:ea typeface="Aptos" panose="020B0004020202020204" pitchFamily="34" charset="0"/>
                <a:cs typeface="Arial" panose="020B0604020202020204" pitchFamily="34" charset="0"/>
              </a:rPr>
              <a:t>Output: </a:t>
            </a:r>
            <a:r>
              <a:rPr lang="en-US" sz="2100" kern="100" dirty="0" err="1">
                <a:effectLst/>
                <a:ea typeface="Times New Roman" panose="02020603050405020304" pitchFamily="18" charset="0"/>
                <a:cs typeface="Arial" panose="020B0604020202020204" pitchFamily="34" charset="0"/>
              </a:rPr>
              <a:t>అతని</a:t>
            </a:r>
            <a:r>
              <a:rPr lang="en-US" sz="2100" kern="100" dirty="0">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ఫిర్యాద</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మీద</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పోలీసు</a:t>
            </a:r>
            <a:r>
              <a:rPr lang="en-US" sz="2100" kern="100" dirty="0">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ఒక</a:t>
            </a:r>
            <a:r>
              <a:rPr lang="te-IN" sz="2100" kern="100" dirty="0">
                <a:effectLst/>
                <a:ea typeface="Times New Roman" panose="02020603050405020304" pitchFamily="18" charset="0"/>
                <a:cs typeface="Arial" panose="020B0604020202020204" pitchFamily="34" charset="0"/>
              </a:rPr>
              <a:t> </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కేసును</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నమోదు</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చేసింది</a:t>
            </a:r>
            <a:r>
              <a:rPr lang="en-US" sz="2100" kern="100" dirty="0">
                <a:effectLst/>
                <a:ea typeface="Times New Roman" panose="02020603050405020304" pitchFamily="18" charset="0"/>
                <a:cs typeface="Arial" panose="020B0604020202020204" pitchFamily="34" charset="0"/>
              </a:rPr>
              <a:t>. </a:t>
            </a:r>
          </a:p>
          <a:p>
            <a:pPr marL="0" marR="0" indent="0">
              <a:lnSpc>
                <a:spcPct val="150000"/>
              </a:lnSpc>
              <a:buNone/>
            </a:pP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Athani</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Piryadhu</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meedha</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policu</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oka</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casunu</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namodhu</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chesindhi</a:t>
            </a:r>
            <a:r>
              <a:rPr lang="en-US" sz="2100" kern="100" dirty="0">
                <a:effectLst/>
                <a:ea typeface="Times New Roman" panose="02020603050405020304" pitchFamily="18" charset="0"/>
                <a:cs typeface="Arial" panose="020B0604020202020204" pitchFamily="34" charset="0"/>
              </a:rPr>
              <a:t>)</a:t>
            </a:r>
            <a:endParaRPr lang="en-US" sz="2100" kern="100" dirty="0">
              <a:effectLst/>
              <a:ea typeface="Aptos" panose="020B0004020202020204" pitchFamily="34" charset="0"/>
              <a:cs typeface="Arial" panose="020B0604020202020204" pitchFamily="34" charset="0"/>
            </a:endParaRPr>
          </a:p>
          <a:p>
            <a:pPr marL="0" marR="0">
              <a:lnSpc>
                <a:spcPct val="200000"/>
              </a:lnSpc>
            </a:pPr>
            <a:r>
              <a:rPr lang="en-US" sz="2100" b="1" kern="100" dirty="0">
                <a:effectLst/>
                <a:ea typeface="Times New Roman" panose="02020603050405020304" pitchFamily="18" charset="0"/>
                <a:cs typeface="Arial" panose="020B0604020202020204" pitchFamily="34" charset="0"/>
              </a:rPr>
              <a:t>Enhanced Prompt Input:</a:t>
            </a:r>
            <a:endParaRPr lang="en-US" sz="2100" kern="100" dirty="0">
              <a:effectLst/>
              <a:ea typeface="Aptos" panose="020B0004020202020204" pitchFamily="34" charset="0"/>
              <a:cs typeface="Arial" panose="020B0604020202020204" pitchFamily="34" charset="0"/>
            </a:endParaRPr>
          </a:p>
          <a:p>
            <a:pPr marL="0" marR="0" indent="0">
              <a:lnSpc>
                <a:spcPct val="200000"/>
              </a:lnSpc>
              <a:buNone/>
            </a:pPr>
            <a:r>
              <a:rPr lang="en-US" sz="2100" kern="100" dirty="0">
                <a:effectLst/>
                <a:ea typeface="Times New Roman" panose="02020603050405020304" pitchFamily="18" charset="0"/>
                <a:cs typeface="Arial" panose="020B0604020202020204" pitchFamily="34" charset="0"/>
              </a:rPr>
              <a:t> “Translate with respectful language for authorities (e.g., police, ministers) by using plural forms in the target language rather than singular forms to indicate respect”. Now translate this sentence into Telugu: On his complaint, the police has registered a case.</a:t>
            </a:r>
            <a:endParaRPr lang="en-US" sz="2100" kern="100" dirty="0">
              <a:effectLst/>
              <a:ea typeface="Aptos" panose="020B0004020202020204" pitchFamily="34" charset="0"/>
              <a:cs typeface="Arial" panose="020B0604020202020204" pitchFamily="34" charset="0"/>
            </a:endParaRPr>
          </a:p>
          <a:p>
            <a:pPr marL="0" marR="0" indent="0" algn="just">
              <a:lnSpc>
                <a:spcPct val="150000"/>
              </a:lnSpc>
              <a:buNone/>
            </a:pPr>
            <a:r>
              <a:rPr lang="en-US" sz="2100" b="1" kern="100" dirty="0">
                <a:effectLst/>
                <a:ea typeface="Times New Roman" panose="02020603050405020304" pitchFamily="18" charset="0"/>
                <a:cs typeface="Arial" panose="020B0604020202020204" pitchFamily="34" charset="0"/>
              </a:rPr>
              <a:t>Output:</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అతని</a:t>
            </a:r>
            <a:r>
              <a:rPr lang="en-US" sz="2100" kern="100" dirty="0">
                <a:effectLst/>
                <a:ea typeface="Times New Roman" panose="02020603050405020304" pitchFamily="18" charset="0"/>
                <a:cs typeface="Gautami" panose="020B0502040204020203" pitchFamily="34" charset="0"/>
              </a:rPr>
              <a:t>  </a:t>
            </a:r>
            <a:r>
              <a:rPr lang="en-US" sz="2100" kern="100" dirty="0" err="1">
                <a:effectLst/>
                <a:ea typeface="Times New Roman" panose="02020603050405020304" pitchFamily="18" charset="0"/>
                <a:cs typeface="Arial" panose="020B0604020202020204" pitchFamily="34" charset="0"/>
              </a:rPr>
              <a:t>ఫిర్యాదు</a:t>
            </a:r>
            <a:r>
              <a:rPr lang="en-US" sz="2100" kern="100" dirty="0">
                <a:ea typeface="Times New Roman" panose="02020603050405020304" pitchFamily="18" charset="0"/>
                <a:cs typeface="Gautami" panose="020B0502040204020203" pitchFamily="34" charset="0"/>
              </a:rPr>
              <a:t> </a:t>
            </a:r>
            <a:r>
              <a:rPr lang="en-US" sz="2100" kern="100" dirty="0" err="1">
                <a:effectLst/>
                <a:ea typeface="Times New Roman" panose="02020603050405020304" pitchFamily="18" charset="0"/>
                <a:cs typeface="Arial" panose="020B0604020202020204" pitchFamily="34" charset="0"/>
              </a:rPr>
              <a:t>మీద</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పోలీసులు</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ఒక</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కేసు</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నమోదు</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చేసారు</a:t>
            </a:r>
            <a:r>
              <a:rPr lang="en-US" sz="2100" kern="100" dirty="0">
                <a:effectLst/>
                <a:ea typeface="Times New Roman" panose="02020603050405020304" pitchFamily="18" charset="0"/>
                <a:cs typeface="Gautami" panose="020B0502040204020203" pitchFamily="34" charset="0"/>
              </a:rPr>
              <a:t>. </a:t>
            </a:r>
          </a:p>
          <a:p>
            <a:pPr marL="0" marR="0" indent="0" algn="just">
              <a:lnSpc>
                <a:spcPct val="150000"/>
              </a:lnSpc>
              <a:buNone/>
            </a:pPr>
            <a:r>
              <a:rPr lang="en-US" sz="2100" kern="100" dirty="0">
                <a:effectLst/>
                <a:ea typeface="Times New Roman" panose="02020603050405020304" pitchFamily="18" charset="0"/>
                <a:cs typeface="Arial" panose="020B0604020202020204" pitchFamily="34" charset="0"/>
              </a:rPr>
              <a:t>(</a:t>
            </a:r>
            <a:r>
              <a:rPr lang="en-US" sz="2100" kern="100" dirty="0" err="1">
                <a:effectLst/>
                <a:ea typeface="Times New Roman" panose="02020603050405020304" pitchFamily="18" charset="0"/>
                <a:cs typeface="Arial" panose="020B0604020202020204" pitchFamily="34" charset="0"/>
              </a:rPr>
              <a:t>Athani</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Piryadhu</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meedha</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policulu</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oka</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casunu</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namodhu</a:t>
            </a:r>
            <a:r>
              <a:rPr lang="en-US" sz="2100" kern="100" dirty="0">
                <a:effectLst/>
                <a:ea typeface="Times New Roman" panose="02020603050405020304" pitchFamily="18" charset="0"/>
                <a:cs typeface="Arial" panose="020B0604020202020204" pitchFamily="34" charset="0"/>
              </a:rPr>
              <a:t>  </a:t>
            </a:r>
            <a:r>
              <a:rPr lang="en-US" sz="2100" kern="100" dirty="0" err="1">
                <a:effectLst/>
                <a:ea typeface="Times New Roman" panose="02020603050405020304" pitchFamily="18" charset="0"/>
                <a:cs typeface="Arial" panose="020B0604020202020204" pitchFamily="34" charset="0"/>
              </a:rPr>
              <a:t>chesaru</a:t>
            </a:r>
            <a:r>
              <a:rPr lang="en-US" sz="2100" kern="100" dirty="0">
                <a:effectLst/>
                <a:ea typeface="Times New Roman" panose="02020603050405020304" pitchFamily="18" charset="0"/>
                <a:cs typeface="Arial" panose="020B0604020202020204" pitchFamily="34" charset="0"/>
              </a:rPr>
              <a:t>)</a:t>
            </a:r>
            <a:endParaRPr lang="en-US" sz="2100" kern="100" dirty="0">
              <a:effectLst/>
              <a:ea typeface="Aptos" panose="020B0004020202020204" pitchFamily="34" charset="0"/>
              <a:cs typeface="Arial" panose="020B0604020202020204" pitchFamily="34" charset="0"/>
            </a:endParaRPr>
          </a:p>
          <a:p>
            <a:pPr marL="0" marR="0" indent="0">
              <a:lnSpc>
                <a:spcPct val="150000"/>
              </a:lnSpc>
              <a:buNone/>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4" name="Down Arrow 3">
            <a:extLst>
              <a:ext uri="{FF2B5EF4-FFF2-40B4-BE49-F238E27FC236}">
                <a16:creationId xmlns:a16="http://schemas.microsoft.com/office/drawing/2014/main" id="{7A4968B4-E4E6-B8DB-74EA-AB5A08F963D5}"/>
              </a:ext>
            </a:extLst>
          </p:cNvPr>
          <p:cNvSpPr/>
          <p:nvPr/>
        </p:nvSpPr>
        <p:spPr>
          <a:xfrm flipH="1">
            <a:off x="6001212" y="4634688"/>
            <a:ext cx="189571" cy="43267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a:extLst>
              <a:ext uri="{FF2B5EF4-FFF2-40B4-BE49-F238E27FC236}">
                <a16:creationId xmlns:a16="http://schemas.microsoft.com/office/drawing/2014/main" id="{6746C666-30D5-BD06-3057-CAC8221B6032}"/>
              </a:ext>
            </a:extLst>
          </p:cNvPr>
          <p:cNvSpPr/>
          <p:nvPr/>
        </p:nvSpPr>
        <p:spPr>
          <a:xfrm flipH="1">
            <a:off x="7567248" y="1990933"/>
            <a:ext cx="131193" cy="2748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35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271331-31C1-FAD3-FFAB-D0690064F55D}"/>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24DE9CC-2E51-7D14-BB50-24E3190424B1}"/>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kern="1200">
                <a:solidFill>
                  <a:schemeClr val="tx1"/>
                </a:solidFill>
                <a:latin typeface="+mj-lt"/>
                <a:ea typeface="+mj-ea"/>
                <a:cs typeface="+mj-cs"/>
              </a:rPr>
              <a:t>With Prompt vs Without Prompt</a:t>
            </a:r>
          </a:p>
        </p:txBody>
      </p:sp>
      <p:sp>
        <p:nvSpPr>
          <p:cNvPr id="2" name="TextBox 1">
            <a:extLst>
              <a:ext uri="{FF2B5EF4-FFF2-40B4-BE49-F238E27FC236}">
                <a16:creationId xmlns:a16="http://schemas.microsoft.com/office/drawing/2014/main" id="{078D5DE2-5653-9A01-F4ED-08DBDB9EEDCB}"/>
              </a:ext>
            </a:extLst>
          </p:cNvPr>
          <p:cNvSpPr txBox="1"/>
          <p:nvPr/>
        </p:nvSpPr>
        <p:spPr>
          <a:xfrm>
            <a:off x="1136397" y="2418408"/>
            <a:ext cx="4959603" cy="352256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b="0" i="0">
                <a:effectLst/>
              </a:rPr>
              <a:t>Hindi shows highest BERTScore (0.887) without prompting.</a:t>
            </a:r>
          </a:p>
          <a:p>
            <a:pPr marL="285750" indent="-228600">
              <a:lnSpc>
                <a:spcPct val="90000"/>
              </a:lnSpc>
              <a:spcAft>
                <a:spcPts val="600"/>
              </a:spcAft>
              <a:buFont typeface="Arial" panose="020B0604020202020204" pitchFamily="34" charset="0"/>
              <a:buChar char="•"/>
            </a:pPr>
            <a:r>
              <a:rPr lang="en-US" sz="2000"/>
              <a:t>Not a significant improvement on performance after prompting. </a:t>
            </a:r>
          </a:p>
        </p:txBody>
      </p:sp>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6">
            <a:extLst>
              <a:ext uri="{FF2B5EF4-FFF2-40B4-BE49-F238E27FC236}">
                <a16:creationId xmlns:a16="http://schemas.microsoft.com/office/drawing/2014/main" id="{755597B3-26EB-161B-16AB-F1122D901769}"/>
              </a:ext>
            </a:extLst>
          </p:cNvPr>
          <p:cNvGraphicFramePr>
            <a:graphicFrameLocks noGrp="1"/>
          </p:cNvGraphicFramePr>
          <p:nvPr>
            <p:ph idx="1"/>
            <p:extLst>
              <p:ext uri="{D42A27DB-BD31-4B8C-83A1-F6EECF244321}">
                <p14:modId xmlns:p14="http://schemas.microsoft.com/office/powerpoint/2010/main" val="799317760"/>
              </p:ext>
            </p:extLst>
          </p:nvPr>
        </p:nvGraphicFramePr>
        <p:xfrm>
          <a:off x="6512442" y="489118"/>
          <a:ext cx="5201023" cy="54660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647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F4F997-3E9F-7E67-52EC-E4028335528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E0CF8F-AEB0-D37C-7AE8-297513E95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2C1A6C1-7860-A6C2-E082-99AFB18172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7B91E8-1B50-DAD9-0D8A-4697FC830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BA9C59D-6C58-6F22-DCF0-9E8284B71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9C4F4C2-CDDD-CAE8-C2F5-ADA656346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A868BDB-621E-8699-DE06-45016C57F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B7EC89F5-143F-6534-9578-99E607114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33533-B93F-CD5A-E7FA-F90A039F808B}"/>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Introduction</a:t>
            </a:r>
          </a:p>
        </p:txBody>
      </p:sp>
      <p:sp>
        <p:nvSpPr>
          <p:cNvPr id="3" name="Content Placeholder 2">
            <a:extLst>
              <a:ext uri="{FF2B5EF4-FFF2-40B4-BE49-F238E27FC236}">
                <a16:creationId xmlns:a16="http://schemas.microsoft.com/office/drawing/2014/main" id="{326E6534-1EBC-09F8-C73E-3D8543692CA0}"/>
              </a:ext>
            </a:extLst>
          </p:cNvPr>
          <p:cNvSpPr>
            <a:spLocks noGrp="1"/>
          </p:cNvSpPr>
          <p:nvPr>
            <p:ph idx="1"/>
          </p:nvPr>
        </p:nvSpPr>
        <p:spPr>
          <a:xfrm>
            <a:off x="4810259" y="649480"/>
            <a:ext cx="6555347" cy="5546047"/>
          </a:xfrm>
        </p:spPr>
        <p:txBody>
          <a:bodyPr anchor="ctr">
            <a:normAutofit/>
          </a:bodyPr>
          <a:lstStyle/>
          <a:p>
            <a:pPr marL="0" indent="0">
              <a:buNone/>
            </a:pPr>
            <a:r>
              <a:rPr lang="en-US" sz="1800" b="1" dirty="0"/>
              <a:t>Why Machine Translation Matters:</a:t>
            </a:r>
            <a:r>
              <a:rPr lang="en-US" sz="1800" dirty="0"/>
              <a:t> </a:t>
            </a:r>
          </a:p>
          <a:p>
            <a:pPr marL="0" indent="0">
              <a:buNone/>
            </a:pPr>
            <a:r>
              <a:rPr lang="en-US" sz="1800" dirty="0"/>
              <a:t>With over 22 main Indian languages and most internet content in English, many people struggle to access information in their native language. Machine translation helps bridge this gap, making communication easier for locals and travelers while promoting inclusivity.</a:t>
            </a:r>
          </a:p>
          <a:p>
            <a:pPr marL="0" indent="0">
              <a:buNone/>
            </a:pPr>
            <a:r>
              <a:rPr lang="en-US" sz="1800" b="1" dirty="0"/>
              <a:t>Benefits of MT with Indian Languages: </a:t>
            </a:r>
          </a:p>
          <a:p>
            <a:pPr>
              <a:buFont typeface="+mj-lt"/>
              <a:buAutoNum type="arabicPeriod"/>
            </a:pPr>
            <a:r>
              <a:rPr lang="en-US" sz="1800" dirty="0"/>
              <a:t>Facilitates Tourism</a:t>
            </a:r>
          </a:p>
          <a:p>
            <a:pPr>
              <a:buFont typeface="+mj-lt"/>
              <a:buAutoNum type="arabicPeriod"/>
            </a:pPr>
            <a:r>
              <a:rPr lang="en-US" sz="1800" dirty="0"/>
              <a:t>Improves Accessibility</a:t>
            </a:r>
          </a:p>
          <a:p>
            <a:pPr>
              <a:buFont typeface="+mj-lt"/>
              <a:buAutoNum type="arabicPeriod"/>
            </a:pPr>
            <a:r>
              <a:rPr lang="en-US" sz="1800" dirty="0"/>
              <a:t>Boosts Communication</a:t>
            </a:r>
            <a:endParaRPr lang="en-US" sz="2000" dirty="0"/>
          </a:p>
          <a:p>
            <a:pPr marL="0" indent="0">
              <a:buNone/>
            </a:pPr>
            <a:endParaRPr lang="en-US" sz="2000" dirty="0"/>
          </a:p>
        </p:txBody>
      </p:sp>
    </p:spTree>
    <p:extLst>
      <p:ext uri="{BB962C8B-B14F-4D97-AF65-F5344CB8AC3E}">
        <p14:creationId xmlns:p14="http://schemas.microsoft.com/office/powerpoint/2010/main" val="73693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411B13-5A75-2985-A104-0E96671AD37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468BBF-2566-0151-1C2E-9D3794BA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DA5497-2586-7CAE-A3E3-3D0B1F1A6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B9584DF-9A36-F5E7-40B6-47F6212C9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9BD5C41-1D85-4C9E-81C0-D5AEC8992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4089D0-0E63-5CBF-D6C8-6B7E010A2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4ABD0-EF1E-2788-42C7-F6A000F7C25C}"/>
              </a:ext>
            </a:extLst>
          </p:cNvPr>
          <p:cNvSpPr>
            <a:spLocks noGrp="1"/>
          </p:cNvSpPr>
          <p:nvPr>
            <p:ph type="title"/>
          </p:nvPr>
        </p:nvSpPr>
        <p:spPr>
          <a:xfrm>
            <a:off x="671275" y="400193"/>
            <a:ext cx="9895951" cy="1033669"/>
          </a:xfrm>
        </p:spPr>
        <p:txBody>
          <a:bodyPr>
            <a:normAutofit fontScale="90000"/>
          </a:bodyPr>
          <a:lstStyle/>
          <a:p>
            <a:r>
              <a:rPr lang="en-US" sz="4000" b="1" kern="100" dirty="0">
                <a:solidFill>
                  <a:schemeClr val="bg1"/>
                </a:solidFill>
                <a:effectLst/>
                <a:ea typeface="Aptos" panose="020B0004020202020204" pitchFamily="34" charset="0"/>
                <a:cs typeface="Arial" panose="020B0604020202020204" pitchFamily="34" charset="0"/>
              </a:rPr>
              <a:t>Conclusion</a:t>
            </a:r>
            <a:br>
              <a:rPr lang="en-US" sz="4000" b="1" kern="100" dirty="0">
                <a:effectLst/>
                <a:ea typeface="Aptos" panose="020B0004020202020204" pitchFamily="34" charset="0"/>
                <a:cs typeface="Arial" panose="020B0604020202020204" pitchFamily="34" charset="0"/>
              </a:rPr>
            </a:br>
            <a:endParaRPr lang="en-US" sz="4000" b="1" dirty="0">
              <a:solidFill>
                <a:srgbClr val="FFFFFF"/>
              </a:solidFill>
            </a:endParaRPr>
          </a:p>
        </p:txBody>
      </p:sp>
      <p:sp>
        <p:nvSpPr>
          <p:cNvPr id="3" name="Content Placeholder 2">
            <a:extLst>
              <a:ext uri="{FF2B5EF4-FFF2-40B4-BE49-F238E27FC236}">
                <a16:creationId xmlns:a16="http://schemas.microsoft.com/office/drawing/2014/main" id="{A9929FD6-47A0-A040-FECC-D79BF2E6BE04}"/>
              </a:ext>
            </a:extLst>
          </p:cNvPr>
          <p:cNvSpPr>
            <a:spLocks noGrp="1"/>
          </p:cNvSpPr>
          <p:nvPr>
            <p:ph idx="1"/>
          </p:nvPr>
        </p:nvSpPr>
        <p:spPr>
          <a:xfrm>
            <a:off x="671275" y="1834055"/>
            <a:ext cx="9724031" cy="4813444"/>
          </a:xfrm>
        </p:spPr>
        <p:txBody>
          <a:bodyPr anchor="t">
            <a:normAutofit/>
          </a:bodyPr>
          <a:lstStyle/>
          <a:p>
            <a:pPr>
              <a:lnSpc>
                <a:spcPct val="150000"/>
              </a:lnSpc>
            </a:pPr>
            <a:r>
              <a:rPr lang="en-US" sz="2000" kern="100" dirty="0">
                <a:effectLst/>
                <a:ea typeface="Aptos" panose="020B0004020202020204" pitchFamily="34" charset="0"/>
                <a:cs typeface="Arial" panose="020B0604020202020204" pitchFamily="34" charset="0"/>
              </a:rPr>
              <a:t>Translations by LLMs (Hindi, Marathi, Telugu) were rated good in human evaluations.</a:t>
            </a:r>
          </a:p>
          <a:p>
            <a:pPr>
              <a:lnSpc>
                <a:spcPct val="150000"/>
              </a:lnSpc>
            </a:pPr>
            <a:r>
              <a:rPr lang="en-US" sz="2000" kern="100" dirty="0" err="1">
                <a:effectLst/>
                <a:ea typeface="Aptos" panose="020B0004020202020204" pitchFamily="34" charset="0"/>
                <a:cs typeface="Arial" panose="020B0604020202020204" pitchFamily="34" charset="0"/>
              </a:rPr>
              <a:t>LLaMA</a:t>
            </a:r>
            <a:r>
              <a:rPr lang="en-US" sz="2000" kern="100" dirty="0">
                <a:effectLst/>
                <a:ea typeface="Aptos" panose="020B0004020202020204" pitchFamily="34" charset="0"/>
                <a:cs typeface="Arial" panose="020B0604020202020204" pitchFamily="34" charset="0"/>
              </a:rPr>
              <a:t> outperformed GPT-3.5, showing better nuance understanding in Indic languages.</a:t>
            </a:r>
          </a:p>
          <a:p>
            <a:pPr>
              <a:lnSpc>
                <a:spcPct val="150000"/>
              </a:lnSpc>
            </a:pPr>
            <a:r>
              <a:rPr lang="en-US" sz="2000" kern="100" dirty="0">
                <a:effectLst/>
                <a:ea typeface="Aptos" panose="020B0004020202020204" pitchFamily="34" charset="0"/>
                <a:cs typeface="Arial" panose="020B0604020202020204" pitchFamily="34" charset="0"/>
              </a:rPr>
              <a:t>BERTScore was more reliable than BLEU and METEOR.</a:t>
            </a:r>
          </a:p>
        </p:txBody>
      </p:sp>
    </p:spTree>
    <p:extLst>
      <p:ext uri="{BB962C8B-B14F-4D97-AF65-F5344CB8AC3E}">
        <p14:creationId xmlns:p14="http://schemas.microsoft.com/office/powerpoint/2010/main" val="317656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28E246-F6DB-9848-6A39-7EB8C2F3405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E3F8BE2-E13B-0A0F-FFA5-A543765C1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BE5735-0945-89DD-8F1D-1CDD650E1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8732D28-C296-5C08-5AE9-C19AD90CE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FB4197-9EA3-83BE-E094-99F20C649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32EB30-B3C2-05A7-F2B0-A00CCCEB5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D8E737-FA7C-6FC3-EA69-7D7D8EAF22F1}"/>
              </a:ext>
            </a:extLst>
          </p:cNvPr>
          <p:cNvSpPr>
            <a:spLocks noGrp="1"/>
          </p:cNvSpPr>
          <p:nvPr>
            <p:ph type="title"/>
          </p:nvPr>
        </p:nvSpPr>
        <p:spPr>
          <a:xfrm>
            <a:off x="671275" y="400193"/>
            <a:ext cx="9895951" cy="1033669"/>
          </a:xfrm>
        </p:spPr>
        <p:txBody>
          <a:bodyPr>
            <a:normAutofit fontScale="90000"/>
          </a:bodyPr>
          <a:lstStyle/>
          <a:p>
            <a:r>
              <a:rPr lang="en-US" sz="4000" b="1" kern="100" dirty="0">
                <a:solidFill>
                  <a:schemeClr val="bg1"/>
                </a:solidFill>
                <a:effectLst/>
                <a:ea typeface="Aptos" panose="020B0004020202020204" pitchFamily="34" charset="0"/>
                <a:cs typeface="Arial" panose="020B0604020202020204" pitchFamily="34" charset="0"/>
              </a:rPr>
              <a:t>Future Work</a:t>
            </a:r>
            <a:br>
              <a:rPr lang="en-US" sz="4000" b="1" kern="100" dirty="0">
                <a:effectLst/>
                <a:ea typeface="Aptos" panose="020B0004020202020204" pitchFamily="34" charset="0"/>
                <a:cs typeface="Arial" panose="020B0604020202020204" pitchFamily="34" charset="0"/>
              </a:rPr>
            </a:br>
            <a:endParaRPr lang="en-US" sz="4000" b="1" dirty="0">
              <a:solidFill>
                <a:srgbClr val="FFFFFF"/>
              </a:solidFill>
            </a:endParaRPr>
          </a:p>
        </p:txBody>
      </p:sp>
      <p:sp>
        <p:nvSpPr>
          <p:cNvPr id="3" name="Content Placeholder 2">
            <a:extLst>
              <a:ext uri="{FF2B5EF4-FFF2-40B4-BE49-F238E27FC236}">
                <a16:creationId xmlns:a16="http://schemas.microsoft.com/office/drawing/2014/main" id="{65DE54C3-2D64-8EEE-85C7-B3511A068012}"/>
              </a:ext>
            </a:extLst>
          </p:cNvPr>
          <p:cNvSpPr>
            <a:spLocks noGrp="1"/>
          </p:cNvSpPr>
          <p:nvPr>
            <p:ph idx="1"/>
          </p:nvPr>
        </p:nvSpPr>
        <p:spPr>
          <a:xfrm>
            <a:off x="671275" y="1834055"/>
            <a:ext cx="9724031" cy="4813444"/>
          </a:xfrm>
        </p:spPr>
        <p:txBody>
          <a:bodyPr anchor="t">
            <a:normAutofit/>
          </a:bodyPr>
          <a:lstStyle/>
          <a:p>
            <a:pPr>
              <a:lnSpc>
                <a:spcPct val="150000"/>
              </a:lnSpc>
            </a:pPr>
            <a:r>
              <a:rPr lang="en-US" sz="2000" dirty="0">
                <a:effectLst/>
                <a:ea typeface="BlinkMacSystemFont"/>
              </a:rPr>
              <a:t>Future assessments will concentrate on a methodical approach using predefined rules to have the scoring much more consistent. </a:t>
            </a:r>
          </a:p>
          <a:p>
            <a:pPr>
              <a:lnSpc>
                <a:spcPct val="150000"/>
              </a:lnSpc>
            </a:pPr>
            <a:r>
              <a:rPr lang="en-US" sz="2000" dirty="0">
                <a:effectLst/>
                <a:ea typeface="BlinkMacSystemFont"/>
              </a:rPr>
              <a:t>Additional metrics like BLEURT (Bilingual Evaluation Understudy with Representations from Transformers) can also be used to test the translation quality</a:t>
            </a:r>
            <a:r>
              <a:rPr lang="en-US" sz="2000" dirty="0">
                <a:ea typeface="BlinkMacSystemFont"/>
              </a:rPr>
              <a:t>.</a:t>
            </a:r>
          </a:p>
          <a:p>
            <a:pPr>
              <a:lnSpc>
                <a:spcPct val="150000"/>
              </a:lnSpc>
            </a:pPr>
            <a:r>
              <a:rPr lang="en-US" sz="2000" dirty="0"/>
              <a:t>The findings highlight the significance of customized prompting techniques and the need for a balanced and context-aware approach to prompt engineering in machine translation, particularly when addressing specific linguistic phenomena such as plurality and honorific forms. </a:t>
            </a:r>
            <a:endParaRPr lang="en-US" sz="3200" kern="100" dirty="0">
              <a:effectLst/>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932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620687-F028-5F3A-8002-8792E1338509}"/>
              </a:ext>
            </a:extLst>
          </p:cNvPr>
          <p:cNvSpPr>
            <a:spLocks noGrp="1"/>
          </p:cNvSpPr>
          <p:nvPr>
            <p:ph type="title"/>
          </p:nvPr>
        </p:nvSpPr>
        <p:spPr>
          <a:xfrm>
            <a:off x="2976733" y="2864273"/>
            <a:ext cx="6238531" cy="1127736"/>
          </a:xfrm>
        </p:spPr>
        <p:txBody>
          <a:bodyPr vert="horz" lIns="91440" tIns="45720" rIns="91440" bIns="45720" rtlCol="0" anchor="b">
            <a:normAutofit/>
          </a:bodyPr>
          <a:lstStyle/>
          <a:p>
            <a:pPr algn="ctr"/>
            <a:r>
              <a:rPr lang="en-US" sz="4800" b="1" kern="1200" dirty="0">
                <a:solidFill>
                  <a:srgbClr val="FFFFFF"/>
                </a:solidFill>
                <a:latin typeface="+mj-lt"/>
                <a:ea typeface="+mj-ea"/>
                <a:cs typeface="+mj-cs"/>
              </a:rPr>
              <a:t>Questions</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328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8DF4CD-1E3C-220F-6B89-9E5E861BED4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A88747-2988-CE4D-311C-9FF9DB052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FF92369-0F29-FC90-F099-6A9A8A8B8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501955F-E6C5-3F80-C4CD-E65DA462F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5208A7-E08B-BFCF-50A9-85BAA60B5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F652E81-296E-7A2D-64F1-555410BBB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967D-22B0-8C85-DAC1-2443AB8205A3}"/>
              </a:ext>
            </a:extLst>
          </p:cNvPr>
          <p:cNvSpPr>
            <a:spLocks noGrp="1"/>
          </p:cNvSpPr>
          <p:nvPr>
            <p:ph type="title"/>
          </p:nvPr>
        </p:nvSpPr>
        <p:spPr>
          <a:xfrm>
            <a:off x="671275" y="400193"/>
            <a:ext cx="9895951" cy="1033669"/>
          </a:xfrm>
        </p:spPr>
        <p:txBody>
          <a:bodyPr>
            <a:normAutofit fontScale="90000"/>
          </a:bodyPr>
          <a:lstStyle/>
          <a:p>
            <a:r>
              <a:rPr lang="en-US" sz="4000" kern="100" dirty="0">
                <a:solidFill>
                  <a:schemeClr val="bg1"/>
                </a:solidFill>
                <a:effectLst/>
                <a:ea typeface="Aptos" panose="020B0004020202020204" pitchFamily="34" charset="0"/>
                <a:cs typeface="Arial" panose="020B0604020202020204" pitchFamily="34" charset="0"/>
              </a:rPr>
              <a:t>References</a:t>
            </a:r>
            <a:br>
              <a:rPr lang="en-US" sz="4000" kern="100" dirty="0">
                <a:effectLst/>
                <a:ea typeface="Aptos" panose="020B0004020202020204" pitchFamily="34" charset="0"/>
                <a:cs typeface="Arial" panose="020B0604020202020204" pitchFamily="34" charset="0"/>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1CCBF20A-F9E5-9845-75AC-509BC7274CBE}"/>
              </a:ext>
            </a:extLst>
          </p:cNvPr>
          <p:cNvSpPr>
            <a:spLocks noGrp="1"/>
          </p:cNvSpPr>
          <p:nvPr>
            <p:ph idx="1"/>
          </p:nvPr>
        </p:nvSpPr>
        <p:spPr>
          <a:xfrm>
            <a:off x="757234" y="1834055"/>
            <a:ext cx="9724031" cy="3999056"/>
          </a:xfrm>
        </p:spPr>
        <p:txBody>
          <a:bodyPr anchor="t">
            <a:normAutofit fontScale="25000" lnSpcReduction="20000"/>
          </a:bodyPr>
          <a:lstStyle/>
          <a:p>
            <a:pPr marL="457200" indent="-457200">
              <a:lnSpc>
                <a:spcPct val="120000"/>
              </a:lnSpc>
              <a:buFont typeface="+mj-lt"/>
              <a:buAutoNum type="arabicPeriod"/>
            </a:pPr>
            <a:r>
              <a:rPr lang="en-US" sz="7200" dirty="0" err="1">
                <a:solidFill>
                  <a:srgbClr val="0E0E0E"/>
                </a:solidFill>
                <a:effectLst/>
                <a:ea typeface="Times New Roman" panose="02020603050405020304" pitchFamily="18" charset="0"/>
                <a:cs typeface="Times New Roman" panose="02020603050405020304" pitchFamily="18" charset="0"/>
              </a:rPr>
              <a:t>Mujadia</a:t>
            </a:r>
            <a:r>
              <a:rPr lang="en-US" sz="7200" dirty="0">
                <a:solidFill>
                  <a:srgbClr val="0E0E0E"/>
                </a:solidFill>
                <a:effectLst/>
                <a:ea typeface="Times New Roman" panose="02020603050405020304" pitchFamily="18" charset="0"/>
                <a:cs typeface="Times New Roman" panose="02020603050405020304" pitchFamily="18" charset="0"/>
              </a:rPr>
              <a:t>, </a:t>
            </a:r>
            <a:r>
              <a:rPr lang="en-US" sz="7200" dirty="0" err="1">
                <a:solidFill>
                  <a:srgbClr val="0E0E0E"/>
                </a:solidFill>
                <a:effectLst/>
                <a:ea typeface="Times New Roman" panose="02020603050405020304" pitchFamily="18" charset="0"/>
                <a:cs typeface="Times New Roman" panose="02020603050405020304" pitchFamily="18" charset="0"/>
              </a:rPr>
              <a:t>Vandan</a:t>
            </a:r>
            <a:r>
              <a:rPr lang="en-US" sz="7200" dirty="0">
                <a:solidFill>
                  <a:srgbClr val="0E0E0E"/>
                </a:solidFill>
                <a:effectLst/>
                <a:ea typeface="Times New Roman" panose="02020603050405020304" pitchFamily="18" charset="0"/>
                <a:cs typeface="Times New Roman" panose="02020603050405020304" pitchFamily="18" charset="0"/>
              </a:rPr>
              <a:t> et al. “Assessing Translation Capabilities of Large Language Models involving English and Indian Languages.” </a:t>
            </a:r>
            <a:r>
              <a:rPr lang="en-US" sz="7200" dirty="0" err="1">
                <a:solidFill>
                  <a:srgbClr val="0E0E0E"/>
                </a:solidFill>
                <a:effectLst/>
                <a:ea typeface="Times New Roman" panose="02020603050405020304" pitchFamily="18" charset="0"/>
                <a:cs typeface="Times New Roman" panose="02020603050405020304" pitchFamily="18" charset="0"/>
              </a:rPr>
              <a:t>ArXiv</a:t>
            </a:r>
            <a:r>
              <a:rPr lang="en-US" sz="7200" dirty="0">
                <a:solidFill>
                  <a:srgbClr val="0E0E0E"/>
                </a:solidFill>
                <a:effectLst/>
                <a:ea typeface="Times New Roman" panose="02020603050405020304" pitchFamily="18" charset="0"/>
                <a:cs typeface="Times New Roman" panose="02020603050405020304" pitchFamily="18" charset="0"/>
              </a:rPr>
              <a:t> abs/2311.09216 (2023): n. </a:t>
            </a:r>
            <a:r>
              <a:rPr lang="en-US" sz="7200" dirty="0" err="1">
                <a:solidFill>
                  <a:srgbClr val="0E0E0E"/>
                </a:solidFill>
                <a:effectLst/>
                <a:ea typeface="Times New Roman" panose="02020603050405020304" pitchFamily="18" charset="0"/>
                <a:cs typeface="Times New Roman" panose="02020603050405020304" pitchFamily="18" charset="0"/>
              </a:rPr>
              <a:t>pag</a:t>
            </a:r>
            <a:r>
              <a:rPr lang="en-US" sz="7200" dirty="0">
                <a:solidFill>
                  <a:srgbClr val="0E0E0E"/>
                </a:solidFill>
                <a:effectLst/>
                <a:ea typeface="Times New Roman" panose="02020603050405020304" pitchFamily="18" charset="0"/>
                <a:cs typeface="Times New Roman" panose="02020603050405020304" pitchFamily="18" charset="0"/>
              </a:rPr>
              <a:t>.</a:t>
            </a:r>
          </a:p>
          <a:p>
            <a:pPr marL="457200" indent="-457200">
              <a:lnSpc>
                <a:spcPct val="120000"/>
              </a:lnSpc>
              <a:buFont typeface="+mj-lt"/>
              <a:buAutoNum type="arabicPeriod"/>
            </a:pPr>
            <a:r>
              <a:rPr lang="en-US" sz="7200" kern="100" dirty="0">
                <a:effectLst/>
                <a:ea typeface="Aptos" panose="020B0004020202020204" pitchFamily="34" charset="0"/>
                <a:cs typeface="Arial" panose="020B0604020202020204" pitchFamily="34" charset="0"/>
              </a:rPr>
              <a:t>Ramesh, Gowtham, et al. "</a:t>
            </a:r>
            <a:r>
              <a:rPr lang="en-US" sz="7200" kern="100" dirty="0" err="1">
                <a:effectLst/>
                <a:ea typeface="Aptos" panose="020B0004020202020204" pitchFamily="34" charset="0"/>
                <a:cs typeface="Arial" panose="020B0604020202020204" pitchFamily="34" charset="0"/>
              </a:rPr>
              <a:t>Samanantar</a:t>
            </a:r>
            <a:r>
              <a:rPr lang="en-US" sz="7200" kern="100" dirty="0">
                <a:effectLst/>
                <a:ea typeface="Aptos" panose="020B0004020202020204" pitchFamily="34" charset="0"/>
                <a:cs typeface="Arial" panose="020B0604020202020204" pitchFamily="34" charset="0"/>
              </a:rPr>
              <a:t>: The largest publicly available parallel corpora collection for 11 </a:t>
            </a:r>
            <a:r>
              <a:rPr lang="en-US" sz="7200" kern="100" dirty="0" err="1">
                <a:effectLst/>
                <a:ea typeface="Aptos" panose="020B0004020202020204" pitchFamily="34" charset="0"/>
                <a:cs typeface="Arial" panose="020B0604020202020204" pitchFamily="34" charset="0"/>
              </a:rPr>
              <a:t>indic</a:t>
            </a:r>
            <a:r>
              <a:rPr lang="en-US" sz="7200" kern="100" dirty="0">
                <a:effectLst/>
                <a:ea typeface="Aptos" panose="020B0004020202020204" pitchFamily="34" charset="0"/>
                <a:cs typeface="Arial" panose="020B0604020202020204" pitchFamily="34" charset="0"/>
              </a:rPr>
              <a:t> languages." Transactions of the Association for Computational Linguistics 10 (2022): 145-162. </a:t>
            </a:r>
          </a:p>
          <a:p>
            <a:pPr marL="457200" indent="-457200">
              <a:lnSpc>
                <a:spcPct val="120000"/>
              </a:lnSpc>
              <a:buFont typeface="+mj-lt"/>
              <a:buAutoNum type="arabicPeriod"/>
            </a:pPr>
            <a:r>
              <a:rPr lang="en-US" sz="7200" dirty="0">
                <a:solidFill>
                  <a:srgbClr val="0E0E0E"/>
                </a:solidFill>
                <a:effectLst/>
                <a:ea typeface="Times New Roman" panose="02020603050405020304" pitchFamily="18" charset="0"/>
                <a:cs typeface="Times New Roman" panose="02020603050405020304" pitchFamily="18" charset="0"/>
              </a:rPr>
              <a:t>Kolar, Sanjana, and Rohit Kumar. "Multilingual tourist assistance using ChatGPT: Comparing capabilities in </a:t>
            </a:r>
            <a:r>
              <a:rPr lang="en-US" sz="7200" dirty="0">
                <a:solidFill>
                  <a:srgbClr val="0E0E0E"/>
                </a:solidFill>
                <a:ea typeface="Times New Roman" panose="02020603050405020304" pitchFamily="18" charset="0"/>
                <a:cs typeface="Times New Roman" panose="02020603050405020304" pitchFamily="18" charset="0"/>
              </a:rPr>
              <a:t>H</a:t>
            </a:r>
            <a:r>
              <a:rPr lang="en-US" sz="7200" dirty="0">
                <a:solidFill>
                  <a:srgbClr val="0E0E0E"/>
                </a:solidFill>
                <a:effectLst/>
                <a:ea typeface="Times New Roman" panose="02020603050405020304" pitchFamily="18" charset="0"/>
                <a:cs typeface="Times New Roman" panose="02020603050405020304" pitchFamily="18" charset="0"/>
              </a:rPr>
              <a:t>indi, </a:t>
            </a:r>
            <a:r>
              <a:rPr lang="en-US" sz="7200" dirty="0">
                <a:solidFill>
                  <a:srgbClr val="0E0E0E"/>
                </a:solidFill>
                <a:ea typeface="Times New Roman" panose="02020603050405020304" pitchFamily="18" charset="0"/>
                <a:cs typeface="Times New Roman" panose="02020603050405020304" pitchFamily="18" charset="0"/>
              </a:rPr>
              <a:t>T</a:t>
            </a:r>
            <a:r>
              <a:rPr lang="en-US" sz="7200" dirty="0">
                <a:solidFill>
                  <a:srgbClr val="0E0E0E"/>
                </a:solidFill>
                <a:effectLst/>
                <a:ea typeface="Times New Roman" panose="02020603050405020304" pitchFamily="18" charset="0"/>
                <a:cs typeface="Times New Roman" panose="02020603050405020304" pitchFamily="18" charset="0"/>
              </a:rPr>
              <a:t>elugu, and </a:t>
            </a:r>
            <a:r>
              <a:rPr lang="en-US" sz="7200" dirty="0">
                <a:solidFill>
                  <a:srgbClr val="0E0E0E"/>
                </a:solidFill>
                <a:ea typeface="Times New Roman" panose="02020603050405020304" pitchFamily="18" charset="0"/>
                <a:cs typeface="Times New Roman" panose="02020603050405020304" pitchFamily="18" charset="0"/>
              </a:rPr>
              <a:t>K</a:t>
            </a:r>
            <a:r>
              <a:rPr lang="en-US" sz="7200" dirty="0">
                <a:solidFill>
                  <a:srgbClr val="0E0E0E"/>
                </a:solidFill>
                <a:effectLst/>
                <a:ea typeface="Times New Roman" panose="02020603050405020304" pitchFamily="18" charset="0"/>
                <a:cs typeface="Times New Roman" panose="02020603050405020304" pitchFamily="18" charset="0"/>
              </a:rPr>
              <a:t>annada." </a:t>
            </a:r>
            <a:r>
              <a:rPr lang="en-US" sz="7200" i="1" dirty="0" err="1">
                <a:solidFill>
                  <a:srgbClr val="0E0E0E"/>
                </a:solidFill>
                <a:effectLst/>
                <a:ea typeface="Times New Roman" panose="02020603050405020304" pitchFamily="18" charset="0"/>
                <a:cs typeface="Times New Roman" panose="02020603050405020304" pitchFamily="18" charset="0"/>
              </a:rPr>
              <a:t>arXiv</a:t>
            </a:r>
            <a:r>
              <a:rPr lang="en-US" sz="7200" i="1" dirty="0">
                <a:solidFill>
                  <a:srgbClr val="0E0E0E"/>
                </a:solidFill>
                <a:effectLst/>
                <a:ea typeface="Times New Roman" panose="02020603050405020304" pitchFamily="18" charset="0"/>
                <a:cs typeface="Times New Roman" panose="02020603050405020304" pitchFamily="18" charset="0"/>
              </a:rPr>
              <a:t> preprint arXiv:2307.15376</a:t>
            </a:r>
            <a:r>
              <a:rPr lang="en-US" sz="7200" dirty="0">
                <a:solidFill>
                  <a:srgbClr val="0E0E0E"/>
                </a:solidFill>
                <a:effectLst/>
                <a:ea typeface="Times New Roman" panose="02020603050405020304" pitchFamily="18" charset="0"/>
                <a:cs typeface="Times New Roman" panose="02020603050405020304" pitchFamily="18" charset="0"/>
              </a:rPr>
              <a:t> (2023).</a:t>
            </a:r>
          </a:p>
          <a:p>
            <a:pPr marL="457200" indent="-457200">
              <a:lnSpc>
                <a:spcPct val="120000"/>
              </a:lnSpc>
              <a:buFont typeface="+mj-lt"/>
              <a:buAutoNum type="arabicPeriod"/>
            </a:pPr>
            <a:r>
              <a:rPr lang="en-US" sz="7200" dirty="0">
                <a:solidFill>
                  <a:srgbClr val="0E0E0E"/>
                </a:solidFill>
                <a:effectLst/>
                <a:ea typeface="Times New Roman" panose="02020603050405020304" pitchFamily="18" charset="0"/>
                <a:cs typeface="Times New Roman" panose="02020603050405020304" pitchFamily="18" charset="0"/>
              </a:rPr>
              <a:t>Zhu, </a:t>
            </a:r>
            <a:r>
              <a:rPr lang="en-US" sz="7200" dirty="0" err="1">
                <a:solidFill>
                  <a:srgbClr val="0E0E0E"/>
                </a:solidFill>
                <a:effectLst/>
                <a:ea typeface="Times New Roman" panose="02020603050405020304" pitchFamily="18" charset="0"/>
                <a:cs typeface="Times New Roman" panose="02020603050405020304" pitchFamily="18" charset="0"/>
              </a:rPr>
              <a:t>Wenhao</a:t>
            </a:r>
            <a:r>
              <a:rPr lang="en-US" sz="7200" dirty="0">
                <a:solidFill>
                  <a:srgbClr val="0E0E0E"/>
                </a:solidFill>
                <a:effectLst/>
                <a:ea typeface="Times New Roman" panose="02020603050405020304" pitchFamily="18" charset="0"/>
                <a:cs typeface="Times New Roman" panose="02020603050405020304" pitchFamily="18" charset="0"/>
              </a:rPr>
              <a:t>, et al. "Multilingual machine translation with large language models: Empirical results and analysis." </a:t>
            </a:r>
            <a:r>
              <a:rPr lang="en-US" sz="7200" dirty="0" err="1">
                <a:solidFill>
                  <a:srgbClr val="0E0E0E"/>
                </a:solidFill>
                <a:effectLst/>
                <a:ea typeface="Times New Roman" panose="02020603050405020304" pitchFamily="18" charset="0"/>
                <a:cs typeface="Times New Roman" panose="02020603050405020304" pitchFamily="18" charset="0"/>
              </a:rPr>
              <a:t>arXiv</a:t>
            </a:r>
            <a:r>
              <a:rPr lang="en-US" sz="7200" dirty="0">
                <a:solidFill>
                  <a:srgbClr val="0E0E0E"/>
                </a:solidFill>
                <a:effectLst/>
                <a:ea typeface="Times New Roman" panose="02020603050405020304" pitchFamily="18" charset="0"/>
                <a:cs typeface="Times New Roman" panose="02020603050405020304" pitchFamily="18" charset="0"/>
              </a:rPr>
              <a:t> preprint arXiv:2304.04675 (2023).</a:t>
            </a:r>
          </a:p>
          <a:p>
            <a:pPr marL="0" indent="0">
              <a:lnSpc>
                <a:spcPct val="120000"/>
              </a:lnSpc>
              <a:buNone/>
            </a:pPr>
            <a:endParaRPr lang="en-US" sz="3600" kern="100" dirty="0">
              <a:effectLst/>
              <a:ea typeface="Aptos" panose="020B0004020202020204" pitchFamily="34" charset="0"/>
              <a:cs typeface="Arial" panose="020B0604020202020204" pitchFamily="34" charset="0"/>
            </a:endParaRPr>
          </a:p>
          <a:p>
            <a:pPr marL="457200" indent="-457200">
              <a:lnSpc>
                <a:spcPct val="200000"/>
              </a:lnSpc>
              <a:buFont typeface="+mj-lt"/>
              <a:buAutoNum type="arabicPeriod"/>
            </a:pPr>
            <a:endParaRPr lang="en-US" sz="1800" dirty="0">
              <a:solidFill>
                <a:srgbClr val="0E0E0E"/>
              </a:solidFill>
              <a:effectLst/>
              <a:latin typeface=".AppleSystemUIFont"/>
              <a:ea typeface="Times New Roman" panose="02020603050405020304" pitchFamily="18" charset="0"/>
              <a:cs typeface="Times New Roman" panose="02020603050405020304" pitchFamily="18" charset="0"/>
            </a:endParaRPr>
          </a:p>
          <a:p>
            <a:pPr marL="457200" marR="0" indent="-457200">
              <a:lnSpc>
                <a:spcPct val="200000"/>
              </a:lnSpc>
              <a:buFont typeface="+mj-lt"/>
              <a:buAutoNum type="arabicPeriod"/>
            </a:pPr>
            <a:endParaRPr lang="en-US" sz="2100" kern="100" dirty="0">
              <a:effectLst/>
              <a:ea typeface="Aptos" panose="020B0004020202020204" pitchFamily="34" charset="0"/>
              <a:cs typeface="Arial" panose="020B0604020202020204" pitchFamily="34" charset="0"/>
            </a:endParaRPr>
          </a:p>
          <a:p>
            <a:pPr marL="0" marR="0" indent="0">
              <a:lnSpc>
                <a:spcPct val="150000"/>
              </a:lnSpc>
              <a:buNone/>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74818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28C7CD-DCFD-F9BA-83B0-6FD005FC4298}"/>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E796ED-6A92-A30A-6B0E-BDA785839F83}"/>
              </a:ext>
            </a:extLst>
          </p:cNvPr>
          <p:cNvSpPr>
            <a:spLocks noGrp="1"/>
          </p:cNvSpPr>
          <p:nvPr>
            <p:ph type="title"/>
          </p:nvPr>
        </p:nvSpPr>
        <p:spPr>
          <a:xfrm>
            <a:off x="328795" y="796154"/>
            <a:ext cx="7208933" cy="917023"/>
          </a:xfrm>
        </p:spPr>
        <p:txBody>
          <a:bodyPr anchor="b">
            <a:normAutofit fontScale="90000"/>
          </a:bodyPr>
          <a:lstStyle/>
          <a:p>
            <a:pPr marL="0" indent="0">
              <a:buNone/>
            </a:pPr>
            <a:r>
              <a:rPr lang="en-US" sz="4000" b="1" i="0" dirty="0">
                <a:effectLst/>
              </a:rPr>
              <a:t>Types of Machine Translation</a:t>
            </a:r>
          </a:p>
        </p:txBody>
      </p:sp>
      <p:graphicFrame>
        <p:nvGraphicFramePr>
          <p:cNvPr id="40" name="Content Placeholder 7">
            <a:extLst>
              <a:ext uri="{FF2B5EF4-FFF2-40B4-BE49-F238E27FC236}">
                <a16:creationId xmlns:a16="http://schemas.microsoft.com/office/drawing/2014/main" id="{4CA65E66-EF77-3F36-B48D-3DA5A2622431}"/>
              </a:ext>
            </a:extLst>
          </p:cNvPr>
          <p:cNvGraphicFramePr>
            <a:graphicFrameLocks noGrp="1"/>
          </p:cNvGraphicFramePr>
          <p:nvPr>
            <p:ph idx="1"/>
            <p:extLst>
              <p:ext uri="{D42A27DB-BD31-4B8C-83A1-F6EECF244321}">
                <p14:modId xmlns:p14="http://schemas.microsoft.com/office/powerpoint/2010/main" val="3009976379"/>
              </p:ext>
            </p:extLst>
          </p:nvPr>
        </p:nvGraphicFramePr>
        <p:xfrm>
          <a:off x="357211" y="1816704"/>
          <a:ext cx="6594913" cy="45550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Rectangle 3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971EFCCA-0040-B75E-CF98-DB74D03D4824}"/>
              </a:ext>
            </a:extLst>
          </p:cNvPr>
          <p:cNvPicPr>
            <a:picLocks noChangeAspect="1"/>
          </p:cNvPicPr>
          <p:nvPr/>
        </p:nvPicPr>
        <p:blipFill>
          <a:blip r:embed="rId8"/>
          <a:stretch>
            <a:fillRect/>
          </a:stretch>
        </p:blipFill>
        <p:spPr>
          <a:xfrm>
            <a:off x="7075966" y="2171700"/>
            <a:ext cx="5139887" cy="1889661"/>
          </a:xfrm>
          <a:prstGeom prst="rect">
            <a:avLst/>
          </a:prstGeom>
        </p:spPr>
      </p:pic>
    </p:spTree>
    <p:extLst>
      <p:ext uri="{BB962C8B-B14F-4D97-AF65-F5344CB8AC3E}">
        <p14:creationId xmlns:p14="http://schemas.microsoft.com/office/powerpoint/2010/main" val="140394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A9C0D6-D2D3-55CB-3A86-65715C9F5EE3}"/>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F35CA21-513E-EA68-9B97-AE124036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A469306-67CA-59FA-F0D9-735FE5555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98C7728-49A3-56CA-0849-537B79A11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881FF1E-6BC5-C519-481B-4B6407589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D1D502F-B955-F8A5-2C8C-F4D4CB6DE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9FF8B8-751C-7F7F-702F-5C1303F8888C}"/>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Large Language Models (LLMs)</a:t>
            </a:r>
          </a:p>
        </p:txBody>
      </p:sp>
      <p:sp>
        <p:nvSpPr>
          <p:cNvPr id="3" name="Content Placeholder 2">
            <a:extLst>
              <a:ext uri="{FF2B5EF4-FFF2-40B4-BE49-F238E27FC236}">
                <a16:creationId xmlns:a16="http://schemas.microsoft.com/office/drawing/2014/main" id="{02ACBE0D-22BA-976B-A650-D1BA883E42D4}"/>
              </a:ext>
            </a:extLst>
          </p:cNvPr>
          <p:cNvSpPr>
            <a:spLocks noGrp="1"/>
          </p:cNvSpPr>
          <p:nvPr>
            <p:ph idx="1"/>
          </p:nvPr>
        </p:nvSpPr>
        <p:spPr>
          <a:xfrm>
            <a:off x="108959" y="1741355"/>
            <a:ext cx="5677480" cy="4972721"/>
          </a:xfrm>
        </p:spPr>
        <p:txBody>
          <a:bodyPr anchor="t">
            <a:normAutofit/>
          </a:bodyPr>
          <a:lstStyle/>
          <a:p>
            <a:r>
              <a:rPr lang="en-US" sz="1600" dirty="0"/>
              <a:t>Large Language Models (LLMs) are advanced artificial intelligence systems designed to understand, process and generate human-like text.</a:t>
            </a:r>
          </a:p>
          <a:p>
            <a:r>
              <a:rPr lang="en-US" sz="1600" dirty="0"/>
              <a:t>Trained on vast datasets, including books, websites, and other textual sources.</a:t>
            </a:r>
          </a:p>
          <a:p>
            <a:r>
              <a:rPr lang="en-US" sz="1600" b="1" dirty="0"/>
              <a:t>Examples: </a:t>
            </a:r>
            <a:r>
              <a:rPr lang="en-US" sz="1600" dirty="0"/>
              <a:t>OpenAI's GPT, Google's </a:t>
            </a:r>
            <a:r>
              <a:rPr lang="en-US" sz="1600" dirty="0" err="1"/>
              <a:t>PaLM</a:t>
            </a:r>
            <a:r>
              <a:rPr lang="en-US" sz="1600" dirty="0"/>
              <a:t>, Meta's LLaMA.</a:t>
            </a:r>
          </a:p>
          <a:p>
            <a:endParaRPr lang="en-US" sz="1600" dirty="0"/>
          </a:p>
          <a:p>
            <a:pPr marL="0" indent="0">
              <a:buNone/>
            </a:pPr>
            <a:r>
              <a:rPr lang="en-US" sz="1600" b="1" dirty="0"/>
              <a:t>Advantages of LLMs:</a:t>
            </a:r>
          </a:p>
          <a:p>
            <a:r>
              <a:rPr lang="en-US" sz="1600" dirty="0"/>
              <a:t>Work well even with limited bilingual data, benefiting underrepresented languages.</a:t>
            </a:r>
          </a:p>
          <a:p>
            <a:r>
              <a:rPr lang="en-US" sz="1600" dirty="0"/>
              <a:t>Translate faster than humans</a:t>
            </a:r>
          </a:p>
          <a:p>
            <a:r>
              <a:rPr lang="en-US" sz="1600" dirty="0"/>
              <a:t>Support diverse content types, from formal documents to casual conversations.</a:t>
            </a:r>
          </a:p>
          <a:p>
            <a:endParaRPr lang="en-US" sz="1600" dirty="0"/>
          </a:p>
          <a:p>
            <a:pPr marL="0" indent="0">
              <a:buNone/>
            </a:pPr>
            <a:endParaRPr lang="en-US" sz="1600" dirty="0"/>
          </a:p>
          <a:p>
            <a:pPr marL="0" indent="0">
              <a:buNone/>
            </a:pPr>
            <a:endParaRPr lang="en-US" sz="1700" dirty="0"/>
          </a:p>
        </p:txBody>
      </p:sp>
      <p:pic>
        <p:nvPicPr>
          <p:cNvPr id="5" name="Picture 8" descr="Large Language Model Development and Consulting Services">
            <a:extLst>
              <a:ext uri="{FF2B5EF4-FFF2-40B4-BE49-F238E27FC236}">
                <a16:creationId xmlns:a16="http://schemas.microsoft.com/office/drawing/2014/main" id="{AF4199E0-68C8-AA21-1A3B-1CFB46234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9147" y="1937072"/>
            <a:ext cx="6433894" cy="3860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291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E5903D-4F6D-DEE4-F29A-BCD374855F16}"/>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7A3B895-CBF8-849A-8852-56E890F59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8EB0057-2577-0BAA-5EAA-43D5B8510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A0C32A0-D09A-1A1D-B0D7-D3EC6DD6E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BC6BB6-E1BC-31BA-AC86-AFE53EB4C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97A4C2-AF33-62BA-7E5B-98CE666A5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728425-A1E2-BAD0-5898-8EA788D7692E}"/>
              </a:ext>
            </a:extLst>
          </p:cNvPr>
          <p:cNvSpPr>
            <a:spLocks noGrp="1"/>
          </p:cNvSpPr>
          <p:nvPr>
            <p:ph type="title"/>
          </p:nvPr>
        </p:nvSpPr>
        <p:spPr>
          <a:xfrm>
            <a:off x="459346" y="334775"/>
            <a:ext cx="9895951" cy="1033669"/>
          </a:xfrm>
        </p:spPr>
        <p:txBody>
          <a:bodyPr>
            <a:normAutofit/>
          </a:bodyPr>
          <a:lstStyle/>
          <a:p>
            <a:r>
              <a:rPr lang="en-US" sz="4000" dirty="0">
                <a:solidFill>
                  <a:schemeClr val="bg1"/>
                </a:solidFill>
              </a:rPr>
              <a:t>LLMs for MT</a:t>
            </a:r>
          </a:p>
        </p:txBody>
      </p:sp>
      <p:sp>
        <p:nvSpPr>
          <p:cNvPr id="3" name="Content Placeholder 2">
            <a:extLst>
              <a:ext uri="{FF2B5EF4-FFF2-40B4-BE49-F238E27FC236}">
                <a16:creationId xmlns:a16="http://schemas.microsoft.com/office/drawing/2014/main" id="{1744637D-4630-3B2D-94B1-313A788E78D0}"/>
              </a:ext>
            </a:extLst>
          </p:cNvPr>
          <p:cNvSpPr>
            <a:spLocks noGrp="1"/>
          </p:cNvSpPr>
          <p:nvPr>
            <p:ph idx="1"/>
          </p:nvPr>
        </p:nvSpPr>
        <p:spPr>
          <a:xfrm>
            <a:off x="642093" y="1885279"/>
            <a:ext cx="9026013" cy="4972721"/>
          </a:xfrm>
        </p:spPr>
        <p:txBody>
          <a:bodyPr anchor="t">
            <a:normAutofit/>
          </a:bodyPr>
          <a:lstStyle/>
          <a:p>
            <a:pPr marL="0" indent="0">
              <a:lnSpc>
                <a:spcPct val="150000"/>
              </a:lnSpc>
              <a:buNone/>
            </a:pPr>
            <a:r>
              <a:rPr lang="en-US" sz="2000" dirty="0">
                <a:effectLst/>
                <a:ea typeface="Aptos" panose="020B0004020202020204" pitchFamily="34" charset="0"/>
              </a:rPr>
              <a:t>LLMs for MT has significantly advanced the capabilities of machine translation systems superseding the traditional statistical MT methods. </a:t>
            </a:r>
          </a:p>
          <a:p>
            <a:pPr marL="0" indent="0">
              <a:buNone/>
            </a:pPr>
            <a:endParaRPr lang="en-US" sz="2000" dirty="0"/>
          </a:p>
          <a:p>
            <a:pPr marL="0" indent="0">
              <a:buNone/>
            </a:pPr>
            <a:r>
              <a:rPr lang="en-US" sz="2000" b="1" dirty="0">
                <a:solidFill>
                  <a:srgbClr val="000000"/>
                </a:solidFill>
                <a:effectLst/>
                <a:ea typeface="Aptos" panose="020B0004020202020204" pitchFamily="34" charset="0"/>
              </a:rPr>
              <a:t>Advantages of LLMs for Translation:</a:t>
            </a:r>
            <a:r>
              <a:rPr lang="en-US" sz="2000" dirty="0">
                <a:effectLst/>
              </a:rPr>
              <a:t> </a:t>
            </a:r>
          </a:p>
          <a:p>
            <a:pPr marL="0" indent="0">
              <a:buNone/>
            </a:pPr>
            <a:endParaRPr lang="en-US" sz="1800" dirty="0">
              <a:effectLst/>
            </a:endParaRPr>
          </a:p>
          <a:p>
            <a:r>
              <a:rPr lang="en-US" sz="2000" dirty="0"/>
              <a:t>Adaptability</a:t>
            </a:r>
          </a:p>
          <a:p>
            <a:r>
              <a:rPr lang="en-US" sz="2000" dirty="0">
                <a:solidFill>
                  <a:srgbClr val="000000"/>
                </a:solidFill>
                <a:effectLst/>
                <a:ea typeface="Aptos" panose="020B0004020202020204" pitchFamily="34" charset="0"/>
              </a:rPr>
              <a:t>Lower Dependence on Bilingual Data</a:t>
            </a:r>
            <a:r>
              <a:rPr lang="en-US" sz="2000" dirty="0">
                <a:effectLst/>
              </a:rPr>
              <a:t> </a:t>
            </a:r>
            <a:endParaRPr lang="en-US" sz="2000" dirty="0"/>
          </a:p>
          <a:p>
            <a:pPr marL="0" indent="0">
              <a:buNone/>
            </a:pPr>
            <a:endParaRPr lang="en-US" sz="1800" dirty="0"/>
          </a:p>
          <a:p>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87691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FAAFB8-9810-A7D8-4733-F45850C97894}"/>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71ED232-7615-4FDA-2B48-65686D08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6F6B8A6-C1AB-920C-46DB-96DC36691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382AD7-B93C-F0C3-7E89-FF8222281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B8F052-C110-BA14-86F5-AF2B71C65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2F799ED-C8AA-4140-9FB4-681256BDE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3CA84E-3716-512F-A4E9-6F7F345DEFDB}"/>
              </a:ext>
            </a:extLst>
          </p:cNvPr>
          <p:cNvSpPr>
            <a:spLocks noGrp="1"/>
          </p:cNvSpPr>
          <p:nvPr>
            <p:ph type="title"/>
          </p:nvPr>
        </p:nvSpPr>
        <p:spPr>
          <a:xfrm>
            <a:off x="459346" y="334775"/>
            <a:ext cx="9895951" cy="1033669"/>
          </a:xfrm>
        </p:spPr>
        <p:txBody>
          <a:bodyPr>
            <a:normAutofit/>
          </a:bodyPr>
          <a:lstStyle/>
          <a:p>
            <a:pPr marL="0" indent="0">
              <a:buNone/>
            </a:pPr>
            <a:r>
              <a:rPr lang="en-US" sz="4000" b="1" dirty="0">
                <a:solidFill>
                  <a:schemeClr val="bg1"/>
                </a:solidFill>
              </a:rPr>
              <a:t>Research Aim</a:t>
            </a:r>
          </a:p>
        </p:txBody>
      </p:sp>
      <p:sp>
        <p:nvSpPr>
          <p:cNvPr id="3" name="Content Placeholder 2">
            <a:extLst>
              <a:ext uri="{FF2B5EF4-FFF2-40B4-BE49-F238E27FC236}">
                <a16:creationId xmlns:a16="http://schemas.microsoft.com/office/drawing/2014/main" id="{786FC811-E203-1584-9999-6A07958376A9}"/>
              </a:ext>
            </a:extLst>
          </p:cNvPr>
          <p:cNvSpPr>
            <a:spLocks noGrp="1"/>
          </p:cNvSpPr>
          <p:nvPr>
            <p:ph idx="1"/>
          </p:nvPr>
        </p:nvSpPr>
        <p:spPr>
          <a:xfrm>
            <a:off x="764756" y="2219816"/>
            <a:ext cx="9026013" cy="2653267"/>
          </a:xfrm>
        </p:spPr>
        <p:txBody>
          <a:bodyPr anchor="t">
            <a:normAutofit/>
          </a:bodyPr>
          <a:lstStyle/>
          <a:p>
            <a:pPr marL="0" indent="0">
              <a:lnSpc>
                <a:spcPct val="200000"/>
              </a:lnSpc>
              <a:buNone/>
            </a:pPr>
            <a:r>
              <a:rPr lang="en-US" sz="2000" dirty="0"/>
              <a:t>To evaluate the performance of Large Language Models (LLMs) like GPT-3.5 and LLaMA-v3 in translating English to Indian languages using human and automated evaluation methods.</a:t>
            </a:r>
          </a:p>
          <a:p>
            <a:pPr marL="0" indent="0">
              <a:buNone/>
            </a:pPr>
            <a:endParaRPr lang="en-US" sz="2000" dirty="0"/>
          </a:p>
          <a:p>
            <a:pPr marL="0" indent="0">
              <a:buNone/>
            </a:pPr>
            <a:endParaRPr lang="en-US" sz="1800" dirty="0"/>
          </a:p>
          <a:p>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45895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600A33-250B-0BBD-452E-BC002D2C04A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A499D-1355-C525-71E4-81365EC9E093}"/>
              </a:ext>
            </a:extLst>
          </p:cNvPr>
          <p:cNvSpPr>
            <a:spLocks noGrp="1"/>
          </p:cNvSpPr>
          <p:nvPr>
            <p:ph type="title"/>
          </p:nvPr>
        </p:nvSpPr>
        <p:spPr>
          <a:xfrm>
            <a:off x="39686" y="303792"/>
            <a:ext cx="3201366" cy="3387497"/>
          </a:xfrm>
        </p:spPr>
        <p:txBody>
          <a:bodyPr anchor="b">
            <a:normAutofit/>
          </a:bodyPr>
          <a:lstStyle/>
          <a:p>
            <a:pPr algn="r"/>
            <a:r>
              <a:rPr lang="en-US" sz="4000" dirty="0">
                <a:solidFill>
                  <a:srgbClr val="FFFFFF"/>
                </a:solidFill>
              </a:rPr>
              <a:t>Objectives</a:t>
            </a:r>
          </a:p>
        </p:txBody>
      </p:sp>
      <p:sp>
        <p:nvSpPr>
          <p:cNvPr id="3" name="Content Placeholder 2">
            <a:extLst>
              <a:ext uri="{FF2B5EF4-FFF2-40B4-BE49-F238E27FC236}">
                <a16:creationId xmlns:a16="http://schemas.microsoft.com/office/drawing/2014/main" id="{4CD44CCC-FC0D-3B11-1E63-A33EE0E9A59F}"/>
              </a:ext>
            </a:extLst>
          </p:cNvPr>
          <p:cNvSpPr>
            <a:spLocks noGrp="1"/>
          </p:cNvSpPr>
          <p:nvPr>
            <p:ph idx="1"/>
          </p:nvPr>
        </p:nvSpPr>
        <p:spPr>
          <a:xfrm>
            <a:off x="4570517" y="1853921"/>
            <a:ext cx="6555347" cy="3097220"/>
          </a:xfrm>
        </p:spPr>
        <p:txBody>
          <a:bodyPr anchor="t">
            <a:normAutofit/>
          </a:bodyPr>
          <a:lstStyle/>
          <a:p>
            <a:r>
              <a:rPr lang="en-US" sz="2000" kern="100" dirty="0">
                <a:effectLst/>
                <a:ea typeface="Aptos" panose="020B0004020202020204" pitchFamily="34" charset="0"/>
                <a:cs typeface="Arial" panose="020B0604020202020204" pitchFamily="34" charset="0"/>
              </a:rPr>
              <a:t>How effectively LLMs can translate English sentences into Indian languages?</a:t>
            </a:r>
          </a:p>
          <a:p>
            <a:pPr marL="0" indent="0">
              <a:buNone/>
            </a:pPr>
            <a:endParaRPr lang="en-US" sz="2000" kern="100" dirty="0">
              <a:effectLst/>
              <a:ea typeface="Aptos" panose="020B0004020202020204" pitchFamily="34" charset="0"/>
              <a:cs typeface="Arial" panose="020B0604020202020204" pitchFamily="34" charset="0"/>
            </a:endParaRPr>
          </a:p>
          <a:p>
            <a:r>
              <a:rPr lang="en-US" sz="2000" kern="100" dirty="0">
                <a:effectLst/>
                <a:ea typeface="Aptos" panose="020B0004020202020204" pitchFamily="34" charset="0"/>
                <a:cs typeface="Arial" panose="020B0604020202020204" pitchFamily="34" charset="0"/>
              </a:rPr>
              <a:t>How reliable are Machine Translation (MT) metrics in automatically evaluating LLM-generated translations?</a:t>
            </a:r>
          </a:p>
          <a:p>
            <a:endParaRPr lang="en-US" sz="2000" kern="100" dirty="0">
              <a:effectLst/>
              <a:ea typeface="Aptos" panose="020B0004020202020204" pitchFamily="34" charset="0"/>
              <a:cs typeface="Arial" panose="020B0604020202020204" pitchFamily="34" charset="0"/>
            </a:endParaRPr>
          </a:p>
          <a:p>
            <a:r>
              <a:rPr lang="en-US" sz="2000" kern="100" dirty="0">
                <a:effectLst/>
                <a:ea typeface="Aptos" panose="020B0004020202020204" pitchFamily="34" charset="0"/>
                <a:cs typeface="Arial" panose="020B0604020202020204" pitchFamily="34" charset="0"/>
              </a:rPr>
              <a:t>Can the performance of LLM-based Machine Translation be improved by providing helpful prompts?</a:t>
            </a:r>
          </a:p>
          <a:p>
            <a:pPr marL="0" indent="0">
              <a:buNone/>
            </a:pPr>
            <a:endParaRPr lang="en-US" sz="2000" kern="100" dirty="0">
              <a:effectLst/>
              <a:ea typeface="Aptos" panose="020B0004020202020204" pitchFamily="34" charset="0"/>
              <a:cs typeface="Arial" panose="020B0604020202020204" pitchFamily="34" charset="0"/>
            </a:endParaRPr>
          </a:p>
          <a:p>
            <a:endParaRPr lang="en-US" sz="2000" kern="100" dirty="0">
              <a:effectLst/>
              <a:ea typeface="Aptos" panose="020B0004020202020204" pitchFamily="34" charset="0"/>
              <a:cs typeface="Arial" panose="020B0604020202020204" pitchFamily="34" charset="0"/>
            </a:endParaRPr>
          </a:p>
          <a:p>
            <a:endParaRPr lang="en-US" sz="2000" dirty="0"/>
          </a:p>
        </p:txBody>
      </p:sp>
    </p:spTree>
    <p:extLst>
      <p:ext uri="{BB962C8B-B14F-4D97-AF65-F5344CB8AC3E}">
        <p14:creationId xmlns:p14="http://schemas.microsoft.com/office/powerpoint/2010/main" val="427942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1381</TotalTime>
  <Words>3820</Words>
  <Application>Microsoft Macintosh PowerPoint</Application>
  <PresentationFormat>Widescreen</PresentationFormat>
  <Paragraphs>392</Paragraphs>
  <Slides>43</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.AppleSystemUIFont</vt:lpstr>
      <vt:lpstr>Aptos</vt:lpstr>
      <vt:lpstr>Arial</vt:lpstr>
      <vt:lpstr>BlinkMacSystemFont</vt:lpstr>
      <vt:lpstr>Calibri</vt:lpstr>
      <vt:lpstr>Times New Roman</vt:lpstr>
      <vt:lpstr>Wingdings</vt:lpstr>
      <vt:lpstr>Office Theme</vt:lpstr>
      <vt:lpstr>EVALUATING LARGE LANGUAGE MODELS FOR MACHINE TRANSLATION ON INDIAN LANGUAGES </vt:lpstr>
      <vt:lpstr>Outline</vt:lpstr>
      <vt:lpstr>Introduction</vt:lpstr>
      <vt:lpstr>Introduction</vt:lpstr>
      <vt:lpstr>Types of Machine Translation</vt:lpstr>
      <vt:lpstr>Large Language Models (LLMs)</vt:lpstr>
      <vt:lpstr>LLMs for MT</vt:lpstr>
      <vt:lpstr>Research Aim</vt:lpstr>
      <vt:lpstr>Objectives</vt:lpstr>
      <vt:lpstr>Literature Overview</vt:lpstr>
      <vt:lpstr>Literature Overview</vt:lpstr>
      <vt:lpstr>Literature Overview</vt:lpstr>
      <vt:lpstr>Samanantar Dataset </vt:lpstr>
      <vt:lpstr>Samanantar Dataset </vt:lpstr>
      <vt:lpstr>Automated Evaluation Metrics : BLEU</vt:lpstr>
      <vt:lpstr>Example Calculation for BLEU Score</vt:lpstr>
      <vt:lpstr>Automated Evaluation Metrics : METEOR</vt:lpstr>
      <vt:lpstr>Example Calculation for METEOR Score</vt:lpstr>
      <vt:lpstr>Automated Evaluation Metrics : BERTScore</vt:lpstr>
      <vt:lpstr>Example: BERTScore</vt:lpstr>
      <vt:lpstr>Correlation coefficient</vt:lpstr>
      <vt:lpstr>Methodology</vt:lpstr>
      <vt:lpstr>Methodology</vt:lpstr>
      <vt:lpstr>Results</vt:lpstr>
      <vt:lpstr>Common Errors Example1</vt:lpstr>
      <vt:lpstr>Common Errors Example2</vt:lpstr>
      <vt:lpstr>Methodology</vt:lpstr>
      <vt:lpstr>Spearman Correlation Scores</vt:lpstr>
      <vt:lpstr>Cohen’s Kappa Correlation Coefficient</vt:lpstr>
      <vt:lpstr>Pearson Correlation Score</vt:lpstr>
      <vt:lpstr>Methodology</vt:lpstr>
      <vt:lpstr>BLEU Results</vt:lpstr>
      <vt:lpstr>METOR Results</vt:lpstr>
      <vt:lpstr>BERTScore Results</vt:lpstr>
      <vt:lpstr>Observations for Sample Size of 1000 Sentences </vt:lpstr>
      <vt:lpstr>BERTScore Results (Llama)</vt:lpstr>
      <vt:lpstr>Prompt Refinement for Quality Improvement</vt:lpstr>
      <vt:lpstr>Example Prompt </vt:lpstr>
      <vt:lpstr>With Prompt vs Without Prompt</vt:lpstr>
      <vt:lpstr>Conclusion </vt:lpstr>
      <vt:lpstr>Future Work </vt:lpstr>
      <vt:lpstr>Questions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Tina J Keller</dc:creator>
  <cp:lastModifiedBy>Geetha Syam Sai Akula</cp:lastModifiedBy>
  <cp:revision>38</cp:revision>
  <dcterms:created xsi:type="dcterms:W3CDTF">2019-08-21T17:07:12Z</dcterms:created>
  <dcterms:modified xsi:type="dcterms:W3CDTF">2024-12-09T03:01:54Z</dcterms:modified>
</cp:coreProperties>
</file>