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4" r:id="rId4"/>
    <p:sldMasterId id="2147483648" r:id="rId5"/>
  </p:sldMasterIdLst>
  <p:notesMasterIdLst>
    <p:notesMasterId r:id="rId15"/>
  </p:notesMasterIdLst>
  <p:sldIdLst>
    <p:sldId id="714" r:id="rId6"/>
    <p:sldId id="658" r:id="rId7"/>
    <p:sldId id="659" r:id="rId8"/>
    <p:sldId id="717" r:id="rId9"/>
    <p:sldId id="718" r:id="rId10"/>
    <p:sldId id="719" r:id="rId11"/>
    <p:sldId id="720" r:id="rId12"/>
    <p:sldId id="721" r:id="rId13"/>
    <p:sldId id="7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B10185B-9D7C-D699-6DF8-1166523A1445}" name="Shiva Teegala" initials="ST" userId="S::shiva.teegala@rampgroup.com::5455840e-1c74-4a90-870a-55a0a8c0520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115"/>
    <a:srgbClr val="992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F99B74-9047-4995-B1F6-7C80E17F582A}" v="447" dt="2024-10-24T11:01:07.508"/>
    <p1510:client id="{9F366BC7-F889-F786-BC88-5E84C55DD089}" v="1" dt="2024-10-24T10:55:38.676"/>
    <p1510:client id="{C350C7DD-C27C-E6A0-61F1-6EC13EB9D56C}" v="18" dt="2024-10-24T09:27:03.7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105" d="100"/>
          <a:sy n="105" d="100"/>
        </p:scale>
        <p:origin x="82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C5B3E-CD97-4AAF-B99B-E85FBF1BD1EE}" type="datetimeFigureOut">
              <a:rPr lang="en-IN" smtClean="0"/>
              <a:t>16-05-2025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5F58F-5BB2-4C50-95DD-4B37FD9C1AA2}" type="slidenum">
              <a:rPr lang="en-IN" smtClean="0"/>
              <a:t>‹#›</a:t>
            </a:fld>
            <a:endParaRPr lang="en-IN"/>
          </a:p>
        </p:txBody>
      </p:sp>
    </p:spTree>
    <p:extLst>
      <p:ext uri="{BB962C8B-B14F-4D97-AF65-F5344CB8AC3E}">
        <p14:creationId xmlns:p14="http://schemas.microsoft.com/office/powerpoint/2010/main" val="1135727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4341458-474C-4418-92BB-2F0C31747162}"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Slide Number Placeholder 5"/>
          <p:cNvSpPr txBox="1">
            <a:spLocks/>
          </p:cNvSpPr>
          <p:nvPr userDrawn="1"/>
        </p:nvSpPr>
        <p:spPr>
          <a:xfrm>
            <a:off x="11233151" y="6426200"/>
            <a:ext cx="508000" cy="366184"/>
          </a:xfrm>
          <a:prstGeom prst="rect">
            <a:avLst/>
          </a:prstGeom>
        </p:spPr>
        <p:txBody>
          <a:bodyPr lIns="91440" tIns="45720" rIns="91440" bIns="45720" anchor="ctr"/>
          <a:lstStyle>
            <a:lvl1pPr defTabSz="342900">
              <a:defRPr>
                <a:solidFill>
                  <a:schemeClr val="tx1"/>
                </a:solidFill>
                <a:latin typeface="Calibri" panose="020F0502020204030204" pitchFamily="34" charset="0"/>
                <a:ea typeface="MS PGothic" panose="020B0600070205080204" pitchFamily="34" charset="-128"/>
              </a:defRPr>
            </a:lvl1pPr>
            <a:lvl2pPr marL="742950" indent="-285750" defTabSz="342900">
              <a:defRPr>
                <a:solidFill>
                  <a:schemeClr val="tx1"/>
                </a:solidFill>
                <a:latin typeface="Calibri" panose="020F0502020204030204" pitchFamily="34" charset="0"/>
                <a:ea typeface="MS PGothic" panose="020B0600070205080204" pitchFamily="34" charset="-128"/>
              </a:defRPr>
            </a:lvl2pPr>
            <a:lvl3pPr marL="1143000" indent="-228600" defTabSz="342900">
              <a:defRPr>
                <a:solidFill>
                  <a:schemeClr val="tx1"/>
                </a:solidFill>
                <a:latin typeface="Calibri" panose="020F0502020204030204" pitchFamily="34" charset="0"/>
                <a:ea typeface="MS PGothic" panose="020B0600070205080204" pitchFamily="34" charset="-128"/>
              </a:defRPr>
            </a:lvl3pPr>
            <a:lvl4pPr marL="1600200" indent="-228600" defTabSz="342900">
              <a:defRPr>
                <a:solidFill>
                  <a:schemeClr val="tx1"/>
                </a:solidFill>
                <a:latin typeface="Calibri" panose="020F0502020204030204" pitchFamily="34" charset="0"/>
                <a:ea typeface="MS PGothic" panose="020B0600070205080204" pitchFamily="34" charset="-128"/>
              </a:defRPr>
            </a:lvl4pPr>
            <a:lvl5pPr marL="2057400" indent="-228600" defTabSz="342900">
              <a:defRPr>
                <a:solidFill>
                  <a:schemeClr val="tx1"/>
                </a:solidFill>
                <a:latin typeface="Calibri" panose="020F0502020204030204" pitchFamily="3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pPr algn="ctr" eaLnBrk="1" hangingPunct="1">
                <a:defRPr/>
              </a:pPr>
              <a:t>‹#›</a:t>
            </a:fld>
            <a:endParaRPr lang="en-US" altLang="en-US" sz="120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8" name="Freeform 6"/>
          <p:cNvSpPr>
            <a:spLocks/>
          </p:cNvSpPr>
          <p:nvPr userDrawn="1"/>
        </p:nvSpPr>
        <p:spPr bwMode="auto">
          <a:xfrm>
            <a:off x="11696700" y="652145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latin typeface="Open Sans" pitchFamily="34" charset="0"/>
              <a:ea typeface="Open Sans" pitchFamily="34" charset="0"/>
              <a:cs typeface="Open Sans" pitchFamily="34" charset="0"/>
            </a:endParaRPr>
          </a:p>
        </p:txBody>
      </p:sp>
      <p:sp>
        <p:nvSpPr>
          <p:cNvPr id="9" name="Freeform 6"/>
          <p:cNvSpPr>
            <a:spLocks/>
          </p:cNvSpPr>
          <p:nvPr userDrawn="1"/>
        </p:nvSpPr>
        <p:spPr bwMode="auto">
          <a:xfrm rot="10800000">
            <a:off x="11190818" y="652145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latin typeface="Open Sans" pitchFamily="34" charset="0"/>
              <a:ea typeface="Open Sans" pitchFamily="34" charset="0"/>
              <a:cs typeface="Open Sans" pitchFamily="34" charset="0"/>
            </a:endParaRPr>
          </a:p>
        </p:txBody>
      </p:sp>
      <p:pic>
        <p:nvPicPr>
          <p:cNvPr id="33" name="Picture 32" descr="A close up of a sign&#10;&#10;Description generated with very high confidence">
            <a:extLst>
              <a:ext uri="{FF2B5EF4-FFF2-40B4-BE49-F238E27FC236}">
                <a16:creationId xmlns:a16="http://schemas.microsoft.com/office/drawing/2014/main" id="{79E6F4A3-0DE8-4463-BEC9-2F53A7845123}"/>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1000"/>
                    </a14:imgEffect>
                  </a14:imgLayer>
                </a14:imgProps>
              </a:ext>
              <a:ext uri="{28A0092B-C50C-407E-A947-70E740481C1C}">
                <a14:useLocalDpi xmlns:a14="http://schemas.microsoft.com/office/drawing/2010/main" val="0"/>
              </a:ext>
            </a:extLst>
          </a:blip>
          <a:stretch>
            <a:fillRect/>
          </a:stretch>
        </p:blipFill>
        <p:spPr>
          <a:xfrm>
            <a:off x="11696700" y="160867"/>
            <a:ext cx="323083" cy="323083"/>
          </a:xfrm>
          <a:prstGeom prst="rect">
            <a:avLst/>
          </a:prstGeom>
          <a:effectLst>
            <a:reflection endPos="0" dist="50800" dir="5400000" sy="-100000" algn="bl" rotWithShape="0"/>
          </a:effectLst>
        </p:spPr>
      </p:pic>
      <p:cxnSp>
        <p:nvCxnSpPr>
          <p:cNvPr id="34" name="Straight Connector 33">
            <a:extLst>
              <a:ext uri="{FF2B5EF4-FFF2-40B4-BE49-F238E27FC236}">
                <a16:creationId xmlns:a16="http://schemas.microsoft.com/office/drawing/2014/main" id="{18E2ABB8-41EA-41DA-B29B-8DCD08E8EDCE}"/>
              </a:ext>
            </a:extLst>
          </p:cNvPr>
          <p:cNvCxnSpPr>
            <a:cxnSpLocks/>
          </p:cNvCxnSpPr>
          <p:nvPr userDrawn="1"/>
        </p:nvCxnSpPr>
        <p:spPr>
          <a:xfrm>
            <a:off x="0" y="6424536"/>
            <a:ext cx="12170453" cy="555"/>
          </a:xfrm>
          <a:prstGeom prst="line">
            <a:avLst/>
          </a:prstGeom>
          <a:ln>
            <a:solidFill>
              <a:srgbClr val="C00000">
                <a:alpha val="70000"/>
              </a:srgbClr>
            </a:solidFill>
          </a:ln>
        </p:spPr>
        <p:style>
          <a:lnRef idx="1">
            <a:schemeClr val="accent2"/>
          </a:lnRef>
          <a:fillRef idx="0">
            <a:schemeClr val="accent2"/>
          </a:fillRef>
          <a:effectRef idx="0">
            <a:schemeClr val="accent2"/>
          </a:effectRef>
          <a:fontRef idx="minor">
            <a:schemeClr val="tx1"/>
          </a:fontRef>
        </p:style>
      </p:cxnSp>
      <p:pic>
        <p:nvPicPr>
          <p:cNvPr id="36" name="Picture 35" descr="A close up of a sign&#10;&#10;Description generated with high confidence">
            <a:extLst>
              <a:ext uri="{FF2B5EF4-FFF2-40B4-BE49-F238E27FC236}">
                <a16:creationId xmlns:a16="http://schemas.microsoft.com/office/drawing/2014/main" id="{35835365-7027-4624-B99D-26F557A8536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cxnSp>
        <p:nvCxnSpPr>
          <p:cNvPr id="48" name="Straight Connector 47">
            <a:extLst>
              <a:ext uri="{FF2B5EF4-FFF2-40B4-BE49-F238E27FC236}">
                <a16:creationId xmlns:a16="http://schemas.microsoft.com/office/drawing/2014/main" id="{CF9583CE-4A8A-4E08-99C6-60151723EBFE}"/>
              </a:ext>
            </a:extLst>
          </p:cNvPr>
          <p:cNvCxnSpPr/>
          <p:nvPr userDrawn="1"/>
        </p:nvCxnSpPr>
        <p:spPr>
          <a:xfrm>
            <a:off x="0" y="729521"/>
            <a:ext cx="12192000" cy="0"/>
          </a:xfrm>
          <a:prstGeom prst="line">
            <a:avLst/>
          </a:prstGeom>
          <a:ln w="19050">
            <a:solidFill>
              <a:srgbClr val="C00000">
                <a:alpha val="70000"/>
              </a:srgbClr>
            </a:solidFill>
          </a:ln>
        </p:spPr>
        <p:style>
          <a:lnRef idx="1">
            <a:schemeClr val="accent2"/>
          </a:lnRef>
          <a:fillRef idx="0">
            <a:schemeClr val="accent2"/>
          </a:fillRef>
          <a:effectRef idx="0">
            <a:schemeClr val="accent2"/>
          </a:effectRef>
          <a:fontRef idx="minor">
            <a:schemeClr val="tx1"/>
          </a:fontRef>
        </p:style>
      </p:cxnSp>
      <p:sp>
        <p:nvSpPr>
          <p:cNvPr id="3" name="Content Placeholder 2">
            <a:extLst>
              <a:ext uri="{FF2B5EF4-FFF2-40B4-BE49-F238E27FC236}">
                <a16:creationId xmlns:a16="http://schemas.microsoft.com/office/drawing/2014/main" id="{BFA86B14-B25C-4724-A013-55E83412541A}"/>
              </a:ext>
            </a:extLst>
          </p:cNvPr>
          <p:cNvSpPr>
            <a:spLocks noGrp="1"/>
          </p:cNvSpPr>
          <p:nvPr>
            <p:ph sz="quarter" idx="10"/>
          </p:nvPr>
        </p:nvSpPr>
        <p:spPr>
          <a:xfrm>
            <a:off x="419099" y="1020762"/>
            <a:ext cx="11322051" cy="503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D35DD62D-C40D-43A2-BC4E-9BE03038D743}"/>
              </a:ext>
            </a:extLst>
          </p:cNvPr>
          <p:cNvSpPr>
            <a:spLocks noGrp="1"/>
          </p:cNvSpPr>
          <p:nvPr>
            <p:ph type="title"/>
          </p:nvPr>
        </p:nvSpPr>
        <p:spPr>
          <a:xfrm>
            <a:off x="419098" y="66740"/>
            <a:ext cx="11138025" cy="526506"/>
          </a:xfrm>
        </p:spPr>
        <p:txBody>
          <a:bodyPr/>
          <a:lstStyle/>
          <a:p>
            <a:r>
              <a:rPr lang="en-US"/>
              <a:t>Click to edit Master title style</a:t>
            </a:r>
          </a:p>
        </p:txBody>
      </p:sp>
    </p:spTree>
    <p:extLst>
      <p:ext uri="{BB962C8B-B14F-4D97-AF65-F5344CB8AC3E}">
        <p14:creationId xmlns:p14="http://schemas.microsoft.com/office/powerpoint/2010/main" val="3092905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2988" y="9101240"/>
            <a:ext cx="7786025" cy="1470025"/>
          </a:xfrm>
        </p:spPr>
        <p:txBody>
          <a:bodyPr/>
          <a:lstStyle>
            <a:lvl1pPr>
              <a:defRPr b="1">
                <a:solidFill>
                  <a:schemeClr val="bg1"/>
                </a:solidFill>
                <a:latin typeface="Segoe UI Light" panose="020B0502040204020203"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D128A58B-CAF3-4E32-85F3-137EA002F635}" type="datetimeFigureOut">
              <a:rPr lang="en-US" altLang="en-US"/>
              <a:pPr>
                <a:defRPr/>
              </a:pPr>
              <a:t>5/16/2025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3D31880-5F44-44C6-8DA0-FBD0EF085D29}" type="slidenum">
              <a:rPr lang="en-US" altLang="en-US"/>
              <a:pPr>
                <a:defRPr/>
              </a:pPr>
              <a:t>‹#›</a:t>
            </a:fld>
            <a:endParaRPr lang="en-US" altLang="en-US"/>
          </a:p>
        </p:txBody>
      </p:sp>
    </p:spTree>
    <p:extLst>
      <p:ext uri="{BB962C8B-B14F-4D97-AF65-F5344CB8AC3E}">
        <p14:creationId xmlns:p14="http://schemas.microsoft.com/office/powerpoint/2010/main" val="269379596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283200" y="6492876"/>
            <a:ext cx="2844800" cy="365125"/>
          </a:xfrm>
          <a:prstGeom prst="rect">
            <a:avLst/>
          </a:prstGeom>
        </p:spPr>
        <p:txBody>
          <a:bodyPr/>
          <a:lstStyle>
            <a:lvl1pPr>
              <a:defRPr/>
            </a:lvl1pPr>
          </a:lstStyle>
          <a:p>
            <a:pPr fontAlgn="base">
              <a:spcBef>
                <a:spcPct val="0"/>
              </a:spcBef>
              <a:spcAft>
                <a:spcPct val="0"/>
              </a:spcAft>
              <a:defRPr/>
            </a:pPr>
            <a:fld id="{A73D611B-43CF-4ECA-9D0D-19F588D40824}" type="datetime1">
              <a:rPr lang="en-US" smtClean="0">
                <a:solidFill>
                  <a:prstClr val="black"/>
                </a:solidFill>
                <a:latin typeface="Arial" pitchFamily="34" charset="0"/>
                <a:cs typeface="Arial" pitchFamily="34" charset="0"/>
              </a:rPr>
              <a:t>5/16/2025</a:t>
            </a:fld>
            <a:endParaRPr lang="en-US">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129A43EE-205B-437B-9471-1CC0D5CC9AF8}" type="slidenum">
              <a:rPr lang="en-US">
                <a:solidFill>
                  <a:prstClr val="black">
                    <a:tint val="75000"/>
                  </a:prstClr>
                </a:solidFill>
              </a:rPr>
              <a:pPr>
                <a:defRPr/>
              </a:pPr>
              <a:t>‹#›</a:t>
            </a:fld>
            <a:endParaRPr lang="en-US">
              <a:solidFill>
                <a:prstClr val="black">
                  <a:tint val="75000"/>
                </a:prstClr>
              </a:solidFill>
            </a:endParaRPr>
          </a:p>
        </p:txBody>
      </p:sp>
      <p:pic>
        <p:nvPicPr>
          <p:cNvPr id="5" name="Picture 4" descr="A close up of a sign&#10;&#10;Description generated with very high confidence">
            <a:extLst>
              <a:ext uri="{FF2B5EF4-FFF2-40B4-BE49-F238E27FC236}">
                <a16:creationId xmlns:a16="http://schemas.microsoft.com/office/drawing/2014/main" id="{7BE4E7C3-42EA-4148-B083-9A65F1012C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87213" y="196729"/>
            <a:ext cx="323083" cy="242312"/>
          </a:xfrm>
          <a:prstGeom prst="rect">
            <a:avLst/>
          </a:prstGeom>
          <a:effectLst>
            <a:outerShdw blurRad="50800" sx="1000" sy="1000" algn="ctr" rotWithShape="0">
              <a:srgbClr val="000000"/>
            </a:outerShdw>
            <a:reflection endPos="0" dist="50800" dir="5400000" sy="-100000" algn="bl" rotWithShape="0"/>
          </a:effectLst>
        </p:spPr>
      </p:pic>
      <p:cxnSp>
        <p:nvCxnSpPr>
          <p:cNvPr id="7" name="Straight Connector 6">
            <a:extLst>
              <a:ext uri="{FF2B5EF4-FFF2-40B4-BE49-F238E27FC236}">
                <a16:creationId xmlns:a16="http://schemas.microsoft.com/office/drawing/2014/main" id="{9B4E1F52-3FE3-D842-A17D-580FE5C7B711}"/>
              </a:ext>
            </a:extLst>
          </p:cNvPr>
          <p:cNvCxnSpPr>
            <a:cxnSpLocks/>
          </p:cNvCxnSpPr>
          <p:nvPr userDrawn="1"/>
        </p:nvCxnSpPr>
        <p:spPr>
          <a:xfrm>
            <a:off x="21547" y="635769"/>
            <a:ext cx="12170453" cy="41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679455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341458-474C-4418-92BB-2F0C31747162}"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341458-474C-4418-92BB-2F0C31747162}"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341458-474C-4418-92BB-2F0C31747162}" type="datetimeFigureOut">
              <a:rPr lang="en-US" smtClean="0"/>
              <a:t>5/16/2025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341458-474C-4418-92BB-2F0C31747162}" type="datetimeFigureOut">
              <a:rPr lang="en-US" smtClean="0"/>
              <a:t>5/16/2025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41458-474C-4418-92BB-2F0C31747162}" type="datetimeFigureOut">
              <a:rPr lang="en-US" smtClean="0"/>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341458-474C-4418-92BB-2F0C31747162}"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341458-474C-4418-92BB-2F0C31747162}"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41458-474C-4418-92BB-2F0C31747162}" type="datetimeFigureOut">
              <a:rPr lang="en-US" smtClean="0"/>
              <a:t>5/16/2025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E27B1-1470-460A-9E50-93CBBE2B0A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F2FF5-DED6-9F90-7E96-9E569C96FC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04AC55-DA49-72E3-AC3E-1F6DC33287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7A812-6F00-9D5C-175E-056D0F95A6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2FC699-A714-4BF6-B44A-1CDC466F36DB}" type="datetimeFigureOut">
              <a:rPr lang="en-US" smtClean="0"/>
              <a:t>5/16/2025</a:t>
            </a:fld>
            <a:endParaRPr lang="en-US"/>
          </a:p>
        </p:txBody>
      </p:sp>
      <p:sp>
        <p:nvSpPr>
          <p:cNvPr id="5" name="Footer Placeholder 4">
            <a:extLst>
              <a:ext uri="{FF2B5EF4-FFF2-40B4-BE49-F238E27FC236}">
                <a16:creationId xmlns:a16="http://schemas.microsoft.com/office/drawing/2014/main" id="{EBD02D94-7615-C7AB-68D5-0B9FAD76BF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3140DCC-AFAD-58B6-B936-1845F61CF0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FC057C-44E7-4E64-8D23-0849F4790F85}" type="slidenum">
              <a:rPr lang="en-US" smtClean="0"/>
              <a:t>‹#›</a:t>
            </a:fld>
            <a:endParaRPr lang="en-US"/>
          </a:p>
        </p:txBody>
      </p:sp>
    </p:spTree>
    <p:extLst>
      <p:ext uri="{BB962C8B-B14F-4D97-AF65-F5344CB8AC3E}">
        <p14:creationId xmlns:p14="http://schemas.microsoft.com/office/powerpoint/2010/main" val="3944000400"/>
      </p:ext>
    </p:ext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7C99708-0F37-48D5-9138-5D95430999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6376" y="5996066"/>
            <a:ext cx="2315624" cy="845683"/>
          </a:xfrm>
          <a:prstGeom prst="rect">
            <a:avLst/>
          </a:prstGeom>
        </p:spPr>
      </p:pic>
      <p:grpSp>
        <p:nvGrpSpPr>
          <p:cNvPr id="2" name="Group 1">
            <a:extLst>
              <a:ext uri="{FF2B5EF4-FFF2-40B4-BE49-F238E27FC236}">
                <a16:creationId xmlns:a16="http://schemas.microsoft.com/office/drawing/2014/main" id="{5658B467-90E8-DD95-6910-9051E3E924BE}"/>
              </a:ext>
            </a:extLst>
          </p:cNvPr>
          <p:cNvGrpSpPr/>
          <p:nvPr/>
        </p:nvGrpSpPr>
        <p:grpSpPr>
          <a:xfrm>
            <a:off x="609600" y="865363"/>
            <a:ext cx="4777307" cy="5992637"/>
            <a:chOff x="457198" y="411475"/>
            <a:chExt cx="4305240" cy="5400478"/>
          </a:xfrm>
        </p:grpSpPr>
        <p:sp>
          <p:nvSpPr>
            <p:cNvPr id="3" name="Google Shape;55;p15">
              <a:extLst>
                <a:ext uri="{FF2B5EF4-FFF2-40B4-BE49-F238E27FC236}">
                  <a16:creationId xmlns:a16="http://schemas.microsoft.com/office/drawing/2014/main" id="{734F926A-081C-1A7C-FB51-541AADBF0EC6}"/>
                </a:ext>
              </a:extLst>
            </p:cNvPr>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txBody>
            <a:bodyPr/>
            <a:lstStyle/>
            <a:p>
              <a:endParaRPr lang="en-US" dirty="0"/>
            </a:p>
          </p:txBody>
        </p:sp>
        <p:sp>
          <p:nvSpPr>
            <p:cNvPr id="4" name="Google Shape;58;p15">
              <a:extLst>
                <a:ext uri="{FF2B5EF4-FFF2-40B4-BE49-F238E27FC236}">
                  <a16:creationId xmlns:a16="http://schemas.microsoft.com/office/drawing/2014/main" id="{1797132C-7721-2564-E354-A9D9F5887778}"/>
                </a:ext>
              </a:extLst>
            </p:cNvPr>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txBody>
            <a:bodyPr/>
            <a:lstStyle/>
            <a:p>
              <a:endParaRPr lang="en-US" dirty="0"/>
            </a:p>
          </p:txBody>
        </p:sp>
      </p:grpSp>
      <p:sp>
        <p:nvSpPr>
          <p:cNvPr id="16" name="Google Shape;57;p15">
            <a:extLst>
              <a:ext uri="{FF2B5EF4-FFF2-40B4-BE49-F238E27FC236}">
                <a16:creationId xmlns:a16="http://schemas.microsoft.com/office/drawing/2014/main" id="{F7611543-87E3-D976-0808-F9813B89A625}"/>
              </a:ext>
            </a:extLst>
          </p:cNvPr>
          <p:cNvSpPr txBox="1">
            <a:spLocks/>
          </p:cNvSpPr>
          <p:nvPr/>
        </p:nvSpPr>
        <p:spPr>
          <a:xfrm>
            <a:off x="5812567" y="1666763"/>
            <a:ext cx="6026946" cy="2841229"/>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Bef>
                <a:spcPts val="0"/>
              </a:spcBef>
            </a:pPr>
            <a:r>
              <a:rPr lang="en-US" sz="6000" dirty="0">
                <a:solidFill>
                  <a:srgbClr val="992E3A"/>
                </a:solidFill>
                <a:latin typeface="Fira Sans Condensed SemiBold"/>
                <a:ea typeface="Fira Sans Condensed SemiBold"/>
                <a:cs typeface="Fira Sans Condensed SemiBold"/>
                <a:sym typeface="Fira Sans Condensed SemiBold"/>
              </a:rPr>
              <a:t>INTRODUCTION TO </a:t>
            </a:r>
            <a:r>
              <a:rPr lang="en-US" sz="6000" dirty="0">
                <a:solidFill>
                  <a:srgbClr val="676767"/>
                </a:solidFill>
                <a:latin typeface="Fira Sans Condensed SemiBold"/>
                <a:ea typeface="Fira Sans Condensed SemiBold"/>
                <a:cs typeface="Fira Sans Condensed SemiBold"/>
                <a:sym typeface="Fira Sans Condensed SemiBold"/>
              </a:rPr>
              <a:t>SOLID PRINCIPLES</a:t>
            </a:r>
          </a:p>
        </p:txBody>
      </p:sp>
      <p:grpSp>
        <p:nvGrpSpPr>
          <p:cNvPr id="20" name="Group 19">
            <a:extLst>
              <a:ext uri="{FF2B5EF4-FFF2-40B4-BE49-F238E27FC236}">
                <a16:creationId xmlns:a16="http://schemas.microsoft.com/office/drawing/2014/main" id="{4C2420A8-32F9-C09A-FA4D-F1F28DFD6EBF}"/>
              </a:ext>
            </a:extLst>
          </p:cNvPr>
          <p:cNvGrpSpPr/>
          <p:nvPr/>
        </p:nvGrpSpPr>
        <p:grpSpPr>
          <a:xfrm>
            <a:off x="1302541" y="1832138"/>
            <a:ext cx="3391423" cy="3445295"/>
            <a:chOff x="1302541" y="1832138"/>
            <a:chExt cx="3391423" cy="3445295"/>
          </a:xfrm>
        </p:grpSpPr>
        <p:sp>
          <p:nvSpPr>
            <p:cNvPr id="13" name="Rectangle 12">
              <a:extLst>
                <a:ext uri="{FF2B5EF4-FFF2-40B4-BE49-F238E27FC236}">
                  <a16:creationId xmlns:a16="http://schemas.microsoft.com/office/drawing/2014/main" id="{6AE2DF67-22A1-A81C-2873-E92A531EDD27}"/>
                </a:ext>
              </a:extLst>
            </p:cNvPr>
            <p:cNvSpPr/>
            <p:nvPr/>
          </p:nvSpPr>
          <p:spPr>
            <a:xfrm>
              <a:off x="1302541" y="4908101"/>
              <a:ext cx="3391423" cy="369332"/>
            </a:xfrm>
            <a:prstGeom prst="rect">
              <a:avLst/>
            </a:prstGeom>
            <a:noFill/>
          </p:spPr>
          <p:txBody>
            <a:bodyPr wrap="square" lIns="91440" tIns="45720" rIns="91440" bIns="45720">
              <a:spAutoFit/>
            </a:bodyPr>
            <a:lstStyle/>
            <a:p>
              <a:pPr algn="ctr"/>
              <a:r>
                <a:rPr lang="en-US" cap="none" spc="0" dirty="0">
                  <a:ln w="10160">
                    <a:noFill/>
                    <a:prstDash val="solid"/>
                  </a:ln>
                  <a:solidFill>
                    <a:srgbClr val="676767"/>
                  </a:solidFill>
                  <a:latin typeface="Aharoni" panose="02010803020104030203" pitchFamily="2" charset="-79"/>
                  <a:cs typeface="Aharoni" panose="02010803020104030203" pitchFamily="2" charset="-79"/>
                </a:rPr>
                <a:t>A Quest Global Company</a:t>
              </a:r>
            </a:p>
          </p:txBody>
        </p:sp>
        <p:pic>
          <p:nvPicPr>
            <p:cNvPr id="17" name="Picture 16">
              <a:extLst>
                <a:ext uri="{FF2B5EF4-FFF2-40B4-BE49-F238E27FC236}">
                  <a16:creationId xmlns:a16="http://schemas.microsoft.com/office/drawing/2014/main" id="{BF5694BC-4362-C788-AB73-5824DB3766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536040" y="1832138"/>
              <a:ext cx="2924426" cy="2924426"/>
            </a:xfrm>
            <a:prstGeom prst="rect">
              <a:avLst/>
            </a:prstGeom>
          </p:spPr>
        </p:pic>
        <p:cxnSp>
          <p:nvCxnSpPr>
            <p:cNvPr id="19" name="Straight Connector 18">
              <a:extLst>
                <a:ext uri="{FF2B5EF4-FFF2-40B4-BE49-F238E27FC236}">
                  <a16:creationId xmlns:a16="http://schemas.microsoft.com/office/drawing/2014/main" id="{559A2E9E-6DA7-F05B-2C1F-D49A753F83DD}"/>
                </a:ext>
              </a:extLst>
            </p:cNvPr>
            <p:cNvCxnSpPr/>
            <p:nvPr/>
          </p:nvCxnSpPr>
          <p:spPr>
            <a:xfrm>
              <a:off x="1536040" y="4791582"/>
              <a:ext cx="3044713" cy="0"/>
            </a:xfrm>
            <a:prstGeom prst="line">
              <a:avLst/>
            </a:prstGeom>
            <a:ln w="28575">
              <a:solidFill>
                <a:srgbClr val="A71F38"/>
              </a:solidFill>
            </a:ln>
          </p:spPr>
          <p:style>
            <a:lnRef idx="2">
              <a:schemeClr val="accent1"/>
            </a:lnRef>
            <a:fillRef idx="0">
              <a:schemeClr val="accent1"/>
            </a:fillRef>
            <a:effectRef idx="1">
              <a:schemeClr val="accent1"/>
            </a:effectRef>
            <a:fontRef idx="minor">
              <a:schemeClr val="tx1"/>
            </a:fontRef>
          </p:style>
        </p:cxnSp>
      </p:grpSp>
      <p:cxnSp>
        <p:nvCxnSpPr>
          <p:cNvPr id="22" name="Straight Connector 21">
            <a:extLst>
              <a:ext uri="{FF2B5EF4-FFF2-40B4-BE49-F238E27FC236}">
                <a16:creationId xmlns:a16="http://schemas.microsoft.com/office/drawing/2014/main" id="{3C4E1779-A66B-FB6E-28F5-D4E769A6E806}"/>
              </a:ext>
            </a:extLst>
          </p:cNvPr>
          <p:cNvCxnSpPr/>
          <p:nvPr/>
        </p:nvCxnSpPr>
        <p:spPr>
          <a:xfrm>
            <a:off x="5705239" y="4605454"/>
            <a:ext cx="6241601" cy="0"/>
          </a:xfrm>
          <a:prstGeom prst="line">
            <a:avLst/>
          </a:prstGeom>
          <a:ln w="76200">
            <a:solidFill>
              <a:srgbClr val="A71F38"/>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F272CBA-4473-D2E0-2441-65D2EAF7909F}"/>
              </a:ext>
            </a:extLst>
          </p:cNvPr>
          <p:cNvCxnSpPr>
            <a:cxnSpLocks/>
          </p:cNvCxnSpPr>
          <p:nvPr/>
        </p:nvCxnSpPr>
        <p:spPr>
          <a:xfrm>
            <a:off x="9010185" y="1832138"/>
            <a:ext cx="2936655" cy="0"/>
          </a:xfrm>
          <a:prstGeom prst="line">
            <a:avLst/>
          </a:prstGeom>
          <a:ln w="76200">
            <a:solidFill>
              <a:srgbClr val="676767"/>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86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5F255-BCEB-0B4B-FE38-93084F69E5EC}"/>
              </a:ext>
            </a:extLst>
          </p:cNvPr>
          <p:cNvSpPr>
            <a:spLocks noGrp="1"/>
          </p:cNvSpPr>
          <p:nvPr>
            <p:ph sz="quarter" idx="10"/>
          </p:nvPr>
        </p:nvSpPr>
        <p:spPr/>
        <p:txBody>
          <a:bodyPr>
            <a:normAutofit/>
          </a:bodyPr>
          <a:lstStyle/>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Single Responsibility Principle.</a:t>
            </a:r>
          </a:p>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Open / Closed Principle.</a:t>
            </a:r>
          </a:p>
          <a:p>
            <a:pPr marL="457200" indent="-457200">
              <a:lnSpc>
                <a:spcPct val="100000"/>
              </a:lnSpc>
              <a:buFont typeface="+mj-lt"/>
              <a:buAutoNum type="arabicPeriod"/>
            </a:pPr>
            <a:r>
              <a:rPr lang="en-US" sz="2000" dirty="0" err="1">
                <a:latin typeface="Times New Roman" panose="02020603050405020304" pitchFamily="18" charset="0"/>
                <a:cs typeface="Times New Roman" panose="02020603050405020304" pitchFamily="18" charset="0"/>
              </a:rPr>
              <a:t>Liskov</a:t>
            </a:r>
            <a:r>
              <a:rPr lang="en-US" sz="2000" dirty="0">
                <a:latin typeface="Times New Roman" panose="02020603050405020304" pitchFamily="18" charset="0"/>
                <a:cs typeface="Times New Roman" panose="02020603050405020304" pitchFamily="18" charset="0"/>
              </a:rPr>
              <a:t> Substitution Principle</a:t>
            </a:r>
          </a:p>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Interface Segregation Principle</a:t>
            </a:r>
          </a:p>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Dependency Inversion Principle.</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457200" indent="-457200">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D1C2010-A260-2F95-7333-5D16B1A46699}"/>
              </a:ext>
            </a:extLst>
          </p:cNvPr>
          <p:cNvSpPr txBox="1"/>
          <p:nvPr/>
        </p:nvSpPr>
        <p:spPr>
          <a:xfrm>
            <a:off x="100781" y="198793"/>
            <a:ext cx="6100916" cy="523220"/>
          </a:xfrm>
          <a:prstGeom prst="rect">
            <a:avLst/>
          </a:prstGeom>
          <a:noFill/>
        </p:spPr>
        <p:txBody>
          <a:bodyPr wrap="square">
            <a:spAutoFit/>
          </a:bodyPr>
          <a:lstStyle/>
          <a:p>
            <a:r>
              <a:rPr lang="en-US" sz="2800" b="1" dirty="0">
                <a:solidFill>
                  <a:srgbClr val="992E3A"/>
                </a:solidFill>
                <a:latin typeface="Times New Roman"/>
                <a:cs typeface="Times New Roman"/>
              </a:rPr>
              <a:t>List of Topics to be covered</a:t>
            </a:r>
            <a:endParaRPr lang="en-US" sz="2800" b="1" dirty="0">
              <a:solidFill>
                <a:srgbClr val="992E3A"/>
              </a:solidFill>
            </a:endParaRPr>
          </a:p>
        </p:txBody>
      </p:sp>
    </p:spTree>
    <p:extLst>
      <p:ext uri="{BB962C8B-B14F-4D97-AF65-F5344CB8AC3E}">
        <p14:creationId xmlns:p14="http://schemas.microsoft.com/office/powerpoint/2010/main" val="164338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E6B899-F74B-BE2E-7428-67E509F4B6DB}"/>
              </a:ext>
            </a:extLst>
          </p:cNvPr>
          <p:cNvSpPr>
            <a:spLocks noGrp="1"/>
          </p:cNvSpPr>
          <p:nvPr>
            <p:ph sz="quarter" idx="10"/>
          </p:nvPr>
        </p:nvSpPr>
        <p:spPr>
          <a:xfrm>
            <a:off x="263651" y="913212"/>
            <a:ext cx="12026672" cy="5517085"/>
          </a:xfrm>
        </p:spPr>
        <p:txBody>
          <a:bodyPr>
            <a:normAutofit/>
          </a:bodyPr>
          <a:lstStyle/>
          <a:p>
            <a:pPr marL="0" indent="0">
              <a:lnSpc>
                <a:spcPct val="120000"/>
              </a:lnSpc>
              <a:buNone/>
            </a:pPr>
            <a:r>
              <a:rPr lang="en-US" sz="1800" kern="100" dirty="0">
                <a:effectLst/>
                <a:latin typeface="Times New Roman"/>
                <a:ea typeface="Aptos" panose="020B0004020202020204" pitchFamily="34" charset="0"/>
                <a:cs typeface="Times New Roman"/>
              </a:rPr>
              <a:t>A </a:t>
            </a:r>
            <a:r>
              <a:rPr lang="en-US" sz="1800" b="1" kern="100" dirty="0">
                <a:solidFill>
                  <a:srgbClr val="992E3A"/>
                </a:solidFill>
                <a:latin typeface="Times New Roman"/>
                <a:ea typeface="Aptos" panose="020B0004020202020204" pitchFamily="34" charset="0"/>
                <a:cs typeface="Times New Roman"/>
              </a:rPr>
              <a:t>Single Responsibility Principle</a:t>
            </a:r>
            <a:r>
              <a:rPr lang="en-US" sz="1800" b="1" kern="100" dirty="0">
                <a:solidFill>
                  <a:srgbClr val="992E3A"/>
                </a:solidFill>
                <a:effectLst/>
                <a:latin typeface="Times New Roman"/>
                <a:ea typeface="Aptos" panose="020B0004020202020204" pitchFamily="34" charset="0"/>
                <a:cs typeface="Times New Roman"/>
              </a:rPr>
              <a:t> </a:t>
            </a:r>
            <a:r>
              <a:rPr lang="en-US" sz="1800" kern="100" dirty="0">
                <a:effectLst/>
                <a:latin typeface="Times New Roman"/>
                <a:ea typeface="Aptos" panose="020B0004020202020204" pitchFamily="34" charset="0"/>
                <a:cs typeface="Times New Roman"/>
              </a:rPr>
              <a:t>states that every class should have a single responsibility or single job or single purpose.</a:t>
            </a:r>
          </a:p>
          <a:p>
            <a:pPr marL="0" indent="0">
              <a:lnSpc>
                <a:spcPct val="120000"/>
              </a:lnSpc>
              <a:buNone/>
            </a:pPr>
            <a:r>
              <a:rPr lang="en-US" sz="1800" kern="100" dirty="0">
                <a:latin typeface="Times New Roman"/>
                <a:ea typeface="Aptos" panose="020B0004020202020204" pitchFamily="34" charset="0"/>
                <a:cs typeface="Times New Roman"/>
              </a:rPr>
              <a:t>In other words, a class should have only one job or purpose within the software system.</a:t>
            </a:r>
            <a:endParaRPr lang="en-US" sz="1800" kern="100" dirty="0">
              <a:effectLst/>
              <a:latin typeface="Times New Roman"/>
              <a:ea typeface="Aptos" panose="020B0004020202020204" pitchFamily="34" charset="0"/>
              <a:cs typeface="Times New Roman"/>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marL="0" indent="0">
              <a:lnSpc>
                <a:spcPct val="120000"/>
              </a:lnSpc>
              <a:buNone/>
            </a:pPr>
            <a:endParaRPr lang="en-US" sz="1800" kern="100" dirty="0">
              <a:effectLst/>
              <a:latin typeface="Times New Roman"/>
              <a:ea typeface="Aptos" panose="020B0004020202020204" pitchFamily="34" charset="0"/>
              <a:cs typeface="Times New Roman"/>
            </a:endParaRPr>
          </a:p>
        </p:txBody>
      </p:sp>
      <p:sp>
        <p:nvSpPr>
          <p:cNvPr id="3" name="Title 2">
            <a:extLst>
              <a:ext uri="{FF2B5EF4-FFF2-40B4-BE49-F238E27FC236}">
                <a16:creationId xmlns:a16="http://schemas.microsoft.com/office/drawing/2014/main" id="{A979EC52-AAE9-992E-3EDC-1C38C0F18985}"/>
              </a:ext>
            </a:extLst>
          </p:cNvPr>
          <p:cNvSpPr>
            <a:spLocks noGrp="1"/>
          </p:cNvSpPr>
          <p:nvPr>
            <p:ph type="title"/>
          </p:nvPr>
        </p:nvSpPr>
        <p:spPr>
          <a:xfrm>
            <a:off x="125974" y="386706"/>
            <a:ext cx="11138025" cy="526506"/>
          </a:xfrm>
        </p:spPr>
        <p:txBody>
          <a:bodyPr>
            <a:normAutofit fontScale="90000"/>
          </a:bodyPr>
          <a:lstStyle/>
          <a:p>
            <a:pPr>
              <a:lnSpc>
                <a:spcPct val="100000"/>
              </a:lnSpc>
            </a:pPr>
            <a:r>
              <a:rPr lang="en-US" sz="3100" b="1" dirty="0">
                <a:solidFill>
                  <a:srgbClr val="992E3A"/>
                </a:solidFill>
                <a:latin typeface="Times New Roman" panose="02020603050405020304" pitchFamily="18" charset="0"/>
                <a:cs typeface="Times New Roman" panose="02020603050405020304" pitchFamily="18" charset="0"/>
              </a:rPr>
              <a:t>1. Single </a:t>
            </a:r>
            <a:r>
              <a:rPr lang="en-US" sz="3100" b="1" dirty="0" err="1">
                <a:solidFill>
                  <a:srgbClr val="992E3A"/>
                </a:solidFill>
                <a:latin typeface="Times New Roman" panose="02020603050405020304" pitchFamily="18" charset="0"/>
                <a:cs typeface="Times New Roman" panose="02020603050405020304" pitchFamily="18" charset="0"/>
              </a:rPr>
              <a:t>Responsibilty</a:t>
            </a:r>
            <a:r>
              <a:rPr lang="en-US" sz="3100" b="1" dirty="0">
                <a:solidFill>
                  <a:srgbClr val="992E3A"/>
                </a:solidFill>
                <a:latin typeface="Times New Roman" panose="02020603050405020304" pitchFamily="18" charset="0"/>
                <a:cs typeface="Times New Roman" panose="02020603050405020304" pitchFamily="18" charset="0"/>
              </a:rPr>
              <a:t> Principle</a:t>
            </a:r>
            <a:br>
              <a:rPr lang="en-US" sz="2800" b="1" dirty="0">
                <a:solidFill>
                  <a:srgbClr val="992E3A"/>
                </a:solidFill>
                <a:latin typeface="Times New Roman" panose="02020603050405020304" pitchFamily="18" charset="0"/>
                <a:cs typeface="Times New Roman" panose="02020603050405020304" pitchFamily="18" charset="0"/>
              </a:rPr>
            </a:br>
            <a:endParaRPr lang="en-US" sz="2800" b="1" dirty="0">
              <a:solidFill>
                <a:srgbClr val="992E3A"/>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1AD7FDF-2C45-8064-255D-534E674A93C6}"/>
              </a:ext>
            </a:extLst>
          </p:cNvPr>
          <p:cNvPicPr>
            <a:picLocks noChangeAspect="1"/>
          </p:cNvPicPr>
          <p:nvPr/>
        </p:nvPicPr>
        <p:blipFill>
          <a:blip r:embed="rId2"/>
          <a:stretch>
            <a:fillRect/>
          </a:stretch>
        </p:blipFill>
        <p:spPr>
          <a:xfrm>
            <a:off x="263651" y="2152206"/>
            <a:ext cx="5248605" cy="4166299"/>
          </a:xfrm>
          <a:prstGeom prst="rect">
            <a:avLst/>
          </a:prstGeom>
        </p:spPr>
      </p:pic>
      <p:sp>
        <p:nvSpPr>
          <p:cNvPr id="7" name="TextBox 6">
            <a:extLst>
              <a:ext uri="{FF2B5EF4-FFF2-40B4-BE49-F238E27FC236}">
                <a16:creationId xmlns:a16="http://schemas.microsoft.com/office/drawing/2014/main" id="{4F815978-FF8F-38E0-E6E9-B02E17C1E648}"/>
              </a:ext>
            </a:extLst>
          </p:cNvPr>
          <p:cNvSpPr txBox="1"/>
          <p:nvPr/>
        </p:nvSpPr>
        <p:spPr>
          <a:xfrm>
            <a:off x="263651" y="1798681"/>
            <a:ext cx="1594646" cy="369332"/>
          </a:xfrm>
          <a:prstGeom prst="rect">
            <a:avLst/>
          </a:prstGeom>
          <a:noFill/>
        </p:spPr>
        <p:txBody>
          <a:bodyPr wrap="square">
            <a:spAutoFit/>
          </a:bodyPr>
          <a:lstStyle/>
          <a:p>
            <a:r>
              <a:rPr lang="en-US" sz="1800" b="1" kern="100" dirty="0">
                <a:effectLst/>
                <a:latin typeface="Times New Roman"/>
                <a:ea typeface="Aptos" panose="020B0004020202020204" pitchFamily="34" charset="0"/>
                <a:cs typeface="Times New Roman"/>
              </a:rPr>
              <a:t>Example:-</a:t>
            </a:r>
            <a:endParaRPr lang="en-IN" dirty="0"/>
          </a:p>
        </p:txBody>
      </p:sp>
      <p:sp>
        <p:nvSpPr>
          <p:cNvPr id="8" name="TextBox 7">
            <a:extLst>
              <a:ext uri="{FF2B5EF4-FFF2-40B4-BE49-F238E27FC236}">
                <a16:creationId xmlns:a16="http://schemas.microsoft.com/office/drawing/2014/main" id="{31CB774F-4C1D-692E-33B4-A7C4B06AD9DB}"/>
              </a:ext>
            </a:extLst>
          </p:cNvPr>
          <p:cNvSpPr txBox="1"/>
          <p:nvPr/>
        </p:nvSpPr>
        <p:spPr>
          <a:xfrm>
            <a:off x="263651" y="1816816"/>
            <a:ext cx="1153669" cy="338554"/>
          </a:xfrm>
          <a:prstGeom prst="rect">
            <a:avLst/>
          </a:prstGeom>
          <a:noFill/>
          <a:ln>
            <a:solidFill>
              <a:schemeClr val="tx1"/>
            </a:solidFill>
          </a:ln>
        </p:spPr>
        <p:txBody>
          <a:bodyPr wrap="square" rtlCol="0">
            <a:spAutoFit/>
          </a:bodyPr>
          <a:lstStyle/>
          <a:p>
            <a:pPr algn="ctr"/>
            <a:r>
              <a:rPr lang="en-US" sz="1600" b="1" dirty="0"/>
              <a:t>  </a:t>
            </a:r>
          </a:p>
        </p:txBody>
      </p:sp>
      <p:sp>
        <p:nvSpPr>
          <p:cNvPr id="9" name="TextBox 8">
            <a:extLst>
              <a:ext uri="{FF2B5EF4-FFF2-40B4-BE49-F238E27FC236}">
                <a16:creationId xmlns:a16="http://schemas.microsoft.com/office/drawing/2014/main" id="{570F1E54-DEE4-AB84-A598-0A6E9B817818}"/>
              </a:ext>
            </a:extLst>
          </p:cNvPr>
          <p:cNvSpPr txBox="1"/>
          <p:nvPr/>
        </p:nvSpPr>
        <p:spPr>
          <a:xfrm>
            <a:off x="6608658" y="1836833"/>
            <a:ext cx="990006" cy="338554"/>
          </a:xfrm>
          <a:prstGeom prst="rect">
            <a:avLst/>
          </a:prstGeom>
          <a:noFill/>
          <a:ln>
            <a:solidFill>
              <a:schemeClr val="tx1"/>
            </a:solidFill>
          </a:ln>
        </p:spPr>
        <p:txBody>
          <a:bodyPr wrap="square" rtlCol="0">
            <a:spAutoFit/>
          </a:bodyPr>
          <a:lstStyle/>
          <a:p>
            <a:r>
              <a:rPr lang="en-US" sz="1600" b="1" dirty="0">
                <a:latin typeface="Times New Roman" panose="02020603050405020304" pitchFamily="18" charset="0"/>
                <a:cs typeface="Times New Roman" panose="02020603050405020304" pitchFamily="18" charset="0"/>
              </a:rPr>
              <a:t>Output:-  </a:t>
            </a:r>
            <a:r>
              <a:rPr lang="en-US" sz="1600" b="1" dirty="0"/>
              <a:t>  </a:t>
            </a:r>
          </a:p>
        </p:txBody>
      </p:sp>
      <p:pic>
        <p:nvPicPr>
          <p:cNvPr id="11" name="Picture 10">
            <a:extLst>
              <a:ext uri="{FF2B5EF4-FFF2-40B4-BE49-F238E27FC236}">
                <a16:creationId xmlns:a16="http://schemas.microsoft.com/office/drawing/2014/main" id="{8FE0E441-27E5-3DCD-CBBE-6620C2B59ADB}"/>
              </a:ext>
            </a:extLst>
          </p:cNvPr>
          <p:cNvPicPr>
            <a:picLocks noChangeAspect="1"/>
          </p:cNvPicPr>
          <p:nvPr/>
        </p:nvPicPr>
        <p:blipFill>
          <a:blip r:embed="rId3"/>
          <a:stretch>
            <a:fillRect/>
          </a:stretch>
        </p:blipFill>
        <p:spPr>
          <a:xfrm>
            <a:off x="6624677" y="2175387"/>
            <a:ext cx="4639322" cy="3029373"/>
          </a:xfrm>
          <a:prstGeom prst="rect">
            <a:avLst/>
          </a:prstGeom>
        </p:spPr>
      </p:pic>
    </p:spTree>
    <p:extLst>
      <p:ext uri="{BB962C8B-B14F-4D97-AF65-F5344CB8AC3E}">
        <p14:creationId xmlns:p14="http://schemas.microsoft.com/office/powerpoint/2010/main" val="1913169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063EB-0353-D539-0B5B-FFD640DF0F7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8FB1B9-1AC2-5191-AF96-E2FC39522C08}"/>
              </a:ext>
            </a:extLst>
          </p:cNvPr>
          <p:cNvSpPr>
            <a:spLocks noGrp="1"/>
          </p:cNvSpPr>
          <p:nvPr>
            <p:ph sz="quarter" idx="10"/>
          </p:nvPr>
        </p:nvSpPr>
        <p:spPr>
          <a:xfrm>
            <a:off x="82664" y="780378"/>
            <a:ext cx="12026672" cy="5517085"/>
          </a:xfrm>
        </p:spPr>
        <p:txBody>
          <a:bodyPr>
            <a:normAutofit/>
          </a:bodyPr>
          <a:lstStyle/>
          <a:p>
            <a:pPr marL="0" indent="0">
              <a:lnSpc>
                <a:spcPct val="120000"/>
              </a:lnSpc>
              <a:buNone/>
            </a:pPr>
            <a:r>
              <a:rPr lang="en-US" sz="1800" kern="100" dirty="0">
                <a:effectLst/>
                <a:latin typeface="Times New Roman"/>
                <a:ea typeface="Aptos" panose="020B0004020202020204" pitchFamily="34" charset="0"/>
                <a:cs typeface="Times New Roman"/>
              </a:rPr>
              <a:t>A </a:t>
            </a:r>
            <a:r>
              <a:rPr lang="en-US" sz="1800" b="1" kern="100" dirty="0">
                <a:solidFill>
                  <a:srgbClr val="992E3A"/>
                </a:solidFill>
                <a:latin typeface="Times New Roman"/>
                <a:ea typeface="Aptos" panose="020B0004020202020204" pitchFamily="34" charset="0"/>
                <a:cs typeface="Times New Roman"/>
              </a:rPr>
              <a:t>Open / Closed Principle</a:t>
            </a:r>
            <a:r>
              <a:rPr lang="en-US" sz="1800" b="1" kern="100" dirty="0">
                <a:solidFill>
                  <a:srgbClr val="992E3A"/>
                </a:solidFill>
                <a:effectLst/>
                <a:latin typeface="Times New Roman"/>
                <a:ea typeface="Aptos" panose="020B0004020202020204" pitchFamily="34" charset="0"/>
                <a:cs typeface="Times New Roman"/>
              </a:rPr>
              <a:t> </a:t>
            </a:r>
            <a:r>
              <a:rPr lang="en-US" sz="1800" kern="100" dirty="0">
                <a:effectLst/>
                <a:latin typeface="Times New Roman"/>
                <a:ea typeface="Aptos" panose="020B0004020202020204" pitchFamily="34" charset="0"/>
                <a:cs typeface="Times New Roman"/>
              </a:rPr>
              <a:t>states that software entities (classes, modules, functions) should be open for extension, but closed for modification.</a:t>
            </a:r>
          </a:p>
          <a:p>
            <a:pPr marL="0" indent="0">
              <a:lnSpc>
                <a:spcPct val="120000"/>
              </a:lnSpc>
              <a:buNone/>
            </a:pPr>
            <a:r>
              <a:rPr lang="en-US" sz="1800" kern="100" dirty="0">
                <a:latin typeface="Times New Roman"/>
                <a:ea typeface="Aptos" panose="020B0004020202020204" pitchFamily="34" charset="0"/>
                <a:cs typeface="Times New Roman"/>
              </a:rPr>
              <a:t>In other words, one should be able to extend a class behavior, without modifying it. </a:t>
            </a:r>
            <a:endParaRPr lang="en-US" sz="1800" kern="100" dirty="0">
              <a:effectLst/>
              <a:latin typeface="Times New Roman"/>
              <a:ea typeface="Aptos" panose="020B0004020202020204" pitchFamily="34" charset="0"/>
              <a:cs typeface="Times New Roman"/>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lnSpc>
                <a:spcPct val="120000"/>
              </a:lnSpc>
              <a:buNone/>
            </a:pPr>
            <a:endParaRPr lang="en-US" sz="1800" kern="100" dirty="0">
              <a:effectLst/>
              <a:latin typeface="Times New Roman"/>
              <a:ea typeface="Aptos" panose="020B0004020202020204" pitchFamily="34" charset="0"/>
              <a:cs typeface="Times New Roman"/>
            </a:endParaRPr>
          </a:p>
        </p:txBody>
      </p:sp>
      <p:sp>
        <p:nvSpPr>
          <p:cNvPr id="6" name="Title 2">
            <a:extLst>
              <a:ext uri="{FF2B5EF4-FFF2-40B4-BE49-F238E27FC236}">
                <a16:creationId xmlns:a16="http://schemas.microsoft.com/office/drawing/2014/main" id="{D44E0D73-0F71-9C03-441E-8E64B04E3060}"/>
              </a:ext>
            </a:extLst>
          </p:cNvPr>
          <p:cNvSpPr>
            <a:spLocks noGrp="1"/>
          </p:cNvSpPr>
          <p:nvPr>
            <p:ph type="title"/>
          </p:nvPr>
        </p:nvSpPr>
        <p:spPr>
          <a:xfrm>
            <a:off x="125974" y="386706"/>
            <a:ext cx="11138025" cy="526506"/>
          </a:xfrm>
        </p:spPr>
        <p:txBody>
          <a:bodyPr>
            <a:normAutofit fontScale="90000"/>
          </a:bodyPr>
          <a:lstStyle/>
          <a:p>
            <a:pPr>
              <a:lnSpc>
                <a:spcPct val="100000"/>
              </a:lnSpc>
            </a:pPr>
            <a:r>
              <a:rPr lang="en-US" sz="3100" b="1" dirty="0">
                <a:solidFill>
                  <a:srgbClr val="992E3A"/>
                </a:solidFill>
                <a:latin typeface="Times New Roman" panose="02020603050405020304" pitchFamily="18" charset="0"/>
                <a:cs typeface="Times New Roman" panose="02020603050405020304" pitchFamily="18" charset="0"/>
              </a:rPr>
              <a:t>2. Open / Closed Principle</a:t>
            </a:r>
            <a:br>
              <a:rPr lang="en-US" sz="2800" b="1" dirty="0">
                <a:solidFill>
                  <a:srgbClr val="992E3A"/>
                </a:solidFill>
                <a:latin typeface="Times New Roman" panose="02020603050405020304" pitchFamily="18" charset="0"/>
                <a:cs typeface="Times New Roman" panose="02020603050405020304" pitchFamily="18" charset="0"/>
              </a:rPr>
            </a:br>
            <a:endParaRPr lang="en-US" sz="2800" b="1" dirty="0">
              <a:solidFill>
                <a:srgbClr val="992E3A"/>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9DFA30A-9E25-193B-E5C4-BBA62DE5308F}"/>
              </a:ext>
            </a:extLst>
          </p:cNvPr>
          <p:cNvSpPr txBox="1"/>
          <p:nvPr/>
        </p:nvSpPr>
        <p:spPr>
          <a:xfrm>
            <a:off x="263626" y="1971082"/>
            <a:ext cx="1461154" cy="338554"/>
          </a:xfrm>
          <a:prstGeom prst="rect">
            <a:avLst/>
          </a:prstGeom>
          <a:noFill/>
          <a:ln>
            <a:solidFill>
              <a:schemeClr val="tx1"/>
            </a:solidFill>
          </a:ln>
        </p:spPr>
        <p:txBody>
          <a:bodyPr wrap="square" rtlCol="0">
            <a:spAutoFit/>
          </a:bodyPr>
          <a:lstStyle/>
          <a:p>
            <a:r>
              <a:rPr lang="en-US" sz="1600" b="1" kern="100" dirty="0">
                <a:effectLst/>
                <a:latin typeface="Times New Roman"/>
                <a:ea typeface="Aptos" panose="020B0004020202020204" pitchFamily="34" charset="0"/>
                <a:cs typeface="Times New Roman"/>
              </a:rPr>
              <a:t>Example:-</a:t>
            </a:r>
            <a:endParaRPr lang="en-IN" sz="1600" dirty="0"/>
          </a:p>
        </p:txBody>
      </p:sp>
      <p:sp>
        <p:nvSpPr>
          <p:cNvPr id="7" name="TextBox 6">
            <a:extLst>
              <a:ext uri="{FF2B5EF4-FFF2-40B4-BE49-F238E27FC236}">
                <a16:creationId xmlns:a16="http://schemas.microsoft.com/office/drawing/2014/main" id="{82988800-7661-63BE-DAAA-5149C65B1FF9}"/>
              </a:ext>
            </a:extLst>
          </p:cNvPr>
          <p:cNvSpPr txBox="1"/>
          <p:nvPr/>
        </p:nvSpPr>
        <p:spPr>
          <a:xfrm>
            <a:off x="8750579" y="1948204"/>
            <a:ext cx="1461154" cy="338554"/>
          </a:xfrm>
          <a:prstGeom prst="rect">
            <a:avLst/>
          </a:prstGeom>
          <a:noFill/>
          <a:ln>
            <a:solidFill>
              <a:schemeClr val="tx1"/>
            </a:solidFill>
          </a:ln>
        </p:spPr>
        <p:txBody>
          <a:bodyPr wrap="square" rtlCol="0">
            <a:spAutoFit/>
          </a:bodyPr>
          <a:lstStyle/>
          <a:p>
            <a:r>
              <a:rPr lang="en-US" sz="1600" b="1" dirty="0">
                <a:latin typeface="Times New Roman" panose="02020603050405020304" pitchFamily="18" charset="0"/>
                <a:cs typeface="Times New Roman" panose="02020603050405020304" pitchFamily="18" charset="0"/>
              </a:rPr>
              <a:t>Output:-  </a:t>
            </a:r>
            <a:r>
              <a:rPr lang="en-US" sz="1600" b="1" dirty="0"/>
              <a:t>  </a:t>
            </a:r>
          </a:p>
        </p:txBody>
      </p:sp>
      <p:pic>
        <p:nvPicPr>
          <p:cNvPr id="9" name="Picture 8">
            <a:extLst>
              <a:ext uri="{FF2B5EF4-FFF2-40B4-BE49-F238E27FC236}">
                <a16:creationId xmlns:a16="http://schemas.microsoft.com/office/drawing/2014/main" id="{F7CC547A-3874-CA6F-353F-F58D913C1F83}"/>
              </a:ext>
            </a:extLst>
          </p:cNvPr>
          <p:cNvPicPr>
            <a:picLocks noChangeAspect="1"/>
          </p:cNvPicPr>
          <p:nvPr/>
        </p:nvPicPr>
        <p:blipFill>
          <a:blip r:embed="rId2"/>
          <a:stretch>
            <a:fillRect/>
          </a:stretch>
        </p:blipFill>
        <p:spPr>
          <a:xfrm>
            <a:off x="8750580" y="2328772"/>
            <a:ext cx="3279782" cy="1781112"/>
          </a:xfrm>
          <a:prstGeom prst="rect">
            <a:avLst/>
          </a:prstGeom>
        </p:spPr>
      </p:pic>
      <p:pic>
        <p:nvPicPr>
          <p:cNvPr id="8" name="Picture 7">
            <a:extLst>
              <a:ext uri="{FF2B5EF4-FFF2-40B4-BE49-F238E27FC236}">
                <a16:creationId xmlns:a16="http://schemas.microsoft.com/office/drawing/2014/main" id="{122FB42A-C3E3-6E23-7C4E-ED1D2CB9016A}"/>
              </a:ext>
            </a:extLst>
          </p:cNvPr>
          <p:cNvPicPr>
            <a:picLocks noChangeAspect="1"/>
          </p:cNvPicPr>
          <p:nvPr/>
        </p:nvPicPr>
        <p:blipFill>
          <a:blip r:embed="rId3"/>
          <a:stretch>
            <a:fillRect/>
          </a:stretch>
        </p:blipFill>
        <p:spPr>
          <a:xfrm>
            <a:off x="263626" y="2301733"/>
            <a:ext cx="3627377" cy="3978981"/>
          </a:xfrm>
          <a:prstGeom prst="rect">
            <a:avLst/>
          </a:prstGeom>
        </p:spPr>
      </p:pic>
      <p:pic>
        <p:nvPicPr>
          <p:cNvPr id="11" name="Picture 10">
            <a:extLst>
              <a:ext uri="{FF2B5EF4-FFF2-40B4-BE49-F238E27FC236}">
                <a16:creationId xmlns:a16="http://schemas.microsoft.com/office/drawing/2014/main" id="{2489CFB7-B1D6-0F01-13AB-279DD1990910}"/>
              </a:ext>
            </a:extLst>
          </p:cNvPr>
          <p:cNvPicPr>
            <a:picLocks noChangeAspect="1"/>
          </p:cNvPicPr>
          <p:nvPr/>
        </p:nvPicPr>
        <p:blipFill>
          <a:blip r:embed="rId4"/>
          <a:stretch>
            <a:fillRect/>
          </a:stretch>
        </p:blipFill>
        <p:spPr>
          <a:xfrm>
            <a:off x="4071965" y="2301733"/>
            <a:ext cx="4497652" cy="3145338"/>
          </a:xfrm>
          <a:prstGeom prst="rect">
            <a:avLst/>
          </a:prstGeom>
        </p:spPr>
      </p:pic>
      <p:sp>
        <p:nvSpPr>
          <p:cNvPr id="4" name="TextBox 3">
            <a:extLst>
              <a:ext uri="{FF2B5EF4-FFF2-40B4-BE49-F238E27FC236}">
                <a16:creationId xmlns:a16="http://schemas.microsoft.com/office/drawing/2014/main" id="{D674E11A-0CC6-443A-00F6-B1BA9F5BB0A6}"/>
              </a:ext>
            </a:extLst>
          </p:cNvPr>
          <p:cNvSpPr txBox="1"/>
          <p:nvPr/>
        </p:nvSpPr>
        <p:spPr>
          <a:xfrm>
            <a:off x="2990088" y="1959440"/>
            <a:ext cx="900914" cy="338554"/>
          </a:xfrm>
          <a:prstGeom prst="rect">
            <a:avLst/>
          </a:prstGeom>
          <a:noFill/>
          <a:ln>
            <a:solidFill>
              <a:schemeClr val="tx1"/>
            </a:solidFill>
          </a:ln>
        </p:spPr>
        <p:txBody>
          <a:bodyPr wrap="square" rtlCol="0">
            <a:spAutoFit/>
          </a:bodyPr>
          <a:lstStyle/>
          <a:p>
            <a:pPr algn="r"/>
            <a:r>
              <a:rPr lang="en-IN" sz="1600" b="1" dirty="0">
                <a:latin typeface="Times New Roman" panose="02020603050405020304" pitchFamily="18" charset="0"/>
                <a:cs typeface="Times New Roman" panose="02020603050405020304" pitchFamily="18" charset="0"/>
              </a:rPr>
              <a:t>Part-1</a:t>
            </a:r>
          </a:p>
        </p:txBody>
      </p:sp>
      <p:sp>
        <p:nvSpPr>
          <p:cNvPr id="10" name="TextBox 9">
            <a:extLst>
              <a:ext uri="{FF2B5EF4-FFF2-40B4-BE49-F238E27FC236}">
                <a16:creationId xmlns:a16="http://schemas.microsoft.com/office/drawing/2014/main" id="{073F7B16-5E1C-DE91-9453-55A7B3FBC6BD}"/>
              </a:ext>
            </a:extLst>
          </p:cNvPr>
          <p:cNvSpPr txBox="1"/>
          <p:nvPr/>
        </p:nvSpPr>
        <p:spPr>
          <a:xfrm>
            <a:off x="7627785" y="1971082"/>
            <a:ext cx="900914" cy="338554"/>
          </a:xfrm>
          <a:prstGeom prst="rect">
            <a:avLst/>
          </a:prstGeom>
          <a:noFill/>
          <a:ln>
            <a:solidFill>
              <a:schemeClr val="tx1"/>
            </a:solidFill>
          </a:ln>
        </p:spPr>
        <p:txBody>
          <a:bodyPr wrap="square" rtlCol="0">
            <a:spAutoFit/>
          </a:bodyPr>
          <a:lstStyle/>
          <a:p>
            <a:pPr algn="r"/>
            <a:r>
              <a:rPr lang="en-IN" sz="1600" b="1" dirty="0">
                <a:latin typeface="Times New Roman" panose="02020603050405020304" pitchFamily="18" charset="0"/>
                <a:cs typeface="Times New Roman" panose="02020603050405020304" pitchFamily="18" charset="0"/>
              </a:rPr>
              <a:t>Part-2</a:t>
            </a:r>
          </a:p>
        </p:txBody>
      </p:sp>
    </p:spTree>
    <p:extLst>
      <p:ext uri="{BB962C8B-B14F-4D97-AF65-F5344CB8AC3E}">
        <p14:creationId xmlns:p14="http://schemas.microsoft.com/office/powerpoint/2010/main" val="359650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4DB9F-E1C1-E1FD-8A9D-5800693A569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20820F-D142-DFE9-AC47-C87C98BDF064}"/>
              </a:ext>
            </a:extLst>
          </p:cNvPr>
          <p:cNvSpPr>
            <a:spLocks noGrp="1"/>
          </p:cNvSpPr>
          <p:nvPr>
            <p:ph sz="quarter" idx="10"/>
          </p:nvPr>
        </p:nvSpPr>
        <p:spPr>
          <a:xfrm>
            <a:off x="165328" y="849204"/>
            <a:ext cx="12026672" cy="5517085"/>
          </a:xfrm>
        </p:spPr>
        <p:txBody>
          <a:bodyPr>
            <a:normAutofit/>
          </a:bodyPr>
          <a:lstStyle/>
          <a:p>
            <a:pPr marL="0" indent="0">
              <a:lnSpc>
                <a:spcPct val="100000"/>
              </a:lnSpc>
              <a:buNone/>
            </a:pPr>
            <a:r>
              <a:rPr lang="en-US" sz="1800" b="1" dirty="0" err="1">
                <a:solidFill>
                  <a:srgbClr val="992E3A"/>
                </a:solidFill>
                <a:latin typeface="Times New Roman" panose="02020603050405020304" pitchFamily="18" charset="0"/>
                <a:cs typeface="Times New Roman" panose="02020603050405020304" pitchFamily="18" charset="0"/>
              </a:rPr>
              <a:t>Liksov</a:t>
            </a:r>
            <a:r>
              <a:rPr lang="en-US" sz="1800" b="1" dirty="0">
                <a:solidFill>
                  <a:srgbClr val="992E3A"/>
                </a:solidFill>
                <a:latin typeface="Times New Roman" panose="02020603050405020304" pitchFamily="18" charset="0"/>
                <a:cs typeface="Times New Roman" panose="02020603050405020304" pitchFamily="18" charset="0"/>
              </a:rPr>
              <a:t> </a:t>
            </a:r>
            <a:r>
              <a:rPr lang="en-US" sz="1800" b="1" dirty="0" err="1">
                <a:solidFill>
                  <a:srgbClr val="992E3A"/>
                </a:solidFill>
                <a:latin typeface="Times New Roman" panose="02020603050405020304" pitchFamily="18" charset="0"/>
                <a:cs typeface="Times New Roman" panose="02020603050405020304" pitchFamily="18" charset="0"/>
              </a:rPr>
              <a:t>Substituion</a:t>
            </a:r>
            <a:r>
              <a:rPr lang="en-US" sz="1800" b="1" dirty="0">
                <a:solidFill>
                  <a:srgbClr val="992E3A"/>
                </a:solidFill>
                <a:latin typeface="Times New Roman" panose="02020603050405020304" pitchFamily="18" charset="0"/>
                <a:cs typeface="Times New Roman" panose="02020603050405020304" pitchFamily="18" charset="0"/>
              </a:rPr>
              <a:t> Principle</a:t>
            </a:r>
            <a:r>
              <a:rPr lang="en-US" sz="1800" dirty="0">
                <a:latin typeface="Times New Roman" panose="02020603050405020304" pitchFamily="18" charset="0"/>
                <a:cs typeface="Times New Roman" panose="02020603050405020304" pitchFamily="18" charset="0"/>
              </a:rPr>
              <a:t> tells us about Derived or Child  classes must be substitutable for their base or parent classes.</a:t>
            </a:r>
          </a:p>
          <a:p>
            <a:pPr marL="0" indent="0">
              <a:lnSpc>
                <a:spcPct val="100000"/>
              </a:lnSpc>
              <a:buNone/>
            </a:pPr>
            <a:r>
              <a:rPr lang="en-US" sz="1800" dirty="0">
                <a:latin typeface="Times New Roman" panose="02020603050405020304" pitchFamily="18" charset="0"/>
                <a:cs typeface="Times New Roman" panose="02020603050405020304" pitchFamily="18" charset="0"/>
              </a:rPr>
              <a:t>This principle ensures that any class that is the child of a parent class should be usable in place of its parent without any unexpected behavior.</a:t>
            </a:r>
          </a:p>
          <a:p>
            <a:pPr marL="0" indent="0">
              <a:lnSpc>
                <a:spcPct val="100000"/>
              </a:lnSpc>
              <a:buNone/>
            </a:pPr>
            <a:r>
              <a:rPr lang="en-US" sz="1800" dirty="0">
                <a:latin typeface="Times New Roman" panose="02020603050405020304" pitchFamily="18" charset="0"/>
                <a:cs typeface="Times New Roman" panose="02020603050405020304" pitchFamily="18" charset="0"/>
              </a:rPr>
              <a:t>In C++ terms this means that if you have a base class and a derived class, then you should be able to use an object of the derived class anywhere you use an object of the base class without unexpected behavior or errors.</a:t>
            </a:r>
          </a:p>
          <a:p>
            <a:pPr marL="0" indent="0">
              <a:lnSpc>
                <a:spcPct val="100000"/>
              </a:lnSpc>
              <a:buNone/>
            </a:pPr>
            <a:r>
              <a:rPr lang="en-US" sz="1800" b="1" kern="100" dirty="0">
                <a:solidFill>
                  <a:srgbClr val="992E3A"/>
                </a:solidFill>
                <a:effectLst/>
                <a:latin typeface="Times New Roman"/>
                <a:ea typeface="Aptos" panose="020B0004020202020204" pitchFamily="34" charset="0"/>
                <a:cs typeface="Times New Roman"/>
              </a:rPr>
              <a:t>Key Requirements for LSP:</a:t>
            </a:r>
          </a:p>
          <a:p>
            <a:pPr marL="342900" indent="-342900">
              <a:lnSpc>
                <a:spcPct val="100000"/>
              </a:lnSpc>
              <a:buAutoNum type="arabicPeriod"/>
            </a:pPr>
            <a:r>
              <a:rPr lang="en-US" sz="1800" dirty="0">
                <a:latin typeface="Times New Roman" panose="02020603050405020304" pitchFamily="18" charset="0"/>
                <a:cs typeface="Times New Roman" panose="02020603050405020304" pitchFamily="18" charset="0"/>
              </a:rPr>
              <a:t>Method behavior in the subclass must match the expectations set by the base class.</a:t>
            </a:r>
          </a:p>
          <a:p>
            <a:pPr marL="342900" indent="-342900">
              <a:lnSpc>
                <a:spcPct val="100000"/>
              </a:lnSpc>
              <a:buAutoNum type="arabicPeriod"/>
            </a:pPr>
            <a:r>
              <a:rPr lang="en-US" sz="1800" dirty="0">
                <a:latin typeface="Times New Roman" panose="02020603050405020304" pitchFamily="18" charset="0"/>
                <a:cs typeface="Times New Roman" panose="02020603050405020304" pitchFamily="18" charset="0"/>
              </a:rPr>
              <a:t>Preconditions should not be strengthened in a subclass.</a:t>
            </a:r>
          </a:p>
          <a:p>
            <a:pPr marL="342900" indent="-342900">
              <a:lnSpc>
                <a:spcPct val="100000"/>
              </a:lnSpc>
              <a:buAutoNum type="arabicPeriod"/>
            </a:pPr>
            <a:r>
              <a:rPr lang="en-US" sz="1800" dirty="0">
                <a:latin typeface="Times New Roman" panose="02020603050405020304" pitchFamily="18" charset="0"/>
                <a:cs typeface="Times New Roman" panose="02020603050405020304" pitchFamily="18" charset="0"/>
              </a:rPr>
              <a:t>Postconditions should be weakened in a subclass.</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6125C67-458B-95D9-EB80-6E65B066BC4B}"/>
              </a:ext>
            </a:extLst>
          </p:cNvPr>
          <p:cNvSpPr>
            <a:spLocks noGrp="1"/>
          </p:cNvSpPr>
          <p:nvPr>
            <p:ph type="title"/>
          </p:nvPr>
        </p:nvSpPr>
        <p:spPr>
          <a:xfrm>
            <a:off x="135806" y="386706"/>
            <a:ext cx="11138025" cy="526506"/>
          </a:xfrm>
        </p:spPr>
        <p:txBody>
          <a:bodyPr>
            <a:normAutofit fontScale="90000"/>
          </a:bodyPr>
          <a:lstStyle/>
          <a:p>
            <a:pPr>
              <a:lnSpc>
                <a:spcPct val="100000"/>
              </a:lnSpc>
            </a:pPr>
            <a:r>
              <a:rPr lang="en-US" sz="3100" b="1" dirty="0">
                <a:solidFill>
                  <a:srgbClr val="992E3A"/>
                </a:solidFill>
                <a:latin typeface="Times New Roman" panose="02020603050405020304" pitchFamily="18" charset="0"/>
                <a:cs typeface="Times New Roman" panose="02020603050405020304" pitchFamily="18" charset="0"/>
              </a:rPr>
              <a:t>3. </a:t>
            </a:r>
            <a:r>
              <a:rPr lang="en-US" sz="3100" b="1" dirty="0" err="1">
                <a:solidFill>
                  <a:srgbClr val="992E3A"/>
                </a:solidFill>
                <a:latin typeface="Times New Roman" panose="02020603050405020304" pitchFamily="18" charset="0"/>
                <a:cs typeface="Times New Roman" panose="02020603050405020304" pitchFamily="18" charset="0"/>
              </a:rPr>
              <a:t>Liksov</a:t>
            </a:r>
            <a:r>
              <a:rPr lang="en-US" sz="3100" b="1" dirty="0">
                <a:solidFill>
                  <a:srgbClr val="992E3A"/>
                </a:solidFill>
                <a:latin typeface="Times New Roman" panose="02020603050405020304" pitchFamily="18" charset="0"/>
                <a:cs typeface="Times New Roman" panose="02020603050405020304" pitchFamily="18" charset="0"/>
              </a:rPr>
              <a:t> Substitution Principle </a:t>
            </a:r>
            <a:br>
              <a:rPr lang="en-US" sz="2800" b="1" dirty="0">
                <a:solidFill>
                  <a:srgbClr val="992E3A"/>
                </a:solidFill>
                <a:latin typeface="Times New Roman" panose="02020603050405020304" pitchFamily="18" charset="0"/>
                <a:cs typeface="Times New Roman" panose="02020603050405020304" pitchFamily="18" charset="0"/>
              </a:rPr>
            </a:br>
            <a:endParaRPr lang="en-US" sz="28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58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57BF9-969F-D6D5-EB77-0427CAF28C3F}"/>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867DEE-BB3C-4DA9-B4F2-171B4093EEC1}"/>
              </a:ext>
            </a:extLst>
          </p:cNvPr>
          <p:cNvSpPr>
            <a:spLocks noGrp="1"/>
          </p:cNvSpPr>
          <p:nvPr>
            <p:ph sz="quarter" idx="10"/>
          </p:nvPr>
        </p:nvSpPr>
        <p:spPr>
          <a:xfrm>
            <a:off x="165328" y="849204"/>
            <a:ext cx="12026672" cy="5517085"/>
          </a:xfrm>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lnSpc>
                <a:spcPct val="120000"/>
              </a:lnSpc>
              <a:buNone/>
            </a:pPr>
            <a:endParaRPr lang="en-US" sz="1800" kern="100" dirty="0">
              <a:effectLst/>
              <a:latin typeface="Times New Roman"/>
              <a:ea typeface="Aptos" panose="020B0004020202020204" pitchFamily="34" charset="0"/>
              <a:cs typeface="Times New Roman"/>
            </a:endParaRPr>
          </a:p>
        </p:txBody>
      </p:sp>
      <p:sp>
        <p:nvSpPr>
          <p:cNvPr id="6" name="Title 2">
            <a:extLst>
              <a:ext uri="{FF2B5EF4-FFF2-40B4-BE49-F238E27FC236}">
                <a16:creationId xmlns:a16="http://schemas.microsoft.com/office/drawing/2014/main" id="{93A705DA-7510-B475-2A68-54756994A745}"/>
              </a:ext>
            </a:extLst>
          </p:cNvPr>
          <p:cNvSpPr>
            <a:spLocks noGrp="1"/>
          </p:cNvSpPr>
          <p:nvPr>
            <p:ph type="title"/>
          </p:nvPr>
        </p:nvSpPr>
        <p:spPr>
          <a:xfrm>
            <a:off x="125974" y="386706"/>
            <a:ext cx="11138025" cy="526506"/>
          </a:xfrm>
        </p:spPr>
        <p:txBody>
          <a:bodyPr>
            <a:normAutofit fontScale="90000"/>
          </a:bodyPr>
          <a:lstStyle/>
          <a:p>
            <a:pPr>
              <a:lnSpc>
                <a:spcPct val="100000"/>
              </a:lnSpc>
            </a:pPr>
            <a:r>
              <a:rPr lang="en-US" sz="3100" b="1" dirty="0">
                <a:solidFill>
                  <a:srgbClr val="992E3A"/>
                </a:solidFill>
                <a:latin typeface="Times New Roman" panose="02020603050405020304" pitchFamily="18" charset="0"/>
                <a:cs typeface="Times New Roman" panose="02020603050405020304" pitchFamily="18" charset="0"/>
              </a:rPr>
              <a:t>3. </a:t>
            </a:r>
            <a:r>
              <a:rPr lang="en-US" sz="3100" b="1" dirty="0" err="1">
                <a:solidFill>
                  <a:srgbClr val="992E3A"/>
                </a:solidFill>
                <a:latin typeface="Times New Roman" panose="02020603050405020304" pitchFamily="18" charset="0"/>
                <a:cs typeface="Times New Roman" panose="02020603050405020304" pitchFamily="18" charset="0"/>
              </a:rPr>
              <a:t>Liksov</a:t>
            </a:r>
            <a:r>
              <a:rPr lang="en-US" sz="3100" b="1" dirty="0">
                <a:solidFill>
                  <a:srgbClr val="992E3A"/>
                </a:solidFill>
                <a:latin typeface="Times New Roman" panose="02020603050405020304" pitchFamily="18" charset="0"/>
                <a:cs typeface="Times New Roman" panose="02020603050405020304" pitchFamily="18" charset="0"/>
              </a:rPr>
              <a:t> Substitution Principle </a:t>
            </a:r>
            <a:br>
              <a:rPr lang="en-US" sz="2800" b="1" dirty="0">
                <a:solidFill>
                  <a:srgbClr val="992E3A"/>
                </a:solidFill>
                <a:latin typeface="Times New Roman" panose="02020603050405020304" pitchFamily="18" charset="0"/>
                <a:cs typeface="Times New Roman" panose="02020603050405020304" pitchFamily="18" charset="0"/>
              </a:rPr>
            </a:br>
            <a:endParaRPr lang="en-US" sz="2800" b="1" dirty="0">
              <a:solidFill>
                <a:srgbClr val="992E3A"/>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DEC2B42-3C68-9B6A-C287-D76AFEB3859B}"/>
              </a:ext>
            </a:extLst>
          </p:cNvPr>
          <p:cNvSpPr txBox="1"/>
          <p:nvPr/>
        </p:nvSpPr>
        <p:spPr>
          <a:xfrm>
            <a:off x="283316" y="988411"/>
            <a:ext cx="1051708" cy="584775"/>
          </a:xfrm>
          <a:prstGeom prst="rect">
            <a:avLst/>
          </a:prstGeom>
          <a:noFill/>
          <a:ln>
            <a:solidFill>
              <a:schemeClr val="tx1"/>
            </a:solidFill>
          </a:ln>
        </p:spPr>
        <p:txBody>
          <a:bodyPr wrap="square" rtlCol="0">
            <a:spAutoFit/>
          </a:bodyPr>
          <a:lstStyle/>
          <a:p>
            <a:r>
              <a:rPr lang="en-US" sz="1600" b="1" kern="100">
                <a:effectLst/>
                <a:latin typeface="Times New Roman"/>
                <a:ea typeface="Aptos" panose="020B0004020202020204" pitchFamily="34" charset="0"/>
                <a:cs typeface="Times New Roman"/>
              </a:rPr>
              <a:t>Example:-</a:t>
            </a:r>
            <a:endParaRPr lang="en-IN" sz="1600" dirty="0"/>
          </a:p>
        </p:txBody>
      </p:sp>
      <p:pic>
        <p:nvPicPr>
          <p:cNvPr id="8" name="Picture 7">
            <a:extLst>
              <a:ext uri="{FF2B5EF4-FFF2-40B4-BE49-F238E27FC236}">
                <a16:creationId xmlns:a16="http://schemas.microsoft.com/office/drawing/2014/main" id="{10B2EBF1-0CA5-66D7-6159-FF7BA4146E22}"/>
              </a:ext>
            </a:extLst>
          </p:cNvPr>
          <p:cNvPicPr>
            <a:picLocks noChangeAspect="1"/>
          </p:cNvPicPr>
          <p:nvPr/>
        </p:nvPicPr>
        <p:blipFill>
          <a:blip r:embed="rId2"/>
          <a:stretch>
            <a:fillRect/>
          </a:stretch>
        </p:blipFill>
        <p:spPr>
          <a:xfrm>
            <a:off x="283316" y="1326115"/>
            <a:ext cx="5297632" cy="4627271"/>
          </a:xfrm>
          <a:prstGeom prst="rect">
            <a:avLst/>
          </a:prstGeom>
        </p:spPr>
      </p:pic>
      <p:sp>
        <p:nvSpPr>
          <p:cNvPr id="10" name="TextBox 9">
            <a:extLst>
              <a:ext uri="{FF2B5EF4-FFF2-40B4-BE49-F238E27FC236}">
                <a16:creationId xmlns:a16="http://schemas.microsoft.com/office/drawing/2014/main" id="{624BDFC4-56DF-C4BC-069C-CF9CD7A47C7F}"/>
              </a:ext>
            </a:extLst>
          </p:cNvPr>
          <p:cNvSpPr txBox="1"/>
          <p:nvPr/>
        </p:nvSpPr>
        <p:spPr>
          <a:xfrm>
            <a:off x="7226706" y="988411"/>
            <a:ext cx="893166" cy="584775"/>
          </a:xfrm>
          <a:prstGeom prst="rect">
            <a:avLst/>
          </a:prstGeom>
          <a:noFill/>
          <a:ln>
            <a:solidFill>
              <a:schemeClr val="tx1"/>
            </a:solidFill>
          </a:ln>
        </p:spPr>
        <p:txBody>
          <a:bodyPr wrap="square" rtlCol="0">
            <a:spAutoFit/>
          </a:bodyPr>
          <a:lstStyle/>
          <a:p>
            <a:r>
              <a:rPr lang="en-US" sz="1600" b="1" dirty="0">
                <a:latin typeface="Times New Roman" panose="02020603050405020304" pitchFamily="18" charset="0"/>
                <a:cs typeface="Times New Roman" panose="02020603050405020304" pitchFamily="18" charset="0"/>
              </a:rPr>
              <a:t>Output:-  </a:t>
            </a:r>
            <a:r>
              <a:rPr lang="en-US" sz="1600" b="1" dirty="0"/>
              <a:t>  </a:t>
            </a:r>
          </a:p>
        </p:txBody>
      </p:sp>
      <p:pic>
        <p:nvPicPr>
          <p:cNvPr id="13" name="Picture 12">
            <a:extLst>
              <a:ext uri="{FF2B5EF4-FFF2-40B4-BE49-F238E27FC236}">
                <a16:creationId xmlns:a16="http://schemas.microsoft.com/office/drawing/2014/main" id="{615B577A-88D2-39A8-89AA-E3CB4BC907CE}"/>
              </a:ext>
            </a:extLst>
          </p:cNvPr>
          <p:cNvPicPr>
            <a:picLocks noChangeAspect="1"/>
          </p:cNvPicPr>
          <p:nvPr/>
        </p:nvPicPr>
        <p:blipFill>
          <a:blip r:embed="rId3"/>
          <a:stretch>
            <a:fillRect/>
          </a:stretch>
        </p:blipFill>
        <p:spPr>
          <a:xfrm>
            <a:off x="7226706" y="1326115"/>
            <a:ext cx="4576416" cy="1863699"/>
          </a:xfrm>
          <a:prstGeom prst="rect">
            <a:avLst/>
          </a:prstGeom>
        </p:spPr>
      </p:pic>
    </p:spTree>
    <p:extLst>
      <p:ext uri="{BB962C8B-B14F-4D97-AF65-F5344CB8AC3E}">
        <p14:creationId xmlns:p14="http://schemas.microsoft.com/office/powerpoint/2010/main" val="3130898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39103-B586-2A9B-7F45-66C87AC7E16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91C900-35B1-8450-4474-D2EBB94FF905}"/>
              </a:ext>
            </a:extLst>
          </p:cNvPr>
          <p:cNvSpPr>
            <a:spLocks noGrp="1"/>
          </p:cNvSpPr>
          <p:nvPr>
            <p:ph sz="quarter" idx="10"/>
          </p:nvPr>
        </p:nvSpPr>
        <p:spPr>
          <a:xfrm>
            <a:off x="165328" y="849204"/>
            <a:ext cx="12026672" cy="5517085"/>
          </a:xfrm>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lnSpc>
                <a:spcPct val="120000"/>
              </a:lnSpc>
              <a:buNone/>
            </a:pPr>
            <a:endParaRPr lang="en-US" sz="1800" kern="100" dirty="0">
              <a:effectLst/>
              <a:latin typeface="Times New Roman"/>
              <a:ea typeface="Aptos" panose="020B0004020202020204" pitchFamily="34" charset="0"/>
              <a:cs typeface="Times New Roman"/>
            </a:endParaRPr>
          </a:p>
        </p:txBody>
      </p:sp>
      <p:sp>
        <p:nvSpPr>
          <p:cNvPr id="6" name="Title 2">
            <a:extLst>
              <a:ext uri="{FF2B5EF4-FFF2-40B4-BE49-F238E27FC236}">
                <a16:creationId xmlns:a16="http://schemas.microsoft.com/office/drawing/2014/main" id="{29B39002-11B1-9240-ED22-1610ADEF17E1}"/>
              </a:ext>
            </a:extLst>
          </p:cNvPr>
          <p:cNvSpPr>
            <a:spLocks noGrp="1"/>
          </p:cNvSpPr>
          <p:nvPr>
            <p:ph type="title"/>
          </p:nvPr>
        </p:nvSpPr>
        <p:spPr>
          <a:xfrm>
            <a:off x="125974" y="386706"/>
            <a:ext cx="11138025" cy="526506"/>
          </a:xfrm>
        </p:spPr>
        <p:txBody>
          <a:bodyPr>
            <a:normAutofit fontScale="90000"/>
          </a:bodyPr>
          <a:lstStyle/>
          <a:p>
            <a:pPr>
              <a:lnSpc>
                <a:spcPct val="100000"/>
              </a:lnSpc>
            </a:pPr>
            <a:r>
              <a:rPr lang="en-US" sz="3100" b="1" dirty="0">
                <a:solidFill>
                  <a:srgbClr val="992E3A"/>
                </a:solidFill>
                <a:latin typeface="Times New Roman" panose="02020603050405020304" pitchFamily="18" charset="0"/>
                <a:cs typeface="Times New Roman" panose="02020603050405020304" pitchFamily="18" charset="0"/>
              </a:rPr>
              <a:t>4. Interface Segregation Principle </a:t>
            </a:r>
            <a:br>
              <a:rPr lang="en-US" sz="2800" b="1" dirty="0">
                <a:solidFill>
                  <a:srgbClr val="992E3A"/>
                </a:solidFill>
                <a:latin typeface="Times New Roman" panose="02020603050405020304" pitchFamily="18" charset="0"/>
                <a:cs typeface="Times New Roman" panose="02020603050405020304" pitchFamily="18" charset="0"/>
              </a:rPr>
            </a:br>
            <a:endParaRPr lang="en-US" sz="2800" b="1" dirty="0">
              <a:solidFill>
                <a:srgbClr val="992E3A"/>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F52A76C-3BB7-F498-1DD0-4B816D6DC52A}"/>
              </a:ext>
            </a:extLst>
          </p:cNvPr>
          <p:cNvSpPr txBox="1"/>
          <p:nvPr/>
        </p:nvSpPr>
        <p:spPr>
          <a:xfrm>
            <a:off x="165328" y="913212"/>
            <a:ext cx="11712040" cy="1060547"/>
          </a:xfrm>
          <a:prstGeom prst="rect">
            <a:avLst/>
          </a:prstGeom>
          <a:noFill/>
        </p:spPr>
        <p:txBody>
          <a:bodyPr wrap="square">
            <a:spAutoFit/>
          </a:bodyPr>
          <a:lstStyle/>
          <a:p>
            <a:pPr marL="0" indent="0">
              <a:lnSpc>
                <a:spcPct val="120000"/>
              </a:lnSpc>
              <a:buNone/>
            </a:pPr>
            <a:r>
              <a:rPr lang="en-US" b="1" kern="100" dirty="0">
                <a:solidFill>
                  <a:srgbClr val="992E3A"/>
                </a:solidFill>
                <a:latin typeface="Times New Roman"/>
                <a:ea typeface="Aptos" panose="020B0004020202020204" pitchFamily="34" charset="0"/>
                <a:cs typeface="Times New Roman"/>
              </a:rPr>
              <a:t>I</a:t>
            </a:r>
            <a:r>
              <a:rPr lang="en-US" sz="1800" b="1" kern="100" dirty="0">
                <a:solidFill>
                  <a:srgbClr val="992E3A"/>
                </a:solidFill>
                <a:latin typeface="Times New Roman"/>
                <a:ea typeface="Aptos" panose="020B0004020202020204" pitchFamily="34" charset="0"/>
                <a:cs typeface="Times New Roman"/>
              </a:rPr>
              <a:t>nterface Segregation Principle </a:t>
            </a:r>
            <a:r>
              <a:rPr lang="en-US" sz="1800" kern="100" dirty="0">
                <a:effectLst/>
                <a:latin typeface="Times New Roman"/>
                <a:ea typeface="Aptos" panose="020B0004020202020204" pitchFamily="34" charset="0"/>
                <a:cs typeface="Times New Roman"/>
              </a:rPr>
              <a:t>is the first principle that applies to interfaces instead of classes in SOLID and it is similar to the single responsibility principle. It states that do not force any client to implement an interface which is </a:t>
            </a:r>
            <a:r>
              <a:rPr lang="en-US" kern="100" dirty="0">
                <a:latin typeface="Times New Roman"/>
                <a:ea typeface="Aptos" panose="020B0004020202020204" pitchFamily="34" charset="0"/>
                <a:cs typeface="Times New Roman"/>
              </a:rPr>
              <a:t>irrelevant to them. </a:t>
            </a:r>
          </a:p>
          <a:p>
            <a:pPr marL="0" indent="0">
              <a:lnSpc>
                <a:spcPct val="120000"/>
              </a:lnSpc>
              <a:buNone/>
            </a:pPr>
            <a:r>
              <a:rPr lang="en-US" kern="100" dirty="0">
                <a:latin typeface="Times New Roman"/>
                <a:ea typeface="Aptos" panose="020B0004020202020204" pitchFamily="34" charset="0"/>
                <a:cs typeface="Times New Roman"/>
              </a:rPr>
              <a:t>The main aim is to focus on avoiding fat interface and give preference to many small client- specific interfaces. </a:t>
            </a:r>
            <a:r>
              <a:rPr lang="en-US" sz="1800" kern="100" dirty="0">
                <a:latin typeface="Times New Roman"/>
                <a:ea typeface="Aptos" panose="020B0004020202020204" pitchFamily="34" charset="0"/>
                <a:cs typeface="Times New Roman"/>
              </a:rPr>
              <a:t> </a:t>
            </a:r>
            <a:endParaRPr lang="en-US" sz="1800" kern="100" dirty="0">
              <a:effectLst/>
              <a:latin typeface="Times New Roman"/>
              <a:ea typeface="Aptos" panose="020B0004020202020204" pitchFamily="34" charset="0"/>
              <a:cs typeface="Times New Roman"/>
            </a:endParaRPr>
          </a:p>
        </p:txBody>
      </p:sp>
      <p:sp>
        <p:nvSpPr>
          <p:cNvPr id="11" name="TextBox 10">
            <a:extLst>
              <a:ext uri="{FF2B5EF4-FFF2-40B4-BE49-F238E27FC236}">
                <a16:creationId xmlns:a16="http://schemas.microsoft.com/office/drawing/2014/main" id="{339578C5-8BA3-7732-17B6-E85678635B84}"/>
              </a:ext>
            </a:extLst>
          </p:cNvPr>
          <p:cNvSpPr txBox="1"/>
          <p:nvPr/>
        </p:nvSpPr>
        <p:spPr>
          <a:xfrm>
            <a:off x="322645" y="2077230"/>
            <a:ext cx="1067243" cy="584775"/>
          </a:xfrm>
          <a:prstGeom prst="rect">
            <a:avLst/>
          </a:prstGeom>
          <a:noFill/>
          <a:ln>
            <a:solidFill>
              <a:schemeClr val="tx1"/>
            </a:solidFill>
          </a:ln>
        </p:spPr>
        <p:txBody>
          <a:bodyPr wrap="square" rtlCol="0">
            <a:spAutoFit/>
          </a:bodyPr>
          <a:lstStyle/>
          <a:p>
            <a:r>
              <a:rPr lang="en-US" sz="1600" b="1" kern="100">
                <a:effectLst/>
                <a:latin typeface="Times New Roman"/>
                <a:ea typeface="Aptos" panose="020B0004020202020204" pitchFamily="34" charset="0"/>
                <a:cs typeface="Times New Roman"/>
              </a:rPr>
              <a:t>Example:-</a:t>
            </a:r>
            <a:endParaRPr lang="en-IN" sz="1600" dirty="0"/>
          </a:p>
        </p:txBody>
      </p:sp>
      <p:pic>
        <p:nvPicPr>
          <p:cNvPr id="14" name="Picture 13">
            <a:extLst>
              <a:ext uri="{FF2B5EF4-FFF2-40B4-BE49-F238E27FC236}">
                <a16:creationId xmlns:a16="http://schemas.microsoft.com/office/drawing/2014/main" id="{A107866B-8EB2-A718-DEFE-31D308169418}"/>
              </a:ext>
            </a:extLst>
          </p:cNvPr>
          <p:cNvPicPr>
            <a:picLocks noChangeAspect="1"/>
          </p:cNvPicPr>
          <p:nvPr/>
        </p:nvPicPr>
        <p:blipFill>
          <a:blip r:embed="rId2"/>
          <a:stretch>
            <a:fillRect/>
          </a:stretch>
        </p:blipFill>
        <p:spPr>
          <a:xfrm>
            <a:off x="7763283" y="2436257"/>
            <a:ext cx="3284087" cy="2228934"/>
          </a:xfrm>
          <a:prstGeom prst="rect">
            <a:avLst/>
          </a:prstGeom>
        </p:spPr>
      </p:pic>
      <p:sp>
        <p:nvSpPr>
          <p:cNvPr id="15" name="TextBox 14">
            <a:extLst>
              <a:ext uri="{FF2B5EF4-FFF2-40B4-BE49-F238E27FC236}">
                <a16:creationId xmlns:a16="http://schemas.microsoft.com/office/drawing/2014/main" id="{0737B5B8-C80E-422A-5CD5-ECDC53932D62}"/>
              </a:ext>
            </a:extLst>
          </p:cNvPr>
          <p:cNvSpPr txBox="1"/>
          <p:nvPr/>
        </p:nvSpPr>
        <p:spPr>
          <a:xfrm>
            <a:off x="7781395" y="2066925"/>
            <a:ext cx="905405" cy="584775"/>
          </a:xfrm>
          <a:prstGeom prst="rect">
            <a:avLst/>
          </a:prstGeom>
          <a:noFill/>
          <a:ln>
            <a:solidFill>
              <a:schemeClr val="tx1"/>
            </a:solidFill>
          </a:ln>
        </p:spPr>
        <p:txBody>
          <a:bodyPr wrap="square" rtlCol="0">
            <a:spAutoFit/>
          </a:bodyPr>
          <a:lstStyle/>
          <a:p>
            <a:r>
              <a:rPr lang="en-US" sz="1600" b="1" dirty="0">
                <a:latin typeface="Times New Roman" panose="02020603050405020304" pitchFamily="18" charset="0"/>
                <a:cs typeface="Times New Roman" panose="02020603050405020304" pitchFamily="18" charset="0"/>
              </a:rPr>
              <a:t>Output:-  </a:t>
            </a:r>
            <a:r>
              <a:rPr lang="en-US" sz="1600" b="1" dirty="0"/>
              <a:t>  </a:t>
            </a:r>
          </a:p>
        </p:txBody>
      </p:sp>
      <p:pic>
        <p:nvPicPr>
          <p:cNvPr id="5" name="Picture 4">
            <a:extLst>
              <a:ext uri="{FF2B5EF4-FFF2-40B4-BE49-F238E27FC236}">
                <a16:creationId xmlns:a16="http://schemas.microsoft.com/office/drawing/2014/main" id="{280E3B5D-6F00-51F9-B3FD-DB1FABC0E77A}"/>
              </a:ext>
            </a:extLst>
          </p:cNvPr>
          <p:cNvPicPr>
            <a:picLocks noChangeAspect="1"/>
          </p:cNvPicPr>
          <p:nvPr/>
        </p:nvPicPr>
        <p:blipFill>
          <a:blip r:embed="rId3"/>
          <a:stretch>
            <a:fillRect/>
          </a:stretch>
        </p:blipFill>
        <p:spPr>
          <a:xfrm>
            <a:off x="322645" y="2418833"/>
            <a:ext cx="3403600" cy="3902484"/>
          </a:xfrm>
          <a:prstGeom prst="rect">
            <a:avLst/>
          </a:prstGeom>
        </p:spPr>
      </p:pic>
      <p:pic>
        <p:nvPicPr>
          <p:cNvPr id="12" name="Picture 11">
            <a:extLst>
              <a:ext uri="{FF2B5EF4-FFF2-40B4-BE49-F238E27FC236}">
                <a16:creationId xmlns:a16="http://schemas.microsoft.com/office/drawing/2014/main" id="{90F2B7A5-4181-F6AF-DBAA-F83624085773}"/>
              </a:ext>
            </a:extLst>
          </p:cNvPr>
          <p:cNvPicPr>
            <a:picLocks noChangeAspect="1"/>
          </p:cNvPicPr>
          <p:nvPr/>
        </p:nvPicPr>
        <p:blipFill>
          <a:blip r:embed="rId4"/>
          <a:stretch>
            <a:fillRect/>
          </a:stretch>
        </p:blipFill>
        <p:spPr>
          <a:xfrm>
            <a:off x="4118729" y="2385908"/>
            <a:ext cx="3252070" cy="3902484"/>
          </a:xfrm>
          <a:prstGeom prst="rect">
            <a:avLst/>
          </a:prstGeom>
        </p:spPr>
      </p:pic>
      <p:sp>
        <p:nvSpPr>
          <p:cNvPr id="3" name="TextBox 2">
            <a:extLst>
              <a:ext uri="{FF2B5EF4-FFF2-40B4-BE49-F238E27FC236}">
                <a16:creationId xmlns:a16="http://schemas.microsoft.com/office/drawing/2014/main" id="{45BD627D-9E93-4E88-5E29-E0751709A929}"/>
              </a:ext>
            </a:extLst>
          </p:cNvPr>
          <p:cNvSpPr txBox="1"/>
          <p:nvPr/>
        </p:nvSpPr>
        <p:spPr>
          <a:xfrm>
            <a:off x="2783842" y="2105502"/>
            <a:ext cx="900914" cy="338554"/>
          </a:xfrm>
          <a:prstGeom prst="rect">
            <a:avLst/>
          </a:prstGeom>
          <a:noFill/>
          <a:ln>
            <a:solidFill>
              <a:schemeClr val="tx1"/>
            </a:solidFill>
          </a:ln>
        </p:spPr>
        <p:txBody>
          <a:bodyPr wrap="square" rtlCol="0">
            <a:spAutoFit/>
          </a:bodyPr>
          <a:lstStyle/>
          <a:p>
            <a:pPr algn="r"/>
            <a:r>
              <a:rPr lang="en-IN" sz="1600" b="1" dirty="0">
                <a:latin typeface="Times New Roman" panose="02020603050405020304" pitchFamily="18" charset="0"/>
                <a:cs typeface="Times New Roman" panose="02020603050405020304" pitchFamily="18" charset="0"/>
              </a:rPr>
              <a:t>Part-1</a:t>
            </a:r>
          </a:p>
        </p:txBody>
      </p:sp>
      <p:sp>
        <p:nvSpPr>
          <p:cNvPr id="7" name="TextBox 6">
            <a:extLst>
              <a:ext uri="{FF2B5EF4-FFF2-40B4-BE49-F238E27FC236}">
                <a16:creationId xmlns:a16="http://schemas.microsoft.com/office/drawing/2014/main" id="{C66B874F-F62D-29D9-62DC-63E140C09BE4}"/>
              </a:ext>
            </a:extLst>
          </p:cNvPr>
          <p:cNvSpPr txBox="1"/>
          <p:nvPr/>
        </p:nvSpPr>
        <p:spPr>
          <a:xfrm>
            <a:off x="6445723" y="2047354"/>
            <a:ext cx="900914" cy="338554"/>
          </a:xfrm>
          <a:prstGeom prst="rect">
            <a:avLst/>
          </a:prstGeom>
          <a:noFill/>
          <a:ln>
            <a:solidFill>
              <a:schemeClr val="tx1"/>
            </a:solidFill>
          </a:ln>
        </p:spPr>
        <p:txBody>
          <a:bodyPr wrap="square" rtlCol="0">
            <a:spAutoFit/>
          </a:bodyPr>
          <a:lstStyle/>
          <a:p>
            <a:pPr algn="r"/>
            <a:r>
              <a:rPr lang="en-IN" sz="1600" b="1" dirty="0">
                <a:latin typeface="Times New Roman" panose="02020603050405020304" pitchFamily="18" charset="0"/>
                <a:cs typeface="Times New Roman" panose="02020603050405020304" pitchFamily="18" charset="0"/>
              </a:rPr>
              <a:t>Part-2</a:t>
            </a:r>
          </a:p>
        </p:txBody>
      </p:sp>
    </p:spTree>
    <p:extLst>
      <p:ext uri="{BB962C8B-B14F-4D97-AF65-F5344CB8AC3E}">
        <p14:creationId xmlns:p14="http://schemas.microsoft.com/office/powerpoint/2010/main" val="2404552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F91C5-9988-203F-D2DD-F34BC9840EE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FB6198-42FB-B815-A7CF-A8D7523201F8}"/>
              </a:ext>
            </a:extLst>
          </p:cNvPr>
          <p:cNvSpPr>
            <a:spLocks noGrp="1"/>
          </p:cNvSpPr>
          <p:nvPr>
            <p:ph sz="quarter" idx="10"/>
          </p:nvPr>
        </p:nvSpPr>
        <p:spPr>
          <a:xfrm>
            <a:off x="165328" y="849204"/>
            <a:ext cx="12026672" cy="5517085"/>
          </a:xfrm>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lnSpc>
                <a:spcPct val="120000"/>
              </a:lnSpc>
              <a:buNone/>
            </a:pPr>
            <a:endParaRPr lang="en-US" sz="1800" kern="100" dirty="0">
              <a:effectLst/>
              <a:latin typeface="Times New Roman"/>
              <a:ea typeface="Aptos" panose="020B0004020202020204" pitchFamily="34" charset="0"/>
              <a:cs typeface="Times New Roman"/>
            </a:endParaRPr>
          </a:p>
        </p:txBody>
      </p:sp>
      <p:sp>
        <p:nvSpPr>
          <p:cNvPr id="6" name="Title 2">
            <a:extLst>
              <a:ext uri="{FF2B5EF4-FFF2-40B4-BE49-F238E27FC236}">
                <a16:creationId xmlns:a16="http://schemas.microsoft.com/office/drawing/2014/main" id="{2F4919A7-F914-4CC5-741F-450C366272CC}"/>
              </a:ext>
            </a:extLst>
          </p:cNvPr>
          <p:cNvSpPr>
            <a:spLocks noGrp="1"/>
          </p:cNvSpPr>
          <p:nvPr>
            <p:ph type="title"/>
          </p:nvPr>
        </p:nvSpPr>
        <p:spPr>
          <a:xfrm>
            <a:off x="125974" y="386706"/>
            <a:ext cx="11138025" cy="526506"/>
          </a:xfrm>
        </p:spPr>
        <p:txBody>
          <a:bodyPr>
            <a:normAutofit fontScale="90000"/>
          </a:bodyPr>
          <a:lstStyle/>
          <a:p>
            <a:pPr>
              <a:lnSpc>
                <a:spcPct val="100000"/>
              </a:lnSpc>
            </a:pPr>
            <a:r>
              <a:rPr lang="en-US" sz="3100" b="1" dirty="0">
                <a:solidFill>
                  <a:srgbClr val="992E3A"/>
                </a:solidFill>
                <a:latin typeface="Times New Roman" panose="02020603050405020304" pitchFamily="18" charset="0"/>
                <a:cs typeface="Times New Roman" panose="02020603050405020304" pitchFamily="18" charset="0"/>
              </a:rPr>
              <a:t>5. Dependency Inversion Principle </a:t>
            </a:r>
            <a:br>
              <a:rPr lang="en-US" sz="2800" b="1" dirty="0">
                <a:solidFill>
                  <a:srgbClr val="992E3A"/>
                </a:solidFill>
                <a:latin typeface="Times New Roman" panose="02020603050405020304" pitchFamily="18" charset="0"/>
                <a:cs typeface="Times New Roman" panose="02020603050405020304" pitchFamily="18" charset="0"/>
              </a:rPr>
            </a:br>
            <a:endParaRPr lang="en-US" sz="2800" b="1" dirty="0">
              <a:solidFill>
                <a:srgbClr val="992E3A"/>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FD1D2F0-01DA-72EC-DB1D-141CC21A7013}"/>
              </a:ext>
            </a:extLst>
          </p:cNvPr>
          <p:cNvSpPr txBox="1"/>
          <p:nvPr/>
        </p:nvSpPr>
        <p:spPr>
          <a:xfrm>
            <a:off x="165328" y="913212"/>
            <a:ext cx="11712040" cy="1060547"/>
          </a:xfrm>
          <a:prstGeom prst="rect">
            <a:avLst/>
          </a:prstGeom>
          <a:noFill/>
        </p:spPr>
        <p:txBody>
          <a:bodyPr wrap="square">
            <a:spAutoFit/>
          </a:bodyPr>
          <a:lstStyle/>
          <a:p>
            <a:pPr marL="0" indent="0">
              <a:lnSpc>
                <a:spcPct val="120000"/>
              </a:lnSpc>
              <a:buNone/>
            </a:pPr>
            <a:r>
              <a:rPr lang="en-US" sz="1800" b="1" kern="100" dirty="0">
                <a:solidFill>
                  <a:srgbClr val="992E3A"/>
                </a:solidFill>
                <a:latin typeface="Times New Roman"/>
                <a:ea typeface="Aptos" panose="020B0004020202020204" pitchFamily="34" charset="0"/>
                <a:cs typeface="Times New Roman"/>
              </a:rPr>
              <a:t>Dependency Inversion Principle </a:t>
            </a:r>
            <a:r>
              <a:rPr lang="en-US" sz="1800" kern="100" dirty="0">
                <a:effectLst/>
                <a:latin typeface="Times New Roman"/>
                <a:ea typeface="Aptos" panose="020B0004020202020204" pitchFamily="34" charset="0"/>
                <a:cs typeface="Times New Roman"/>
              </a:rPr>
              <a:t>states that High level modules should not depend on low level modules. Both should depend on abstractions.  </a:t>
            </a:r>
          </a:p>
          <a:p>
            <a:pPr marL="0" indent="0">
              <a:lnSpc>
                <a:spcPct val="120000"/>
              </a:lnSpc>
              <a:buNone/>
            </a:pPr>
            <a:r>
              <a:rPr lang="en-US" kern="100" dirty="0">
                <a:latin typeface="Times New Roman"/>
                <a:ea typeface="Aptos" panose="020B0004020202020204" pitchFamily="34" charset="0"/>
                <a:cs typeface="Times New Roman"/>
              </a:rPr>
              <a:t>Abstractions should not depend on details, details should depend on abstractions. </a:t>
            </a:r>
            <a:r>
              <a:rPr lang="en-US" sz="1800" kern="100" dirty="0">
                <a:latin typeface="Times New Roman"/>
                <a:ea typeface="Aptos" panose="020B0004020202020204" pitchFamily="34" charset="0"/>
                <a:cs typeface="Times New Roman"/>
              </a:rPr>
              <a:t> </a:t>
            </a:r>
            <a:endParaRPr lang="en-US" sz="1800" kern="100" dirty="0">
              <a:effectLst/>
              <a:latin typeface="Times New Roman"/>
              <a:ea typeface="Aptos" panose="020B0004020202020204" pitchFamily="34" charset="0"/>
              <a:cs typeface="Times New Roman"/>
            </a:endParaRPr>
          </a:p>
        </p:txBody>
      </p:sp>
      <p:sp>
        <p:nvSpPr>
          <p:cNvPr id="11" name="TextBox 10">
            <a:extLst>
              <a:ext uri="{FF2B5EF4-FFF2-40B4-BE49-F238E27FC236}">
                <a16:creationId xmlns:a16="http://schemas.microsoft.com/office/drawing/2014/main" id="{AD3149B3-46B2-8C27-95F7-3031F5D11DE0}"/>
              </a:ext>
            </a:extLst>
          </p:cNvPr>
          <p:cNvSpPr txBox="1"/>
          <p:nvPr/>
        </p:nvSpPr>
        <p:spPr>
          <a:xfrm>
            <a:off x="322645" y="2047354"/>
            <a:ext cx="1076387" cy="584775"/>
          </a:xfrm>
          <a:prstGeom prst="rect">
            <a:avLst/>
          </a:prstGeom>
          <a:noFill/>
          <a:ln>
            <a:solidFill>
              <a:schemeClr val="tx1"/>
            </a:solidFill>
          </a:ln>
        </p:spPr>
        <p:txBody>
          <a:bodyPr wrap="square" rtlCol="0">
            <a:spAutoFit/>
          </a:bodyPr>
          <a:lstStyle/>
          <a:p>
            <a:r>
              <a:rPr lang="en-US" sz="1600" b="1" kern="100">
                <a:effectLst/>
                <a:latin typeface="Times New Roman"/>
                <a:ea typeface="Aptos" panose="020B0004020202020204" pitchFamily="34" charset="0"/>
                <a:cs typeface="Times New Roman"/>
              </a:rPr>
              <a:t>Example:-</a:t>
            </a:r>
            <a:endParaRPr lang="en-IN" sz="1600" dirty="0"/>
          </a:p>
        </p:txBody>
      </p:sp>
      <p:sp>
        <p:nvSpPr>
          <p:cNvPr id="15" name="TextBox 14">
            <a:extLst>
              <a:ext uri="{FF2B5EF4-FFF2-40B4-BE49-F238E27FC236}">
                <a16:creationId xmlns:a16="http://schemas.microsoft.com/office/drawing/2014/main" id="{535D0589-D8D5-4718-F83F-B0F4C875C092}"/>
              </a:ext>
            </a:extLst>
          </p:cNvPr>
          <p:cNvSpPr txBox="1"/>
          <p:nvPr/>
        </p:nvSpPr>
        <p:spPr>
          <a:xfrm>
            <a:off x="8397810" y="2081683"/>
            <a:ext cx="907189" cy="584775"/>
          </a:xfrm>
          <a:prstGeom prst="rect">
            <a:avLst/>
          </a:prstGeom>
          <a:noFill/>
          <a:ln>
            <a:solidFill>
              <a:schemeClr val="tx1"/>
            </a:solidFill>
          </a:ln>
        </p:spPr>
        <p:txBody>
          <a:bodyPr wrap="square" rtlCol="0">
            <a:spAutoFit/>
          </a:bodyPr>
          <a:lstStyle/>
          <a:p>
            <a:r>
              <a:rPr lang="en-US" sz="1600" b="1" dirty="0">
                <a:latin typeface="Times New Roman" panose="02020603050405020304" pitchFamily="18" charset="0"/>
                <a:cs typeface="Times New Roman" panose="02020603050405020304" pitchFamily="18" charset="0"/>
              </a:rPr>
              <a:t>Output:-  </a:t>
            </a:r>
            <a:r>
              <a:rPr lang="en-US" sz="1600" b="1" dirty="0"/>
              <a:t>  </a:t>
            </a:r>
          </a:p>
        </p:txBody>
      </p:sp>
      <p:pic>
        <p:nvPicPr>
          <p:cNvPr id="8" name="Picture 7">
            <a:extLst>
              <a:ext uri="{FF2B5EF4-FFF2-40B4-BE49-F238E27FC236}">
                <a16:creationId xmlns:a16="http://schemas.microsoft.com/office/drawing/2014/main" id="{BF3809C7-66D1-11FC-1140-395D6715EE00}"/>
              </a:ext>
            </a:extLst>
          </p:cNvPr>
          <p:cNvPicPr>
            <a:picLocks noChangeAspect="1"/>
          </p:cNvPicPr>
          <p:nvPr/>
        </p:nvPicPr>
        <p:blipFill>
          <a:blip r:embed="rId2"/>
          <a:stretch>
            <a:fillRect/>
          </a:stretch>
        </p:blipFill>
        <p:spPr>
          <a:xfrm>
            <a:off x="8407977" y="2418833"/>
            <a:ext cx="3306034" cy="932136"/>
          </a:xfrm>
          <a:prstGeom prst="rect">
            <a:avLst/>
          </a:prstGeom>
        </p:spPr>
      </p:pic>
      <p:pic>
        <p:nvPicPr>
          <p:cNvPr id="7" name="Picture 6">
            <a:extLst>
              <a:ext uri="{FF2B5EF4-FFF2-40B4-BE49-F238E27FC236}">
                <a16:creationId xmlns:a16="http://schemas.microsoft.com/office/drawing/2014/main" id="{734FE7BE-8F66-7D04-D103-096A48C26D6A}"/>
              </a:ext>
            </a:extLst>
          </p:cNvPr>
          <p:cNvPicPr>
            <a:picLocks noChangeAspect="1"/>
          </p:cNvPicPr>
          <p:nvPr/>
        </p:nvPicPr>
        <p:blipFill>
          <a:blip r:embed="rId3"/>
          <a:stretch>
            <a:fillRect/>
          </a:stretch>
        </p:blipFill>
        <p:spPr>
          <a:xfrm>
            <a:off x="314632" y="2418833"/>
            <a:ext cx="4345062" cy="2801997"/>
          </a:xfrm>
          <a:prstGeom prst="rect">
            <a:avLst/>
          </a:prstGeom>
        </p:spPr>
      </p:pic>
      <p:sp>
        <p:nvSpPr>
          <p:cNvPr id="10" name="TextBox 9">
            <a:extLst>
              <a:ext uri="{FF2B5EF4-FFF2-40B4-BE49-F238E27FC236}">
                <a16:creationId xmlns:a16="http://schemas.microsoft.com/office/drawing/2014/main" id="{DD18B9AD-9637-CD14-7150-9843BDE4DAB2}"/>
              </a:ext>
            </a:extLst>
          </p:cNvPr>
          <p:cNvSpPr txBox="1"/>
          <p:nvPr/>
        </p:nvSpPr>
        <p:spPr>
          <a:xfrm>
            <a:off x="3899789" y="2089273"/>
            <a:ext cx="1461154" cy="369332"/>
          </a:xfrm>
          <a:prstGeom prst="rect">
            <a:avLst/>
          </a:prstGeom>
          <a:noFill/>
        </p:spPr>
        <p:txBody>
          <a:bodyPr wrap="square">
            <a:spAutoFit/>
          </a:bodyPr>
          <a:lstStyle/>
          <a:p>
            <a:r>
              <a:rPr lang="en-US" b="1" kern="100" dirty="0">
                <a:latin typeface="Times New Roman"/>
                <a:ea typeface="Aptos" panose="020B0004020202020204" pitchFamily="34" charset="0"/>
                <a:cs typeface="Times New Roman"/>
              </a:rPr>
              <a:t>Part-1</a:t>
            </a:r>
            <a:endParaRPr lang="en-IN" b="1" dirty="0"/>
          </a:p>
        </p:txBody>
      </p:sp>
      <p:sp>
        <p:nvSpPr>
          <p:cNvPr id="13" name="TextBox 12">
            <a:extLst>
              <a:ext uri="{FF2B5EF4-FFF2-40B4-BE49-F238E27FC236}">
                <a16:creationId xmlns:a16="http://schemas.microsoft.com/office/drawing/2014/main" id="{0A3DD0C5-2E86-DCB6-A2DA-7ADA28AD7820}"/>
              </a:ext>
            </a:extLst>
          </p:cNvPr>
          <p:cNvSpPr txBox="1"/>
          <p:nvPr/>
        </p:nvSpPr>
        <p:spPr>
          <a:xfrm>
            <a:off x="7309699" y="2073441"/>
            <a:ext cx="907189" cy="369332"/>
          </a:xfrm>
          <a:prstGeom prst="rect">
            <a:avLst/>
          </a:prstGeom>
          <a:noFill/>
        </p:spPr>
        <p:txBody>
          <a:bodyPr wrap="square">
            <a:spAutoFit/>
          </a:bodyPr>
          <a:lstStyle/>
          <a:p>
            <a:r>
              <a:rPr lang="en-US" b="1" kern="100" dirty="0">
                <a:latin typeface="Times New Roman"/>
                <a:ea typeface="Aptos" panose="020B0004020202020204" pitchFamily="34" charset="0"/>
                <a:cs typeface="Times New Roman"/>
              </a:rPr>
              <a:t>Part-2</a:t>
            </a:r>
            <a:endParaRPr lang="en-IN" b="1" dirty="0"/>
          </a:p>
        </p:txBody>
      </p:sp>
      <p:pic>
        <p:nvPicPr>
          <p:cNvPr id="16" name="Picture 15">
            <a:extLst>
              <a:ext uri="{FF2B5EF4-FFF2-40B4-BE49-F238E27FC236}">
                <a16:creationId xmlns:a16="http://schemas.microsoft.com/office/drawing/2014/main" id="{EFF4C57C-C09E-6994-74BF-D397B8970E43}"/>
              </a:ext>
            </a:extLst>
          </p:cNvPr>
          <p:cNvPicPr>
            <a:picLocks noChangeAspect="1"/>
          </p:cNvPicPr>
          <p:nvPr/>
        </p:nvPicPr>
        <p:blipFill>
          <a:blip r:embed="rId4"/>
          <a:stretch>
            <a:fillRect/>
          </a:stretch>
        </p:blipFill>
        <p:spPr>
          <a:xfrm>
            <a:off x="4953063" y="2418833"/>
            <a:ext cx="3158327" cy="2784573"/>
          </a:xfrm>
          <a:prstGeom prst="rect">
            <a:avLst/>
          </a:prstGeom>
        </p:spPr>
      </p:pic>
      <p:sp>
        <p:nvSpPr>
          <p:cNvPr id="3" name="TextBox 2">
            <a:extLst>
              <a:ext uri="{FF2B5EF4-FFF2-40B4-BE49-F238E27FC236}">
                <a16:creationId xmlns:a16="http://schemas.microsoft.com/office/drawing/2014/main" id="{3C6A1402-A21C-CC00-E581-7F3DA3B7901A}"/>
              </a:ext>
            </a:extLst>
          </p:cNvPr>
          <p:cNvSpPr txBox="1"/>
          <p:nvPr/>
        </p:nvSpPr>
        <p:spPr>
          <a:xfrm>
            <a:off x="3655573" y="2080229"/>
            <a:ext cx="969723" cy="338554"/>
          </a:xfrm>
          <a:prstGeom prst="rect">
            <a:avLst/>
          </a:prstGeom>
          <a:noFill/>
          <a:ln>
            <a:solidFill>
              <a:schemeClr val="tx1"/>
            </a:solidFill>
          </a:ln>
        </p:spPr>
        <p:txBody>
          <a:bodyPr wrap="square" rtlCol="0">
            <a:spAutoFit/>
          </a:bodyPr>
          <a:lstStyle/>
          <a:p>
            <a:endParaRPr lang="en-IN" sz="1600" dirty="0"/>
          </a:p>
        </p:txBody>
      </p:sp>
      <p:sp>
        <p:nvSpPr>
          <p:cNvPr id="5" name="TextBox 4">
            <a:extLst>
              <a:ext uri="{FF2B5EF4-FFF2-40B4-BE49-F238E27FC236}">
                <a16:creationId xmlns:a16="http://schemas.microsoft.com/office/drawing/2014/main" id="{88F7225A-EEC9-E3FF-7C8F-4865FC74BE6B}"/>
              </a:ext>
            </a:extLst>
          </p:cNvPr>
          <p:cNvSpPr txBox="1"/>
          <p:nvPr/>
        </p:nvSpPr>
        <p:spPr>
          <a:xfrm>
            <a:off x="7128777" y="2080229"/>
            <a:ext cx="969723" cy="338554"/>
          </a:xfrm>
          <a:prstGeom prst="rect">
            <a:avLst/>
          </a:prstGeom>
          <a:noFill/>
          <a:ln>
            <a:solidFill>
              <a:schemeClr val="tx1"/>
            </a:solidFill>
          </a:ln>
        </p:spPr>
        <p:txBody>
          <a:bodyPr wrap="square" rtlCol="0">
            <a:spAutoFit/>
          </a:bodyPr>
          <a:lstStyle/>
          <a:p>
            <a:endParaRPr lang="en-IN" sz="1600" dirty="0"/>
          </a:p>
        </p:txBody>
      </p:sp>
    </p:spTree>
    <p:extLst>
      <p:ext uri="{BB962C8B-B14F-4D97-AF65-F5344CB8AC3E}">
        <p14:creationId xmlns:p14="http://schemas.microsoft.com/office/powerpoint/2010/main" val="2406847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8BDCFB0-12AE-EF3D-72D3-BC4C72C6527E}"/>
              </a:ext>
            </a:extLst>
          </p:cNvPr>
          <p:cNvGrpSpPr>
            <a:grpSpLocks noGrp="1" noUngrp="1" noRot="1" noMove="1" noResize="1"/>
          </p:cNvGrpSpPr>
          <p:nvPr/>
        </p:nvGrpSpPr>
        <p:grpSpPr>
          <a:xfrm>
            <a:off x="-8878" y="-35513"/>
            <a:ext cx="6296788" cy="6924583"/>
            <a:chOff x="-6659" y="0"/>
            <a:chExt cx="4722591" cy="5143500"/>
          </a:xfrm>
        </p:grpSpPr>
        <p:sp>
          <p:nvSpPr>
            <p:cNvPr id="10" name="Flowchart: Delay 9">
              <a:extLst>
                <a:ext uri="{FF2B5EF4-FFF2-40B4-BE49-F238E27FC236}">
                  <a16:creationId xmlns:a16="http://schemas.microsoft.com/office/drawing/2014/main" id="{CB184579-C921-36DB-E362-3CDBB5E3B106}"/>
                </a:ext>
              </a:extLst>
            </p:cNvPr>
            <p:cNvSpPr>
              <a:spLocks noGrp="1" noRot="1" noMove="1" noResize="1" noEditPoints="1" noAdjustHandles="1" noChangeArrowheads="1" noChangeShapeType="1"/>
            </p:cNvSpPr>
            <p:nvPr/>
          </p:nvSpPr>
          <p:spPr>
            <a:xfrm>
              <a:off x="-1" y="2"/>
              <a:ext cx="4715933" cy="5143498"/>
            </a:xfrm>
            <a:prstGeom prst="flowChartDelay">
              <a:avLst/>
            </a:prstGeom>
            <a:blipFill>
              <a:blip r:embed="rId2">
                <a:alphaModFix amt="78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8000" b="1"/>
            </a:p>
          </p:txBody>
        </p:sp>
        <p:sp>
          <p:nvSpPr>
            <p:cNvPr id="3" name="Flowchart: Delay 2">
              <a:extLst>
                <a:ext uri="{FF2B5EF4-FFF2-40B4-BE49-F238E27FC236}">
                  <a16:creationId xmlns:a16="http://schemas.microsoft.com/office/drawing/2014/main" id="{E15B3111-97BF-26D3-66CD-F377A236713E}"/>
                </a:ext>
              </a:extLst>
            </p:cNvPr>
            <p:cNvSpPr>
              <a:spLocks/>
            </p:cNvSpPr>
            <p:nvPr/>
          </p:nvSpPr>
          <p:spPr>
            <a:xfrm>
              <a:off x="-6659" y="0"/>
              <a:ext cx="4715933" cy="5143498"/>
            </a:xfrm>
            <a:prstGeom prst="flowChartDelay">
              <a:avLst/>
            </a:prstGeom>
            <a:gradFill>
              <a:gsLst>
                <a:gs pos="0">
                  <a:srgbClr val="A71F36"/>
                </a:gs>
                <a:gs pos="19000">
                  <a:srgbClr val="A71F36"/>
                </a:gs>
                <a:gs pos="100000">
                  <a:srgbClr val="EF4B4A">
                    <a:tint val="23500"/>
                    <a:satMod val="160000"/>
                    <a:alpha val="0"/>
                    <a:lumMod val="0"/>
                    <a:lumOff val="10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0" b="1">
                  <a:latin typeface="Brush Script MT" panose="03060802040406070304" pitchFamily="66" charset="0"/>
                </a:rPr>
                <a:t>Thank You</a:t>
              </a:r>
            </a:p>
          </p:txBody>
        </p:sp>
      </p:grpSp>
      <p:pic>
        <p:nvPicPr>
          <p:cNvPr id="20" name="Picture 19" descr="A black background with red and grey text&#10;&#10;Description automatically generated">
            <a:extLst>
              <a:ext uri="{FF2B5EF4-FFF2-40B4-BE49-F238E27FC236}">
                <a16:creationId xmlns:a16="http://schemas.microsoft.com/office/drawing/2014/main" id="{F4C51A72-E5CB-C0AE-B546-3773C9C4FA4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9131301" y="5756413"/>
            <a:ext cx="3060700" cy="1600200"/>
          </a:xfrm>
          <a:prstGeom prst="rect">
            <a:avLst/>
          </a:prstGeom>
        </p:spPr>
      </p:pic>
      <p:sp>
        <p:nvSpPr>
          <p:cNvPr id="26" name="Rectangle 25">
            <a:extLst>
              <a:ext uri="{FF2B5EF4-FFF2-40B4-BE49-F238E27FC236}">
                <a16:creationId xmlns:a16="http://schemas.microsoft.com/office/drawing/2014/main" id="{0392890B-2941-0D13-193E-38E49106EAAD}"/>
              </a:ext>
            </a:extLst>
          </p:cNvPr>
          <p:cNvSpPr/>
          <p:nvPr/>
        </p:nvSpPr>
        <p:spPr>
          <a:xfrm>
            <a:off x="7946084" y="2809411"/>
            <a:ext cx="4121936" cy="14069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2133" dirty="0">
              <a:solidFill>
                <a:srgbClr val="A71F36"/>
              </a:solidFill>
            </a:endParaRPr>
          </a:p>
        </p:txBody>
      </p:sp>
    </p:spTree>
    <p:extLst>
      <p:ext uri="{BB962C8B-B14F-4D97-AF65-F5344CB8AC3E}">
        <p14:creationId xmlns:p14="http://schemas.microsoft.com/office/powerpoint/2010/main" val="186527692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657240BBBC6B049925159D12E9A25AF" ma:contentTypeVersion="11" ma:contentTypeDescription="Create a new document." ma:contentTypeScope="" ma:versionID="26b8b635b1e6063efa60a7b4acc4e2e3">
  <xsd:schema xmlns:xsd="http://www.w3.org/2001/XMLSchema" xmlns:xs="http://www.w3.org/2001/XMLSchema" xmlns:p="http://schemas.microsoft.com/office/2006/metadata/properties" xmlns:ns3="7dbb0361-a347-4361-aad0-742af1c4894d" xmlns:ns4="9ef71459-7135-4651-8acf-3a45a5e0ab13" targetNamespace="http://schemas.microsoft.com/office/2006/metadata/properties" ma:root="true" ma:fieldsID="d6460f61bcd4c91886233c57813698c2" ns3:_="" ns4:_="">
    <xsd:import namespace="7dbb0361-a347-4361-aad0-742af1c4894d"/>
    <xsd:import namespace="9ef71459-7135-4651-8acf-3a45a5e0ab1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bb0361-a347-4361-aad0-742af1c4894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f71459-7135-4651-8acf-3a45a5e0ab1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210273-DEBD-4595-B791-2314571AF4C2}">
  <ds:schemaRefs>
    <ds:schemaRef ds:uri="http://schemas.microsoft.com/sharepoint/v3/contenttype/forms"/>
  </ds:schemaRefs>
</ds:datastoreItem>
</file>

<file path=customXml/itemProps2.xml><?xml version="1.0" encoding="utf-8"?>
<ds:datastoreItem xmlns:ds="http://schemas.openxmlformats.org/officeDocument/2006/customXml" ds:itemID="{554E8A36-207B-4778-AD7D-BDA9120D12AB}">
  <ds:schemaRefs>
    <ds:schemaRef ds:uri="http://purl.org/dc/dcmitype/"/>
    <ds:schemaRef ds:uri="http://purl.org/dc/elements/1.1/"/>
    <ds:schemaRef ds:uri="http://purl.org/dc/terms/"/>
    <ds:schemaRef ds:uri="http://www.w3.org/XML/1998/namespace"/>
    <ds:schemaRef ds:uri="9ef71459-7135-4651-8acf-3a45a5e0ab13"/>
    <ds:schemaRef ds:uri="http://schemas.microsoft.com/office/infopath/2007/PartnerControls"/>
    <ds:schemaRef ds:uri="7dbb0361-a347-4361-aad0-742af1c4894d"/>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24553A5C-27BA-4B22-B2A5-D9BA781F94A2}">
  <ds:schemaRefs>
    <ds:schemaRef ds:uri="7dbb0361-a347-4361-aad0-742af1c4894d"/>
    <ds:schemaRef ds:uri="9ef71459-7135-4651-8acf-3a45a5e0ab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3971</TotalTime>
  <Words>412</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9</vt:i4>
      </vt:variant>
    </vt:vector>
  </HeadingPairs>
  <TitlesOfParts>
    <vt:vector size="23" baseType="lpstr">
      <vt:lpstr>Aharoni</vt:lpstr>
      <vt:lpstr>Aptos</vt:lpstr>
      <vt:lpstr>Aptos Display</vt:lpstr>
      <vt:lpstr>Arial</vt:lpstr>
      <vt:lpstr>Brush Script MT</vt:lpstr>
      <vt:lpstr>Calibri</vt:lpstr>
      <vt:lpstr>Calibri Light</vt:lpstr>
      <vt:lpstr>Fira Sans Condensed SemiBold</vt:lpstr>
      <vt:lpstr>Open Sans</vt:lpstr>
      <vt:lpstr>Segoe UI Bold</vt:lpstr>
      <vt:lpstr>Segoe UI Light</vt:lpstr>
      <vt:lpstr>Times New Roman</vt:lpstr>
      <vt:lpstr>Office Theme</vt:lpstr>
      <vt:lpstr>Office Theme</vt:lpstr>
      <vt:lpstr>PowerPoint Presentation</vt:lpstr>
      <vt:lpstr>PowerPoint Presentation</vt:lpstr>
      <vt:lpstr>1. Single Responsibilty Principle </vt:lpstr>
      <vt:lpstr>2. Open / Closed Principle </vt:lpstr>
      <vt:lpstr>3. Liksov Substitution Principle  </vt:lpstr>
      <vt:lpstr>3. Liksov Substitution Principle  </vt:lpstr>
      <vt:lpstr>4. Interface Segregation Principle  </vt:lpstr>
      <vt:lpstr>5. Dependency Inversion Principle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reset issue on SWC press events</dc:title>
  <dc:creator>Hemanth Ediga</dc:creator>
  <cp:lastModifiedBy>Baggu Bhargav</cp:lastModifiedBy>
  <cp:revision>10</cp:revision>
  <dcterms:created xsi:type="dcterms:W3CDTF">2018-04-13T08:56:00Z</dcterms:created>
  <dcterms:modified xsi:type="dcterms:W3CDTF">2025-05-16T10:43:50Z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53CB3D3E10964D8CA74CED45E813FBA1</vt:lpwstr>
  </property>
  <property fmtid="{D5CDD505-2E9C-101B-9397-08002B2CF9AE}" pid="3" name="KSOProductBuildVer">
    <vt:lpwstr>1033-11.2.0.11191</vt:lpwstr>
  </property>
  <property fmtid="{D5CDD505-2E9C-101B-9397-08002B2CF9AE}" pid="4" name="ContentTypeId">
    <vt:lpwstr>0x010100E657240BBBC6B049925159D12E9A25AF</vt:lpwstr>
  </property>
</Properties>
</file>