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4"/>
    <p:sldMasterId id="2147483648" r:id="rId5"/>
  </p:sldMasterIdLst>
  <p:notesMasterIdLst>
    <p:notesMasterId r:id="rId15"/>
  </p:notesMasterIdLst>
  <p:sldIdLst>
    <p:sldId id="714" r:id="rId6"/>
    <p:sldId id="658" r:id="rId7"/>
    <p:sldId id="659" r:id="rId8"/>
    <p:sldId id="752" r:id="rId9"/>
    <p:sldId id="753" r:id="rId10"/>
    <p:sldId id="754" r:id="rId11"/>
    <p:sldId id="755" r:id="rId12"/>
    <p:sldId id="756" r:id="rId13"/>
    <p:sldId id="7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10185B-9D7C-D699-6DF8-1166523A1445}" name="Shiva Teegala" initials="ST" userId="S::shiva.teegala@rampgroup.com::5455840e-1c74-4a90-870a-55a0a8c0520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E3A"/>
    <a:srgbClr val="7A3E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EBE6A-5587-1401-9A0F-6E414442C076}" v="10" dt="2025-05-16T12:16:13.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15-06-2025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extLst>
      <p:ext uri="{BB962C8B-B14F-4D97-AF65-F5344CB8AC3E}">
        <p14:creationId xmlns:p14="http://schemas.microsoft.com/office/powerpoint/2010/main" val="113572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309290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6/15/2025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26937959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6/15/2025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945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6/15/2025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F2FF5-DED6-9F90-7E96-9E569C96F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AC55-DA49-72E3-AC3E-1F6DC3328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A812-6F00-9D5C-175E-056D0F95A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6/15/2025</a:t>
            </a:fld>
            <a:endParaRPr lang="en-US"/>
          </a:p>
        </p:txBody>
      </p:sp>
      <p:sp>
        <p:nvSpPr>
          <p:cNvPr id="5" name="Footer Placeholder 4">
            <a:extLst>
              <a:ext uri="{FF2B5EF4-FFF2-40B4-BE49-F238E27FC236}">
                <a16:creationId xmlns:a16="http://schemas.microsoft.com/office/drawing/2014/main" id="{EBD02D94-7615-C7AB-68D5-0B9FAD76B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140DCC-AFAD-58B6-B936-1845F61C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extLst>
      <p:ext uri="{BB962C8B-B14F-4D97-AF65-F5344CB8AC3E}">
        <p14:creationId xmlns:p14="http://schemas.microsoft.com/office/powerpoint/2010/main" val="394400040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dirty="0"/>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dirty="0"/>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666763"/>
            <a:ext cx="6026946" cy="2841229"/>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INTRODUCTION TO </a:t>
            </a:r>
            <a:r>
              <a:rPr lang="en-US" sz="4000" b="1" dirty="0">
                <a:solidFill>
                  <a:schemeClr val="bg2">
                    <a:lumMod val="50000"/>
                  </a:schemeClr>
                </a:solidFill>
                <a:latin typeface="Times New Roman" panose="02020603050405020304" pitchFamily="18" charset="0"/>
                <a:cs typeface="Times New Roman" panose="02020603050405020304" pitchFamily="18" charset="0"/>
              </a:rPr>
              <a:t>Algorithms</a:t>
            </a:r>
            <a:endParaRPr lang="en-US" sz="4000" b="1" dirty="0">
              <a:solidFill>
                <a:schemeClr val="bg2">
                  <a:lumMod val="50000"/>
                </a:schemeClr>
              </a:solidFill>
              <a:latin typeface="Times New Roman" panose="02020603050405020304" pitchFamily="18" charset="0"/>
              <a:ea typeface="Fira Sans Condensed SemiBold"/>
              <a:cs typeface="Times New Roman" panose="02020603050405020304" pitchFamily="18" charset="0"/>
              <a:sym typeface="Fira Sans Condensed SemiBold"/>
            </a:endParaRP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1832138"/>
            <a:ext cx="3391423" cy="3445295"/>
            <a:chOff x="1302541" y="1832138"/>
            <a:chExt cx="3391423" cy="3445295"/>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dirty="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a:extLst>
                <a:ext uri="{FF2B5EF4-FFF2-40B4-BE49-F238E27FC236}">
                  <a16:creationId xmlns:a16="http://schemas.microsoft.com/office/drawing/2014/main" id="{BF5694BC-4362-C788-AB73-5824DB3766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36040" y="1832138"/>
              <a:ext cx="2924426" cy="2924426"/>
            </a:xfrm>
            <a:prstGeom prst="rect">
              <a:avLst/>
            </a:prstGeom>
          </p:spPr>
        </p:pic>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692739" y="4507992"/>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D6B6CE6-CABD-7ADF-271C-BFCB283DF4FD}"/>
              </a:ext>
            </a:extLst>
          </p:cNvPr>
          <p:cNvCxnSpPr>
            <a:cxnSpLocks/>
          </p:cNvCxnSpPr>
          <p:nvPr/>
        </p:nvCxnSpPr>
        <p:spPr>
          <a:xfrm>
            <a:off x="8813540" y="2087777"/>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6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p:txBody>
          <a:bodyPr vert="horz" lIns="91440" tIns="45720" rIns="91440" bIns="45720" rtlCol="0" anchor="t">
            <a:normAutofit/>
          </a:bodyPr>
          <a:lstStyle/>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Algorithms</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Time and space complexity</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457200" indent="-457200">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a:spAutoFit/>
          </a:bodyPr>
          <a:lstStyle/>
          <a:p>
            <a:r>
              <a:rPr lang="en-US" sz="2800" b="1" dirty="0">
                <a:solidFill>
                  <a:srgbClr val="992E3A"/>
                </a:solidFill>
                <a:latin typeface="Times New Roman"/>
                <a:cs typeface="Times New Roman"/>
              </a:rPr>
              <a:t>List of Topics to be covered</a:t>
            </a:r>
            <a:endParaRPr lang="en-US" sz="2800" b="1" dirty="0">
              <a:solidFill>
                <a:srgbClr val="992E3A"/>
              </a:solidFill>
            </a:endParaRPr>
          </a:p>
        </p:txBody>
      </p:sp>
    </p:spTree>
    <p:extLst>
      <p:ext uri="{BB962C8B-B14F-4D97-AF65-F5344CB8AC3E}">
        <p14:creationId xmlns:p14="http://schemas.microsoft.com/office/powerpoint/2010/main" val="1643380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63572"/>
            <a:ext cx="12192000" cy="5674936"/>
          </a:xfrm>
        </p:spPr>
        <p:txBody>
          <a:bodyPr>
            <a:normAutofit/>
          </a:bodyPr>
          <a:lstStyle/>
          <a:p>
            <a:pPr marL="0" indent="0">
              <a:lnSpc>
                <a:spcPct val="120000"/>
              </a:lnSpc>
              <a:buNone/>
            </a:pPr>
            <a:r>
              <a:rPr lang="en-US" sz="2000" dirty="0">
                <a:latin typeface="Times New Roman" panose="02020603050405020304" pitchFamily="18" charset="0"/>
                <a:cs typeface="Times New Roman" panose="02020603050405020304" pitchFamily="18" charset="0"/>
              </a:rPr>
              <a:t>An </a:t>
            </a:r>
            <a:r>
              <a:rPr lang="en-US" sz="2000" b="1" dirty="0">
                <a:solidFill>
                  <a:srgbClr val="992E3A"/>
                </a:solidFill>
                <a:latin typeface="Times New Roman" panose="02020603050405020304" pitchFamily="18" charset="0"/>
                <a:cs typeface="Times New Roman" panose="02020603050405020304" pitchFamily="18" charset="0"/>
              </a:rPr>
              <a:t>Algorithm</a:t>
            </a:r>
            <a:r>
              <a:rPr lang="en-US" sz="2000" dirty="0">
                <a:latin typeface="Times New Roman" panose="02020603050405020304" pitchFamily="18" charset="0"/>
                <a:cs typeface="Times New Roman" panose="02020603050405020304" pitchFamily="18" charset="0"/>
              </a:rPr>
              <a:t> is a sequence of well-defined instructions or steps used to solve a problem or perform a task. It is a methodical approach to solving computational problems. Algorithms are not specific to any programming language and can be represented in many ways, such as in pseudocode, flowcharts, or code in a specific programming language.</a:t>
            </a:r>
          </a:p>
          <a:p>
            <a:pPr marL="0" indent="0">
              <a:lnSpc>
                <a:spcPct val="120000"/>
              </a:lnSpc>
              <a:buNone/>
            </a:pPr>
            <a:r>
              <a:rPr lang="en-US" sz="2000" b="1" dirty="0">
                <a:solidFill>
                  <a:srgbClr val="992E3A"/>
                </a:solidFill>
                <a:latin typeface="Times New Roman" panose="02020603050405020304" pitchFamily="18" charset="0"/>
                <a:cs typeface="Times New Roman" panose="02020603050405020304" pitchFamily="18" charset="0"/>
              </a:rPr>
              <a:t>Key Features of Algorithms:</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Input</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take zero or more inputs from the environment.</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Output</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produce an output or a solution after processing the inputs.</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Finiteness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algorithm must terminate after a finite number of steps.</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Definiteness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 step of the algorithm should be precisely defined with no ambiguity.</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Effectiveness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 operations should be basic enough to be carried out, in principle, by a machine or human with sufficient time and resources.</a:t>
            </a:r>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5849"/>
            <a:ext cx="11138025" cy="523707"/>
          </a:xfrm>
        </p:spPr>
        <p:txBody>
          <a:bodyPr>
            <a:normAutofit fontScale="90000"/>
          </a:bodyPr>
          <a:lstStyle/>
          <a:p>
            <a:pPr>
              <a:lnSpc>
                <a:spcPct val="100000"/>
              </a:lnSpc>
            </a:pPr>
            <a:br>
              <a:rPr lang="en-US" sz="3100" b="1" dirty="0">
                <a:solidFill>
                  <a:srgbClr val="992E3A"/>
                </a:solidFill>
                <a:latin typeface="Times New Roman" panose="02020603050405020304" pitchFamily="18" charset="0"/>
                <a:cs typeface="Times New Roman" panose="02020603050405020304" pitchFamily="18" charset="0"/>
              </a:rPr>
            </a:br>
            <a:r>
              <a:rPr lang="en-US" sz="3100" b="1" dirty="0">
                <a:solidFill>
                  <a:srgbClr val="992E3A"/>
                </a:solidFill>
                <a:latin typeface="Times New Roman" panose="02020603050405020304" pitchFamily="18" charset="0"/>
                <a:cs typeface="Times New Roman" panose="02020603050405020304" pitchFamily="18" charset="0"/>
              </a:rPr>
              <a:t>1. Algorithms</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28280" y="763571"/>
            <a:ext cx="12163720" cy="5385062"/>
          </a:xfrm>
        </p:spPr>
        <p:txBody>
          <a:bodyPr>
            <a:normAutofit/>
          </a:bodyPr>
          <a:lstStyle/>
          <a:p>
            <a:pPr marL="0" indent="0">
              <a:lnSpc>
                <a:spcPct val="120000"/>
              </a:lnSpc>
              <a:buNone/>
            </a:pPr>
            <a:r>
              <a:rPr lang="en-US" sz="2000" b="1" dirty="0">
                <a:solidFill>
                  <a:srgbClr val="992E3A"/>
                </a:solidFill>
                <a:latin typeface="Times New Roman" panose="02020603050405020304" pitchFamily="18" charset="0"/>
                <a:cs typeface="Times New Roman" panose="02020603050405020304" pitchFamily="18" charset="0"/>
              </a:rPr>
              <a:t>Importance of Algorithms:</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Problem Solving</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are used to solve specific problems, like sorting a list, searching for a value, etc.</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Efficiency</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Well-designed algorithms can make a program run faster or use less memory. Without algorithms, we would have to manually compute every solution.</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Optimization</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Efficient algorithms are key to optimizing tasks. For example, in data processing, using algorithms with lower time complexity can help process large datasets much faster.</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Automation</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help automate processes and tasks that would otherwise require human intervention.</a:t>
            </a:r>
          </a:p>
          <a:p>
            <a:pPr>
              <a:lnSpc>
                <a:spcPct val="120000"/>
              </a:lnSpc>
            </a:pPr>
            <a:r>
              <a:rPr lang="en-US" sz="2000" b="1" dirty="0">
                <a:solidFill>
                  <a:srgbClr val="992E3A"/>
                </a:solidFill>
                <a:latin typeface="Times New Roman" panose="02020603050405020304" pitchFamily="18" charset="0"/>
                <a:cs typeface="Times New Roman" panose="02020603050405020304" pitchFamily="18" charset="0"/>
              </a:rPr>
              <a:t>Precision</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provide a clear, step-by-step method of solving problems, making them reproducible and less error-prone.</a:t>
            </a:r>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5849"/>
            <a:ext cx="11138025" cy="523707"/>
          </a:xfrm>
        </p:spPr>
        <p:txBody>
          <a:bodyPr>
            <a:normAutofit fontScale="90000"/>
          </a:bodyPr>
          <a:lstStyle/>
          <a:p>
            <a:pPr>
              <a:lnSpc>
                <a:spcPct val="100000"/>
              </a:lnSpc>
            </a:pPr>
            <a:br>
              <a:rPr lang="en-US" sz="3100" b="1" dirty="0">
                <a:solidFill>
                  <a:srgbClr val="992E3A"/>
                </a:solidFill>
                <a:latin typeface="Times New Roman" panose="02020603050405020304" pitchFamily="18" charset="0"/>
                <a:cs typeface="Times New Roman" panose="02020603050405020304" pitchFamily="18" charset="0"/>
              </a:rPr>
            </a:br>
            <a:r>
              <a:rPr lang="en-US" sz="3100" b="1" dirty="0">
                <a:solidFill>
                  <a:srgbClr val="992E3A"/>
                </a:solidFill>
                <a:latin typeface="Times New Roman" panose="02020603050405020304" pitchFamily="18" charset="0"/>
                <a:cs typeface="Times New Roman" panose="02020603050405020304" pitchFamily="18" charset="0"/>
              </a:rPr>
              <a:t>1. Algorithms</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12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23507"/>
            <a:ext cx="12192000" cy="5410985"/>
          </a:xfrm>
        </p:spPr>
        <p:txBody>
          <a:bodyPr>
            <a:normAutofit/>
          </a:bodyPr>
          <a:lstStyle/>
          <a:p>
            <a:pPr marL="0" indent="0">
              <a:lnSpc>
                <a:spcPct val="130000"/>
              </a:lnSpc>
              <a:buNone/>
            </a:pPr>
            <a:r>
              <a:rPr lang="en-US" sz="2000" b="1" dirty="0">
                <a:solidFill>
                  <a:srgbClr val="992E3A"/>
                </a:solidFill>
                <a:latin typeface="Times New Roman" panose="02020603050405020304" pitchFamily="18" charset="0"/>
                <a:cs typeface="Times New Roman" panose="02020603050405020304" pitchFamily="18" charset="0"/>
              </a:rPr>
              <a:t>Examples of Algorithms:</a:t>
            </a:r>
          </a:p>
          <a:p>
            <a:pPr>
              <a:lnSpc>
                <a:spcPct val="130000"/>
              </a:lnSpc>
            </a:pPr>
            <a:r>
              <a:rPr lang="en-US" sz="2000" b="1" dirty="0">
                <a:solidFill>
                  <a:srgbClr val="992E3A"/>
                </a:solidFill>
                <a:latin typeface="Times New Roman" panose="02020603050405020304" pitchFamily="18" charset="0"/>
                <a:cs typeface="Times New Roman" panose="02020603050405020304" pitchFamily="18" charset="0"/>
              </a:rPr>
              <a:t>Sorting Algorithms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that arrange data in a certain order (e.g., </a:t>
            </a:r>
            <a:r>
              <a:rPr lang="en-US" sz="2000" dirty="0" err="1">
                <a:latin typeface="Times New Roman" panose="02020603050405020304" pitchFamily="18" charset="0"/>
                <a:cs typeface="Times New Roman" panose="02020603050405020304" pitchFamily="18" charset="0"/>
              </a:rPr>
              <a:t>QuickSort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MergeSort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BubbleSort</a:t>
            </a:r>
            <a:r>
              <a:rPr lang="en-US" sz="2000" dirty="0">
                <a:latin typeface="Times New Roman" panose="02020603050405020304" pitchFamily="18" charset="0"/>
                <a:cs typeface="Times New Roman" panose="02020603050405020304" pitchFamily="18" charset="0"/>
              </a:rPr>
              <a:t>).</a:t>
            </a:r>
          </a:p>
          <a:p>
            <a:pPr>
              <a:lnSpc>
                <a:spcPct val="130000"/>
              </a:lnSpc>
            </a:pPr>
            <a:r>
              <a:rPr lang="en-US" sz="2000" b="1" dirty="0">
                <a:solidFill>
                  <a:srgbClr val="992E3A"/>
                </a:solidFill>
                <a:latin typeface="Times New Roman" panose="02020603050405020304" pitchFamily="18" charset="0"/>
                <a:cs typeface="Times New Roman" panose="02020603050405020304" pitchFamily="18" charset="0"/>
              </a:rPr>
              <a:t>Searching Algorithms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that search for an element within a dataset (e.g., Binary Search, Linear Search).</a:t>
            </a:r>
          </a:p>
          <a:p>
            <a:pPr>
              <a:lnSpc>
                <a:spcPct val="130000"/>
              </a:lnSpc>
            </a:pPr>
            <a:r>
              <a:rPr lang="en-US" sz="2000" b="1" dirty="0">
                <a:solidFill>
                  <a:srgbClr val="992E3A"/>
                </a:solidFill>
                <a:latin typeface="Times New Roman" panose="02020603050405020304" pitchFamily="18" charset="0"/>
                <a:cs typeface="Times New Roman" panose="02020603050405020304" pitchFamily="18" charset="0"/>
              </a:rPr>
              <a:t>Graph Algorithms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Algorithms used for graph-based problems (e.g., Dijkstra's shortest path algorithm, Depth-First Search).</a:t>
            </a:r>
          </a:p>
          <a:p>
            <a:pPr>
              <a:lnSpc>
                <a:spcPct val="130000"/>
              </a:lnSpc>
            </a:pPr>
            <a:r>
              <a:rPr lang="en-US" sz="2000" b="1" dirty="0">
                <a:solidFill>
                  <a:srgbClr val="992E3A"/>
                </a:solidFill>
                <a:latin typeface="Times New Roman" panose="02020603050405020304" pitchFamily="18" charset="0"/>
                <a:cs typeface="Times New Roman" panose="02020603050405020304" pitchFamily="18" charset="0"/>
              </a:rPr>
              <a:t>Dynamic Programming Algorithms</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Used for optimization problems by breaking down a problem into smaller sub-problems and solving each one just once (e.g., Fibonacci sequence calculation).</a:t>
            </a:r>
          </a:p>
          <a:p>
            <a:pPr marL="0" indent="0">
              <a:buNone/>
            </a:pPr>
            <a:endParaRPr lang="en-US" sz="1800" dirty="0">
              <a:latin typeface="Times New Roman" panose="02020603050405020304" pitchFamily="18" charset="0"/>
              <a:cs typeface="Times New Roman" panose="02020603050405020304" pitchFamily="18" charset="0"/>
            </a:endParaRPr>
          </a:p>
          <a:p>
            <a:pPr marL="0" indent="0">
              <a:lnSpc>
                <a:spcPct val="120000"/>
              </a:lnSpc>
              <a:buNone/>
            </a:pPr>
            <a:endParaRPr lang="en-US" sz="1800" kern="100" dirty="0">
              <a:effectLst/>
              <a:latin typeface="Times New Roman"/>
              <a:ea typeface="Aptos" panose="020B0004020202020204" pitchFamily="34" charset="0"/>
              <a:cs typeface="Times New Roman"/>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5849"/>
            <a:ext cx="11138025" cy="523707"/>
          </a:xfrm>
        </p:spPr>
        <p:txBody>
          <a:bodyPr>
            <a:normAutofit fontScale="90000"/>
          </a:bodyPr>
          <a:lstStyle/>
          <a:p>
            <a:pPr>
              <a:lnSpc>
                <a:spcPct val="100000"/>
              </a:lnSpc>
            </a:pPr>
            <a:br>
              <a:rPr lang="en-US" sz="3100" b="1" dirty="0">
                <a:solidFill>
                  <a:srgbClr val="992E3A"/>
                </a:solidFill>
                <a:latin typeface="Times New Roman" panose="02020603050405020304" pitchFamily="18" charset="0"/>
                <a:cs typeface="Times New Roman" panose="02020603050405020304" pitchFamily="18" charset="0"/>
              </a:rPr>
            </a:br>
            <a:r>
              <a:rPr lang="en-US" sz="3100" b="1" dirty="0">
                <a:solidFill>
                  <a:srgbClr val="992E3A"/>
                </a:solidFill>
                <a:latin typeface="Times New Roman" panose="02020603050405020304" pitchFamily="18" charset="0"/>
                <a:cs typeface="Times New Roman" panose="02020603050405020304" pitchFamily="18" charset="0"/>
              </a:rPr>
              <a:t>1. Algorithms</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11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23507"/>
            <a:ext cx="12192000" cy="5410985"/>
          </a:xfrm>
        </p:spPr>
        <p:txBody>
          <a:bodyPr>
            <a:normAutofit/>
          </a:bodyPr>
          <a:lstStyle/>
          <a:p>
            <a:pPr marL="0" indent="0">
              <a:lnSpc>
                <a:spcPct val="100000"/>
              </a:lnSpc>
              <a:buNone/>
            </a:pPr>
            <a:r>
              <a:rPr lang="en-US" sz="2000" b="1" dirty="0">
                <a:solidFill>
                  <a:srgbClr val="992E3A"/>
                </a:solidFill>
                <a:latin typeface="Times New Roman" panose="02020603050405020304" pitchFamily="18" charset="0"/>
                <a:cs typeface="Times New Roman" panose="02020603050405020304" pitchFamily="18" charset="0"/>
              </a:rPr>
              <a:t>Time complexity </a:t>
            </a:r>
            <a:r>
              <a:rPr lang="en-US" sz="2000" dirty="0">
                <a:latin typeface="Times New Roman" panose="02020603050405020304" pitchFamily="18" charset="0"/>
                <a:cs typeface="Times New Roman" panose="02020603050405020304" pitchFamily="18" charset="0"/>
              </a:rPr>
              <a:t>is a measure of the amount of time an algorithm takes to complete relative to the input size. It helps us understand how the execution time grows as the input size increases. Time complexity is typically expressed using </a:t>
            </a:r>
            <a:r>
              <a:rPr lang="en-US" sz="2000" b="1" dirty="0">
                <a:solidFill>
                  <a:srgbClr val="992E3A"/>
                </a:solidFill>
                <a:latin typeface="Times New Roman" panose="02020603050405020304" pitchFamily="18" charset="0"/>
                <a:cs typeface="Times New Roman" panose="02020603050405020304" pitchFamily="18" charset="0"/>
              </a:rPr>
              <a:t>Big O notation</a:t>
            </a:r>
            <a:r>
              <a:rPr lang="en-US" sz="2000" dirty="0">
                <a:latin typeface="Times New Roman" panose="02020603050405020304" pitchFamily="18" charset="0"/>
                <a:cs typeface="Times New Roman" panose="02020603050405020304" pitchFamily="18" charset="0"/>
              </a:rPr>
              <a:t>.</a:t>
            </a:r>
          </a:p>
          <a:p>
            <a:pPr>
              <a:lnSpc>
                <a:spcPct val="100000"/>
              </a:lnSpc>
            </a:pPr>
            <a:r>
              <a:rPr lang="en-US" sz="2000" b="1" dirty="0">
                <a:solidFill>
                  <a:srgbClr val="992E3A"/>
                </a:solidFill>
                <a:latin typeface="Times New Roman" panose="02020603050405020304" pitchFamily="18" charset="0"/>
                <a:cs typeface="Times New Roman" panose="02020603050405020304" pitchFamily="18" charset="0"/>
              </a:rPr>
              <a:t>Big O Notation</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Big O notation provides an upper bound for the time complexity. It describes how the runtime of an algorithm grows relative to the size of the input (n). It ignores constant factors and lower-order terms, focusing on the asymptotic behavior.</a:t>
            </a:r>
          </a:p>
          <a:p>
            <a:pPr marL="0" indent="0">
              <a:lnSpc>
                <a:spcPct val="100000"/>
              </a:lnSpc>
              <a:buNone/>
            </a:pPr>
            <a:r>
              <a:rPr lang="en-US" sz="2000" b="1" dirty="0">
                <a:solidFill>
                  <a:srgbClr val="992E3A"/>
                </a:solidFill>
                <a:latin typeface="Times New Roman" panose="02020603050405020304" pitchFamily="18" charset="0"/>
                <a:cs typeface="Times New Roman" panose="02020603050405020304" pitchFamily="18" charset="0"/>
              </a:rPr>
              <a:t>Common Time Complexities:</a:t>
            </a:r>
          </a:p>
          <a:p>
            <a:pPr>
              <a:lnSpc>
                <a:spcPct val="100000"/>
              </a:lnSpc>
            </a:pPr>
            <a:r>
              <a:rPr lang="en-US" sz="2000" b="1" dirty="0">
                <a:solidFill>
                  <a:srgbClr val="992E3A"/>
                </a:solidFill>
                <a:latin typeface="Times New Roman" panose="02020603050405020304" pitchFamily="18" charset="0"/>
                <a:cs typeface="Times New Roman" panose="02020603050405020304" pitchFamily="18" charset="0"/>
              </a:rPr>
              <a:t>O(1)</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(Constant Time):</a:t>
            </a:r>
          </a:p>
          <a:p>
            <a:pPr lvl="1">
              <a:lnSpc>
                <a:spcPct val="100000"/>
              </a:lnSpc>
            </a:pPr>
            <a:r>
              <a:rPr lang="en-US" sz="2000" dirty="0">
                <a:latin typeface="Times New Roman" panose="02020603050405020304" pitchFamily="18" charset="0"/>
                <a:cs typeface="Times New Roman" panose="02020603050405020304" pitchFamily="18" charset="0"/>
              </a:rPr>
              <a:t>The execution time is constant, irrespective of the size of the input.</a:t>
            </a:r>
          </a:p>
          <a:p>
            <a:pPr lvl="1">
              <a:lnSpc>
                <a:spcPct val="100000"/>
              </a:lnSpc>
            </a:pPr>
            <a:r>
              <a:rPr lang="en-US" sz="2000" b="1" dirty="0">
                <a:solidFill>
                  <a:srgbClr val="992E3A"/>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Accessing an element from an array by index.</a:t>
            </a:r>
          </a:p>
          <a:p>
            <a:pPr>
              <a:lnSpc>
                <a:spcPct val="100000"/>
              </a:lnSpc>
            </a:pPr>
            <a:r>
              <a:rPr lang="en-US" sz="2000" b="1" dirty="0">
                <a:solidFill>
                  <a:srgbClr val="992E3A"/>
                </a:solidFill>
                <a:latin typeface="Times New Roman" panose="02020603050405020304" pitchFamily="18" charset="0"/>
                <a:cs typeface="Times New Roman" panose="02020603050405020304" pitchFamily="18" charset="0"/>
              </a:rPr>
              <a:t>O(log n)</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(Logarithmic Time):</a:t>
            </a:r>
          </a:p>
          <a:p>
            <a:pPr lvl="1">
              <a:lnSpc>
                <a:spcPct val="100000"/>
              </a:lnSpc>
            </a:pPr>
            <a:r>
              <a:rPr lang="en-US" sz="2000" dirty="0">
                <a:latin typeface="Times New Roman" panose="02020603050405020304" pitchFamily="18" charset="0"/>
                <a:cs typeface="Times New Roman" panose="02020603050405020304" pitchFamily="18" charset="0"/>
              </a:rPr>
              <a:t>The execution time grows logarithmically with the input size. Often seen in algorithms that divide the input in each step, such as binary search.</a:t>
            </a:r>
          </a:p>
          <a:p>
            <a:pPr lvl="1">
              <a:lnSpc>
                <a:spcPct val="100000"/>
              </a:lnSpc>
            </a:pPr>
            <a:r>
              <a:rPr lang="en-US" sz="2000" b="1" dirty="0">
                <a:solidFill>
                  <a:srgbClr val="992E3A"/>
                </a:solidFill>
                <a:latin typeface="Times New Roman" panose="02020603050405020304" pitchFamily="18" charset="0"/>
                <a:cs typeface="Times New Roman" panose="02020603050405020304" pitchFamily="18" charset="0"/>
              </a:rPr>
              <a:t>Example: Binary Search</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on a sorted array.</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5849"/>
            <a:ext cx="11138025" cy="523707"/>
          </a:xfrm>
        </p:spPr>
        <p:txBody>
          <a:bodyPr>
            <a:normAutofit fontScale="90000"/>
          </a:bodyPr>
          <a:lstStyle/>
          <a:p>
            <a:pPr>
              <a:lnSpc>
                <a:spcPct val="100000"/>
              </a:lnSpc>
            </a:pPr>
            <a:br>
              <a:rPr lang="en-US" sz="3100" b="1" dirty="0">
                <a:solidFill>
                  <a:srgbClr val="992E3A"/>
                </a:solidFill>
                <a:latin typeface="Times New Roman" panose="02020603050405020304" pitchFamily="18" charset="0"/>
                <a:cs typeface="Times New Roman" panose="02020603050405020304" pitchFamily="18" charset="0"/>
              </a:rPr>
            </a:br>
            <a:r>
              <a:rPr lang="en-US" sz="3100" b="1" dirty="0">
                <a:solidFill>
                  <a:srgbClr val="992E3A"/>
                </a:solidFill>
                <a:latin typeface="Times New Roman" panose="02020603050405020304" pitchFamily="18" charset="0"/>
                <a:cs typeface="Times New Roman" panose="02020603050405020304" pitchFamily="18" charset="0"/>
              </a:rPr>
              <a:t>2. Time and Space complexity</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54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63571"/>
            <a:ext cx="12192000" cy="5684363"/>
          </a:xfrm>
        </p:spPr>
        <p:txBody>
          <a:bodyPr>
            <a:noAutofit/>
          </a:bodyPr>
          <a:lstStyle/>
          <a:p>
            <a:pPr>
              <a:lnSpc>
                <a:spcPct val="80000"/>
              </a:lnSpc>
            </a:pPr>
            <a:r>
              <a:rPr lang="en-US" sz="1800" b="1" dirty="0">
                <a:solidFill>
                  <a:srgbClr val="992E3A"/>
                </a:solidFill>
                <a:latin typeface="Times New Roman" panose="02020603050405020304" pitchFamily="18" charset="0"/>
                <a:cs typeface="Times New Roman" panose="02020603050405020304" pitchFamily="18" charset="0"/>
              </a:rPr>
              <a:t>O(n) (Linear Time):</a:t>
            </a:r>
          </a:p>
          <a:p>
            <a:pPr marL="0" indent="0">
              <a:lnSpc>
                <a:spcPct val="80000"/>
              </a:lnSpc>
              <a:buNone/>
            </a:pPr>
            <a:r>
              <a:rPr lang="en-US" sz="1800" dirty="0">
                <a:latin typeface="Times New Roman" panose="02020603050405020304" pitchFamily="18" charset="0"/>
                <a:cs typeface="Times New Roman" panose="02020603050405020304" pitchFamily="18" charset="0"/>
              </a:rPr>
              <a:t>    The execution time grows linearly with the input size. Each element is processed individually.</a:t>
            </a:r>
          </a:p>
          <a:p>
            <a:pPr marL="0" indent="0">
              <a:lnSpc>
                <a:spcPct val="80000"/>
              </a:lnSpc>
              <a:buNone/>
            </a:pP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Linear Search through an unsorted list.</a:t>
            </a:r>
          </a:p>
          <a:p>
            <a:pPr>
              <a:lnSpc>
                <a:spcPct val="80000"/>
              </a:lnSpc>
            </a:pPr>
            <a:r>
              <a:rPr lang="en-US" sz="1800" b="1" dirty="0">
                <a:solidFill>
                  <a:srgbClr val="992E3A"/>
                </a:solidFill>
                <a:latin typeface="Times New Roman" panose="02020603050405020304" pitchFamily="18" charset="0"/>
                <a:cs typeface="Times New Roman" panose="02020603050405020304" pitchFamily="18" charset="0"/>
              </a:rPr>
              <a:t>O(n log n) (</a:t>
            </a:r>
            <a:r>
              <a:rPr lang="en-US" sz="1800" b="1" dirty="0" err="1">
                <a:solidFill>
                  <a:srgbClr val="992E3A"/>
                </a:solidFill>
                <a:latin typeface="Times New Roman" panose="02020603050405020304" pitchFamily="18" charset="0"/>
                <a:cs typeface="Times New Roman" panose="02020603050405020304" pitchFamily="18" charset="0"/>
              </a:rPr>
              <a:t>Linearithmic</a:t>
            </a:r>
            <a:r>
              <a:rPr lang="en-US" sz="1800" b="1" dirty="0">
                <a:solidFill>
                  <a:srgbClr val="992E3A"/>
                </a:solidFill>
                <a:latin typeface="Times New Roman" panose="02020603050405020304" pitchFamily="18" charset="0"/>
                <a:cs typeface="Times New Roman" panose="02020603050405020304" pitchFamily="18" charset="0"/>
              </a:rPr>
              <a:t> Time): </a:t>
            </a:r>
            <a:r>
              <a:rPr lang="en-US" sz="1800" dirty="0">
                <a:latin typeface="Times New Roman" panose="02020603050405020304" pitchFamily="18" charset="0"/>
                <a:cs typeface="Times New Roman" panose="02020603050405020304" pitchFamily="18" charset="0"/>
              </a:rPr>
              <a:t>Common in algorithms that divide the problem into sub-problems and solve them recursively.</a:t>
            </a:r>
          </a:p>
          <a:p>
            <a:pPr marL="0" indent="0">
              <a:lnSpc>
                <a:spcPct val="80000"/>
              </a:lnSpc>
              <a:buNone/>
            </a:pP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Merge Sort, Quick Sort, and Heap Sort.</a:t>
            </a:r>
          </a:p>
          <a:p>
            <a:pPr>
              <a:lnSpc>
                <a:spcPct val="80000"/>
              </a:lnSpc>
            </a:pPr>
            <a:r>
              <a:rPr lang="en-US" sz="1800" b="1" dirty="0">
                <a:solidFill>
                  <a:srgbClr val="992E3A"/>
                </a:solidFill>
                <a:latin typeface="Times New Roman" panose="02020603050405020304" pitchFamily="18" charset="0"/>
                <a:cs typeface="Times New Roman" panose="02020603050405020304" pitchFamily="18" charset="0"/>
              </a:rPr>
              <a:t>O(n²) (Quadratic Time):</a:t>
            </a:r>
          </a:p>
          <a:p>
            <a:pPr marL="0" indent="0">
              <a:lnSpc>
                <a:spcPct val="80000"/>
              </a:lnSpc>
              <a:buNone/>
            </a:pPr>
            <a:r>
              <a:rPr lang="en-US" sz="1800" dirty="0">
                <a:latin typeface="Times New Roman" panose="02020603050405020304" pitchFamily="18" charset="0"/>
                <a:cs typeface="Times New Roman" panose="02020603050405020304" pitchFamily="18" charset="0"/>
              </a:rPr>
              <a:t>    The execution time grows quadratically with the input </a:t>
            </a:r>
            <a:r>
              <a:rPr lang="en-US" sz="1800" dirty="0" err="1">
                <a:latin typeface="Times New Roman" panose="02020603050405020304" pitchFamily="18" charset="0"/>
                <a:cs typeface="Times New Roman" panose="02020603050405020304" pitchFamily="18" charset="0"/>
              </a:rPr>
              <a:t>size.Often</a:t>
            </a:r>
            <a:r>
              <a:rPr lang="en-US" sz="1800" dirty="0">
                <a:latin typeface="Times New Roman" panose="02020603050405020304" pitchFamily="18" charset="0"/>
                <a:cs typeface="Times New Roman" panose="02020603050405020304" pitchFamily="18" charset="0"/>
              </a:rPr>
              <a:t> seen in algorithms with nested loops that process each pair of          elements.</a:t>
            </a:r>
          </a:p>
          <a:p>
            <a:pPr marL="0" indent="0">
              <a:lnSpc>
                <a:spcPct val="80000"/>
              </a:lnSpc>
              <a:buNone/>
            </a:pP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Bubble Sort, Selection Sort, and Insertion Sort.</a:t>
            </a:r>
          </a:p>
          <a:p>
            <a:pPr>
              <a:lnSpc>
                <a:spcPct val="80000"/>
              </a:lnSpc>
            </a:pPr>
            <a:r>
              <a:rPr lang="en-US" sz="1800" b="1" dirty="0">
                <a:solidFill>
                  <a:srgbClr val="992E3A"/>
                </a:solidFill>
                <a:latin typeface="Times New Roman" panose="02020603050405020304" pitchFamily="18" charset="0"/>
                <a:cs typeface="Times New Roman" panose="02020603050405020304" pitchFamily="18" charset="0"/>
              </a:rPr>
              <a:t>O(2ⁿ) (Exponential Time):</a:t>
            </a:r>
          </a:p>
          <a:p>
            <a:pPr marL="0" indent="0">
              <a:lnSpc>
                <a:spcPct val="80000"/>
              </a:lnSpc>
              <a:buNone/>
            </a:pPr>
            <a:r>
              <a:rPr lang="en-US" sz="1800" dirty="0">
                <a:latin typeface="Times New Roman" panose="02020603050405020304" pitchFamily="18" charset="0"/>
                <a:cs typeface="Times New Roman" panose="02020603050405020304" pitchFamily="18" charset="0"/>
              </a:rPr>
              <a:t>   The execution time doubles with every additional element. These algorithms have extremely high time complexity and are    generally impractical for large input sizes.</a:t>
            </a:r>
          </a:p>
          <a:p>
            <a:pPr marL="0" indent="0">
              <a:lnSpc>
                <a:spcPct val="80000"/>
              </a:lnSpc>
              <a:buNone/>
            </a:pP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Brute Force solutions for the Traveling Salesman Problem (TSP).</a:t>
            </a:r>
          </a:p>
          <a:p>
            <a:pPr>
              <a:lnSpc>
                <a:spcPct val="80000"/>
              </a:lnSpc>
            </a:pPr>
            <a:r>
              <a:rPr lang="en-US" sz="1800" b="1" dirty="0">
                <a:solidFill>
                  <a:srgbClr val="992E3A"/>
                </a:solidFill>
                <a:latin typeface="Times New Roman" panose="02020603050405020304" pitchFamily="18" charset="0"/>
                <a:cs typeface="Times New Roman" panose="02020603050405020304" pitchFamily="18" charset="0"/>
              </a:rPr>
              <a:t>O(n!) (Factorial Time):</a:t>
            </a:r>
          </a:p>
          <a:p>
            <a:pPr marL="0" indent="0">
              <a:lnSpc>
                <a:spcPct val="80000"/>
              </a:lnSpc>
              <a:buNone/>
            </a:pPr>
            <a:r>
              <a:rPr lang="en-US" sz="1800" dirty="0">
                <a:latin typeface="Times New Roman" panose="02020603050405020304" pitchFamily="18" charset="0"/>
                <a:cs typeface="Times New Roman" panose="02020603050405020304" pitchFamily="18" charset="0"/>
              </a:rPr>
              <a:t>    The execution time grows as the factorial of the input size. Algorithms with this time complexity are extremely slow and   impractical for large inputs.</a:t>
            </a:r>
          </a:p>
          <a:p>
            <a:pPr marL="0" indent="0">
              <a:lnSpc>
                <a:spcPct val="80000"/>
              </a:lnSpc>
              <a:buNone/>
            </a:pPr>
            <a:r>
              <a:rPr lang="en-US" sz="1800" b="1" dirty="0">
                <a:solidFill>
                  <a:schemeClr val="accent2">
                    <a:lumMod val="50000"/>
                  </a:schemeClr>
                </a:solidFill>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Example: </a:t>
            </a:r>
            <a:r>
              <a:rPr lang="en-US" sz="1800" dirty="0">
                <a:latin typeface="Times New Roman" panose="02020603050405020304" pitchFamily="18" charset="0"/>
                <a:cs typeface="Times New Roman" panose="02020603050405020304" pitchFamily="18" charset="0"/>
              </a:rPr>
              <a:t>Solving the Traveling Salesman Problem using brute force.</a:t>
            </a: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5849"/>
            <a:ext cx="11138025" cy="523707"/>
          </a:xfrm>
        </p:spPr>
        <p:txBody>
          <a:bodyPr>
            <a:normAutofit fontScale="90000"/>
          </a:bodyPr>
          <a:lstStyle/>
          <a:p>
            <a:pPr>
              <a:lnSpc>
                <a:spcPct val="100000"/>
              </a:lnSpc>
            </a:pPr>
            <a:br>
              <a:rPr lang="en-US" sz="3100" b="1" dirty="0">
                <a:solidFill>
                  <a:srgbClr val="992E3A"/>
                </a:solidFill>
                <a:latin typeface="Times New Roman" panose="02020603050405020304" pitchFamily="18" charset="0"/>
                <a:cs typeface="Times New Roman" panose="02020603050405020304" pitchFamily="18" charset="0"/>
              </a:rPr>
            </a:br>
            <a:r>
              <a:rPr lang="en-US" sz="3100" b="1" dirty="0">
                <a:solidFill>
                  <a:srgbClr val="992E3A"/>
                </a:solidFill>
                <a:latin typeface="Times New Roman" panose="02020603050405020304" pitchFamily="18" charset="0"/>
                <a:cs typeface="Times New Roman" panose="02020603050405020304" pitchFamily="18" charset="0"/>
              </a:rPr>
              <a:t>2. Time and Space complexity</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84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63571"/>
            <a:ext cx="12192000" cy="5684363"/>
          </a:xfrm>
        </p:spPr>
        <p:txBody>
          <a:bodyPr>
            <a:noAutofit/>
          </a:bodyPr>
          <a:lstStyle/>
          <a:p>
            <a:pPr marL="0" indent="0">
              <a:buNone/>
            </a:pPr>
            <a:r>
              <a:rPr lang="en-US" sz="2000" b="1" dirty="0">
                <a:solidFill>
                  <a:srgbClr val="992E3A"/>
                </a:solidFill>
                <a:latin typeface="Times New Roman" panose="02020603050405020304" pitchFamily="18" charset="0"/>
                <a:cs typeface="Times New Roman" panose="02020603050405020304" pitchFamily="18" charset="0"/>
              </a:rPr>
              <a:t>Space Complexity:</a:t>
            </a:r>
          </a:p>
          <a:p>
            <a:pPr marL="0" indent="0">
              <a:buNone/>
            </a:pPr>
            <a:r>
              <a:rPr lang="en-US" sz="1800" dirty="0">
                <a:solidFill>
                  <a:srgbClr val="992E3A"/>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Space complexity </a:t>
            </a:r>
            <a:r>
              <a:rPr lang="en-US" sz="1800" dirty="0">
                <a:latin typeface="Times New Roman" panose="02020603050405020304" pitchFamily="18" charset="0"/>
                <a:cs typeface="Times New Roman" panose="02020603050405020304" pitchFamily="18" charset="0"/>
              </a:rPr>
              <a:t>refers to the amount of memory used by an algorithm as the input size grows. Like time complexity, space     complexity is also described using </a:t>
            </a:r>
            <a:r>
              <a:rPr lang="en-US" sz="1800" b="1" dirty="0">
                <a:solidFill>
                  <a:srgbClr val="992E3A"/>
                </a:solidFill>
                <a:latin typeface="Times New Roman" panose="02020603050405020304" pitchFamily="18" charset="0"/>
                <a:cs typeface="Times New Roman" panose="02020603050405020304" pitchFamily="18" charset="0"/>
              </a:rPr>
              <a:t>Big O </a:t>
            </a:r>
            <a:r>
              <a:rPr lang="en-US" sz="1800" dirty="0">
                <a:latin typeface="Times New Roman" panose="02020603050405020304" pitchFamily="18" charset="0"/>
                <a:cs typeface="Times New Roman" panose="02020603050405020304" pitchFamily="18" charset="0"/>
              </a:rPr>
              <a:t>notation.</a:t>
            </a:r>
          </a:p>
          <a:p>
            <a:r>
              <a:rPr lang="en-US" sz="1800" b="1" dirty="0">
                <a:solidFill>
                  <a:srgbClr val="992E3A"/>
                </a:solidFill>
                <a:latin typeface="Times New Roman" panose="02020603050405020304" pitchFamily="18" charset="0"/>
                <a:cs typeface="Times New Roman" panose="02020603050405020304" pitchFamily="18" charset="0"/>
              </a:rPr>
              <a:t>O(1)</a:t>
            </a:r>
            <a:r>
              <a:rPr lang="en-US" sz="1800" dirty="0">
                <a:solidFill>
                  <a:srgbClr val="992E3A"/>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Constant space – the algorithm uses a fixed amount of memory regardless of input size.</a:t>
            </a:r>
          </a:p>
          <a:p>
            <a:r>
              <a:rPr lang="en-US" sz="1800" b="1" dirty="0">
                <a:solidFill>
                  <a:srgbClr val="992E3A"/>
                </a:solidFill>
                <a:latin typeface="Times New Roman" panose="02020603050405020304" pitchFamily="18" charset="0"/>
                <a:cs typeface="Times New Roman" panose="02020603050405020304" pitchFamily="18" charset="0"/>
              </a:rPr>
              <a:t>O(n)</a:t>
            </a:r>
            <a:r>
              <a:rPr lang="en-US" sz="1800" dirty="0">
                <a:solidFill>
                  <a:srgbClr val="992E3A"/>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Linear space – the </a:t>
            </a:r>
            <a:r>
              <a:rPr lang="en-US" sz="2000" dirty="0">
                <a:latin typeface="Times New Roman" panose="02020603050405020304" pitchFamily="18" charset="0"/>
                <a:cs typeface="Times New Roman" panose="02020603050405020304" pitchFamily="18" charset="0"/>
              </a:rPr>
              <a:t>algorithm’s</a:t>
            </a:r>
            <a:r>
              <a:rPr lang="en-US" sz="1800" dirty="0">
                <a:latin typeface="Times New Roman" panose="02020603050405020304" pitchFamily="18" charset="0"/>
                <a:cs typeface="Times New Roman" panose="02020603050405020304" pitchFamily="18" charset="0"/>
              </a:rPr>
              <a:t> memory usage grows linearly with the input size.</a:t>
            </a:r>
          </a:p>
          <a:p>
            <a:pPr marL="0" indent="0">
              <a:buNone/>
            </a:pPr>
            <a:r>
              <a:rPr lang="en-US" sz="1800" b="1" dirty="0">
                <a:solidFill>
                  <a:srgbClr val="992E3A"/>
                </a:solidFill>
                <a:latin typeface="Times New Roman" panose="02020603050405020304" pitchFamily="18" charset="0"/>
                <a:cs typeface="Times New Roman" panose="02020603050405020304" pitchFamily="18" charset="0"/>
              </a:rPr>
              <a:t>Example:</a:t>
            </a:r>
          </a:p>
          <a:p>
            <a:pPr marL="0" indent="0">
              <a:buNone/>
            </a:pPr>
            <a:r>
              <a:rPr lang="en-US" sz="1800" dirty="0">
                <a:latin typeface="Times New Roman" panose="02020603050405020304" pitchFamily="18" charset="0"/>
                <a:cs typeface="Times New Roman" panose="02020603050405020304" pitchFamily="18" charset="0"/>
              </a:rPr>
              <a:t>     For a sorting algorithm like Merge Sort</a:t>
            </a:r>
          </a:p>
          <a:p>
            <a:r>
              <a:rPr lang="en-US" sz="1800" b="1" dirty="0">
                <a:solidFill>
                  <a:srgbClr val="992E3A"/>
                </a:solidFill>
                <a:latin typeface="Times New Roman" panose="02020603050405020304" pitchFamily="18" charset="0"/>
                <a:cs typeface="Times New Roman" panose="02020603050405020304" pitchFamily="18" charset="0"/>
              </a:rPr>
              <a:t>Time Complexity</a:t>
            </a:r>
            <a:r>
              <a:rPr lang="en-US" sz="1800" dirty="0">
                <a:solidFill>
                  <a:srgbClr val="992E3A"/>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O(n log n) because the array is recursively divided into halves, and each half is merged back in linear time.</a:t>
            </a:r>
          </a:p>
          <a:p>
            <a:pPr>
              <a:lnSpc>
                <a:spcPct val="120000"/>
              </a:lnSpc>
            </a:pPr>
            <a:r>
              <a:rPr lang="en-US" sz="1800" b="1" dirty="0">
                <a:solidFill>
                  <a:srgbClr val="992E3A"/>
                </a:solidFill>
                <a:latin typeface="Times New Roman" panose="02020603050405020304" pitchFamily="18" charset="0"/>
                <a:cs typeface="Times New Roman" panose="02020603050405020304" pitchFamily="18" charset="0"/>
              </a:rPr>
              <a:t>Space Complexity: </a:t>
            </a:r>
            <a:r>
              <a:rPr lang="en-US" sz="1800" dirty="0">
                <a:latin typeface="Times New Roman" panose="02020603050405020304" pitchFamily="18" charset="0"/>
                <a:cs typeface="Times New Roman" panose="02020603050405020304" pitchFamily="18" charset="0"/>
              </a:rPr>
              <a:t>O(n) because the merge process requires additional memory to store temporary arrays during merging.</a:t>
            </a: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5849"/>
            <a:ext cx="11138025" cy="523707"/>
          </a:xfrm>
        </p:spPr>
        <p:txBody>
          <a:bodyPr>
            <a:normAutofit fontScale="90000"/>
          </a:bodyPr>
          <a:lstStyle/>
          <a:p>
            <a:pPr>
              <a:lnSpc>
                <a:spcPct val="100000"/>
              </a:lnSpc>
            </a:pPr>
            <a:br>
              <a:rPr lang="en-US" sz="3100" b="1" dirty="0">
                <a:solidFill>
                  <a:srgbClr val="992E3A"/>
                </a:solidFill>
                <a:latin typeface="Times New Roman" panose="02020603050405020304" pitchFamily="18" charset="0"/>
                <a:cs typeface="Times New Roman" panose="02020603050405020304" pitchFamily="18" charset="0"/>
              </a:rPr>
            </a:br>
            <a:r>
              <a:rPr lang="en-US" sz="3100" b="1" dirty="0">
                <a:solidFill>
                  <a:srgbClr val="992E3A"/>
                </a:solidFill>
                <a:latin typeface="Times New Roman" panose="02020603050405020304" pitchFamily="18" charset="0"/>
                <a:cs typeface="Times New Roman" panose="02020603050405020304" pitchFamily="18" charset="0"/>
              </a:rPr>
              <a:t>2. Time and Space complexity</a:t>
            </a:r>
            <a:br>
              <a:rPr lang="en-US" sz="2800" b="1" dirty="0">
                <a:solidFill>
                  <a:srgbClr val="992E3A"/>
                </a:solidFill>
                <a:latin typeface="Times New Roman" panose="02020603050405020304" pitchFamily="18" charset="0"/>
                <a:cs typeface="Times New Roman" panose="02020603050405020304" pitchFamily="18" charset="0"/>
              </a:rPr>
            </a:br>
            <a:endParaRPr lang="en-US" sz="28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7460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
        <p:nvSpPr>
          <p:cNvPr id="26" name="Rectangle 25">
            <a:extLst>
              <a:ext uri="{FF2B5EF4-FFF2-40B4-BE49-F238E27FC236}">
                <a16:creationId xmlns:a16="http://schemas.microsoft.com/office/drawing/2014/main" id="{0392890B-2941-0D13-193E-38E49106EAAD}"/>
              </a:ext>
            </a:extLst>
          </p:cNvPr>
          <p:cNvSpPr/>
          <p:nvPr/>
        </p:nvSpPr>
        <p:spPr>
          <a:xfrm>
            <a:off x="7946084" y="2809411"/>
            <a:ext cx="4121936" cy="140693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endParaRPr lang="en-US" sz="2133" dirty="0">
              <a:solidFill>
                <a:srgbClr val="A71F36"/>
              </a:solidFill>
            </a:endParaRPr>
          </a:p>
        </p:txBody>
      </p:sp>
    </p:spTree>
    <p:extLst>
      <p:ext uri="{BB962C8B-B14F-4D97-AF65-F5344CB8AC3E}">
        <p14:creationId xmlns:p14="http://schemas.microsoft.com/office/powerpoint/2010/main" val="1865276928"/>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4553A5C-27BA-4B22-B2A5-D9BA781F94A2}">
  <ds:schemaRefs>
    <ds:schemaRef ds:uri="7dbb0361-a347-4361-aad0-742af1c4894d"/>
    <ds:schemaRef ds:uri="9ef71459-7135-4651-8acf-3a45a5e0a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4E8A36-207B-4778-AD7D-BDA9120D12AB}">
  <ds:schemaRef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 ds:uri="7dbb0361-a347-4361-aad0-742af1c4894d"/>
    <ds:schemaRef ds:uri="9ef71459-7135-4651-8acf-3a45a5e0ab13"/>
    <ds:schemaRef ds:uri="http://www.w3.org/XML/1998/namespace"/>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5210273-DEBD-4595-B791-2314571AF4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1979</TotalTime>
  <Words>2374</Words>
  <Application>Microsoft Office PowerPoint</Application>
  <PresentationFormat>Widescreen</PresentationFormat>
  <Paragraphs>162</Paragraphs>
  <Slides>9</Slides>
  <Notes>0</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Office Theme</vt:lpstr>
      <vt:lpstr>Office Theme</vt:lpstr>
      <vt:lpstr>PowerPoint Presentation</vt:lpstr>
      <vt:lpstr>PowerPoint Presentation</vt:lpstr>
      <vt:lpstr> 1. Algorithms </vt:lpstr>
      <vt:lpstr> 1. Algorithms </vt:lpstr>
      <vt:lpstr> 1. Algorithms </vt:lpstr>
      <vt:lpstr> 2. Time and Space complexity </vt:lpstr>
      <vt:lpstr> 2. Time and Space complexity </vt:lpstr>
      <vt:lpstr> 2. Time and Space complexity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prasad dokku</dc:creator>
  <cp:lastModifiedBy>Baggu Bhargav</cp:lastModifiedBy>
  <cp:revision>26</cp:revision>
  <dcterms:created xsi:type="dcterms:W3CDTF">2018-04-13T08:56:00Z</dcterms:created>
  <dcterms:modified xsi:type="dcterms:W3CDTF">2025-06-16T04:57:19Z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53CB3D3E10964D8CA74CED45E813FBA1</vt:lpwstr>
  </property>
  <property fmtid="{D5CDD505-2E9C-101B-9397-08002B2CF9AE}" pid="3" name="KSOProductBuildVer">
    <vt:lpwstr>1033-11.2.0.11191</vt:lpwstr>
  </property>
  <property fmtid="{D5CDD505-2E9C-101B-9397-08002B2CF9AE}" pid="4" name="ContentTypeId">
    <vt:lpwstr>0x010100E657240BBBC6B049925159D12E9A25AF</vt:lpwstr>
  </property>
</Properties>
</file>