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4" r:id="rId4"/>
    <p:sldMasterId id="2147483648" r:id="rId5"/>
  </p:sldMasterIdLst>
  <p:notesMasterIdLst>
    <p:notesMasterId r:id="rId16"/>
  </p:notesMasterIdLst>
  <p:sldIdLst>
    <p:sldId id="714" r:id="rId6"/>
    <p:sldId id="717" r:id="rId7"/>
    <p:sldId id="659" r:id="rId8"/>
    <p:sldId id="715" r:id="rId9"/>
    <p:sldId id="718" r:id="rId10"/>
    <p:sldId id="713" r:id="rId11"/>
    <p:sldId id="719" r:id="rId12"/>
    <p:sldId id="720" r:id="rId13"/>
    <p:sldId id="721" r:id="rId14"/>
    <p:sldId id="71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B10185B-9D7C-D699-6DF8-1166523A1445}" name="Shiva Teegala" initials="ST" userId="S::shiva.teegala@rampgroup.com::5455840e-1c74-4a90-870a-55a0a8c0520a"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2E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AC5B3E-CD97-4AAF-B99B-E85FBF1BD1EE}" type="datetimeFigureOut">
              <a:rPr lang="en-IN" smtClean="0"/>
              <a:t>01-06-2025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75F58F-5BB2-4C50-95DD-4B37FD9C1AA2}" type="slidenum">
              <a:rPr lang="en-IN" smtClean="0"/>
              <a:t>‹#›</a:t>
            </a:fld>
            <a:endParaRPr lang="en-IN"/>
          </a:p>
        </p:txBody>
      </p:sp>
    </p:spTree>
    <p:extLst>
      <p:ext uri="{BB962C8B-B14F-4D97-AF65-F5344CB8AC3E}">
        <p14:creationId xmlns:p14="http://schemas.microsoft.com/office/powerpoint/2010/main" val="1135727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75F58F-5BB2-4C50-95DD-4B37FD9C1AA2}" type="slidenum">
              <a:rPr lang="en-IN" smtClean="0"/>
              <a:t>3</a:t>
            </a:fld>
            <a:endParaRPr lang="en-IN"/>
          </a:p>
        </p:txBody>
      </p:sp>
    </p:spTree>
    <p:extLst>
      <p:ext uri="{BB962C8B-B14F-4D97-AF65-F5344CB8AC3E}">
        <p14:creationId xmlns:p14="http://schemas.microsoft.com/office/powerpoint/2010/main" val="950748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4341458-474C-4418-92BB-2F0C31747162}" type="datetimeFigureOut">
              <a:rPr lang="en-US" smtClean="0"/>
              <a:t>6/1/2025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E27B1-1470-460A-9E50-93CBBE2B0AE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341458-474C-4418-92BB-2F0C31747162}" type="datetimeFigureOut">
              <a:rPr lang="en-US" smtClean="0"/>
              <a:t>6/1/2025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E27B1-1470-460A-9E50-93CBBE2B0AE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341458-474C-4418-92BB-2F0C31747162}" type="datetimeFigureOut">
              <a:rPr lang="en-US" smtClean="0"/>
              <a:t>6/1/2025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E27B1-1470-460A-9E50-93CBBE2B0AEC}"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7" name="Slide Number Placeholder 5"/>
          <p:cNvSpPr txBox="1">
            <a:spLocks/>
          </p:cNvSpPr>
          <p:nvPr userDrawn="1"/>
        </p:nvSpPr>
        <p:spPr>
          <a:xfrm>
            <a:off x="11233151" y="6426200"/>
            <a:ext cx="508000" cy="366184"/>
          </a:xfrm>
          <a:prstGeom prst="rect">
            <a:avLst/>
          </a:prstGeom>
        </p:spPr>
        <p:txBody>
          <a:bodyPr lIns="91440" tIns="45720" rIns="91440" bIns="45720" anchor="ctr"/>
          <a:lstStyle>
            <a:lvl1pPr defTabSz="342900">
              <a:defRPr>
                <a:solidFill>
                  <a:schemeClr val="tx1"/>
                </a:solidFill>
                <a:latin typeface="Calibri" panose="020F0502020204030204" pitchFamily="34" charset="0"/>
                <a:ea typeface="MS PGothic" panose="020B0600070205080204" pitchFamily="34" charset="-128"/>
              </a:defRPr>
            </a:lvl1pPr>
            <a:lvl2pPr marL="742950" indent="-285750" defTabSz="342900">
              <a:defRPr>
                <a:solidFill>
                  <a:schemeClr val="tx1"/>
                </a:solidFill>
                <a:latin typeface="Calibri" panose="020F0502020204030204" pitchFamily="34" charset="0"/>
                <a:ea typeface="MS PGothic" panose="020B0600070205080204" pitchFamily="34" charset="-128"/>
              </a:defRPr>
            </a:lvl2pPr>
            <a:lvl3pPr marL="1143000" indent="-228600" defTabSz="342900">
              <a:defRPr>
                <a:solidFill>
                  <a:schemeClr val="tx1"/>
                </a:solidFill>
                <a:latin typeface="Calibri" panose="020F0502020204030204" pitchFamily="34" charset="0"/>
                <a:ea typeface="MS PGothic" panose="020B0600070205080204" pitchFamily="34" charset="-128"/>
              </a:defRPr>
            </a:lvl3pPr>
            <a:lvl4pPr marL="1600200" indent="-228600" defTabSz="342900">
              <a:defRPr>
                <a:solidFill>
                  <a:schemeClr val="tx1"/>
                </a:solidFill>
                <a:latin typeface="Calibri" panose="020F0502020204030204" pitchFamily="34" charset="0"/>
                <a:ea typeface="MS PGothic" panose="020B0600070205080204" pitchFamily="34" charset="-128"/>
              </a:defRPr>
            </a:lvl4pPr>
            <a:lvl5pPr marL="2057400" indent="-228600" defTabSz="342900">
              <a:defRPr>
                <a:solidFill>
                  <a:schemeClr val="tx1"/>
                </a:solidFill>
                <a:latin typeface="Calibri" panose="020F0502020204030204" pitchFamily="34" charset="0"/>
                <a:ea typeface="MS PGothic" panose="020B0600070205080204" pitchFamily="34" charset="-128"/>
              </a:defRPr>
            </a:lvl5pPr>
            <a:lvl6pPr marL="2514600" indent="-228600" defTabSz="3429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3429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3429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3429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gn="ctr" eaLnBrk="1" hangingPunct="1">
              <a:defRPr/>
            </a:pPr>
            <a:fld id="{35CE8F52-651D-4239-8B00-C59ADA65524D}" type="slidenum">
              <a:rPr lang="en-US" altLang="en-US" sz="1200" smtClean="0">
                <a:solidFill>
                  <a:srgbClr val="D9D9D9"/>
                </a:solidFill>
                <a:latin typeface="Segoe UI Bold" panose="020B0802040204020203" pitchFamily="34" charset="0"/>
                <a:ea typeface="Open Sans bold" pitchFamily="34" charset="0"/>
                <a:cs typeface="Segoe UI Bold" panose="020B0802040204020203" pitchFamily="34" charset="0"/>
              </a:rPr>
              <a:pPr algn="ctr" eaLnBrk="1" hangingPunct="1">
                <a:defRPr/>
              </a:pPr>
              <a:t>‹#›</a:t>
            </a:fld>
            <a:endParaRPr lang="en-US" altLang="en-US" sz="1200">
              <a:solidFill>
                <a:srgbClr val="D9D9D9"/>
              </a:solidFill>
              <a:latin typeface="Segoe UI Bold" panose="020B0802040204020203" pitchFamily="34" charset="0"/>
              <a:ea typeface="Open Sans bold" pitchFamily="34" charset="0"/>
              <a:cs typeface="Segoe UI Bold" panose="020B0802040204020203" pitchFamily="34" charset="0"/>
            </a:endParaRPr>
          </a:p>
        </p:txBody>
      </p:sp>
      <p:sp>
        <p:nvSpPr>
          <p:cNvPr id="8" name="Freeform 6"/>
          <p:cNvSpPr>
            <a:spLocks/>
          </p:cNvSpPr>
          <p:nvPr userDrawn="1"/>
        </p:nvSpPr>
        <p:spPr bwMode="auto">
          <a:xfrm>
            <a:off x="11696700" y="6521451"/>
            <a:ext cx="86784" cy="175683"/>
          </a:xfrm>
          <a:custGeom>
            <a:avLst/>
            <a:gdLst>
              <a:gd name="T0" fmla="*/ 0 w 34"/>
              <a:gd name="T1" fmla="*/ 0 h 68"/>
              <a:gd name="T2" fmla="*/ 34 w 34"/>
              <a:gd name="T3" fmla="*/ 33 h 68"/>
              <a:gd name="T4" fmla="*/ 0 w 34"/>
              <a:gd name="T5" fmla="*/ 68 h 68"/>
            </a:gdLst>
            <a:ahLst/>
            <a:cxnLst>
              <a:cxn ang="0">
                <a:pos x="T0" y="T1"/>
              </a:cxn>
              <a:cxn ang="0">
                <a:pos x="T2" y="T3"/>
              </a:cxn>
              <a:cxn ang="0">
                <a:pos x="T4" y="T5"/>
              </a:cxn>
            </a:cxnLst>
            <a:rect l="0" t="0" r="r" b="b"/>
            <a:pathLst>
              <a:path w="34" h="68">
                <a:moveTo>
                  <a:pt x="0" y="0"/>
                </a:moveTo>
                <a:lnTo>
                  <a:pt x="34" y="33"/>
                </a:lnTo>
                <a:lnTo>
                  <a:pt x="0" y="68"/>
                </a:lnTo>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67">
              <a:latin typeface="Open Sans" pitchFamily="34" charset="0"/>
              <a:ea typeface="Open Sans" pitchFamily="34" charset="0"/>
              <a:cs typeface="Open Sans" pitchFamily="34" charset="0"/>
            </a:endParaRPr>
          </a:p>
        </p:txBody>
      </p:sp>
      <p:sp>
        <p:nvSpPr>
          <p:cNvPr id="9" name="Freeform 6"/>
          <p:cNvSpPr>
            <a:spLocks/>
          </p:cNvSpPr>
          <p:nvPr userDrawn="1"/>
        </p:nvSpPr>
        <p:spPr bwMode="auto">
          <a:xfrm rot="10800000">
            <a:off x="11190818" y="6521451"/>
            <a:ext cx="88900" cy="175683"/>
          </a:xfrm>
          <a:custGeom>
            <a:avLst/>
            <a:gdLst>
              <a:gd name="T0" fmla="*/ 0 w 34"/>
              <a:gd name="T1" fmla="*/ 0 h 68"/>
              <a:gd name="T2" fmla="*/ 34 w 34"/>
              <a:gd name="T3" fmla="*/ 33 h 68"/>
              <a:gd name="T4" fmla="*/ 0 w 34"/>
              <a:gd name="T5" fmla="*/ 68 h 68"/>
            </a:gdLst>
            <a:ahLst/>
            <a:cxnLst>
              <a:cxn ang="0">
                <a:pos x="T0" y="T1"/>
              </a:cxn>
              <a:cxn ang="0">
                <a:pos x="T2" y="T3"/>
              </a:cxn>
              <a:cxn ang="0">
                <a:pos x="T4" y="T5"/>
              </a:cxn>
            </a:cxnLst>
            <a:rect l="0" t="0" r="r" b="b"/>
            <a:pathLst>
              <a:path w="34" h="68">
                <a:moveTo>
                  <a:pt x="0" y="0"/>
                </a:moveTo>
                <a:lnTo>
                  <a:pt x="34" y="33"/>
                </a:lnTo>
                <a:lnTo>
                  <a:pt x="0" y="68"/>
                </a:lnTo>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67">
              <a:latin typeface="Open Sans" pitchFamily="34" charset="0"/>
              <a:ea typeface="Open Sans" pitchFamily="34" charset="0"/>
              <a:cs typeface="Open Sans" pitchFamily="34" charset="0"/>
            </a:endParaRPr>
          </a:p>
        </p:txBody>
      </p:sp>
      <p:pic>
        <p:nvPicPr>
          <p:cNvPr id="33" name="Picture 32" descr="A close up of a sign&#10;&#10;Description generated with very high confidence">
            <a:extLst>
              <a:ext uri="{FF2B5EF4-FFF2-40B4-BE49-F238E27FC236}">
                <a16:creationId xmlns:a16="http://schemas.microsoft.com/office/drawing/2014/main" id="{79E6F4A3-0DE8-4463-BEC9-2F53A7845123}"/>
              </a:ext>
            </a:extLst>
          </p:cNvPr>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51000"/>
                    </a14:imgEffect>
                  </a14:imgLayer>
                </a14:imgProps>
              </a:ext>
              <a:ext uri="{28A0092B-C50C-407E-A947-70E740481C1C}">
                <a14:useLocalDpi xmlns:a14="http://schemas.microsoft.com/office/drawing/2010/main" val="0"/>
              </a:ext>
            </a:extLst>
          </a:blip>
          <a:stretch>
            <a:fillRect/>
          </a:stretch>
        </p:blipFill>
        <p:spPr>
          <a:xfrm>
            <a:off x="11696700" y="160867"/>
            <a:ext cx="323083" cy="323083"/>
          </a:xfrm>
          <a:prstGeom prst="rect">
            <a:avLst/>
          </a:prstGeom>
          <a:effectLst>
            <a:reflection endPos="0" dist="50800" dir="5400000" sy="-100000" algn="bl" rotWithShape="0"/>
          </a:effectLst>
        </p:spPr>
      </p:pic>
      <p:cxnSp>
        <p:nvCxnSpPr>
          <p:cNvPr id="34" name="Straight Connector 33">
            <a:extLst>
              <a:ext uri="{FF2B5EF4-FFF2-40B4-BE49-F238E27FC236}">
                <a16:creationId xmlns:a16="http://schemas.microsoft.com/office/drawing/2014/main" id="{18E2ABB8-41EA-41DA-B29B-8DCD08E8EDCE}"/>
              </a:ext>
            </a:extLst>
          </p:cNvPr>
          <p:cNvCxnSpPr>
            <a:cxnSpLocks/>
          </p:cNvCxnSpPr>
          <p:nvPr userDrawn="1"/>
        </p:nvCxnSpPr>
        <p:spPr>
          <a:xfrm>
            <a:off x="0" y="6424536"/>
            <a:ext cx="12170453" cy="555"/>
          </a:xfrm>
          <a:prstGeom prst="line">
            <a:avLst/>
          </a:prstGeom>
          <a:ln>
            <a:solidFill>
              <a:srgbClr val="C00000">
                <a:alpha val="70000"/>
              </a:srgbClr>
            </a:solidFill>
          </a:ln>
        </p:spPr>
        <p:style>
          <a:lnRef idx="1">
            <a:schemeClr val="accent2"/>
          </a:lnRef>
          <a:fillRef idx="0">
            <a:schemeClr val="accent2"/>
          </a:fillRef>
          <a:effectRef idx="0">
            <a:schemeClr val="accent2"/>
          </a:effectRef>
          <a:fontRef idx="minor">
            <a:schemeClr val="tx1"/>
          </a:fontRef>
        </p:style>
      </p:cxnSp>
      <p:pic>
        <p:nvPicPr>
          <p:cNvPr id="36" name="Picture 35" descr="A close up of a sign&#10;&#10;Description generated with high confidence">
            <a:extLst>
              <a:ext uri="{FF2B5EF4-FFF2-40B4-BE49-F238E27FC236}">
                <a16:creationId xmlns:a16="http://schemas.microsoft.com/office/drawing/2014/main" id="{35835365-7027-4624-B99D-26F557A8536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3023" y="6461818"/>
            <a:ext cx="1479028" cy="330567"/>
          </a:xfrm>
          <a:prstGeom prst="rect">
            <a:avLst/>
          </a:prstGeom>
        </p:spPr>
      </p:pic>
      <p:cxnSp>
        <p:nvCxnSpPr>
          <p:cNvPr id="48" name="Straight Connector 47">
            <a:extLst>
              <a:ext uri="{FF2B5EF4-FFF2-40B4-BE49-F238E27FC236}">
                <a16:creationId xmlns:a16="http://schemas.microsoft.com/office/drawing/2014/main" id="{CF9583CE-4A8A-4E08-99C6-60151723EBFE}"/>
              </a:ext>
            </a:extLst>
          </p:cNvPr>
          <p:cNvCxnSpPr/>
          <p:nvPr userDrawn="1"/>
        </p:nvCxnSpPr>
        <p:spPr>
          <a:xfrm>
            <a:off x="0" y="729521"/>
            <a:ext cx="12192000" cy="0"/>
          </a:xfrm>
          <a:prstGeom prst="line">
            <a:avLst/>
          </a:prstGeom>
          <a:ln w="19050">
            <a:solidFill>
              <a:srgbClr val="C00000">
                <a:alpha val="70000"/>
              </a:srgbClr>
            </a:solidFill>
          </a:ln>
        </p:spPr>
        <p:style>
          <a:lnRef idx="1">
            <a:schemeClr val="accent2"/>
          </a:lnRef>
          <a:fillRef idx="0">
            <a:schemeClr val="accent2"/>
          </a:fillRef>
          <a:effectRef idx="0">
            <a:schemeClr val="accent2"/>
          </a:effectRef>
          <a:fontRef idx="minor">
            <a:schemeClr val="tx1"/>
          </a:fontRef>
        </p:style>
      </p:cxnSp>
      <p:sp>
        <p:nvSpPr>
          <p:cNvPr id="3" name="Content Placeholder 2">
            <a:extLst>
              <a:ext uri="{FF2B5EF4-FFF2-40B4-BE49-F238E27FC236}">
                <a16:creationId xmlns:a16="http://schemas.microsoft.com/office/drawing/2014/main" id="{BFA86B14-B25C-4724-A013-55E83412541A}"/>
              </a:ext>
            </a:extLst>
          </p:cNvPr>
          <p:cNvSpPr>
            <a:spLocks noGrp="1"/>
          </p:cNvSpPr>
          <p:nvPr>
            <p:ph sz="quarter" idx="10"/>
          </p:nvPr>
        </p:nvSpPr>
        <p:spPr>
          <a:xfrm>
            <a:off x="419099" y="1020762"/>
            <a:ext cx="11322051" cy="5031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a:extLst>
              <a:ext uri="{FF2B5EF4-FFF2-40B4-BE49-F238E27FC236}">
                <a16:creationId xmlns:a16="http://schemas.microsoft.com/office/drawing/2014/main" id="{D35DD62D-C40D-43A2-BC4E-9BE03038D743}"/>
              </a:ext>
            </a:extLst>
          </p:cNvPr>
          <p:cNvSpPr>
            <a:spLocks noGrp="1"/>
          </p:cNvSpPr>
          <p:nvPr>
            <p:ph type="title"/>
          </p:nvPr>
        </p:nvSpPr>
        <p:spPr>
          <a:xfrm>
            <a:off x="419098" y="66740"/>
            <a:ext cx="11138025" cy="526506"/>
          </a:xfrm>
        </p:spPr>
        <p:txBody>
          <a:bodyPr/>
          <a:lstStyle/>
          <a:p>
            <a:r>
              <a:rPr lang="en-US"/>
              <a:t>Click to edit Master title style</a:t>
            </a:r>
          </a:p>
        </p:txBody>
      </p:sp>
    </p:spTree>
    <p:extLst>
      <p:ext uri="{BB962C8B-B14F-4D97-AF65-F5344CB8AC3E}">
        <p14:creationId xmlns:p14="http://schemas.microsoft.com/office/powerpoint/2010/main" val="30929055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2988" y="9101240"/>
            <a:ext cx="7786025" cy="1470025"/>
          </a:xfrm>
        </p:spPr>
        <p:txBody>
          <a:bodyPr/>
          <a:lstStyle>
            <a:lvl1pPr>
              <a:defRPr b="1">
                <a:solidFill>
                  <a:schemeClr val="bg1"/>
                </a:solidFill>
                <a:latin typeface="Segoe UI Light" panose="020B0502040204020203" pitchFamily="34" charset="0"/>
              </a:defRPr>
            </a:lvl1pPr>
          </a:lstStyle>
          <a:p>
            <a:r>
              <a:rPr lang="en-US"/>
              <a:t>Click to edit Master title style</a:t>
            </a:r>
          </a:p>
        </p:txBody>
      </p:sp>
      <p:sp>
        <p:nvSpPr>
          <p:cNvPr id="4" name="Date Placeholder 3"/>
          <p:cNvSpPr>
            <a:spLocks noGrp="1"/>
          </p:cNvSpPr>
          <p:nvPr>
            <p:ph type="dt" sz="half" idx="10"/>
          </p:nvPr>
        </p:nvSpPr>
        <p:spPr/>
        <p:txBody>
          <a:bodyPr/>
          <a:lstStyle>
            <a:lvl1pPr>
              <a:defRPr/>
            </a:lvl1pPr>
          </a:lstStyle>
          <a:p>
            <a:pPr>
              <a:defRPr/>
            </a:pPr>
            <a:fld id="{D128A58B-CAF3-4E32-85F3-137EA002F635}" type="datetimeFigureOut">
              <a:rPr lang="en-US" altLang="en-US"/>
              <a:pPr>
                <a:defRPr/>
              </a:pPr>
              <a:t>6/1/2025</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lvl1pPr>
          </a:lstStyle>
          <a:p>
            <a:pPr>
              <a:defRPr/>
            </a:pPr>
            <a:fld id="{23D31880-5F44-44C6-8DA0-FBD0EF085D29}" type="slidenum">
              <a:rPr lang="en-US" altLang="en-US"/>
              <a:pPr>
                <a:defRPr/>
              </a:pPr>
              <a:t>‹#›</a:t>
            </a:fld>
            <a:endParaRPr lang="en-US" altLang="en-US"/>
          </a:p>
        </p:txBody>
      </p:sp>
    </p:spTree>
    <p:extLst>
      <p:ext uri="{BB962C8B-B14F-4D97-AF65-F5344CB8AC3E}">
        <p14:creationId xmlns:p14="http://schemas.microsoft.com/office/powerpoint/2010/main" val="2693795966"/>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283200" y="6492876"/>
            <a:ext cx="2844800" cy="365125"/>
          </a:xfrm>
          <a:prstGeom prst="rect">
            <a:avLst/>
          </a:prstGeom>
        </p:spPr>
        <p:txBody>
          <a:bodyPr/>
          <a:lstStyle>
            <a:lvl1pPr>
              <a:defRPr/>
            </a:lvl1pPr>
          </a:lstStyle>
          <a:p>
            <a:pPr fontAlgn="base">
              <a:spcBef>
                <a:spcPct val="0"/>
              </a:spcBef>
              <a:spcAft>
                <a:spcPct val="0"/>
              </a:spcAft>
              <a:defRPr/>
            </a:pPr>
            <a:fld id="{A73D611B-43CF-4ECA-9D0D-19F588D40824}" type="datetime1">
              <a:rPr lang="en-US" smtClean="0">
                <a:solidFill>
                  <a:prstClr val="black"/>
                </a:solidFill>
                <a:latin typeface="Arial" pitchFamily="34" charset="0"/>
                <a:cs typeface="Arial" pitchFamily="34" charset="0"/>
              </a:rPr>
              <a:t>6/1/2025</a:t>
            </a:fld>
            <a:endParaRPr lang="en-US">
              <a:solidFill>
                <a:prstClr val="black"/>
              </a:solidFill>
              <a:latin typeface="Arial" pitchFamily="34" charset="0"/>
              <a:cs typeface="Arial" pitchFamily="34" charset="0"/>
            </a:endParaRPr>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pPr>
              <a:defRPr/>
            </a:pPr>
            <a:fld id="{129A43EE-205B-437B-9471-1CC0D5CC9AF8}" type="slidenum">
              <a:rPr lang="en-US">
                <a:solidFill>
                  <a:prstClr val="black">
                    <a:tint val="75000"/>
                  </a:prstClr>
                </a:solidFill>
              </a:rPr>
              <a:pPr>
                <a:defRPr/>
              </a:pPr>
              <a:t>‹#›</a:t>
            </a:fld>
            <a:endParaRPr lang="en-US">
              <a:solidFill>
                <a:prstClr val="black">
                  <a:tint val="75000"/>
                </a:prstClr>
              </a:solidFill>
            </a:endParaRPr>
          </a:p>
        </p:txBody>
      </p:sp>
      <p:pic>
        <p:nvPicPr>
          <p:cNvPr id="5" name="Picture 4" descr="A close up of a sign&#10;&#10;Description generated with very high confidence">
            <a:extLst>
              <a:ext uri="{FF2B5EF4-FFF2-40B4-BE49-F238E27FC236}">
                <a16:creationId xmlns:a16="http://schemas.microsoft.com/office/drawing/2014/main" id="{7BE4E7C3-42EA-4148-B083-9A65F1012C0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87213" y="196729"/>
            <a:ext cx="323083" cy="242312"/>
          </a:xfrm>
          <a:prstGeom prst="rect">
            <a:avLst/>
          </a:prstGeom>
          <a:effectLst>
            <a:outerShdw blurRad="50800" sx="1000" sy="1000" algn="ctr" rotWithShape="0">
              <a:srgbClr val="000000"/>
            </a:outerShdw>
            <a:reflection endPos="0" dist="50800" dir="5400000" sy="-100000" algn="bl" rotWithShape="0"/>
          </a:effectLst>
        </p:spPr>
      </p:pic>
      <p:cxnSp>
        <p:nvCxnSpPr>
          <p:cNvPr id="7" name="Straight Connector 6">
            <a:extLst>
              <a:ext uri="{FF2B5EF4-FFF2-40B4-BE49-F238E27FC236}">
                <a16:creationId xmlns:a16="http://schemas.microsoft.com/office/drawing/2014/main" id="{9B4E1F52-3FE3-D842-A17D-580FE5C7B711}"/>
              </a:ext>
            </a:extLst>
          </p:cNvPr>
          <p:cNvCxnSpPr>
            <a:cxnSpLocks/>
          </p:cNvCxnSpPr>
          <p:nvPr userDrawn="1"/>
        </p:nvCxnSpPr>
        <p:spPr>
          <a:xfrm>
            <a:off x="21547" y="635769"/>
            <a:ext cx="12170453" cy="416"/>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6794550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341458-474C-4418-92BB-2F0C31747162}" type="datetimeFigureOut">
              <a:rPr lang="en-US" smtClean="0"/>
              <a:t>6/1/2025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E27B1-1470-460A-9E50-93CBBE2B0AE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4341458-474C-4418-92BB-2F0C31747162}" type="datetimeFigureOut">
              <a:rPr lang="en-US" smtClean="0"/>
              <a:t>6/1/2025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E27B1-1470-460A-9E50-93CBBE2B0AE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4341458-474C-4418-92BB-2F0C31747162}" type="datetimeFigureOut">
              <a:rPr lang="en-US" smtClean="0"/>
              <a:t>6/1/2025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7E27B1-1470-460A-9E50-93CBBE2B0AE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4341458-474C-4418-92BB-2F0C31747162}" type="datetimeFigureOut">
              <a:rPr lang="en-US" smtClean="0"/>
              <a:t>6/1/2025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7E27B1-1470-460A-9E50-93CBBE2B0AE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4341458-474C-4418-92BB-2F0C31747162}" type="datetimeFigureOut">
              <a:rPr lang="en-US" smtClean="0"/>
              <a:t>6/1/2025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7E27B1-1470-460A-9E50-93CBBE2B0AE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341458-474C-4418-92BB-2F0C31747162}" type="datetimeFigureOut">
              <a:rPr lang="en-US" smtClean="0"/>
              <a:t>6/1/2025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7E27B1-1470-460A-9E50-93CBBE2B0AE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4341458-474C-4418-92BB-2F0C31747162}" type="datetimeFigureOut">
              <a:rPr lang="en-US" smtClean="0"/>
              <a:t>6/1/2025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7E27B1-1470-460A-9E50-93CBBE2B0AE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4341458-474C-4418-92BB-2F0C31747162}" type="datetimeFigureOut">
              <a:rPr lang="en-US" smtClean="0"/>
              <a:t>6/1/2025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7E27B1-1470-460A-9E50-93CBBE2B0AE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341458-474C-4418-92BB-2F0C31747162}" type="datetimeFigureOut">
              <a:rPr lang="en-US" smtClean="0"/>
              <a:t>6/1/2025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7E27B1-1470-460A-9E50-93CBBE2B0AE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 id="214748366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1F2FF5-DED6-9F90-7E96-9E569C96FC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C04AC55-DA49-72E3-AC3E-1F6DC33287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97A812-6F00-9D5C-175E-056D0F95A6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E2FC699-A714-4BF6-B44A-1CDC466F36DB}" type="datetimeFigureOut">
              <a:rPr lang="en-US" smtClean="0"/>
              <a:t>6/1/2025</a:t>
            </a:fld>
            <a:endParaRPr lang="en-US"/>
          </a:p>
        </p:txBody>
      </p:sp>
      <p:sp>
        <p:nvSpPr>
          <p:cNvPr id="5" name="Footer Placeholder 4">
            <a:extLst>
              <a:ext uri="{FF2B5EF4-FFF2-40B4-BE49-F238E27FC236}">
                <a16:creationId xmlns:a16="http://schemas.microsoft.com/office/drawing/2014/main" id="{EBD02D94-7615-C7AB-68D5-0B9FAD76BF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3140DCC-AFAD-58B6-B936-1845F61CF0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8FC057C-44E7-4E64-8D23-0849F4790F85}" type="slidenum">
              <a:rPr lang="en-US" smtClean="0"/>
              <a:t>‹#›</a:t>
            </a:fld>
            <a:endParaRPr lang="en-US"/>
          </a:p>
        </p:txBody>
      </p:sp>
    </p:spTree>
    <p:extLst>
      <p:ext uri="{BB962C8B-B14F-4D97-AF65-F5344CB8AC3E}">
        <p14:creationId xmlns:p14="http://schemas.microsoft.com/office/powerpoint/2010/main" val="3944000400"/>
      </p:ext>
    </p:extLst>
  </p:cSld>
  <p:clrMap bg1="lt1" tx1="dk1" bg2="lt2" tx2="dk2" accent1="accent1" accent2="accent2" accent3="accent3" accent4="accent4" accent5="accent5" accent6="accent6" hlink="hlink" folHlink="folHlink"/>
  <p:sldLayoutIdLst>
    <p:sldLayoutId id="214748366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A7C99708-0F37-48D5-9138-5D95430999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76376" y="5996066"/>
            <a:ext cx="2315624" cy="845683"/>
          </a:xfrm>
          <a:prstGeom prst="rect">
            <a:avLst/>
          </a:prstGeom>
        </p:spPr>
      </p:pic>
      <p:grpSp>
        <p:nvGrpSpPr>
          <p:cNvPr id="2" name="Group 1">
            <a:extLst>
              <a:ext uri="{FF2B5EF4-FFF2-40B4-BE49-F238E27FC236}">
                <a16:creationId xmlns:a16="http://schemas.microsoft.com/office/drawing/2014/main" id="{5658B467-90E8-DD95-6910-9051E3E924BE}"/>
              </a:ext>
            </a:extLst>
          </p:cNvPr>
          <p:cNvGrpSpPr/>
          <p:nvPr/>
        </p:nvGrpSpPr>
        <p:grpSpPr>
          <a:xfrm>
            <a:off x="609600" y="865363"/>
            <a:ext cx="4777307" cy="5992637"/>
            <a:chOff x="457198" y="411475"/>
            <a:chExt cx="4305240" cy="5400478"/>
          </a:xfrm>
        </p:grpSpPr>
        <p:sp>
          <p:nvSpPr>
            <p:cNvPr id="3" name="Google Shape;55;p15">
              <a:extLst>
                <a:ext uri="{FF2B5EF4-FFF2-40B4-BE49-F238E27FC236}">
                  <a16:creationId xmlns:a16="http://schemas.microsoft.com/office/drawing/2014/main" id="{734F926A-081C-1A7C-FB51-541AADBF0EC6}"/>
                </a:ext>
              </a:extLst>
            </p:cNvPr>
            <p:cNvSpPr/>
            <p:nvPr/>
          </p:nvSpPr>
          <p:spPr>
            <a:xfrm>
              <a:off x="457198" y="411475"/>
              <a:ext cx="4305240" cy="5400478"/>
            </a:xfrm>
            <a:custGeom>
              <a:avLst/>
              <a:gdLst/>
              <a:ahLst/>
              <a:cxnLst/>
              <a:rect l="l" t="t" r="r" b="b"/>
              <a:pathLst>
                <a:path w="68405" h="85807" extrusionOk="0">
                  <a:moveTo>
                    <a:pt x="0" y="11543"/>
                  </a:moveTo>
                  <a:lnTo>
                    <a:pt x="0" y="85807"/>
                  </a:lnTo>
                  <a:lnTo>
                    <a:pt x="68405" y="85807"/>
                  </a:lnTo>
                  <a:lnTo>
                    <a:pt x="68405" y="0"/>
                  </a:lnTo>
                  <a:lnTo>
                    <a:pt x="11566" y="18"/>
                  </a:lnTo>
                  <a:close/>
                </a:path>
              </a:pathLst>
            </a:custGeom>
            <a:solidFill>
              <a:srgbClr val="EFEFEF"/>
            </a:solidFill>
            <a:ln>
              <a:noFill/>
            </a:ln>
          </p:spPr>
          <p:txBody>
            <a:bodyPr/>
            <a:lstStyle/>
            <a:p>
              <a:endParaRPr lang="en-US"/>
            </a:p>
          </p:txBody>
        </p:sp>
        <p:sp>
          <p:nvSpPr>
            <p:cNvPr id="4" name="Google Shape;58;p15">
              <a:extLst>
                <a:ext uri="{FF2B5EF4-FFF2-40B4-BE49-F238E27FC236}">
                  <a16:creationId xmlns:a16="http://schemas.microsoft.com/office/drawing/2014/main" id="{1797132C-7721-2564-E354-A9D9F5887778}"/>
                </a:ext>
              </a:extLst>
            </p:cNvPr>
            <p:cNvSpPr/>
            <p:nvPr/>
          </p:nvSpPr>
          <p:spPr>
            <a:xfrm>
              <a:off x="457198" y="411475"/>
              <a:ext cx="726493" cy="726493"/>
            </a:xfrm>
            <a:custGeom>
              <a:avLst/>
              <a:gdLst/>
              <a:ahLst/>
              <a:cxnLst/>
              <a:rect l="l" t="t" r="r" b="b"/>
              <a:pathLst>
                <a:path w="11367" h="11367" extrusionOk="0">
                  <a:moveTo>
                    <a:pt x="0" y="11367"/>
                  </a:moveTo>
                  <a:lnTo>
                    <a:pt x="11367" y="0"/>
                  </a:lnTo>
                  <a:lnTo>
                    <a:pt x="11367" y="11367"/>
                  </a:lnTo>
                  <a:close/>
                </a:path>
              </a:pathLst>
            </a:custGeom>
            <a:solidFill>
              <a:srgbClr val="D9D9D9"/>
            </a:solidFill>
            <a:ln>
              <a:noFill/>
            </a:ln>
            <a:effectLst>
              <a:outerShdw blurRad="71438" dist="19050" dir="2640000" algn="bl" rotWithShape="0">
                <a:srgbClr val="000000">
                  <a:alpha val="25000"/>
                </a:srgbClr>
              </a:outerShdw>
            </a:effectLst>
          </p:spPr>
          <p:txBody>
            <a:bodyPr/>
            <a:lstStyle/>
            <a:p>
              <a:endParaRPr lang="en-US"/>
            </a:p>
          </p:txBody>
        </p:sp>
      </p:grpSp>
      <p:sp>
        <p:nvSpPr>
          <p:cNvPr id="16" name="Google Shape;57;p15">
            <a:extLst>
              <a:ext uri="{FF2B5EF4-FFF2-40B4-BE49-F238E27FC236}">
                <a16:creationId xmlns:a16="http://schemas.microsoft.com/office/drawing/2014/main" id="{F7611543-87E3-D976-0808-F9813B89A625}"/>
              </a:ext>
            </a:extLst>
          </p:cNvPr>
          <p:cNvSpPr txBox="1">
            <a:spLocks/>
          </p:cNvSpPr>
          <p:nvPr/>
        </p:nvSpPr>
        <p:spPr>
          <a:xfrm>
            <a:off x="5812567" y="1666763"/>
            <a:ext cx="6026946" cy="3193723"/>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4000" b="1" dirty="0">
                <a:solidFill>
                  <a:srgbClr val="992E3A"/>
                </a:solidFill>
                <a:latin typeface="Times New Roman" panose="02020603050405020304" pitchFamily="18" charset="0"/>
                <a:ea typeface="Fira Sans Condensed SemiBold"/>
                <a:cs typeface="Times New Roman" panose="02020603050405020304" pitchFamily="18" charset="0"/>
                <a:sym typeface="Fira Sans Condensed SemiBold"/>
              </a:rPr>
              <a:t>INTRODUCTION </a:t>
            </a:r>
          </a:p>
          <a:p>
            <a:pPr algn="r"/>
            <a:r>
              <a:rPr lang="en-US" sz="4000" b="1" dirty="0">
                <a:solidFill>
                  <a:srgbClr val="992E3A"/>
                </a:solidFill>
                <a:latin typeface="Times New Roman" panose="02020603050405020304" pitchFamily="18" charset="0"/>
                <a:ea typeface="Fira Sans Condensed SemiBold"/>
                <a:cs typeface="Times New Roman" panose="02020603050405020304" pitchFamily="18" charset="0"/>
                <a:sym typeface="Fira Sans Condensed SemiBold"/>
              </a:rPr>
              <a:t>TO </a:t>
            </a:r>
          </a:p>
          <a:p>
            <a:pPr algn="r"/>
            <a:r>
              <a:rPr lang="en-US" sz="4000" b="1" dirty="0">
                <a:solidFill>
                  <a:schemeClr val="bg2">
                    <a:lumMod val="50000"/>
                  </a:schemeClr>
                </a:solidFill>
                <a:latin typeface="Times New Roman" panose="02020603050405020304" pitchFamily="18" charset="0"/>
                <a:ea typeface="Fira Sans Condensed SemiBold"/>
                <a:cs typeface="Times New Roman" panose="02020603050405020304" pitchFamily="18" charset="0"/>
                <a:sym typeface="Fira Sans Condensed SemiBold"/>
              </a:rPr>
              <a:t>DATA STRUCTURES </a:t>
            </a:r>
          </a:p>
          <a:p>
            <a:pPr algn="r"/>
            <a:r>
              <a:rPr lang="en-US" sz="4000" b="1" dirty="0">
                <a:solidFill>
                  <a:schemeClr val="bg2">
                    <a:lumMod val="50000"/>
                  </a:schemeClr>
                </a:solidFill>
                <a:latin typeface="Times New Roman" panose="02020603050405020304" pitchFamily="18" charset="0"/>
                <a:ea typeface="Fira Sans Condensed SemiBold"/>
                <a:cs typeface="Times New Roman" panose="02020603050405020304" pitchFamily="18" charset="0"/>
                <a:sym typeface="Fira Sans Condensed SemiBold"/>
              </a:rPr>
              <a:t>IN C++</a:t>
            </a:r>
            <a:r>
              <a:rPr lang="en-US" sz="4000" b="1" dirty="0">
                <a:solidFill>
                  <a:srgbClr val="992E3A"/>
                </a:solidFill>
                <a:latin typeface="Times New Roman" panose="02020603050405020304" pitchFamily="18" charset="0"/>
                <a:ea typeface="Fira Sans Condensed SemiBold"/>
                <a:cs typeface="Times New Roman" panose="02020603050405020304" pitchFamily="18" charset="0"/>
                <a:sym typeface="Fira Sans Condensed SemiBold"/>
              </a:rPr>
              <a:t> </a:t>
            </a:r>
          </a:p>
        </p:txBody>
      </p:sp>
      <p:grpSp>
        <p:nvGrpSpPr>
          <p:cNvPr id="20" name="Group 19">
            <a:extLst>
              <a:ext uri="{FF2B5EF4-FFF2-40B4-BE49-F238E27FC236}">
                <a16:creationId xmlns:a16="http://schemas.microsoft.com/office/drawing/2014/main" id="{4C2420A8-32F9-C09A-FA4D-F1F28DFD6EBF}"/>
              </a:ext>
            </a:extLst>
          </p:cNvPr>
          <p:cNvGrpSpPr/>
          <p:nvPr/>
        </p:nvGrpSpPr>
        <p:grpSpPr>
          <a:xfrm>
            <a:off x="1302541" y="1832138"/>
            <a:ext cx="3391423" cy="3445295"/>
            <a:chOff x="1302541" y="1832138"/>
            <a:chExt cx="3391423" cy="3445295"/>
          </a:xfrm>
        </p:grpSpPr>
        <p:sp>
          <p:nvSpPr>
            <p:cNvPr id="13" name="Rectangle 12">
              <a:extLst>
                <a:ext uri="{FF2B5EF4-FFF2-40B4-BE49-F238E27FC236}">
                  <a16:creationId xmlns:a16="http://schemas.microsoft.com/office/drawing/2014/main" id="{6AE2DF67-22A1-A81C-2873-E92A531EDD27}"/>
                </a:ext>
              </a:extLst>
            </p:cNvPr>
            <p:cNvSpPr/>
            <p:nvPr/>
          </p:nvSpPr>
          <p:spPr>
            <a:xfrm>
              <a:off x="1302541" y="4908101"/>
              <a:ext cx="3391423" cy="369332"/>
            </a:xfrm>
            <a:prstGeom prst="rect">
              <a:avLst/>
            </a:prstGeom>
            <a:noFill/>
          </p:spPr>
          <p:txBody>
            <a:bodyPr wrap="square" lIns="91440" tIns="45720" rIns="91440" bIns="45720">
              <a:spAutoFit/>
            </a:bodyPr>
            <a:lstStyle/>
            <a:p>
              <a:pPr algn="ctr"/>
              <a:r>
                <a:rPr lang="en-US" cap="none" spc="0">
                  <a:ln w="10160">
                    <a:noFill/>
                    <a:prstDash val="solid"/>
                  </a:ln>
                  <a:solidFill>
                    <a:srgbClr val="676767"/>
                  </a:solidFill>
                  <a:latin typeface="Aharoni" panose="02010803020104030203" pitchFamily="2" charset="-79"/>
                  <a:cs typeface="Aharoni" panose="02010803020104030203" pitchFamily="2" charset="-79"/>
                </a:rPr>
                <a:t>A Quest Global Company</a:t>
              </a:r>
            </a:p>
          </p:txBody>
        </p:sp>
        <p:pic>
          <p:nvPicPr>
            <p:cNvPr id="17" name="Picture 16">
              <a:extLst>
                <a:ext uri="{FF2B5EF4-FFF2-40B4-BE49-F238E27FC236}">
                  <a16:creationId xmlns:a16="http://schemas.microsoft.com/office/drawing/2014/main" id="{BF5694BC-4362-C788-AB73-5824DB3766D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536040" y="1832138"/>
              <a:ext cx="2924426" cy="2924426"/>
            </a:xfrm>
            <a:prstGeom prst="rect">
              <a:avLst/>
            </a:prstGeom>
          </p:spPr>
        </p:pic>
        <p:cxnSp>
          <p:nvCxnSpPr>
            <p:cNvPr id="19" name="Straight Connector 18">
              <a:extLst>
                <a:ext uri="{FF2B5EF4-FFF2-40B4-BE49-F238E27FC236}">
                  <a16:creationId xmlns:a16="http://schemas.microsoft.com/office/drawing/2014/main" id="{559A2E9E-6DA7-F05B-2C1F-D49A753F83DD}"/>
                </a:ext>
              </a:extLst>
            </p:cNvPr>
            <p:cNvCxnSpPr/>
            <p:nvPr/>
          </p:nvCxnSpPr>
          <p:spPr>
            <a:xfrm>
              <a:off x="1536040" y="4791582"/>
              <a:ext cx="3044713" cy="0"/>
            </a:xfrm>
            <a:prstGeom prst="line">
              <a:avLst/>
            </a:prstGeom>
            <a:ln w="28575">
              <a:solidFill>
                <a:srgbClr val="A71F38"/>
              </a:solidFill>
            </a:ln>
          </p:spPr>
          <p:style>
            <a:lnRef idx="2">
              <a:schemeClr val="accent1"/>
            </a:lnRef>
            <a:fillRef idx="0">
              <a:schemeClr val="accent1"/>
            </a:fillRef>
            <a:effectRef idx="1">
              <a:schemeClr val="accent1"/>
            </a:effectRef>
            <a:fontRef idx="minor">
              <a:schemeClr val="tx1"/>
            </a:fontRef>
          </p:style>
        </p:cxnSp>
      </p:grpSp>
      <p:cxnSp>
        <p:nvCxnSpPr>
          <p:cNvPr id="22" name="Straight Connector 21">
            <a:extLst>
              <a:ext uri="{FF2B5EF4-FFF2-40B4-BE49-F238E27FC236}">
                <a16:creationId xmlns:a16="http://schemas.microsoft.com/office/drawing/2014/main" id="{3C4E1779-A66B-FB6E-28F5-D4E769A6E806}"/>
              </a:ext>
            </a:extLst>
          </p:cNvPr>
          <p:cNvCxnSpPr/>
          <p:nvPr/>
        </p:nvCxnSpPr>
        <p:spPr>
          <a:xfrm>
            <a:off x="5705239" y="4605454"/>
            <a:ext cx="6241601" cy="0"/>
          </a:xfrm>
          <a:prstGeom prst="line">
            <a:avLst/>
          </a:prstGeom>
          <a:ln w="76200">
            <a:solidFill>
              <a:srgbClr val="A71F38"/>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1F650AFA-0F66-C39C-7585-EE7A379FDC42}"/>
              </a:ext>
            </a:extLst>
          </p:cNvPr>
          <p:cNvCxnSpPr>
            <a:cxnSpLocks/>
          </p:cNvCxnSpPr>
          <p:nvPr/>
        </p:nvCxnSpPr>
        <p:spPr>
          <a:xfrm>
            <a:off x="9010185" y="1832138"/>
            <a:ext cx="2936655" cy="0"/>
          </a:xfrm>
          <a:prstGeom prst="line">
            <a:avLst/>
          </a:prstGeom>
          <a:ln w="76200">
            <a:solidFill>
              <a:srgbClr val="676767"/>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1860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8BDCFB0-12AE-EF3D-72D3-BC4C72C6527E}"/>
              </a:ext>
            </a:extLst>
          </p:cNvPr>
          <p:cNvGrpSpPr>
            <a:grpSpLocks noGrp="1" noUngrp="1" noRot="1" noMove="1" noResize="1"/>
          </p:cNvGrpSpPr>
          <p:nvPr/>
        </p:nvGrpSpPr>
        <p:grpSpPr>
          <a:xfrm>
            <a:off x="-8878" y="-35513"/>
            <a:ext cx="6296788" cy="6924583"/>
            <a:chOff x="-6659" y="0"/>
            <a:chExt cx="4722591" cy="5143500"/>
          </a:xfrm>
        </p:grpSpPr>
        <p:sp>
          <p:nvSpPr>
            <p:cNvPr id="10" name="Flowchart: Delay 9">
              <a:extLst>
                <a:ext uri="{FF2B5EF4-FFF2-40B4-BE49-F238E27FC236}">
                  <a16:creationId xmlns:a16="http://schemas.microsoft.com/office/drawing/2014/main" id="{CB184579-C921-36DB-E362-3CDBB5E3B106}"/>
                </a:ext>
              </a:extLst>
            </p:cNvPr>
            <p:cNvSpPr>
              <a:spLocks noGrp="1" noRot="1" noMove="1" noResize="1" noEditPoints="1" noAdjustHandles="1" noChangeArrowheads="1" noChangeShapeType="1"/>
            </p:cNvSpPr>
            <p:nvPr/>
          </p:nvSpPr>
          <p:spPr>
            <a:xfrm>
              <a:off x="-1" y="2"/>
              <a:ext cx="4715933" cy="5143498"/>
            </a:xfrm>
            <a:prstGeom prst="flowChartDelay">
              <a:avLst/>
            </a:prstGeom>
            <a:blipFill>
              <a:blip r:embed="rId2">
                <a:alphaModFix amt="78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8000" b="1"/>
            </a:p>
          </p:txBody>
        </p:sp>
        <p:sp>
          <p:nvSpPr>
            <p:cNvPr id="3" name="Flowchart: Delay 2">
              <a:extLst>
                <a:ext uri="{FF2B5EF4-FFF2-40B4-BE49-F238E27FC236}">
                  <a16:creationId xmlns:a16="http://schemas.microsoft.com/office/drawing/2014/main" id="{E15B3111-97BF-26D3-66CD-F377A236713E}"/>
                </a:ext>
              </a:extLst>
            </p:cNvPr>
            <p:cNvSpPr>
              <a:spLocks/>
            </p:cNvSpPr>
            <p:nvPr/>
          </p:nvSpPr>
          <p:spPr>
            <a:xfrm>
              <a:off x="-6659" y="0"/>
              <a:ext cx="4715933" cy="5143498"/>
            </a:xfrm>
            <a:prstGeom prst="flowChartDelay">
              <a:avLst/>
            </a:prstGeom>
            <a:gradFill>
              <a:gsLst>
                <a:gs pos="0">
                  <a:srgbClr val="A71F36"/>
                </a:gs>
                <a:gs pos="19000">
                  <a:srgbClr val="A71F36"/>
                </a:gs>
                <a:gs pos="100000">
                  <a:srgbClr val="EF4B4A">
                    <a:tint val="23500"/>
                    <a:satMod val="160000"/>
                    <a:alpha val="0"/>
                    <a:lumMod val="0"/>
                    <a:lumOff val="10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8000" b="1">
                  <a:latin typeface="Brush Script MT" panose="03060802040406070304" pitchFamily="66" charset="0"/>
                </a:rPr>
                <a:t>Thank You</a:t>
              </a:r>
            </a:p>
          </p:txBody>
        </p:sp>
      </p:grpSp>
      <p:pic>
        <p:nvPicPr>
          <p:cNvPr id="20" name="Picture 19" descr="A black background with red and grey text&#10;&#10;Description automatically generated">
            <a:extLst>
              <a:ext uri="{FF2B5EF4-FFF2-40B4-BE49-F238E27FC236}">
                <a16:creationId xmlns:a16="http://schemas.microsoft.com/office/drawing/2014/main" id="{F4C51A72-E5CB-C0AE-B546-3773C9C4FA42}"/>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9131301" y="5756413"/>
            <a:ext cx="3060700" cy="1600200"/>
          </a:xfrm>
          <a:prstGeom prst="rect">
            <a:avLst/>
          </a:prstGeom>
        </p:spPr>
      </p:pic>
    </p:spTree>
    <p:extLst>
      <p:ext uri="{BB962C8B-B14F-4D97-AF65-F5344CB8AC3E}">
        <p14:creationId xmlns:p14="http://schemas.microsoft.com/office/powerpoint/2010/main" val="186527692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85F255-BCEB-0B4B-FE38-93084F69E5EC}"/>
              </a:ext>
            </a:extLst>
          </p:cNvPr>
          <p:cNvSpPr>
            <a:spLocks noGrp="1"/>
          </p:cNvSpPr>
          <p:nvPr>
            <p:ph sz="quarter" idx="10"/>
          </p:nvPr>
        </p:nvSpPr>
        <p:spPr>
          <a:xfrm>
            <a:off x="78660" y="854900"/>
            <a:ext cx="11975688" cy="5354753"/>
          </a:xfrm>
        </p:spPr>
        <p:txBody>
          <a:bodyPr>
            <a:normAutofit/>
          </a:bodyPr>
          <a:lstStyle/>
          <a:p>
            <a:pPr fontAlgn="base"/>
            <a:r>
              <a:rPr lang="en-US" sz="1800" b="1" dirty="0">
                <a:solidFill>
                  <a:srgbClr val="992E3A"/>
                </a:solidFill>
                <a:latin typeface="Times New Roman" panose="02020603050405020304" pitchFamily="18" charset="0"/>
                <a:cs typeface="Times New Roman" panose="02020603050405020304" pitchFamily="18" charset="0"/>
              </a:rPr>
              <a:t>Data structures </a:t>
            </a:r>
            <a:r>
              <a:rPr lang="en-US" sz="1800" dirty="0">
                <a:latin typeface="Times New Roman" panose="02020603050405020304" pitchFamily="18" charset="0"/>
                <a:cs typeface="Times New Roman" panose="02020603050405020304" pitchFamily="18" charset="0"/>
              </a:rPr>
              <a:t>are the fundamental building blocks of computer programming. They define how data is organized, stored, and manipulated within a program.</a:t>
            </a:r>
          </a:p>
          <a:p>
            <a:pPr fontAlgn="base"/>
            <a:r>
              <a:rPr lang="en-US" sz="1800" dirty="0">
                <a:latin typeface="Times New Roman" panose="02020603050405020304" pitchFamily="18" charset="0"/>
                <a:cs typeface="Times New Roman" panose="02020603050405020304" pitchFamily="18" charset="0"/>
              </a:rPr>
              <a:t>An </a:t>
            </a:r>
            <a:r>
              <a:rPr lang="en-US" sz="1800" b="1" dirty="0">
                <a:solidFill>
                  <a:srgbClr val="992E3A"/>
                </a:solidFill>
                <a:latin typeface="Times New Roman" panose="02020603050405020304" pitchFamily="18" charset="0"/>
                <a:cs typeface="Times New Roman" panose="02020603050405020304" pitchFamily="18" charset="0"/>
              </a:rPr>
              <a:t>array</a:t>
            </a:r>
            <a:r>
              <a:rPr lang="en-US" sz="1800" dirty="0">
                <a:latin typeface="Times New Roman" panose="02020603050405020304" pitchFamily="18" charset="0"/>
                <a:cs typeface="Times New Roman" panose="02020603050405020304" pitchFamily="18" charset="0"/>
              </a:rPr>
              <a:t> is an example of a data structure, which allows multiple elements to be stored in a single variable.</a:t>
            </a:r>
          </a:p>
          <a:p>
            <a:pPr marL="0" indent="0" fontAlgn="base">
              <a:buNone/>
            </a:pPr>
            <a:r>
              <a:rPr lang="en-US" sz="1800" dirty="0">
                <a:latin typeface="Times New Roman" panose="02020603050405020304" pitchFamily="18" charset="0"/>
                <a:cs typeface="Times New Roman" panose="02020603050405020304" pitchFamily="18" charset="0"/>
              </a:rPr>
              <a:t>Below are the topics:</a:t>
            </a:r>
            <a:endParaRPr lang="en-US" sz="1800" dirty="0">
              <a:latin typeface="Times New Roman" panose="02020603050405020304" pitchFamily="18" charset="0"/>
              <a:ea typeface="Tahoma" panose="020B0604030504040204" pitchFamily="34" charset="0"/>
              <a:cs typeface="Times New Roman" panose="02020603050405020304" pitchFamily="18" charset="0"/>
            </a:endParaRPr>
          </a:p>
          <a:p>
            <a:pPr marL="457200" indent="-457200">
              <a:lnSpc>
                <a:spcPct val="100000"/>
              </a:lnSpc>
              <a:buFont typeface="+mj-lt"/>
              <a:buAutoNum type="arabicPeriod"/>
            </a:pPr>
            <a:r>
              <a:rPr lang="en-US" sz="1800" dirty="0">
                <a:latin typeface="Times New Roman" panose="02020603050405020304" pitchFamily="18" charset="0"/>
                <a:ea typeface="Tahoma" panose="020B0604030504040204" pitchFamily="34" charset="0"/>
                <a:cs typeface="Times New Roman" panose="02020603050405020304" pitchFamily="18" charset="0"/>
              </a:rPr>
              <a:t>Lists</a:t>
            </a:r>
          </a:p>
          <a:p>
            <a:pPr marL="457200" indent="-457200">
              <a:lnSpc>
                <a:spcPct val="100000"/>
              </a:lnSpc>
              <a:buFont typeface="+mj-lt"/>
              <a:buAutoNum type="arabicPeriod"/>
            </a:pPr>
            <a:r>
              <a:rPr lang="en-US" sz="1800" dirty="0">
                <a:latin typeface="Times New Roman" panose="02020603050405020304" pitchFamily="18" charset="0"/>
                <a:ea typeface="Tahoma" panose="020B0604030504040204" pitchFamily="34" charset="0"/>
                <a:cs typeface="Times New Roman" panose="02020603050405020304" pitchFamily="18" charset="0"/>
              </a:rPr>
              <a:t>Stacks</a:t>
            </a:r>
          </a:p>
          <a:p>
            <a:pPr marL="457200" indent="-457200">
              <a:lnSpc>
                <a:spcPct val="100000"/>
              </a:lnSpc>
              <a:buFont typeface="+mj-lt"/>
              <a:buAutoNum type="arabicPeriod"/>
            </a:pPr>
            <a:r>
              <a:rPr lang="en-US" sz="1800" dirty="0">
                <a:latin typeface="Times New Roman" panose="02020603050405020304" pitchFamily="18" charset="0"/>
                <a:ea typeface="Tahoma" panose="020B0604030504040204" pitchFamily="34" charset="0"/>
                <a:cs typeface="Times New Roman" panose="02020603050405020304" pitchFamily="18" charset="0"/>
              </a:rPr>
              <a:t>Queues</a:t>
            </a:r>
          </a:p>
          <a:p>
            <a:pPr marL="0" indent="0">
              <a:lnSpc>
                <a:spcPct val="100000"/>
              </a:lnSpc>
              <a:buNone/>
            </a:pPr>
            <a:endParaRPr lang="en-IN" sz="1800" kern="100" dirty="0">
              <a:effectLst/>
              <a:latin typeface="Times New Roman" panose="02020603050405020304" pitchFamily="18" charset="0"/>
              <a:ea typeface="Tahoma" panose="020B060403050404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DD1C2010-A260-2F95-7333-5D16B1A46699}"/>
              </a:ext>
            </a:extLst>
          </p:cNvPr>
          <p:cNvSpPr txBox="1"/>
          <p:nvPr/>
        </p:nvSpPr>
        <p:spPr>
          <a:xfrm>
            <a:off x="0" y="249730"/>
            <a:ext cx="6214037" cy="523220"/>
          </a:xfrm>
          <a:prstGeom prst="rect">
            <a:avLst/>
          </a:prstGeom>
          <a:noFill/>
        </p:spPr>
        <p:txBody>
          <a:bodyPr wrap="square">
            <a:spAutoFit/>
          </a:bodyPr>
          <a:lstStyle/>
          <a:p>
            <a:r>
              <a:rPr lang="en-US" sz="2800" b="1" dirty="0">
                <a:solidFill>
                  <a:srgbClr val="992E3A"/>
                </a:solidFill>
                <a:latin typeface="Times New Roman"/>
                <a:cs typeface="Times New Roman"/>
              </a:rPr>
              <a:t>List of Topics to be covered</a:t>
            </a:r>
            <a:endParaRPr lang="en-US" sz="2800" b="1" dirty="0">
              <a:solidFill>
                <a:srgbClr val="992E3A"/>
              </a:solidFill>
            </a:endParaRPr>
          </a:p>
        </p:txBody>
      </p:sp>
    </p:spTree>
    <p:extLst>
      <p:ext uri="{BB962C8B-B14F-4D97-AF65-F5344CB8AC3E}">
        <p14:creationId xmlns:p14="http://schemas.microsoft.com/office/powerpoint/2010/main" val="2975915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AE6B899-F74B-BE2E-7428-67E509F4B6DB}"/>
              </a:ext>
            </a:extLst>
          </p:cNvPr>
          <p:cNvSpPr>
            <a:spLocks noGrp="1"/>
          </p:cNvSpPr>
          <p:nvPr>
            <p:ph sz="quarter" idx="10"/>
          </p:nvPr>
        </p:nvSpPr>
        <p:spPr>
          <a:xfrm>
            <a:off x="0" y="782426"/>
            <a:ext cx="12290323" cy="5647872"/>
          </a:xfrm>
        </p:spPr>
        <p:txBody>
          <a:bodyPr>
            <a:normAutofit/>
          </a:bodyPr>
          <a:lstStyle/>
          <a:p>
            <a:pPr algn="just"/>
            <a:r>
              <a:rPr lang="en-US" sz="2000" dirty="0">
                <a:latin typeface="Times New Roman" panose="02020603050405020304" pitchFamily="18" charset="0"/>
                <a:cs typeface="Times New Roman" panose="02020603050405020304" pitchFamily="18" charset="0"/>
              </a:rPr>
              <a:t>A </a:t>
            </a:r>
            <a:r>
              <a:rPr lang="en-US" sz="2000" b="1" dirty="0">
                <a:solidFill>
                  <a:srgbClr val="992E3A"/>
                </a:solidFill>
                <a:latin typeface="Times New Roman" panose="02020603050405020304" pitchFamily="18" charset="0"/>
                <a:cs typeface="Times New Roman" panose="02020603050405020304" pitchFamily="18" charset="0"/>
              </a:rPr>
              <a:t>list</a:t>
            </a:r>
            <a:r>
              <a:rPr lang="en-US" sz="2000" dirty="0">
                <a:latin typeface="Times New Roman" panose="02020603050405020304" pitchFamily="18" charset="0"/>
                <a:cs typeface="Times New Roman" panose="02020603050405020304" pitchFamily="18" charset="0"/>
              </a:rPr>
              <a:t> is a Data structure it can store multiple elements of the same type and dynamically grow.</a:t>
            </a:r>
          </a:p>
          <a:p>
            <a:pPr algn="just"/>
            <a:r>
              <a:rPr lang="en-US" sz="2000" dirty="0">
                <a:latin typeface="Times New Roman" panose="02020603050405020304" pitchFamily="18" charset="0"/>
                <a:cs typeface="Times New Roman" panose="02020603050405020304" pitchFamily="18" charset="0"/>
              </a:rPr>
              <a:t>we can add and remove elements from both the beginning and at the end of a list.</a:t>
            </a:r>
          </a:p>
          <a:p>
            <a:pPr algn="just"/>
            <a:r>
              <a:rPr lang="en-US" sz="2000" dirty="0">
                <a:latin typeface="Times New Roman" panose="02020603050405020304" pitchFamily="18" charset="0"/>
                <a:cs typeface="Times New Roman" panose="02020603050405020304" pitchFamily="18" charset="0"/>
              </a:rPr>
              <a:t>To create a list, use the </a:t>
            </a:r>
            <a:r>
              <a:rPr lang="en-US" sz="2000" b="1" dirty="0">
                <a:solidFill>
                  <a:srgbClr val="992E3A"/>
                </a:solidFill>
                <a:latin typeface="Times New Roman" panose="02020603050405020304" pitchFamily="18" charset="0"/>
                <a:cs typeface="Times New Roman" panose="02020603050405020304" pitchFamily="18" charset="0"/>
              </a:rPr>
              <a:t>list</a:t>
            </a:r>
            <a:r>
              <a:rPr lang="en-US" sz="2000" dirty="0">
                <a:latin typeface="Times New Roman" panose="02020603050405020304" pitchFamily="18" charset="0"/>
                <a:cs typeface="Times New Roman" panose="02020603050405020304" pitchFamily="18" charset="0"/>
              </a:rPr>
              <a:t> keyword, and specify the </a:t>
            </a:r>
            <a:r>
              <a:rPr lang="en-US" sz="2000" b="1" dirty="0">
                <a:solidFill>
                  <a:srgbClr val="992E3A"/>
                </a:solidFill>
                <a:latin typeface="Times New Roman" panose="02020603050405020304" pitchFamily="18" charset="0"/>
                <a:cs typeface="Times New Roman" panose="02020603050405020304" pitchFamily="18" charset="0"/>
              </a:rPr>
              <a:t>type</a:t>
            </a:r>
            <a:r>
              <a:rPr lang="en-US" sz="2000" dirty="0">
                <a:latin typeface="Times New Roman" panose="02020603050405020304" pitchFamily="18" charset="0"/>
                <a:cs typeface="Times New Roman" panose="02020603050405020304" pitchFamily="18" charset="0"/>
              </a:rPr>
              <a:t> of values it should store within angle brackets </a:t>
            </a:r>
            <a:r>
              <a:rPr lang="en-US" sz="2000" dirty="0">
                <a:solidFill>
                  <a:srgbClr val="C00000"/>
                </a:solidFill>
                <a:latin typeface="Times New Roman" panose="02020603050405020304" pitchFamily="18" charset="0"/>
                <a:cs typeface="Times New Roman" panose="02020603050405020304" pitchFamily="18" charset="0"/>
              </a:rPr>
              <a:t>&lt;&gt;</a:t>
            </a:r>
            <a:r>
              <a:rPr lang="en-US" sz="2000" dirty="0">
                <a:latin typeface="Times New Roman" panose="02020603050405020304" pitchFamily="18" charset="0"/>
                <a:cs typeface="Times New Roman" panose="02020603050405020304" pitchFamily="18" charset="0"/>
              </a:rPr>
              <a:t> and </a:t>
            </a:r>
          </a:p>
          <a:p>
            <a:pPr marL="0" indent="0" algn="just">
              <a:buNone/>
            </a:pPr>
            <a:r>
              <a:rPr lang="en-US" sz="2000" dirty="0">
                <a:latin typeface="Times New Roman" panose="02020603050405020304" pitchFamily="18" charset="0"/>
                <a:cs typeface="Times New Roman" panose="02020603050405020304" pitchFamily="18" charset="0"/>
              </a:rPr>
              <a:t>    then the name of the list, </a:t>
            </a:r>
          </a:p>
          <a:p>
            <a:pPr marL="0" indent="0" algn="just">
              <a:buNone/>
            </a:pPr>
            <a:r>
              <a:rPr lang="en-US" sz="2000" b="1" dirty="0">
                <a:solidFill>
                  <a:srgbClr val="992E3A"/>
                </a:solidFill>
                <a:latin typeface="Times New Roman" panose="02020603050405020304" pitchFamily="18" charset="0"/>
                <a:cs typeface="Times New Roman" panose="02020603050405020304" pitchFamily="18" charset="0"/>
              </a:rPr>
              <a:t>Syntax:  </a:t>
            </a:r>
            <a:endParaRPr lang="en-US" sz="2000" b="1" dirty="0"/>
          </a:p>
        </p:txBody>
      </p:sp>
      <p:sp>
        <p:nvSpPr>
          <p:cNvPr id="3" name="Title 2">
            <a:extLst>
              <a:ext uri="{FF2B5EF4-FFF2-40B4-BE49-F238E27FC236}">
                <a16:creationId xmlns:a16="http://schemas.microsoft.com/office/drawing/2014/main" id="{A979EC52-AAE9-992E-3EDC-1C38C0F18985}"/>
              </a:ext>
            </a:extLst>
          </p:cNvPr>
          <p:cNvSpPr>
            <a:spLocks noGrp="1"/>
          </p:cNvSpPr>
          <p:nvPr>
            <p:ph type="title"/>
          </p:nvPr>
        </p:nvSpPr>
        <p:spPr>
          <a:xfrm>
            <a:off x="0" y="164449"/>
            <a:ext cx="11138025" cy="526506"/>
          </a:xfrm>
        </p:spPr>
        <p:txBody>
          <a:bodyPr>
            <a:normAutofit/>
          </a:bodyPr>
          <a:lstStyle/>
          <a:p>
            <a:pPr>
              <a:lnSpc>
                <a:spcPct val="100000"/>
              </a:lnSpc>
            </a:pPr>
            <a:r>
              <a:rPr lang="en-US" sz="2800" b="1" dirty="0">
                <a:solidFill>
                  <a:srgbClr val="992E3A"/>
                </a:solidFill>
                <a:latin typeface="Times New Roman" panose="02020603050405020304" pitchFamily="18" charset="0"/>
                <a:cs typeface="Times New Roman" panose="02020603050405020304" pitchFamily="18" charset="0"/>
              </a:rPr>
              <a:t>1. Lists</a:t>
            </a:r>
          </a:p>
        </p:txBody>
      </p:sp>
      <p:pic>
        <p:nvPicPr>
          <p:cNvPr id="4" name="Picture 3">
            <a:extLst>
              <a:ext uri="{FF2B5EF4-FFF2-40B4-BE49-F238E27FC236}">
                <a16:creationId xmlns:a16="http://schemas.microsoft.com/office/drawing/2014/main" id="{0D155141-F1AC-4D47-A469-DA1FDA5A3F67}"/>
              </a:ext>
            </a:extLst>
          </p:cNvPr>
          <p:cNvPicPr>
            <a:picLocks noChangeAspect="1"/>
          </p:cNvPicPr>
          <p:nvPr/>
        </p:nvPicPr>
        <p:blipFill>
          <a:blip r:embed="rId3"/>
          <a:stretch>
            <a:fillRect/>
          </a:stretch>
        </p:blipFill>
        <p:spPr>
          <a:xfrm>
            <a:off x="183124" y="3407790"/>
            <a:ext cx="6264810" cy="2972215"/>
          </a:xfrm>
          <a:prstGeom prst="rect">
            <a:avLst/>
          </a:prstGeom>
        </p:spPr>
      </p:pic>
      <p:sp>
        <p:nvSpPr>
          <p:cNvPr id="6" name="TextBox 5">
            <a:extLst>
              <a:ext uri="{FF2B5EF4-FFF2-40B4-BE49-F238E27FC236}">
                <a16:creationId xmlns:a16="http://schemas.microsoft.com/office/drawing/2014/main" id="{5AB686AD-76DA-48EE-9438-9A5142D4600A}"/>
              </a:ext>
            </a:extLst>
          </p:cNvPr>
          <p:cNvSpPr txBox="1"/>
          <p:nvPr/>
        </p:nvSpPr>
        <p:spPr>
          <a:xfrm>
            <a:off x="183124" y="2997840"/>
            <a:ext cx="1461154" cy="400110"/>
          </a:xfrm>
          <a:prstGeom prst="rect">
            <a:avLst/>
          </a:prstGeom>
          <a:noFill/>
          <a:ln>
            <a:solidFill>
              <a:schemeClr val="tx1"/>
            </a:solidFill>
          </a:ln>
        </p:spPr>
        <p:txBody>
          <a:bodyPr wrap="square" rtlCol="0">
            <a:spAutoFit/>
          </a:bodyPr>
          <a:lstStyle/>
          <a:p>
            <a:pPr algn="ctr"/>
            <a:r>
              <a:rPr lang="en-US" sz="1600" b="1" dirty="0"/>
              <a:t>  </a:t>
            </a:r>
            <a:r>
              <a:rPr lang="en-US" sz="2000" b="1" dirty="0">
                <a:latin typeface="Times New Roman" panose="02020603050405020304" pitchFamily="18" charset="0"/>
                <a:cs typeface="Times New Roman" panose="02020603050405020304" pitchFamily="18" charset="0"/>
              </a:rPr>
              <a:t>Example:-</a:t>
            </a:r>
          </a:p>
        </p:txBody>
      </p:sp>
      <p:pic>
        <p:nvPicPr>
          <p:cNvPr id="7" name="Picture 6">
            <a:extLst>
              <a:ext uri="{FF2B5EF4-FFF2-40B4-BE49-F238E27FC236}">
                <a16:creationId xmlns:a16="http://schemas.microsoft.com/office/drawing/2014/main" id="{B5D41A2C-1FE6-41C0-81D9-B40EB7C27310}"/>
              </a:ext>
            </a:extLst>
          </p:cNvPr>
          <p:cNvPicPr>
            <a:picLocks noChangeAspect="1"/>
          </p:cNvPicPr>
          <p:nvPr/>
        </p:nvPicPr>
        <p:blipFill>
          <a:blip r:embed="rId4"/>
          <a:stretch>
            <a:fillRect/>
          </a:stretch>
        </p:blipFill>
        <p:spPr>
          <a:xfrm>
            <a:off x="6630309" y="3429000"/>
            <a:ext cx="5477639" cy="2381582"/>
          </a:xfrm>
          <a:prstGeom prst="rect">
            <a:avLst/>
          </a:prstGeom>
        </p:spPr>
      </p:pic>
      <p:sp>
        <p:nvSpPr>
          <p:cNvPr id="9" name="TextBox 8">
            <a:extLst>
              <a:ext uri="{FF2B5EF4-FFF2-40B4-BE49-F238E27FC236}">
                <a16:creationId xmlns:a16="http://schemas.microsoft.com/office/drawing/2014/main" id="{8A2312A4-BE1C-443E-AE1B-C0A3E60AFA88}"/>
              </a:ext>
            </a:extLst>
          </p:cNvPr>
          <p:cNvSpPr txBox="1"/>
          <p:nvPr/>
        </p:nvSpPr>
        <p:spPr>
          <a:xfrm>
            <a:off x="6630309" y="3040260"/>
            <a:ext cx="1461154" cy="400110"/>
          </a:xfrm>
          <a:prstGeom prst="rect">
            <a:avLst/>
          </a:prstGeom>
          <a:noFill/>
          <a:ln>
            <a:solidFill>
              <a:schemeClr val="tx1"/>
            </a:solidFill>
          </a:ln>
        </p:spPr>
        <p:txBody>
          <a:bodyPr wrap="square" rtlCol="0">
            <a:spAutoFit/>
          </a:bodyPr>
          <a:lstStyle/>
          <a:p>
            <a:pPr algn="ctr"/>
            <a:r>
              <a:rPr lang="en-US" sz="1600" b="1" dirty="0"/>
              <a:t>  </a:t>
            </a:r>
            <a:r>
              <a:rPr lang="en-US" sz="2000" b="1" dirty="0">
                <a:latin typeface="Times New Roman" panose="02020603050405020304" pitchFamily="18" charset="0"/>
                <a:cs typeface="Times New Roman" panose="02020603050405020304" pitchFamily="18" charset="0"/>
              </a:rPr>
              <a:t>output:-</a:t>
            </a:r>
          </a:p>
        </p:txBody>
      </p:sp>
      <p:pic>
        <p:nvPicPr>
          <p:cNvPr id="8" name="Picture 7">
            <a:extLst>
              <a:ext uri="{FF2B5EF4-FFF2-40B4-BE49-F238E27FC236}">
                <a16:creationId xmlns:a16="http://schemas.microsoft.com/office/drawing/2014/main" id="{9BC76C51-00CC-86F3-7BDE-831B7F2C19F5}"/>
              </a:ext>
            </a:extLst>
          </p:cNvPr>
          <p:cNvPicPr>
            <a:picLocks noChangeAspect="1"/>
          </p:cNvPicPr>
          <p:nvPr/>
        </p:nvPicPr>
        <p:blipFill>
          <a:blip r:embed="rId5"/>
          <a:stretch>
            <a:fillRect/>
          </a:stretch>
        </p:blipFill>
        <p:spPr>
          <a:xfrm>
            <a:off x="1120947" y="2321397"/>
            <a:ext cx="2086266" cy="514422"/>
          </a:xfrm>
          <a:prstGeom prst="rect">
            <a:avLst/>
          </a:prstGeom>
        </p:spPr>
      </p:pic>
    </p:spTree>
    <p:extLst>
      <p:ext uri="{BB962C8B-B14F-4D97-AF65-F5344CB8AC3E}">
        <p14:creationId xmlns:p14="http://schemas.microsoft.com/office/powerpoint/2010/main" val="1913169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AE6B899-F74B-BE2E-7428-67E509F4B6DB}"/>
              </a:ext>
            </a:extLst>
          </p:cNvPr>
          <p:cNvSpPr>
            <a:spLocks noGrp="1"/>
          </p:cNvSpPr>
          <p:nvPr>
            <p:ph sz="quarter" idx="10"/>
          </p:nvPr>
        </p:nvSpPr>
        <p:spPr>
          <a:xfrm>
            <a:off x="0" y="744718"/>
            <a:ext cx="12290323" cy="5685579"/>
          </a:xfrm>
        </p:spPr>
        <p:txBody>
          <a:bodyPr>
            <a:normAutofit/>
          </a:bodyPr>
          <a:lstStyle/>
          <a:p>
            <a:pPr algn="just"/>
            <a:r>
              <a:rPr lang="en-US" sz="2000" dirty="0">
                <a:latin typeface="Times New Roman" panose="02020603050405020304" pitchFamily="18" charset="0"/>
                <a:cs typeface="Times New Roman" panose="02020603050405020304" pitchFamily="18" charset="0"/>
              </a:rPr>
              <a:t>A </a:t>
            </a:r>
            <a:r>
              <a:rPr lang="en-US" sz="2000" b="1" dirty="0">
                <a:solidFill>
                  <a:srgbClr val="992E3A"/>
                </a:solidFill>
                <a:latin typeface="Times New Roman" panose="02020603050405020304" pitchFamily="18" charset="0"/>
                <a:cs typeface="Times New Roman" panose="02020603050405020304" pitchFamily="18" charset="0"/>
              </a:rPr>
              <a:t>Stack</a:t>
            </a:r>
            <a:r>
              <a:rPr lang="en-US" sz="2000" dirty="0">
                <a:latin typeface="Times New Roman" panose="02020603050405020304" pitchFamily="18" charset="0"/>
                <a:cs typeface="Times New Roman" panose="02020603050405020304" pitchFamily="18" charset="0"/>
              </a:rPr>
              <a:t> stores multiple elements in a specific order, called </a:t>
            </a:r>
            <a:r>
              <a:rPr lang="en-US" sz="2000" b="1" dirty="0">
                <a:solidFill>
                  <a:srgbClr val="992E3A"/>
                </a:solidFill>
                <a:latin typeface="Times New Roman" panose="02020603050405020304" pitchFamily="18" charset="0"/>
                <a:cs typeface="Times New Roman" panose="02020603050405020304" pitchFamily="18" charset="0"/>
              </a:rPr>
              <a:t>LIFO</a:t>
            </a:r>
            <a:r>
              <a:rPr lang="en-US" sz="2000" dirty="0">
                <a:latin typeface="Times New Roman" panose="02020603050405020304" pitchFamily="18" charset="0"/>
                <a:cs typeface="Times New Roman" panose="02020603050405020304" pitchFamily="18" charset="0"/>
              </a:rPr>
              <a:t>. </a:t>
            </a:r>
          </a:p>
          <a:p>
            <a:pPr algn="just"/>
            <a:r>
              <a:rPr lang="en-US" sz="2000" b="1" dirty="0">
                <a:solidFill>
                  <a:srgbClr val="992E3A"/>
                </a:solidFill>
                <a:latin typeface="Times New Roman" panose="02020603050405020304" pitchFamily="18" charset="0"/>
                <a:cs typeface="Times New Roman" panose="02020603050405020304" pitchFamily="18" charset="0"/>
              </a:rPr>
              <a:t>LIFO</a:t>
            </a:r>
            <a:r>
              <a:rPr lang="en-US" sz="2000" dirty="0">
                <a:latin typeface="Times New Roman" panose="02020603050405020304" pitchFamily="18" charset="0"/>
                <a:cs typeface="Times New Roman" panose="02020603050405020304" pitchFamily="18" charset="0"/>
              </a:rPr>
              <a:t>, which stands for Last In, First Out, is a data structure principle where elements are added and removed from the top. </a:t>
            </a:r>
          </a:p>
          <a:p>
            <a:pPr algn="just"/>
            <a:r>
              <a:rPr lang="en-US" sz="2000" dirty="0">
                <a:latin typeface="Times New Roman" panose="02020603050405020304" pitchFamily="18" charset="0"/>
                <a:cs typeface="Times New Roman" panose="02020603050405020304" pitchFamily="18" charset="0"/>
              </a:rPr>
              <a:t>To create a stack, use the stack keyword, and specify the type of values it should store within angle brackets &lt;&gt; and then the name of the stack.</a:t>
            </a:r>
          </a:p>
          <a:p>
            <a:pPr marL="0" indent="0" algn="just">
              <a:buNone/>
            </a:pPr>
            <a:r>
              <a:rPr lang="en-US" sz="2000" b="1" dirty="0">
                <a:solidFill>
                  <a:srgbClr val="992E3A"/>
                </a:solidFill>
                <a:latin typeface="Times New Roman" panose="02020603050405020304" pitchFamily="18" charset="0"/>
                <a:cs typeface="Times New Roman" panose="02020603050405020304" pitchFamily="18" charset="0"/>
              </a:rPr>
              <a:t>                Syntax: </a:t>
            </a:r>
          </a:p>
          <a:p>
            <a:pPr marL="0" indent="0" algn="just">
              <a:buNone/>
            </a:pPr>
            <a:r>
              <a:rPr lang="en-US" sz="2000" dirty="0">
                <a:latin typeface="Times New Roman" panose="02020603050405020304" pitchFamily="18" charset="0"/>
                <a:cs typeface="Times New Roman" panose="02020603050405020304" pitchFamily="18" charset="0"/>
              </a:rPr>
              <a:t>Below are the operations performed in stacks:</a:t>
            </a:r>
          </a:p>
          <a:p>
            <a:r>
              <a:rPr lang="en-US" sz="2000" b="1" dirty="0">
                <a:solidFill>
                  <a:srgbClr val="992E3A"/>
                </a:solidFill>
                <a:latin typeface="Times New Roman" panose="02020603050405020304" pitchFamily="18" charset="0"/>
                <a:cs typeface="Times New Roman" panose="02020603050405020304" pitchFamily="18" charset="0"/>
              </a:rPr>
              <a:t>Push(): </a:t>
            </a:r>
            <a:r>
              <a:rPr lang="en-US" sz="2000" dirty="0">
                <a:latin typeface="Times New Roman" panose="02020603050405020304" pitchFamily="18" charset="0"/>
                <a:cs typeface="Times New Roman" panose="02020603050405020304" pitchFamily="18" charset="0"/>
              </a:rPr>
              <a:t>The push() function is used to insert or ‘push’ an element at the top of stack container. This increases the size of stack container by 1</a:t>
            </a:r>
            <a:r>
              <a:rPr lang="en-US" sz="2000" b="1" dirty="0">
                <a:latin typeface="Times New Roman" panose="02020603050405020304" pitchFamily="18" charset="0"/>
                <a:cs typeface="Times New Roman" panose="02020603050405020304" pitchFamily="18" charset="0"/>
              </a:rPr>
              <a:t>.</a:t>
            </a:r>
          </a:p>
          <a:p>
            <a:pPr marL="0" indent="0">
              <a:buNone/>
            </a:pPr>
            <a:r>
              <a:rPr lang="en-US" sz="2000" b="1" dirty="0">
                <a:latin typeface="Times New Roman" panose="02020603050405020304" pitchFamily="18" charset="0"/>
                <a:cs typeface="Times New Roman" panose="02020603050405020304" pitchFamily="18" charset="0"/>
              </a:rPr>
              <a:t>                </a:t>
            </a:r>
            <a:r>
              <a:rPr lang="en-US" sz="2000" b="1" dirty="0">
                <a:solidFill>
                  <a:srgbClr val="992E3A"/>
                </a:solidFill>
                <a:latin typeface="Times New Roman" panose="02020603050405020304" pitchFamily="18" charset="0"/>
                <a:cs typeface="Times New Roman" panose="02020603050405020304" pitchFamily="18" charset="0"/>
              </a:rPr>
              <a:t>Syntax:   </a:t>
            </a:r>
          </a:p>
          <a:p>
            <a:pPr marL="0" indent="0">
              <a:buNone/>
            </a:pPr>
            <a:r>
              <a:rPr lang="en-US" sz="2000" b="1" dirty="0">
                <a:solidFill>
                  <a:srgbClr val="992E3A"/>
                </a:solidFill>
                <a:latin typeface="Times New Roman" panose="02020603050405020304" pitchFamily="18" charset="0"/>
                <a:cs typeface="Times New Roman" panose="02020603050405020304" pitchFamily="18" charset="0"/>
              </a:rPr>
              <a:t>Pop(): </a:t>
            </a:r>
            <a:r>
              <a:rPr lang="en-US" sz="2000" dirty="0">
                <a:latin typeface="Times New Roman" panose="02020603050405020304" pitchFamily="18" charset="0"/>
                <a:cs typeface="Times New Roman" panose="02020603050405020304" pitchFamily="18" charset="0"/>
              </a:rPr>
              <a:t>The </a:t>
            </a:r>
            <a:r>
              <a:rPr lang="en-US" sz="2000" b="1" dirty="0">
                <a:solidFill>
                  <a:srgbClr val="992E3A"/>
                </a:solidFill>
                <a:latin typeface="Times New Roman" panose="02020603050405020304" pitchFamily="18" charset="0"/>
                <a:cs typeface="Times New Roman" panose="02020603050405020304" pitchFamily="18" charset="0"/>
              </a:rPr>
              <a:t>pop()</a:t>
            </a:r>
            <a:r>
              <a:rPr lang="en-US" sz="2000" dirty="0">
                <a:solidFill>
                  <a:srgbClr val="992E3A"/>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function to remove or ‘pop’ the element from the top of stack. As we are only inserting and removing from the top, the most recently inserted element will be removed first. This decreases the size of stack container by 1.</a:t>
            </a:r>
          </a:p>
          <a:p>
            <a:pPr marL="0" indent="0">
              <a:buNone/>
            </a:pPr>
            <a:r>
              <a:rPr lang="en-US" sz="2000" dirty="0">
                <a:latin typeface="Times New Roman" panose="02020603050405020304" pitchFamily="18" charset="0"/>
                <a:cs typeface="Times New Roman" panose="02020603050405020304" pitchFamily="18" charset="0"/>
              </a:rPr>
              <a:t>                 </a:t>
            </a:r>
            <a:r>
              <a:rPr lang="en-US" sz="2000" b="1" dirty="0">
                <a:solidFill>
                  <a:srgbClr val="992E3A"/>
                </a:solidFill>
                <a:latin typeface="Times New Roman" panose="02020603050405020304" pitchFamily="18" charset="0"/>
                <a:cs typeface="Times New Roman" panose="02020603050405020304" pitchFamily="18" charset="0"/>
              </a:rPr>
              <a:t>Syntax:   </a:t>
            </a:r>
            <a:endParaRPr lang="en-US" sz="2000" b="1" dirty="0">
              <a:latin typeface="Times New Roman" panose="02020603050405020304" pitchFamily="18" charset="0"/>
              <a:cs typeface="Times New Roman" panose="02020603050405020304" pitchFamily="18" charset="0"/>
            </a:endParaRPr>
          </a:p>
          <a:p>
            <a:pPr marL="0" indent="0">
              <a:buNone/>
            </a:pPr>
            <a:endParaRPr lang="en-IN" sz="20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indent="0">
              <a:buNone/>
            </a:pPr>
            <a:endParaRPr lang="en-IN" sz="20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A979EC52-AAE9-992E-3EDC-1C38C0F18985}"/>
              </a:ext>
            </a:extLst>
          </p:cNvPr>
          <p:cNvSpPr>
            <a:spLocks noGrp="1"/>
          </p:cNvSpPr>
          <p:nvPr>
            <p:ph type="title"/>
          </p:nvPr>
        </p:nvSpPr>
        <p:spPr>
          <a:xfrm>
            <a:off x="0" y="164450"/>
            <a:ext cx="11138025" cy="526506"/>
          </a:xfrm>
        </p:spPr>
        <p:txBody>
          <a:bodyPr>
            <a:normAutofit/>
          </a:bodyPr>
          <a:lstStyle/>
          <a:p>
            <a:pPr>
              <a:lnSpc>
                <a:spcPct val="100000"/>
              </a:lnSpc>
            </a:pPr>
            <a:r>
              <a:rPr lang="en-US" sz="2800" b="1" dirty="0">
                <a:solidFill>
                  <a:srgbClr val="992E3A"/>
                </a:solidFill>
                <a:latin typeface="Times New Roman" panose="02020603050405020304" pitchFamily="18" charset="0"/>
                <a:cs typeface="Times New Roman" panose="02020603050405020304" pitchFamily="18" charset="0"/>
              </a:rPr>
              <a:t>2. Stacks</a:t>
            </a:r>
          </a:p>
        </p:txBody>
      </p:sp>
      <p:pic>
        <p:nvPicPr>
          <p:cNvPr id="5" name="Picture 4">
            <a:extLst>
              <a:ext uri="{FF2B5EF4-FFF2-40B4-BE49-F238E27FC236}">
                <a16:creationId xmlns:a16="http://schemas.microsoft.com/office/drawing/2014/main" id="{84F2FFBD-2455-9831-D269-7792DC6618EA}"/>
              </a:ext>
            </a:extLst>
          </p:cNvPr>
          <p:cNvPicPr>
            <a:picLocks noChangeAspect="1"/>
          </p:cNvPicPr>
          <p:nvPr/>
        </p:nvPicPr>
        <p:blipFill>
          <a:blip r:embed="rId2"/>
          <a:stretch>
            <a:fillRect/>
          </a:stretch>
        </p:blipFill>
        <p:spPr>
          <a:xfrm>
            <a:off x="2106380" y="2469230"/>
            <a:ext cx="2419688" cy="438211"/>
          </a:xfrm>
          <a:prstGeom prst="rect">
            <a:avLst/>
          </a:prstGeom>
        </p:spPr>
      </p:pic>
      <p:pic>
        <p:nvPicPr>
          <p:cNvPr id="7" name="Picture 6">
            <a:extLst>
              <a:ext uri="{FF2B5EF4-FFF2-40B4-BE49-F238E27FC236}">
                <a16:creationId xmlns:a16="http://schemas.microsoft.com/office/drawing/2014/main" id="{5933261B-1729-7914-ACD3-286C491F5D43}"/>
              </a:ext>
            </a:extLst>
          </p:cNvPr>
          <p:cNvPicPr>
            <a:picLocks noChangeAspect="1"/>
          </p:cNvPicPr>
          <p:nvPr/>
        </p:nvPicPr>
        <p:blipFill>
          <a:blip r:embed="rId3"/>
          <a:stretch>
            <a:fillRect/>
          </a:stretch>
        </p:blipFill>
        <p:spPr>
          <a:xfrm>
            <a:off x="2106380" y="3925815"/>
            <a:ext cx="2333951" cy="495369"/>
          </a:xfrm>
          <a:prstGeom prst="rect">
            <a:avLst/>
          </a:prstGeom>
        </p:spPr>
      </p:pic>
      <p:pic>
        <p:nvPicPr>
          <p:cNvPr id="9" name="Picture 8">
            <a:extLst>
              <a:ext uri="{FF2B5EF4-FFF2-40B4-BE49-F238E27FC236}">
                <a16:creationId xmlns:a16="http://schemas.microsoft.com/office/drawing/2014/main" id="{A14D93AA-F26F-A702-DDA7-762161D68911}"/>
              </a:ext>
            </a:extLst>
          </p:cNvPr>
          <p:cNvPicPr>
            <a:picLocks noChangeAspect="1"/>
          </p:cNvPicPr>
          <p:nvPr/>
        </p:nvPicPr>
        <p:blipFill>
          <a:blip r:embed="rId4"/>
          <a:stretch>
            <a:fillRect/>
          </a:stretch>
        </p:blipFill>
        <p:spPr>
          <a:xfrm>
            <a:off x="2106380" y="5263321"/>
            <a:ext cx="1914792" cy="352474"/>
          </a:xfrm>
          <a:prstGeom prst="rect">
            <a:avLst/>
          </a:prstGeom>
        </p:spPr>
      </p:pic>
    </p:spTree>
    <p:extLst>
      <p:ext uri="{BB962C8B-B14F-4D97-AF65-F5344CB8AC3E}">
        <p14:creationId xmlns:p14="http://schemas.microsoft.com/office/powerpoint/2010/main" val="113522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AE6B899-F74B-BE2E-7428-67E509F4B6DB}"/>
              </a:ext>
            </a:extLst>
          </p:cNvPr>
          <p:cNvSpPr>
            <a:spLocks noGrp="1"/>
          </p:cNvSpPr>
          <p:nvPr>
            <p:ph sz="quarter" idx="10"/>
          </p:nvPr>
        </p:nvSpPr>
        <p:spPr>
          <a:xfrm>
            <a:off x="0" y="744718"/>
            <a:ext cx="12290323" cy="5685579"/>
          </a:xfrm>
        </p:spPr>
        <p:txBody>
          <a:bodyPr>
            <a:normAutofit/>
          </a:bodyPr>
          <a:lstStyle/>
          <a:p>
            <a:pPr marL="0" indent="0">
              <a:buNone/>
            </a:pPr>
            <a:r>
              <a:rPr lang="en-US" sz="2000" b="1" dirty="0">
                <a:solidFill>
                  <a:srgbClr val="992E3A"/>
                </a:solidFill>
                <a:latin typeface="Times New Roman" panose="02020603050405020304" pitchFamily="18" charset="0"/>
                <a:cs typeface="Times New Roman" panose="02020603050405020304" pitchFamily="18" charset="0"/>
              </a:rPr>
              <a:t>empty(): </a:t>
            </a:r>
            <a:r>
              <a:rPr lang="en-US" sz="2000" dirty="0">
                <a:latin typeface="Times New Roman" panose="02020603050405020304" pitchFamily="18" charset="0"/>
                <a:cs typeface="Times New Roman" panose="02020603050405020304" pitchFamily="18" charset="0"/>
              </a:rPr>
              <a:t>The </a:t>
            </a:r>
            <a:r>
              <a:rPr lang="en-US" sz="2000" b="1" dirty="0">
                <a:solidFill>
                  <a:srgbClr val="992E3A"/>
                </a:solidFill>
                <a:latin typeface="Times New Roman" panose="02020603050405020304" pitchFamily="18" charset="0"/>
                <a:cs typeface="Times New Roman" panose="02020603050405020304" pitchFamily="18" charset="0"/>
              </a:rPr>
              <a:t>empty() </a:t>
            </a:r>
            <a:r>
              <a:rPr lang="en-US" sz="2000" dirty="0">
                <a:latin typeface="Times New Roman" panose="02020603050405020304" pitchFamily="18" charset="0"/>
                <a:cs typeface="Times New Roman" panose="02020603050405020304" pitchFamily="18" charset="0"/>
              </a:rPr>
              <a:t>method is used to check whether the stack is empty or not</a:t>
            </a:r>
            <a:r>
              <a:rPr lang="en-US" sz="2000" b="1" dirty="0">
                <a:latin typeface="Times New Roman" panose="02020603050405020304" pitchFamily="18" charset="0"/>
                <a:cs typeface="Times New Roman" panose="02020603050405020304" pitchFamily="18" charset="0"/>
              </a:rPr>
              <a:t>.</a:t>
            </a:r>
          </a:p>
          <a:p>
            <a:pPr marL="0" indent="0">
              <a:buNone/>
            </a:pPr>
            <a:r>
              <a:rPr lang="en-US" sz="2000" b="1" dirty="0">
                <a:latin typeface="Times New Roman" panose="02020603050405020304" pitchFamily="18" charset="0"/>
                <a:cs typeface="Times New Roman" panose="02020603050405020304" pitchFamily="18" charset="0"/>
              </a:rPr>
              <a:t>    </a:t>
            </a:r>
            <a:r>
              <a:rPr lang="en-US" sz="2000" b="1" dirty="0">
                <a:solidFill>
                  <a:srgbClr val="992E3A"/>
                </a:solidFill>
                <a:latin typeface="Times New Roman" panose="02020603050405020304" pitchFamily="18" charset="0"/>
                <a:cs typeface="Times New Roman" panose="02020603050405020304" pitchFamily="18" charset="0"/>
              </a:rPr>
              <a:t>Syntax:  </a:t>
            </a:r>
          </a:p>
          <a:p>
            <a:pPr marL="0" indent="0">
              <a:buNone/>
            </a:pPr>
            <a:r>
              <a:rPr lang="en-US" sz="2000" dirty="0">
                <a:latin typeface="Times New Roman" panose="02020603050405020304" pitchFamily="18" charset="0"/>
                <a:cs typeface="Times New Roman" panose="02020603050405020304" pitchFamily="18" charset="0"/>
              </a:rPr>
              <a:t>Returns true if the stack is empty.</a:t>
            </a:r>
          </a:p>
          <a:p>
            <a:r>
              <a:rPr lang="en-US" sz="2000" dirty="0">
                <a:latin typeface="Times New Roman" panose="02020603050405020304" pitchFamily="18" charset="0"/>
                <a:cs typeface="Times New Roman" panose="02020603050405020304" pitchFamily="18" charset="0"/>
              </a:rPr>
              <a:t>Returns false if the stack is not empty</a:t>
            </a:r>
            <a:r>
              <a:rPr lang="en-US" sz="2000" b="1" dirty="0">
                <a:latin typeface="Times New Roman" panose="02020603050405020304" pitchFamily="18" charset="0"/>
                <a:cs typeface="Times New Roman" panose="02020603050405020304" pitchFamily="18" charset="0"/>
              </a:rPr>
              <a:t>.</a:t>
            </a:r>
          </a:p>
          <a:p>
            <a:pPr marL="0" indent="0">
              <a:buNone/>
            </a:pPr>
            <a:r>
              <a:rPr lang="en-US" sz="2000" b="1" dirty="0">
                <a:solidFill>
                  <a:srgbClr val="992E3A"/>
                </a:solidFill>
                <a:latin typeface="Times New Roman" panose="02020603050405020304" pitchFamily="18" charset="0"/>
                <a:cs typeface="Times New Roman" panose="02020603050405020304" pitchFamily="18" charset="0"/>
              </a:rPr>
              <a:t>size() : </a:t>
            </a:r>
            <a:r>
              <a:rPr lang="en-US" sz="2000" dirty="0">
                <a:latin typeface="Times New Roman" panose="02020603050405020304" pitchFamily="18" charset="0"/>
                <a:cs typeface="Times New Roman" panose="02020603050405020304" pitchFamily="18" charset="0"/>
              </a:rPr>
              <a:t>The </a:t>
            </a:r>
            <a:r>
              <a:rPr lang="en-US" sz="2000" b="1" dirty="0">
                <a:solidFill>
                  <a:srgbClr val="992E3A"/>
                </a:solidFill>
                <a:latin typeface="Times New Roman" panose="02020603050405020304" pitchFamily="18" charset="0"/>
                <a:cs typeface="Times New Roman" panose="02020603050405020304" pitchFamily="18" charset="0"/>
              </a:rPr>
              <a:t>size() </a:t>
            </a:r>
            <a:r>
              <a:rPr lang="en-US" sz="2000" dirty="0">
                <a:latin typeface="Times New Roman" panose="02020603050405020304" pitchFamily="18" charset="0"/>
                <a:cs typeface="Times New Roman" panose="02020603050405020304" pitchFamily="18" charset="0"/>
              </a:rPr>
              <a:t>method is used to find the number of elements in the stack container.</a:t>
            </a:r>
          </a:p>
          <a:p>
            <a:pPr marL="0" indent="0">
              <a:buNone/>
            </a:pPr>
            <a:r>
              <a:rPr lang="en-US" sz="2000" b="1" dirty="0">
                <a:latin typeface="Times New Roman" panose="02020603050405020304" pitchFamily="18" charset="0"/>
                <a:cs typeface="Times New Roman" panose="02020603050405020304" pitchFamily="18" charset="0"/>
              </a:rPr>
              <a:t>    </a:t>
            </a:r>
            <a:r>
              <a:rPr lang="en-US" sz="2000" b="1" dirty="0">
                <a:solidFill>
                  <a:srgbClr val="992E3A"/>
                </a:solidFill>
                <a:latin typeface="Times New Roman" panose="02020603050405020304" pitchFamily="18" charset="0"/>
                <a:cs typeface="Times New Roman" panose="02020603050405020304" pitchFamily="18" charset="0"/>
              </a:rPr>
              <a:t>Syntax:</a:t>
            </a:r>
            <a:endParaRPr lang="en-US" sz="20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Returns the number of element present in the stack container.</a:t>
            </a:r>
          </a:p>
          <a:p>
            <a:r>
              <a:rPr lang="en-US" sz="2000" dirty="0">
                <a:latin typeface="Times New Roman" panose="02020603050405020304" pitchFamily="18" charset="0"/>
                <a:cs typeface="Times New Roman" panose="02020603050405020304" pitchFamily="18" charset="0"/>
              </a:rPr>
              <a:t>If there are no elements in the stack, returns 0.</a:t>
            </a:r>
          </a:p>
          <a:p>
            <a:pPr marL="0" indent="0">
              <a:buNone/>
            </a:pPr>
            <a:r>
              <a:rPr lang="en-US" sz="2000" b="1" dirty="0">
                <a:solidFill>
                  <a:srgbClr val="992E3A"/>
                </a:solidFill>
                <a:latin typeface="Times New Roman" panose="02020603050405020304" pitchFamily="18" charset="0"/>
                <a:cs typeface="Times New Roman" panose="02020603050405020304" pitchFamily="18" charset="0"/>
              </a:rPr>
              <a:t>top(): </a:t>
            </a:r>
            <a:r>
              <a:rPr lang="en-US" sz="2000" dirty="0">
                <a:latin typeface="Times New Roman" panose="02020603050405020304" pitchFamily="18" charset="0"/>
                <a:cs typeface="Times New Roman" panose="02020603050405020304" pitchFamily="18" charset="0"/>
              </a:rPr>
              <a:t>This function is used to reference the top(or the newest) element of the stack</a:t>
            </a:r>
            <a:r>
              <a:rPr lang="en-US" sz="2000" b="1" dirty="0">
                <a:latin typeface="Times New Roman" panose="02020603050405020304" pitchFamily="18" charset="0"/>
                <a:cs typeface="Times New Roman" panose="02020603050405020304" pitchFamily="18" charset="0"/>
              </a:rPr>
              <a:t>.</a:t>
            </a:r>
          </a:p>
          <a:p>
            <a:pPr marL="0" indent="0">
              <a:buNone/>
            </a:pPr>
            <a:r>
              <a:rPr lang="en-US" sz="2000" b="1" dirty="0">
                <a:latin typeface="Times New Roman" panose="02020603050405020304" pitchFamily="18" charset="0"/>
                <a:cs typeface="Times New Roman" panose="02020603050405020304" pitchFamily="18" charset="0"/>
              </a:rPr>
              <a:t>   </a:t>
            </a:r>
            <a:r>
              <a:rPr lang="en-US" sz="2000" b="1" dirty="0">
                <a:solidFill>
                  <a:srgbClr val="992E3A"/>
                </a:solidFill>
                <a:latin typeface="Times New Roman" panose="02020603050405020304" pitchFamily="18" charset="0"/>
                <a:cs typeface="Times New Roman" panose="02020603050405020304" pitchFamily="18" charset="0"/>
              </a:rPr>
              <a:t>Syntax:</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Returns top of the element in the stack container.</a:t>
            </a: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A979EC52-AAE9-992E-3EDC-1C38C0F18985}"/>
              </a:ext>
            </a:extLst>
          </p:cNvPr>
          <p:cNvSpPr>
            <a:spLocks noGrp="1"/>
          </p:cNvSpPr>
          <p:nvPr>
            <p:ph type="title"/>
          </p:nvPr>
        </p:nvSpPr>
        <p:spPr>
          <a:xfrm>
            <a:off x="0" y="164450"/>
            <a:ext cx="11138025" cy="526506"/>
          </a:xfrm>
        </p:spPr>
        <p:txBody>
          <a:bodyPr>
            <a:normAutofit/>
          </a:bodyPr>
          <a:lstStyle/>
          <a:p>
            <a:pPr>
              <a:lnSpc>
                <a:spcPct val="100000"/>
              </a:lnSpc>
            </a:pPr>
            <a:r>
              <a:rPr lang="en-US" sz="2800" b="1" dirty="0">
                <a:solidFill>
                  <a:srgbClr val="992E3A"/>
                </a:solidFill>
                <a:latin typeface="Times New Roman" panose="02020603050405020304" pitchFamily="18" charset="0"/>
                <a:cs typeface="Times New Roman" panose="02020603050405020304" pitchFamily="18" charset="0"/>
              </a:rPr>
              <a:t>2. Stacks</a:t>
            </a:r>
          </a:p>
        </p:txBody>
      </p:sp>
      <p:pic>
        <p:nvPicPr>
          <p:cNvPr id="5" name="Picture 4">
            <a:extLst>
              <a:ext uri="{FF2B5EF4-FFF2-40B4-BE49-F238E27FC236}">
                <a16:creationId xmlns:a16="http://schemas.microsoft.com/office/drawing/2014/main" id="{3F8B2FF9-ABA1-973A-3267-214631ECABF0}"/>
              </a:ext>
            </a:extLst>
          </p:cNvPr>
          <p:cNvPicPr>
            <a:picLocks noChangeAspect="1"/>
          </p:cNvPicPr>
          <p:nvPr/>
        </p:nvPicPr>
        <p:blipFill>
          <a:blip r:embed="rId2"/>
          <a:stretch>
            <a:fillRect/>
          </a:stretch>
        </p:blipFill>
        <p:spPr>
          <a:xfrm>
            <a:off x="1273718" y="1121064"/>
            <a:ext cx="2219635" cy="409632"/>
          </a:xfrm>
          <a:prstGeom prst="rect">
            <a:avLst/>
          </a:prstGeom>
        </p:spPr>
      </p:pic>
      <p:pic>
        <p:nvPicPr>
          <p:cNvPr id="7" name="Picture 6">
            <a:extLst>
              <a:ext uri="{FF2B5EF4-FFF2-40B4-BE49-F238E27FC236}">
                <a16:creationId xmlns:a16="http://schemas.microsoft.com/office/drawing/2014/main" id="{4EAF37DD-A68F-5D7F-0B04-CF2CFAEBDC4E}"/>
              </a:ext>
            </a:extLst>
          </p:cNvPr>
          <p:cNvPicPr>
            <a:picLocks noChangeAspect="1"/>
          </p:cNvPicPr>
          <p:nvPr/>
        </p:nvPicPr>
        <p:blipFill>
          <a:blip r:embed="rId3"/>
          <a:stretch>
            <a:fillRect/>
          </a:stretch>
        </p:blipFill>
        <p:spPr>
          <a:xfrm>
            <a:off x="1273718" y="2759703"/>
            <a:ext cx="2019582" cy="381053"/>
          </a:xfrm>
          <a:prstGeom prst="rect">
            <a:avLst/>
          </a:prstGeom>
        </p:spPr>
      </p:pic>
      <p:pic>
        <p:nvPicPr>
          <p:cNvPr id="9" name="Picture 8">
            <a:extLst>
              <a:ext uri="{FF2B5EF4-FFF2-40B4-BE49-F238E27FC236}">
                <a16:creationId xmlns:a16="http://schemas.microsoft.com/office/drawing/2014/main" id="{E6CAA355-E580-08FF-83D1-02547A768A34}"/>
              </a:ext>
            </a:extLst>
          </p:cNvPr>
          <p:cNvPicPr>
            <a:picLocks noChangeAspect="1"/>
          </p:cNvPicPr>
          <p:nvPr/>
        </p:nvPicPr>
        <p:blipFill>
          <a:blip r:embed="rId4"/>
          <a:stretch>
            <a:fillRect/>
          </a:stretch>
        </p:blipFill>
        <p:spPr>
          <a:xfrm>
            <a:off x="1273718" y="4369763"/>
            <a:ext cx="1924319" cy="400106"/>
          </a:xfrm>
          <a:prstGeom prst="rect">
            <a:avLst/>
          </a:prstGeom>
        </p:spPr>
      </p:pic>
    </p:spTree>
    <p:extLst>
      <p:ext uri="{BB962C8B-B14F-4D97-AF65-F5344CB8AC3E}">
        <p14:creationId xmlns:p14="http://schemas.microsoft.com/office/powerpoint/2010/main" val="3294328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129AFEC-4549-96C5-82D9-071DCACFA046}"/>
              </a:ext>
            </a:extLst>
          </p:cNvPr>
          <p:cNvSpPr>
            <a:spLocks noGrp="1"/>
          </p:cNvSpPr>
          <p:nvPr>
            <p:ph sz="quarter" idx="10"/>
          </p:nvPr>
        </p:nvSpPr>
        <p:spPr>
          <a:xfrm>
            <a:off x="327084" y="849785"/>
            <a:ext cx="11322051" cy="5031575"/>
          </a:xfrm>
        </p:spPr>
        <p:txBody>
          <a:bodyPr>
            <a:noAutofit/>
          </a:bodyPr>
          <a:lstStyle/>
          <a:p>
            <a:pPr marL="0" indent="0">
              <a:buNone/>
            </a:pPr>
            <a:r>
              <a:rPr lang="en-US" sz="1800" dirty="0">
                <a:latin typeface="Times New Roman" panose="02020603050405020304" pitchFamily="18" charset="0"/>
                <a:cs typeface="Times New Roman" panose="02020603050405020304" pitchFamily="18" charset="0"/>
              </a:rPr>
              <a:t>        </a:t>
            </a:r>
          </a:p>
        </p:txBody>
      </p:sp>
      <p:sp>
        <p:nvSpPr>
          <p:cNvPr id="8" name="Title 2">
            <a:extLst>
              <a:ext uri="{FF2B5EF4-FFF2-40B4-BE49-F238E27FC236}">
                <a16:creationId xmlns:a16="http://schemas.microsoft.com/office/drawing/2014/main" id="{696EBB52-D20B-A0A3-386E-E152640F99C6}"/>
              </a:ext>
            </a:extLst>
          </p:cNvPr>
          <p:cNvSpPr>
            <a:spLocks noGrp="1"/>
          </p:cNvSpPr>
          <p:nvPr>
            <p:ph type="title"/>
          </p:nvPr>
        </p:nvSpPr>
        <p:spPr>
          <a:xfrm>
            <a:off x="0" y="190860"/>
            <a:ext cx="11138025" cy="526506"/>
          </a:xfrm>
        </p:spPr>
        <p:txBody>
          <a:bodyPr>
            <a:normAutofit/>
          </a:bodyPr>
          <a:lstStyle/>
          <a:p>
            <a:r>
              <a:rPr lang="en-US" sz="2800" b="1" dirty="0">
                <a:solidFill>
                  <a:srgbClr val="992E3A"/>
                </a:solidFill>
                <a:latin typeface="Times New Roman" panose="02020603050405020304" pitchFamily="18" charset="0"/>
                <a:cs typeface="Times New Roman" panose="02020603050405020304" pitchFamily="18" charset="0"/>
              </a:rPr>
              <a:t>2. Stacks</a:t>
            </a:r>
          </a:p>
        </p:txBody>
      </p:sp>
      <p:pic>
        <p:nvPicPr>
          <p:cNvPr id="3" name="Picture 2">
            <a:extLst>
              <a:ext uri="{FF2B5EF4-FFF2-40B4-BE49-F238E27FC236}">
                <a16:creationId xmlns:a16="http://schemas.microsoft.com/office/drawing/2014/main" id="{D19CE20D-AB4E-4874-AF68-437C490C5D29}"/>
              </a:ext>
            </a:extLst>
          </p:cNvPr>
          <p:cNvPicPr>
            <a:picLocks noChangeAspect="1"/>
          </p:cNvPicPr>
          <p:nvPr/>
        </p:nvPicPr>
        <p:blipFill>
          <a:blip r:embed="rId2"/>
          <a:stretch>
            <a:fillRect/>
          </a:stretch>
        </p:blipFill>
        <p:spPr>
          <a:xfrm>
            <a:off x="230141" y="1461143"/>
            <a:ext cx="6112829" cy="4420217"/>
          </a:xfrm>
          <a:prstGeom prst="rect">
            <a:avLst/>
          </a:prstGeom>
        </p:spPr>
      </p:pic>
      <p:pic>
        <p:nvPicPr>
          <p:cNvPr id="4" name="Picture 3">
            <a:extLst>
              <a:ext uri="{FF2B5EF4-FFF2-40B4-BE49-F238E27FC236}">
                <a16:creationId xmlns:a16="http://schemas.microsoft.com/office/drawing/2014/main" id="{A82FBBC4-8460-482E-B4A2-8A6718797E85}"/>
              </a:ext>
            </a:extLst>
          </p:cNvPr>
          <p:cNvPicPr>
            <a:picLocks noChangeAspect="1"/>
          </p:cNvPicPr>
          <p:nvPr/>
        </p:nvPicPr>
        <p:blipFill>
          <a:blip r:embed="rId3"/>
          <a:stretch>
            <a:fillRect/>
          </a:stretch>
        </p:blipFill>
        <p:spPr>
          <a:xfrm>
            <a:off x="6558751" y="1468213"/>
            <a:ext cx="5306165" cy="2610214"/>
          </a:xfrm>
          <a:prstGeom prst="rect">
            <a:avLst/>
          </a:prstGeom>
        </p:spPr>
      </p:pic>
      <p:sp>
        <p:nvSpPr>
          <p:cNvPr id="9" name="TextBox 8">
            <a:extLst>
              <a:ext uri="{FF2B5EF4-FFF2-40B4-BE49-F238E27FC236}">
                <a16:creationId xmlns:a16="http://schemas.microsoft.com/office/drawing/2014/main" id="{0E175266-B4F1-47B5-8221-70A917F1B38D}"/>
              </a:ext>
            </a:extLst>
          </p:cNvPr>
          <p:cNvSpPr txBox="1"/>
          <p:nvPr/>
        </p:nvSpPr>
        <p:spPr>
          <a:xfrm>
            <a:off x="230141" y="1068103"/>
            <a:ext cx="1461154" cy="400110"/>
          </a:xfrm>
          <a:prstGeom prst="rect">
            <a:avLst/>
          </a:prstGeom>
          <a:noFill/>
          <a:ln>
            <a:solidFill>
              <a:schemeClr val="tx1"/>
            </a:solidFill>
          </a:ln>
        </p:spPr>
        <p:txBody>
          <a:bodyPr wrap="square" rtlCol="0">
            <a:spAutoFit/>
          </a:bodyPr>
          <a:lstStyle/>
          <a:p>
            <a:pPr algn="ctr"/>
            <a:r>
              <a:rPr lang="en-US" sz="1600" b="1" dirty="0"/>
              <a:t>  </a:t>
            </a:r>
            <a:r>
              <a:rPr lang="en-US" sz="2000" b="1" dirty="0">
                <a:latin typeface="Times New Roman" panose="02020603050405020304" pitchFamily="18" charset="0"/>
                <a:cs typeface="Times New Roman" panose="02020603050405020304" pitchFamily="18" charset="0"/>
              </a:rPr>
              <a:t>Example:-</a:t>
            </a:r>
          </a:p>
        </p:txBody>
      </p:sp>
      <p:sp>
        <p:nvSpPr>
          <p:cNvPr id="11" name="TextBox 10">
            <a:extLst>
              <a:ext uri="{FF2B5EF4-FFF2-40B4-BE49-F238E27FC236}">
                <a16:creationId xmlns:a16="http://schemas.microsoft.com/office/drawing/2014/main" id="{0E7E4772-EFAB-4C8E-BA65-1833A0BE2C2A}"/>
              </a:ext>
            </a:extLst>
          </p:cNvPr>
          <p:cNvSpPr txBox="1"/>
          <p:nvPr/>
        </p:nvSpPr>
        <p:spPr>
          <a:xfrm>
            <a:off x="6558751" y="1059288"/>
            <a:ext cx="1461154" cy="400110"/>
          </a:xfrm>
          <a:prstGeom prst="rect">
            <a:avLst/>
          </a:prstGeom>
          <a:noFill/>
          <a:ln>
            <a:solidFill>
              <a:schemeClr val="tx1"/>
            </a:solidFill>
          </a:ln>
        </p:spPr>
        <p:txBody>
          <a:bodyPr wrap="square" rtlCol="0">
            <a:spAutoFit/>
          </a:bodyPr>
          <a:lstStyle/>
          <a:p>
            <a:pPr algn="ctr"/>
            <a:r>
              <a:rPr lang="en-US" sz="1600" b="1" dirty="0"/>
              <a:t>  </a:t>
            </a:r>
            <a:r>
              <a:rPr lang="en-US" sz="2000" b="1" dirty="0">
                <a:latin typeface="Times New Roman" panose="02020603050405020304" pitchFamily="18" charset="0"/>
                <a:cs typeface="Times New Roman" panose="02020603050405020304" pitchFamily="18" charset="0"/>
              </a:rPr>
              <a:t>output:-</a:t>
            </a:r>
          </a:p>
        </p:txBody>
      </p:sp>
    </p:spTree>
    <p:extLst>
      <p:ext uri="{BB962C8B-B14F-4D97-AF65-F5344CB8AC3E}">
        <p14:creationId xmlns:p14="http://schemas.microsoft.com/office/powerpoint/2010/main" val="91072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AE6B899-F74B-BE2E-7428-67E509F4B6DB}"/>
              </a:ext>
            </a:extLst>
          </p:cNvPr>
          <p:cNvSpPr>
            <a:spLocks noGrp="1"/>
          </p:cNvSpPr>
          <p:nvPr>
            <p:ph sz="quarter" idx="10"/>
          </p:nvPr>
        </p:nvSpPr>
        <p:spPr>
          <a:xfrm>
            <a:off x="1" y="690956"/>
            <a:ext cx="12192000" cy="5739341"/>
          </a:xfrm>
        </p:spPr>
        <p:txBody>
          <a:bodyPr>
            <a:normAutofit/>
          </a:bodyPr>
          <a:lstStyle/>
          <a:p>
            <a:pPr algn="just"/>
            <a:r>
              <a:rPr lang="en-US" sz="2000" dirty="0">
                <a:latin typeface="Times New Roman" panose="02020603050405020304" pitchFamily="18" charset="0"/>
                <a:cs typeface="Times New Roman" panose="02020603050405020304" pitchFamily="18" charset="0"/>
              </a:rPr>
              <a:t>A </a:t>
            </a:r>
            <a:r>
              <a:rPr lang="en-US" sz="2000" b="1" dirty="0">
                <a:solidFill>
                  <a:srgbClr val="992E3A"/>
                </a:solidFill>
                <a:latin typeface="Times New Roman" panose="02020603050405020304" pitchFamily="18" charset="0"/>
                <a:cs typeface="Times New Roman" panose="02020603050405020304" pitchFamily="18" charset="0"/>
              </a:rPr>
              <a:t>Queue</a:t>
            </a:r>
            <a:r>
              <a:rPr lang="en-US" sz="2000" dirty="0">
                <a:latin typeface="Times New Roman" panose="02020603050405020304" pitchFamily="18" charset="0"/>
                <a:cs typeface="Times New Roman" panose="02020603050405020304" pitchFamily="18" charset="0"/>
              </a:rPr>
              <a:t> stores multiple elements in a specific order, called </a:t>
            </a:r>
            <a:r>
              <a:rPr lang="en-US" sz="2000" dirty="0">
                <a:solidFill>
                  <a:srgbClr val="992E3A"/>
                </a:solidFill>
                <a:latin typeface="Times New Roman" panose="02020603050405020304" pitchFamily="18" charset="0"/>
                <a:cs typeface="Times New Roman" panose="02020603050405020304" pitchFamily="18" charset="0"/>
              </a:rPr>
              <a:t>FIFO</a:t>
            </a:r>
            <a:r>
              <a:rPr lang="en-US" sz="2000" dirty="0">
                <a:latin typeface="Times New Roman" panose="02020603050405020304" pitchFamily="18" charset="0"/>
                <a:cs typeface="Times New Roman" panose="02020603050405020304" pitchFamily="18" charset="0"/>
              </a:rPr>
              <a:t>. </a:t>
            </a:r>
          </a:p>
          <a:p>
            <a:pPr algn="just"/>
            <a:r>
              <a:rPr lang="en-US" sz="2000" b="1" dirty="0">
                <a:solidFill>
                  <a:srgbClr val="992E3A"/>
                </a:solidFill>
                <a:latin typeface="Times New Roman" panose="02020603050405020304" pitchFamily="18" charset="0"/>
                <a:cs typeface="Times New Roman" panose="02020603050405020304" pitchFamily="18" charset="0"/>
              </a:rPr>
              <a:t>FIFO</a:t>
            </a:r>
            <a:r>
              <a:rPr lang="en-US" sz="2000" dirty="0">
                <a:solidFill>
                  <a:srgbClr val="992E3A"/>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which stands for First In, First Out, queue elements are added at the end and removed from the front, you can only access an element at the front or the back. </a:t>
            </a:r>
          </a:p>
          <a:p>
            <a:pPr algn="just"/>
            <a:r>
              <a:rPr lang="en-US" sz="2000" dirty="0">
                <a:latin typeface="Times New Roman" panose="02020603050405020304" pitchFamily="18" charset="0"/>
                <a:cs typeface="Times New Roman" panose="02020603050405020304" pitchFamily="18" charset="0"/>
              </a:rPr>
              <a:t>To create a </a:t>
            </a:r>
            <a:r>
              <a:rPr lang="en-US" sz="2000" b="1" dirty="0">
                <a:solidFill>
                  <a:srgbClr val="992E3A"/>
                </a:solidFill>
                <a:latin typeface="Times New Roman" panose="02020603050405020304" pitchFamily="18" charset="0"/>
                <a:cs typeface="Times New Roman" panose="02020603050405020304" pitchFamily="18" charset="0"/>
              </a:rPr>
              <a:t>queue</a:t>
            </a:r>
            <a:r>
              <a:rPr lang="en-US" sz="2000" dirty="0">
                <a:latin typeface="Times New Roman" panose="02020603050405020304" pitchFamily="18" charset="0"/>
                <a:cs typeface="Times New Roman" panose="02020603050405020304" pitchFamily="18" charset="0"/>
              </a:rPr>
              <a:t>, use the </a:t>
            </a:r>
            <a:r>
              <a:rPr lang="en-US" sz="2000" b="1" dirty="0">
                <a:solidFill>
                  <a:srgbClr val="992E3A"/>
                </a:solidFill>
                <a:latin typeface="Times New Roman" panose="02020603050405020304" pitchFamily="18" charset="0"/>
                <a:cs typeface="Times New Roman" panose="02020603050405020304" pitchFamily="18" charset="0"/>
              </a:rPr>
              <a:t>queue</a:t>
            </a:r>
            <a:r>
              <a:rPr lang="en-US" sz="2000" dirty="0">
                <a:latin typeface="Times New Roman" panose="02020603050405020304" pitchFamily="18" charset="0"/>
                <a:cs typeface="Times New Roman" panose="02020603050405020304" pitchFamily="18" charset="0"/>
              </a:rPr>
              <a:t> keyword, and specify the type of values it should store within angle brackets &lt;&gt; and then the name of the queue.</a:t>
            </a:r>
          </a:p>
          <a:p>
            <a:pPr marL="0" indent="0" algn="just">
              <a:buNone/>
            </a:pPr>
            <a:r>
              <a:rPr lang="en-US" sz="2000" dirty="0">
                <a:latin typeface="Times New Roman" panose="02020603050405020304" pitchFamily="18" charset="0"/>
                <a:cs typeface="Times New Roman" panose="02020603050405020304" pitchFamily="18" charset="0"/>
              </a:rPr>
              <a:t>                </a:t>
            </a:r>
            <a:r>
              <a:rPr lang="en-US" sz="2000" b="1" dirty="0">
                <a:solidFill>
                  <a:srgbClr val="992E3A"/>
                </a:solidFill>
                <a:latin typeface="Times New Roman" panose="02020603050405020304" pitchFamily="18" charset="0"/>
                <a:cs typeface="Times New Roman" panose="02020603050405020304" pitchFamily="18" charset="0"/>
              </a:rPr>
              <a:t>Syntax:</a:t>
            </a:r>
            <a:endParaRPr lang="en-US" sz="2000" b="1"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Below are the operations performed in stacks:</a:t>
            </a:r>
          </a:p>
          <a:p>
            <a:r>
              <a:rPr lang="en-US" sz="2000" b="1" dirty="0">
                <a:solidFill>
                  <a:srgbClr val="992E3A"/>
                </a:solidFill>
                <a:latin typeface="Times New Roman" panose="02020603050405020304" pitchFamily="18" charset="0"/>
                <a:cs typeface="Times New Roman" panose="02020603050405020304" pitchFamily="18" charset="0"/>
              </a:rPr>
              <a:t>Push(): </a:t>
            </a:r>
            <a:r>
              <a:rPr lang="en-US" sz="2000" dirty="0">
                <a:latin typeface="Times New Roman" panose="02020603050405020304" pitchFamily="18" charset="0"/>
                <a:cs typeface="Times New Roman" panose="02020603050405020304" pitchFamily="18" charset="0"/>
              </a:rPr>
              <a:t>The </a:t>
            </a:r>
            <a:r>
              <a:rPr lang="en-US" sz="2000" b="1" dirty="0">
                <a:solidFill>
                  <a:srgbClr val="992E3A"/>
                </a:solidFill>
                <a:latin typeface="Times New Roman" panose="02020603050405020304" pitchFamily="18" charset="0"/>
                <a:cs typeface="Times New Roman" panose="02020603050405020304" pitchFamily="18" charset="0"/>
              </a:rPr>
              <a:t>push() </a:t>
            </a:r>
            <a:r>
              <a:rPr lang="en-US" sz="2000" dirty="0">
                <a:latin typeface="Times New Roman" panose="02020603050405020304" pitchFamily="18" charset="0"/>
                <a:cs typeface="Times New Roman" panose="02020603050405020304" pitchFamily="18" charset="0"/>
              </a:rPr>
              <a:t>function is used to insert an element at the back of the queue. This operation is called push operation hence the name </a:t>
            </a:r>
            <a:r>
              <a:rPr lang="en-US" sz="2000" b="1" dirty="0">
                <a:solidFill>
                  <a:srgbClr val="992E3A"/>
                </a:solidFill>
                <a:latin typeface="Times New Roman" panose="02020603050405020304" pitchFamily="18" charset="0"/>
                <a:cs typeface="Times New Roman" panose="02020603050405020304" pitchFamily="18" charset="0"/>
              </a:rPr>
              <a:t>push() </a:t>
            </a:r>
            <a:r>
              <a:rPr lang="en-US" sz="2000" dirty="0">
                <a:latin typeface="Times New Roman" panose="02020603050405020304" pitchFamily="18" charset="0"/>
                <a:cs typeface="Times New Roman" panose="02020603050405020304" pitchFamily="18" charset="0"/>
              </a:rPr>
              <a:t>method.</a:t>
            </a:r>
            <a:endParaRPr lang="en-US" sz="2000" b="1"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                </a:t>
            </a:r>
            <a:r>
              <a:rPr lang="en-US" sz="2000" b="1" dirty="0">
                <a:solidFill>
                  <a:srgbClr val="992E3A"/>
                </a:solidFill>
                <a:latin typeface="Times New Roman" panose="02020603050405020304" pitchFamily="18" charset="0"/>
                <a:cs typeface="Times New Roman" panose="02020603050405020304" pitchFamily="18" charset="0"/>
              </a:rPr>
              <a:t>Syntax:</a:t>
            </a:r>
            <a:r>
              <a:rPr lang="en-US" sz="2000" b="1" dirty="0">
                <a:solidFill>
                  <a:srgbClr val="C00000"/>
                </a:solidFill>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Here</a:t>
            </a:r>
            <a:r>
              <a:rPr lang="en-US" sz="2000" b="1" dirty="0">
                <a:latin typeface="Times New Roman" panose="02020603050405020304" pitchFamily="18" charset="0"/>
                <a:cs typeface="Times New Roman" panose="02020603050405020304" pitchFamily="18" charset="0"/>
              </a:rPr>
              <a:t> </a:t>
            </a:r>
            <a:r>
              <a:rPr lang="en-US" sz="2000" b="1" dirty="0" err="1">
                <a:solidFill>
                  <a:srgbClr val="992E3A"/>
                </a:solidFill>
                <a:latin typeface="Times New Roman" panose="02020603050405020304" pitchFamily="18" charset="0"/>
                <a:cs typeface="Times New Roman" panose="02020603050405020304" pitchFamily="18" charset="0"/>
              </a:rPr>
              <a:t>val</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is parameter value to insert in queue.</a:t>
            </a:r>
            <a:endParaRPr lang="en-US" sz="2000" b="1" dirty="0">
              <a:latin typeface="Times New Roman" panose="02020603050405020304" pitchFamily="18" charset="0"/>
              <a:cs typeface="Times New Roman" panose="02020603050405020304" pitchFamily="18" charset="0"/>
            </a:endParaRPr>
          </a:p>
          <a:p>
            <a:pPr fontAlgn="base"/>
            <a:r>
              <a:rPr lang="en-US" sz="2000" b="1" dirty="0">
                <a:solidFill>
                  <a:srgbClr val="992E3A"/>
                </a:solidFill>
                <a:latin typeface="Times New Roman" panose="02020603050405020304" pitchFamily="18" charset="0"/>
                <a:cs typeface="Times New Roman" panose="02020603050405020304" pitchFamily="18" charset="0"/>
              </a:rPr>
              <a:t>Pop(): </a:t>
            </a:r>
            <a:r>
              <a:rPr lang="en-US" sz="2000" dirty="0">
                <a:latin typeface="Times New Roman" panose="02020603050405020304" pitchFamily="18" charset="0"/>
                <a:cs typeface="Times New Roman" panose="02020603050405020304" pitchFamily="18" charset="0"/>
              </a:rPr>
              <a:t>The </a:t>
            </a:r>
            <a:r>
              <a:rPr lang="en-US" sz="2000" b="1" dirty="0">
                <a:solidFill>
                  <a:srgbClr val="992E3A"/>
                </a:solidFill>
                <a:latin typeface="Times New Roman" panose="02020603050405020304" pitchFamily="18" charset="0"/>
                <a:cs typeface="Times New Roman" panose="02020603050405020304" pitchFamily="18" charset="0"/>
              </a:rPr>
              <a:t>pop() </a:t>
            </a:r>
            <a:r>
              <a:rPr lang="en-US" sz="2000" dirty="0">
                <a:latin typeface="Times New Roman" panose="02020603050405020304" pitchFamily="18" charset="0"/>
                <a:cs typeface="Times New Roman" panose="02020603050405020304" pitchFamily="18" charset="0"/>
              </a:rPr>
              <a:t>this  function removes an element from the front of the queue.</a:t>
            </a:r>
          </a:p>
          <a:p>
            <a:pPr fontAlgn="base"/>
            <a:r>
              <a:rPr lang="en-US" sz="2000" dirty="0">
                <a:latin typeface="Times New Roman" panose="02020603050405020304" pitchFamily="18" charset="0"/>
                <a:cs typeface="Times New Roman" panose="02020603050405020304" pitchFamily="18" charset="0"/>
              </a:rPr>
              <a:t>It works according to the</a:t>
            </a:r>
            <a:r>
              <a:rPr lang="en-US" sz="2000" b="1" dirty="0">
                <a:latin typeface="Times New Roman" panose="02020603050405020304" pitchFamily="18" charset="0"/>
                <a:cs typeface="Times New Roman" panose="02020603050405020304" pitchFamily="18" charset="0"/>
              </a:rPr>
              <a:t> </a:t>
            </a:r>
            <a:r>
              <a:rPr lang="en-US" sz="2000" b="1" dirty="0">
                <a:solidFill>
                  <a:srgbClr val="992E3A"/>
                </a:solidFill>
                <a:latin typeface="Times New Roman" panose="02020603050405020304" pitchFamily="18" charset="0"/>
                <a:cs typeface="Times New Roman" panose="02020603050405020304" pitchFamily="18" charset="0"/>
              </a:rPr>
              <a:t>FIFO</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(First-In-First-Out) order of deletion. The element that was inserted first will be removed first.</a:t>
            </a:r>
          </a:p>
          <a:p>
            <a:pPr marL="0" indent="0">
              <a:buNone/>
            </a:pPr>
            <a:r>
              <a:rPr lang="en-US" sz="2000" dirty="0">
                <a:latin typeface="Times New Roman" panose="02020603050405020304" pitchFamily="18" charset="0"/>
                <a:cs typeface="Times New Roman" panose="02020603050405020304" pitchFamily="18" charset="0"/>
              </a:rPr>
              <a:t>                 </a:t>
            </a:r>
            <a:r>
              <a:rPr lang="en-US" sz="2000" b="1" dirty="0">
                <a:solidFill>
                  <a:srgbClr val="992E3A"/>
                </a:solidFill>
                <a:latin typeface="Times New Roman" panose="02020603050405020304" pitchFamily="18" charset="0"/>
                <a:cs typeface="Times New Roman" panose="02020603050405020304" pitchFamily="18" charset="0"/>
              </a:rPr>
              <a:t>Syntax: </a:t>
            </a:r>
            <a:endParaRPr lang="en-US" sz="2000" b="1"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A979EC52-AAE9-992E-3EDC-1C38C0F18985}"/>
              </a:ext>
            </a:extLst>
          </p:cNvPr>
          <p:cNvSpPr>
            <a:spLocks noGrp="1"/>
          </p:cNvSpPr>
          <p:nvPr>
            <p:ph type="title"/>
          </p:nvPr>
        </p:nvSpPr>
        <p:spPr>
          <a:xfrm>
            <a:off x="0" y="164450"/>
            <a:ext cx="11138025" cy="526506"/>
          </a:xfrm>
        </p:spPr>
        <p:txBody>
          <a:bodyPr>
            <a:normAutofit/>
          </a:bodyPr>
          <a:lstStyle/>
          <a:p>
            <a:pPr>
              <a:lnSpc>
                <a:spcPct val="100000"/>
              </a:lnSpc>
            </a:pPr>
            <a:r>
              <a:rPr lang="en-US" sz="2800" b="1" dirty="0">
                <a:solidFill>
                  <a:srgbClr val="992E3A"/>
                </a:solidFill>
                <a:latin typeface="Times New Roman" panose="02020603050405020304" pitchFamily="18" charset="0"/>
                <a:cs typeface="Times New Roman" panose="02020603050405020304" pitchFamily="18" charset="0"/>
              </a:rPr>
              <a:t>3. Queues</a:t>
            </a:r>
          </a:p>
        </p:txBody>
      </p:sp>
      <p:pic>
        <p:nvPicPr>
          <p:cNvPr id="5" name="Picture 4">
            <a:extLst>
              <a:ext uri="{FF2B5EF4-FFF2-40B4-BE49-F238E27FC236}">
                <a16:creationId xmlns:a16="http://schemas.microsoft.com/office/drawing/2014/main" id="{E1EF3557-A506-2B9C-3007-249AF650AB8F}"/>
              </a:ext>
            </a:extLst>
          </p:cNvPr>
          <p:cNvPicPr>
            <a:picLocks noChangeAspect="1"/>
          </p:cNvPicPr>
          <p:nvPr/>
        </p:nvPicPr>
        <p:blipFill>
          <a:blip r:embed="rId2"/>
          <a:stretch>
            <a:fillRect/>
          </a:stretch>
        </p:blipFill>
        <p:spPr>
          <a:xfrm>
            <a:off x="2000650" y="2405222"/>
            <a:ext cx="2448267" cy="438211"/>
          </a:xfrm>
          <a:prstGeom prst="rect">
            <a:avLst/>
          </a:prstGeom>
        </p:spPr>
      </p:pic>
      <p:pic>
        <p:nvPicPr>
          <p:cNvPr id="7" name="Picture 6">
            <a:extLst>
              <a:ext uri="{FF2B5EF4-FFF2-40B4-BE49-F238E27FC236}">
                <a16:creationId xmlns:a16="http://schemas.microsoft.com/office/drawing/2014/main" id="{DDEDF35A-CDC1-C46E-6D83-31311F16FFE1}"/>
              </a:ext>
            </a:extLst>
          </p:cNvPr>
          <p:cNvPicPr>
            <a:picLocks noChangeAspect="1"/>
          </p:cNvPicPr>
          <p:nvPr/>
        </p:nvPicPr>
        <p:blipFill>
          <a:blip r:embed="rId3"/>
          <a:stretch>
            <a:fillRect/>
          </a:stretch>
        </p:blipFill>
        <p:spPr>
          <a:xfrm>
            <a:off x="2000650" y="3887345"/>
            <a:ext cx="2372056" cy="457264"/>
          </a:xfrm>
          <a:prstGeom prst="rect">
            <a:avLst/>
          </a:prstGeom>
        </p:spPr>
      </p:pic>
      <p:pic>
        <p:nvPicPr>
          <p:cNvPr id="9" name="Picture 8">
            <a:extLst>
              <a:ext uri="{FF2B5EF4-FFF2-40B4-BE49-F238E27FC236}">
                <a16:creationId xmlns:a16="http://schemas.microsoft.com/office/drawing/2014/main" id="{E13F3025-99A0-5462-ADCE-C09336B1185D}"/>
              </a:ext>
            </a:extLst>
          </p:cNvPr>
          <p:cNvPicPr>
            <a:picLocks noChangeAspect="1"/>
          </p:cNvPicPr>
          <p:nvPr/>
        </p:nvPicPr>
        <p:blipFill>
          <a:blip r:embed="rId4"/>
          <a:stretch>
            <a:fillRect/>
          </a:stretch>
        </p:blipFill>
        <p:spPr>
          <a:xfrm>
            <a:off x="2084125" y="5388521"/>
            <a:ext cx="1933845" cy="381053"/>
          </a:xfrm>
          <a:prstGeom prst="rect">
            <a:avLst/>
          </a:prstGeom>
        </p:spPr>
      </p:pic>
    </p:spTree>
    <p:extLst>
      <p:ext uri="{BB962C8B-B14F-4D97-AF65-F5344CB8AC3E}">
        <p14:creationId xmlns:p14="http://schemas.microsoft.com/office/powerpoint/2010/main" val="3716999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AE6B899-F74B-BE2E-7428-67E509F4B6DB}"/>
              </a:ext>
            </a:extLst>
          </p:cNvPr>
          <p:cNvSpPr>
            <a:spLocks noGrp="1"/>
          </p:cNvSpPr>
          <p:nvPr>
            <p:ph sz="quarter" idx="10"/>
          </p:nvPr>
        </p:nvSpPr>
        <p:spPr>
          <a:xfrm>
            <a:off x="1" y="690956"/>
            <a:ext cx="12192000" cy="5739341"/>
          </a:xfrm>
        </p:spPr>
        <p:txBody>
          <a:bodyPr>
            <a:normAutofit/>
          </a:bodyPr>
          <a:lstStyle/>
          <a:p>
            <a:pPr algn="just"/>
            <a:r>
              <a:rPr lang="en-US" sz="2000" b="1" dirty="0">
                <a:solidFill>
                  <a:srgbClr val="992E3A"/>
                </a:solidFill>
                <a:latin typeface="Times New Roman" panose="02020603050405020304" pitchFamily="18" charset="0"/>
                <a:cs typeface="Times New Roman" panose="02020603050405020304" pitchFamily="18" charset="0"/>
              </a:rPr>
              <a:t>empty(): </a:t>
            </a:r>
            <a:r>
              <a:rPr lang="en-US" sz="2000" dirty="0">
                <a:latin typeface="Times New Roman" panose="02020603050405020304" pitchFamily="18" charset="0"/>
                <a:cs typeface="Times New Roman" panose="02020603050405020304" pitchFamily="18" charset="0"/>
              </a:rPr>
              <a:t>The</a:t>
            </a:r>
            <a:r>
              <a:rPr lang="en-US" sz="2000" b="1" dirty="0">
                <a:latin typeface="Times New Roman" panose="02020603050405020304" pitchFamily="18" charset="0"/>
                <a:cs typeface="Times New Roman" panose="02020603050405020304" pitchFamily="18" charset="0"/>
              </a:rPr>
              <a:t> </a:t>
            </a:r>
            <a:r>
              <a:rPr lang="en-US" sz="2000" b="1" dirty="0">
                <a:solidFill>
                  <a:srgbClr val="992E3A"/>
                </a:solidFill>
                <a:latin typeface="Times New Roman" panose="02020603050405020304" pitchFamily="18" charset="0"/>
                <a:cs typeface="Times New Roman" panose="02020603050405020304" pitchFamily="18" charset="0"/>
              </a:rPr>
              <a:t>empty()</a:t>
            </a:r>
            <a:r>
              <a:rPr lang="en-US" sz="2000" dirty="0">
                <a:solidFill>
                  <a:srgbClr val="992E3A"/>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function is used to check if the queue container is empty or not.</a:t>
            </a: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b="1" dirty="0">
                <a:solidFill>
                  <a:srgbClr val="992E3A"/>
                </a:solidFill>
                <a:latin typeface="Times New Roman" panose="02020603050405020304" pitchFamily="18" charset="0"/>
                <a:cs typeface="Times New Roman" panose="02020603050405020304" pitchFamily="18" charset="0"/>
              </a:rPr>
              <a:t>Syntax:</a:t>
            </a:r>
            <a:endParaRPr lang="en-US" sz="2000" b="1"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Returns true if the queue is empty.</a:t>
            </a:r>
          </a:p>
          <a:p>
            <a:pPr algn="just"/>
            <a:r>
              <a:rPr lang="en-US" sz="2000" dirty="0">
                <a:latin typeface="Times New Roman" panose="02020603050405020304" pitchFamily="18" charset="0"/>
                <a:cs typeface="Times New Roman" panose="02020603050405020304" pitchFamily="18" charset="0"/>
              </a:rPr>
              <a:t>Returns false if the queue is not empty</a:t>
            </a:r>
            <a:r>
              <a:rPr lang="en-US" sz="2000" b="1" dirty="0">
                <a:latin typeface="Times New Roman" panose="02020603050405020304" pitchFamily="18" charset="0"/>
                <a:cs typeface="Times New Roman" panose="02020603050405020304" pitchFamily="18" charset="0"/>
              </a:rPr>
              <a:t>.</a:t>
            </a:r>
          </a:p>
          <a:p>
            <a:pPr algn="just"/>
            <a:r>
              <a:rPr lang="en-US" sz="2000" b="1" dirty="0">
                <a:solidFill>
                  <a:srgbClr val="992E3A"/>
                </a:solidFill>
                <a:latin typeface="Times New Roman" panose="02020603050405020304" pitchFamily="18" charset="0"/>
                <a:cs typeface="Times New Roman" panose="02020603050405020304" pitchFamily="18" charset="0"/>
              </a:rPr>
              <a:t>size() : size() </a:t>
            </a:r>
            <a:r>
              <a:rPr lang="en-US" sz="2000" dirty="0">
                <a:latin typeface="Times New Roman" panose="02020603050405020304" pitchFamily="18" charset="0"/>
                <a:cs typeface="Times New Roman" panose="02020603050405020304" pitchFamily="18" charset="0"/>
              </a:rPr>
              <a:t>function is used to return the size of the list container which is the number of elements currently                                                                            stored in the list container</a:t>
            </a: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b="1" dirty="0">
                <a:solidFill>
                  <a:srgbClr val="992E3A"/>
                </a:solidFill>
                <a:latin typeface="Times New Roman" panose="02020603050405020304" pitchFamily="18" charset="0"/>
                <a:cs typeface="Times New Roman" panose="02020603050405020304" pitchFamily="18" charset="0"/>
              </a:rPr>
              <a:t>Syntax:  </a:t>
            </a:r>
            <a:endParaRPr lang="en-US" sz="2000" b="1"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Returns the number of element present in the container.</a:t>
            </a:r>
          </a:p>
          <a:p>
            <a:pPr algn="just"/>
            <a:r>
              <a:rPr lang="en-US" sz="2000" b="1" dirty="0">
                <a:solidFill>
                  <a:srgbClr val="992E3A"/>
                </a:solidFill>
                <a:latin typeface="Times New Roman" panose="02020603050405020304" pitchFamily="18" charset="0"/>
                <a:cs typeface="Times New Roman" panose="02020603050405020304" pitchFamily="18" charset="0"/>
              </a:rPr>
              <a:t>front():     </a:t>
            </a:r>
            <a:r>
              <a:rPr lang="en-US" sz="2000" dirty="0">
                <a:latin typeface="Times New Roman" panose="02020603050405020304" pitchFamily="18" charset="0"/>
                <a:cs typeface="Times New Roman" panose="02020603050405020304" pitchFamily="18" charset="0"/>
              </a:rPr>
              <a:t>This function can be used to fetch the first element of a queue.</a:t>
            </a: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b="1" dirty="0">
                <a:solidFill>
                  <a:srgbClr val="992E3A"/>
                </a:solidFill>
                <a:latin typeface="Times New Roman" panose="02020603050405020304" pitchFamily="18" charset="0"/>
                <a:cs typeface="Times New Roman" panose="02020603050405020304" pitchFamily="18" charset="0"/>
              </a:rPr>
              <a:t>Syntax:      </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Direct reference to the first element of the queue container.</a:t>
            </a:r>
          </a:p>
          <a:p>
            <a:pPr algn="just"/>
            <a:r>
              <a:rPr lang="en-US" sz="2000" b="1" dirty="0">
                <a:solidFill>
                  <a:srgbClr val="992E3A"/>
                </a:solidFill>
                <a:latin typeface="Times New Roman" panose="02020603050405020304" pitchFamily="18" charset="0"/>
                <a:cs typeface="Times New Roman" panose="02020603050405020304" pitchFamily="18" charset="0"/>
              </a:rPr>
              <a:t>back():     </a:t>
            </a:r>
            <a:r>
              <a:rPr lang="en-US" sz="2000" dirty="0">
                <a:latin typeface="Times New Roman" panose="02020603050405020304" pitchFamily="18" charset="0"/>
                <a:cs typeface="Times New Roman" panose="02020603050405020304" pitchFamily="18" charset="0"/>
              </a:rPr>
              <a:t>This function can be used to fetch the first element from the back of the queue.</a:t>
            </a: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b="1" dirty="0">
                <a:solidFill>
                  <a:srgbClr val="992E3A"/>
                </a:solidFill>
                <a:latin typeface="Times New Roman" panose="02020603050405020304" pitchFamily="18" charset="0"/>
                <a:cs typeface="Times New Roman" panose="02020603050405020304" pitchFamily="18" charset="0"/>
              </a:rPr>
              <a:t>Syntax:     </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Direct reference to the last element of the queue container</a:t>
            </a: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A979EC52-AAE9-992E-3EDC-1C38C0F18985}"/>
              </a:ext>
            </a:extLst>
          </p:cNvPr>
          <p:cNvSpPr>
            <a:spLocks noGrp="1"/>
          </p:cNvSpPr>
          <p:nvPr>
            <p:ph type="title"/>
          </p:nvPr>
        </p:nvSpPr>
        <p:spPr>
          <a:xfrm>
            <a:off x="0" y="164450"/>
            <a:ext cx="11138025" cy="526506"/>
          </a:xfrm>
        </p:spPr>
        <p:txBody>
          <a:bodyPr>
            <a:normAutofit/>
          </a:bodyPr>
          <a:lstStyle/>
          <a:p>
            <a:pPr>
              <a:lnSpc>
                <a:spcPct val="100000"/>
              </a:lnSpc>
            </a:pPr>
            <a:r>
              <a:rPr lang="en-US" sz="2800" b="1" dirty="0">
                <a:solidFill>
                  <a:srgbClr val="992E3A"/>
                </a:solidFill>
                <a:latin typeface="Times New Roman" panose="02020603050405020304" pitchFamily="18" charset="0"/>
                <a:cs typeface="Times New Roman" panose="02020603050405020304" pitchFamily="18" charset="0"/>
              </a:rPr>
              <a:t>3. Queues</a:t>
            </a:r>
          </a:p>
        </p:txBody>
      </p:sp>
      <p:pic>
        <p:nvPicPr>
          <p:cNvPr id="5" name="Picture 4">
            <a:extLst>
              <a:ext uri="{FF2B5EF4-FFF2-40B4-BE49-F238E27FC236}">
                <a16:creationId xmlns:a16="http://schemas.microsoft.com/office/drawing/2014/main" id="{3C24FC06-681F-AF9A-7A72-4CBD132B8E0F}"/>
              </a:ext>
            </a:extLst>
          </p:cNvPr>
          <p:cNvPicPr>
            <a:picLocks noChangeAspect="1"/>
          </p:cNvPicPr>
          <p:nvPr/>
        </p:nvPicPr>
        <p:blipFill>
          <a:blip r:embed="rId2"/>
          <a:stretch>
            <a:fillRect/>
          </a:stretch>
        </p:blipFill>
        <p:spPr>
          <a:xfrm>
            <a:off x="1412025" y="1074961"/>
            <a:ext cx="2162477" cy="428685"/>
          </a:xfrm>
          <a:prstGeom prst="rect">
            <a:avLst/>
          </a:prstGeom>
        </p:spPr>
      </p:pic>
      <p:pic>
        <p:nvPicPr>
          <p:cNvPr id="7" name="Picture 6">
            <a:extLst>
              <a:ext uri="{FF2B5EF4-FFF2-40B4-BE49-F238E27FC236}">
                <a16:creationId xmlns:a16="http://schemas.microsoft.com/office/drawing/2014/main" id="{77C40C79-A0AB-35F6-8590-452FA6F1F1A5}"/>
              </a:ext>
            </a:extLst>
          </p:cNvPr>
          <p:cNvPicPr>
            <a:picLocks noChangeAspect="1"/>
          </p:cNvPicPr>
          <p:nvPr/>
        </p:nvPicPr>
        <p:blipFill>
          <a:blip r:embed="rId3"/>
          <a:stretch>
            <a:fillRect/>
          </a:stretch>
        </p:blipFill>
        <p:spPr>
          <a:xfrm>
            <a:off x="1412025" y="2989047"/>
            <a:ext cx="2038635" cy="381053"/>
          </a:xfrm>
          <a:prstGeom prst="rect">
            <a:avLst/>
          </a:prstGeom>
        </p:spPr>
      </p:pic>
      <p:pic>
        <p:nvPicPr>
          <p:cNvPr id="9" name="Picture 8">
            <a:extLst>
              <a:ext uri="{FF2B5EF4-FFF2-40B4-BE49-F238E27FC236}">
                <a16:creationId xmlns:a16="http://schemas.microsoft.com/office/drawing/2014/main" id="{BCFBD1C9-FB68-2A66-0247-C177FAB7F8A7}"/>
              </a:ext>
            </a:extLst>
          </p:cNvPr>
          <p:cNvPicPr>
            <a:picLocks noChangeAspect="1"/>
          </p:cNvPicPr>
          <p:nvPr/>
        </p:nvPicPr>
        <p:blipFill>
          <a:blip r:embed="rId4"/>
          <a:stretch>
            <a:fillRect/>
          </a:stretch>
        </p:blipFill>
        <p:spPr>
          <a:xfrm>
            <a:off x="1412025" y="4200013"/>
            <a:ext cx="2162477" cy="447094"/>
          </a:xfrm>
          <a:prstGeom prst="rect">
            <a:avLst/>
          </a:prstGeom>
        </p:spPr>
      </p:pic>
      <p:pic>
        <p:nvPicPr>
          <p:cNvPr id="11" name="Picture 10">
            <a:extLst>
              <a:ext uri="{FF2B5EF4-FFF2-40B4-BE49-F238E27FC236}">
                <a16:creationId xmlns:a16="http://schemas.microsoft.com/office/drawing/2014/main" id="{2A2D8169-DB57-9914-9732-987469A5695D}"/>
              </a:ext>
            </a:extLst>
          </p:cNvPr>
          <p:cNvPicPr>
            <a:picLocks noChangeAspect="1"/>
          </p:cNvPicPr>
          <p:nvPr/>
        </p:nvPicPr>
        <p:blipFill>
          <a:blip r:embed="rId5"/>
          <a:stretch>
            <a:fillRect/>
          </a:stretch>
        </p:blipFill>
        <p:spPr>
          <a:xfrm>
            <a:off x="1412025" y="5477020"/>
            <a:ext cx="2057687" cy="409632"/>
          </a:xfrm>
          <a:prstGeom prst="rect">
            <a:avLst/>
          </a:prstGeom>
        </p:spPr>
      </p:pic>
    </p:spTree>
    <p:extLst>
      <p:ext uri="{BB962C8B-B14F-4D97-AF65-F5344CB8AC3E}">
        <p14:creationId xmlns:p14="http://schemas.microsoft.com/office/powerpoint/2010/main" val="3775854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129AFEC-4549-96C5-82D9-071DCACFA046}"/>
              </a:ext>
            </a:extLst>
          </p:cNvPr>
          <p:cNvSpPr>
            <a:spLocks noGrp="1"/>
          </p:cNvSpPr>
          <p:nvPr>
            <p:ph sz="quarter" idx="10"/>
          </p:nvPr>
        </p:nvSpPr>
        <p:spPr>
          <a:xfrm>
            <a:off x="327084" y="849785"/>
            <a:ext cx="11322051" cy="5031575"/>
          </a:xfrm>
        </p:spPr>
        <p:txBody>
          <a:bodyPr>
            <a:noAutofit/>
          </a:bodyPr>
          <a:lstStyle/>
          <a:p>
            <a:pPr marL="0" indent="0">
              <a:buNone/>
            </a:pPr>
            <a:r>
              <a:rPr lang="en-US" sz="1800" dirty="0">
                <a:latin typeface="Times New Roman" panose="02020603050405020304" pitchFamily="18" charset="0"/>
                <a:cs typeface="Times New Roman" panose="02020603050405020304" pitchFamily="18" charset="0"/>
              </a:rPr>
              <a:t>        </a:t>
            </a:r>
          </a:p>
        </p:txBody>
      </p:sp>
      <p:sp>
        <p:nvSpPr>
          <p:cNvPr id="8" name="Title 2">
            <a:extLst>
              <a:ext uri="{FF2B5EF4-FFF2-40B4-BE49-F238E27FC236}">
                <a16:creationId xmlns:a16="http://schemas.microsoft.com/office/drawing/2014/main" id="{696EBB52-D20B-A0A3-386E-E152640F99C6}"/>
              </a:ext>
            </a:extLst>
          </p:cNvPr>
          <p:cNvSpPr>
            <a:spLocks noGrp="1"/>
          </p:cNvSpPr>
          <p:nvPr>
            <p:ph type="title"/>
          </p:nvPr>
        </p:nvSpPr>
        <p:spPr>
          <a:xfrm>
            <a:off x="0" y="190860"/>
            <a:ext cx="11138025" cy="526506"/>
          </a:xfrm>
        </p:spPr>
        <p:txBody>
          <a:bodyPr>
            <a:normAutofit/>
          </a:bodyPr>
          <a:lstStyle/>
          <a:p>
            <a:r>
              <a:rPr lang="en-US" sz="2800" b="1" dirty="0">
                <a:solidFill>
                  <a:srgbClr val="992E3A"/>
                </a:solidFill>
                <a:latin typeface="Times New Roman" panose="02020603050405020304" pitchFamily="18" charset="0"/>
                <a:cs typeface="Times New Roman" panose="02020603050405020304" pitchFamily="18" charset="0"/>
              </a:rPr>
              <a:t>3. Queues</a:t>
            </a:r>
          </a:p>
        </p:txBody>
      </p:sp>
      <p:sp>
        <p:nvSpPr>
          <p:cNvPr id="9" name="TextBox 8">
            <a:extLst>
              <a:ext uri="{FF2B5EF4-FFF2-40B4-BE49-F238E27FC236}">
                <a16:creationId xmlns:a16="http://schemas.microsoft.com/office/drawing/2014/main" id="{0E175266-B4F1-47B5-8221-70A917F1B38D}"/>
              </a:ext>
            </a:extLst>
          </p:cNvPr>
          <p:cNvSpPr txBox="1"/>
          <p:nvPr/>
        </p:nvSpPr>
        <p:spPr>
          <a:xfrm>
            <a:off x="230141" y="1068103"/>
            <a:ext cx="1461154" cy="400110"/>
          </a:xfrm>
          <a:prstGeom prst="rect">
            <a:avLst/>
          </a:prstGeom>
          <a:noFill/>
          <a:ln>
            <a:solidFill>
              <a:schemeClr val="tx1"/>
            </a:solidFill>
          </a:ln>
        </p:spPr>
        <p:txBody>
          <a:bodyPr wrap="square" rtlCol="0">
            <a:spAutoFit/>
          </a:bodyPr>
          <a:lstStyle/>
          <a:p>
            <a:pPr algn="ctr"/>
            <a:r>
              <a:rPr lang="en-US" sz="1600" b="1" dirty="0"/>
              <a:t>  </a:t>
            </a:r>
            <a:r>
              <a:rPr lang="en-US" sz="2000" b="1" dirty="0">
                <a:latin typeface="Times New Roman" panose="02020603050405020304" pitchFamily="18" charset="0"/>
                <a:cs typeface="Times New Roman" panose="02020603050405020304" pitchFamily="18" charset="0"/>
              </a:rPr>
              <a:t>Example:-</a:t>
            </a:r>
          </a:p>
        </p:txBody>
      </p:sp>
      <p:sp>
        <p:nvSpPr>
          <p:cNvPr id="11" name="TextBox 10">
            <a:extLst>
              <a:ext uri="{FF2B5EF4-FFF2-40B4-BE49-F238E27FC236}">
                <a16:creationId xmlns:a16="http://schemas.microsoft.com/office/drawing/2014/main" id="{0E7E4772-EFAB-4C8E-BA65-1833A0BE2C2A}"/>
              </a:ext>
            </a:extLst>
          </p:cNvPr>
          <p:cNvSpPr txBox="1"/>
          <p:nvPr/>
        </p:nvSpPr>
        <p:spPr>
          <a:xfrm>
            <a:off x="6558751" y="1068103"/>
            <a:ext cx="1461154" cy="400110"/>
          </a:xfrm>
          <a:prstGeom prst="rect">
            <a:avLst/>
          </a:prstGeom>
          <a:noFill/>
          <a:ln>
            <a:solidFill>
              <a:schemeClr val="tx1"/>
            </a:solidFill>
          </a:ln>
        </p:spPr>
        <p:txBody>
          <a:bodyPr wrap="square" rtlCol="0">
            <a:spAutoFit/>
          </a:bodyPr>
          <a:lstStyle/>
          <a:p>
            <a:pPr algn="ctr"/>
            <a:r>
              <a:rPr lang="en-US" sz="1600" b="1" dirty="0"/>
              <a:t>  </a:t>
            </a:r>
            <a:r>
              <a:rPr lang="en-US" sz="2000" b="1" dirty="0">
                <a:latin typeface="Times New Roman" panose="02020603050405020304" pitchFamily="18" charset="0"/>
                <a:cs typeface="Times New Roman" panose="02020603050405020304" pitchFamily="18" charset="0"/>
              </a:rPr>
              <a:t>output:-</a:t>
            </a:r>
          </a:p>
        </p:txBody>
      </p:sp>
      <p:pic>
        <p:nvPicPr>
          <p:cNvPr id="5" name="Picture 4">
            <a:extLst>
              <a:ext uri="{FF2B5EF4-FFF2-40B4-BE49-F238E27FC236}">
                <a16:creationId xmlns:a16="http://schemas.microsoft.com/office/drawing/2014/main" id="{73B03DCA-35D3-4E28-AE44-45CE357E7721}"/>
              </a:ext>
            </a:extLst>
          </p:cNvPr>
          <p:cNvPicPr>
            <a:picLocks noChangeAspect="1"/>
          </p:cNvPicPr>
          <p:nvPr/>
        </p:nvPicPr>
        <p:blipFill>
          <a:blip r:embed="rId2"/>
          <a:stretch>
            <a:fillRect/>
          </a:stretch>
        </p:blipFill>
        <p:spPr>
          <a:xfrm>
            <a:off x="230141" y="1461144"/>
            <a:ext cx="6112829" cy="4770954"/>
          </a:xfrm>
          <a:prstGeom prst="rect">
            <a:avLst/>
          </a:prstGeom>
        </p:spPr>
      </p:pic>
      <p:pic>
        <p:nvPicPr>
          <p:cNvPr id="6" name="Picture 5">
            <a:extLst>
              <a:ext uri="{FF2B5EF4-FFF2-40B4-BE49-F238E27FC236}">
                <a16:creationId xmlns:a16="http://schemas.microsoft.com/office/drawing/2014/main" id="{9485B6DC-57B7-40B1-ADDF-5BB6926B89B5}"/>
              </a:ext>
            </a:extLst>
          </p:cNvPr>
          <p:cNvPicPr>
            <a:picLocks noChangeAspect="1"/>
          </p:cNvPicPr>
          <p:nvPr/>
        </p:nvPicPr>
        <p:blipFill>
          <a:blip r:embed="rId3"/>
          <a:stretch>
            <a:fillRect/>
          </a:stretch>
        </p:blipFill>
        <p:spPr>
          <a:xfrm>
            <a:off x="6558751" y="1468213"/>
            <a:ext cx="4982270" cy="2600688"/>
          </a:xfrm>
          <a:prstGeom prst="rect">
            <a:avLst/>
          </a:prstGeom>
        </p:spPr>
      </p:pic>
    </p:spTree>
    <p:extLst>
      <p:ext uri="{BB962C8B-B14F-4D97-AF65-F5344CB8AC3E}">
        <p14:creationId xmlns:p14="http://schemas.microsoft.com/office/powerpoint/2010/main" val="41029119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657240BBBC6B049925159D12E9A25AF" ma:contentTypeVersion="11" ma:contentTypeDescription="Create a new document." ma:contentTypeScope="" ma:versionID="26b8b635b1e6063efa60a7b4acc4e2e3">
  <xsd:schema xmlns:xsd="http://www.w3.org/2001/XMLSchema" xmlns:xs="http://www.w3.org/2001/XMLSchema" xmlns:p="http://schemas.microsoft.com/office/2006/metadata/properties" xmlns:ns3="7dbb0361-a347-4361-aad0-742af1c4894d" xmlns:ns4="9ef71459-7135-4651-8acf-3a45a5e0ab13" targetNamespace="http://schemas.microsoft.com/office/2006/metadata/properties" ma:root="true" ma:fieldsID="d6460f61bcd4c91886233c57813698c2" ns3:_="" ns4:_="">
    <xsd:import namespace="7dbb0361-a347-4361-aad0-742af1c4894d"/>
    <xsd:import namespace="9ef71459-7135-4651-8acf-3a45a5e0ab13"/>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dbb0361-a347-4361-aad0-742af1c4894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ef71459-7135-4651-8acf-3a45a5e0ab13"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54E8A36-207B-4778-AD7D-BDA9120D12AB}">
  <ds:schemaRefs>
    <ds:schemaRef ds:uri="http://schemas.microsoft.com/office/infopath/2007/PartnerControls"/>
    <ds:schemaRef ds:uri="9ef71459-7135-4651-8acf-3a45a5e0ab13"/>
    <ds:schemaRef ds:uri="http://purl.org/dc/terms/"/>
    <ds:schemaRef ds:uri="http://schemas.microsoft.com/office/2006/metadata/properties"/>
    <ds:schemaRef ds:uri="http://schemas.microsoft.com/office/2006/documentManagement/types"/>
    <ds:schemaRef ds:uri="7dbb0361-a347-4361-aad0-742af1c4894d"/>
    <ds:schemaRef ds:uri="http://purl.org/dc/dcmitype/"/>
    <ds:schemaRef ds:uri="http://purl.org/dc/elements/1.1/"/>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24553A5C-27BA-4B22-B2A5-D9BA781F94A2}">
  <ds:schemaRefs>
    <ds:schemaRef ds:uri="7dbb0361-a347-4361-aad0-742af1c4894d"/>
    <ds:schemaRef ds:uri="9ef71459-7135-4651-8acf-3a45a5e0ab1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5210273-DEBD-4595-B791-2314571AF4C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11519</TotalTime>
  <Words>799</Words>
  <Application>Microsoft Office PowerPoint</Application>
  <PresentationFormat>Widescreen</PresentationFormat>
  <Paragraphs>86</Paragraphs>
  <Slides>10</Slides>
  <Notes>1</Notes>
  <HiddenSlides>0</HiddenSlides>
  <MMClips>0</MMClips>
  <ScaleCrop>false</ScaleCrop>
  <HeadingPairs>
    <vt:vector size="4" baseType="variant">
      <vt:variant>
        <vt:lpstr>Theme</vt:lpstr>
      </vt:variant>
      <vt:variant>
        <vt:i4>2</vt:i4>
      </vt:variant>
      <vt:variant>
        <vt:lpstr>Slide Titles</vt:lpstr>
      </vt:variant>
      <vt:variant>
        <vt:i4>10</vt:i4>
      </vt:variant>
    </vt:vector>
  </HeadingPairs>
  <TitlesOfParts>
    <vt:vector size="12" baseType="lpstr">
      <vt:lpstr>Office Theme</vt:lpstr>
      <vt:lpstr>Office Theme</vt:lpstr>
      <vt:lpstr>PowerPoint Presentation</vt:lpstr>
      <vt:lpstr>PowerPoint Presentation</vt:lpstr>
      <vt:lpstr>1. Lists</vt:lpstr>
      <vt:lpstr>2. Stacks</vt:lpstr>
      <vt:lpstr>2. Stacks</vt:lpstr>
      <vt:lpstr>2. Stacks</vt:lpstr>
      <vt:lpstr>3. Queues</vt:lpstr>
      <vt:lpstr>3. Queues</vt:lpstr>
      <vt:lpstr>3. Queues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 reset issue on SWC press events</dc:title>
  <dc:creator>prasad dokku</dc:creator>
  <cp:lastModifiedBy>Baggu Bhargav</cp:lastModifiedBy>
  <cp:revision>23</cp:revision>
  <dcterms:created xsi:type="dcterms:W3CDTF">2018-04-13T08:56:00Z</dcterms:created>
  <dcterms:modified xsi:type="dcterms:W3CDTF">2025-06-02T04:37:02Z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53CB3D3E10964D8CA74CED45E813FBA1</vt:lpwstr>
  </property>
  <property fmtid="{D5CDD505-2E9C-101B-9397-08002B2CF9AE}" pid="3" name="KSOProductBuildVer">
    <vt:lpwstr>1033-11.2.0.11191</vt:lpwstr>
  </property>
  <property fmtid="{D5CDD505-2E9C-101B-9397-08002B2CF9AE}" pid="4" name="ContentTypeId">
    <vt:lpwstr>0x010100E657240BBBC6B049925159D12E9A25AF</vt:lpwstr>
  </property>
</Properties>
</file>