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2"/>
  </p:notesMasterIdLst>
  <p:sldIdLst>
    <p:sldId id="714" r:id="rId6"/>
    <p:sldId id="717" r:id="rId7"/>
    <p:sldId id="718" r:id="rId8"/>
    <p:sldId id="719" r:id="rId9"/>
    <p:sldId id="720" r:id="rId10"/>
    <p:sldId id="722" r:id="rId11"/>
    <p:sldId id="723" r:id="rId12"/>
    <p:sldId id="724" r:id="rId13"/>
    <p:sldId id="726" r:id="rId14"/>
    <p:sldId id="727" r:id="rId15"/>
    <p:sldId id="728" r:id="rId16"/>
    <p:sldId id="729" r:id="rId17"/>
    <p:sldId id="730" r:id="rId18"/>
    <p:sldId id="731" r:id="rId19"/>
    <p:sldId id="732" r:id="rId20"/>
    <p:sldId id="7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7A549-D1A7-250F-32F0-08F6DA987031}" v="1870" dt="2025-05-27T13:53:05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5/27/2025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5/27/2025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6" y="1472688"/>
            <a:ext cx="6253731" cy="3810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rgbClr val="992E3A"/>
                </a:solidFill>
                <a:latin typeface="Times New Roman"/>
                <a:ea typeface="+mj-lt"/>
                <a:cs typeface="+mj-lt"/>
                <a:sym typeface="Fira Sans Condensed SemiBold"/>
              </a:rPr>
              <a:t>T1910</a:t>
            </a:r>
            <a:endParaRPr lang="en-US" dirty="0">
              <a:solidFill>
                <a:srgbClr val="000000"/>
              </a:solidFill>
              <a:latin typeface="Calibri Light"/>
              <a:ea typeface="+mj-lt"/>
              <a:cs typeface="+mj-lt"/>
              <a:sym typeface="Fira Sans Condensed SemiBold"/>
            </a:endParaRPr>
          </a:p>
          <a:p>
            <a:pPr algn="ctr"/>
            <a:r>
              <a:rPr lang="en-US" sz="6000" b="1" dirty="0">
                <a:solidFill>
                  <a:srgbClr val="6D6D6D"/>
                </a:solidFill>
                <a:latin typeface="Fira Sans Condensed SemiBold"/>
                <a:ea typeface="calibri light"/>
                <a:cs typeface="calibri light"/>
                <a:sym typeface="Fira Sans Condensed SemiBold"/>
              </a:rPr>
              <a:t>Debugging</a:t>
            </a:r>
            <a:r>
              <a:rPr lang="en-US" sz="6000" b="1" dirty="0">
                <a:solidFill>
                  <a:srgbClr val="6D6D6D"/>
                </a:solidFill>
                <a:latin typeface="Fira Sans Condensed SemiBold"/>
                <a:ea typeface="calibri light"/>
                <a:cs typeface="calibri light"/>
              </a:rPr>
              <a:t> techniques &amp;  Code testing</a:t>
            </a:r>
            <a:endParaRPr lang="en-US" sz="6000">
              <a:latin typeface="Fira Sans Condensed SemiBold"/>
              <a:ea typeface="Calibri Light"/>
              <a:cs typeface="Calibri Light"/>
            </a:endParaRPr>
          </a:p>
          <a:p>
            <a:pPr algn="r"/>
            <a:endParaRPr lang="en-US" sz="2000" b="1" dirty="0">
              <a:latin typeface="Times New Roman"/>
              <a:ea typeface="Calibri Light"/>
              <a:cs typeface="Times New Roman"/>
            </a:endParaRPr>
          </a:p>
          <a:p>
            <a:pPr algn="r"/>
            <a:r>
              <a:rPr lang="en-US" sz="2000" b="1" dirty="0">
                <a:latin typeface="Aptos"/>
                <a:ea typeface="Calibri Light"/>
                <a:cs typeface="Times New Roman"/>
              </a:rPr>
              <a:t>27/05/2025</a:t>
            </a:r>
            <a:endParaRPr lang="en-US" sz="2000">
              <a:latin typeface="Aptos"/>
              <a:ea typeface="Calibri Light"/>
              <a:cs typeface="Calibri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514739" y="4768740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119041" y="1423923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63E8B-86BB-5A75-20FA-D338F8782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12D14-B8F4-F134-7EB8-B872311AC3A9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Code Debugging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12569-94AF-0D02-3284-C6D221A3D536}"/>
              </a:ext>
            </a:extLst>
          </p:cNvPr>
          <p:cNvSpPr txBox="1"/>
          <p:nvPr/>
        </p:nvSpPr>
        <p:spPr>
          <a:xfrm>
            <a:off x="288472" y="805543"/>
            <a:ext cx="11306627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Code debugging is the process of identifying, analyzing, and fixing bugs (errors or defects) in a software program to make it work correctly and efficiently.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It involves examining code behavior, finding the root cause of issues, and correcting them.</a:t>
            </a: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ea typeface="Calibri"/>
                <a:cs typeface="Times New Roman"/>
              </a:rPr>
              <a:t>Example:</a:t>
            </a:r>
            <a:r>
              <a:rPr lang="en-US" dirty="0">
                <a:latin typeface="Times New Roman"/>
                <a:ea typeface="Calibri"/>
                <a:cs typeface="Times New Roman"/>
              </a:rPr>
              <a:t>                                                                                                 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                                  </a:t>
            </a:r>
            <a:r>
              <a:rPr lang="en-US" sz="2000" b="1" dirty="0">
                <a:solidFill>
                  <a:srgbClr val="A71F38"/>
                </a:solidFill>
                <a:latin typeface="Times New Roman"/>
                <a:ea typeface="Calibri"/>
                <a:cs typeface="Times New Roman"/>
              </a:rPr>
              <a:t>output:</a:t>
            </a:r>
            <a:r>
              <a:rPr lang="en-US" dirty="0">
                <a:latin typeface="Times New Roman"/>
                <a:ea typeface="Calibri"/>
                <a:cs typeface="Times New Roman"/>
              </a:rPr>
              <a:t>                                                                                         </a:t>
            </a:r>
            <a:endParaRPr lang="en-US" dirty="0"/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955F2A-14FB-DE31-CBA3-A3A6805A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4" y="1972582"/>
            <a:ext cx="8428264" cy="4255407"/>
          </a:xfrm>
          <a:prstGeom prst="rect">
            <a:avLst/>
          </a:prstGeom>
        </p:spPr>
      </p:pic>
      <p:pic>
        <p:nvPicPr>
          <p:cNvPr id="10" name="Picture 9" descr="A black screen with a black background&#10;&#10;AI-generated content may be incorrect.">
            <a:extLst>
              <a:ext uri="{FF2B5EF4-FFF2-40B4-BE49-F238E27FC236}">
                <a16:creationId xmlns:a16="http://schemas.microsoft.com/office/drawing/2014/main" id="{CC19A529-3DA3-7B35-DB8A-18CD541E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77" y="2126797"/>
            <a:ext cx="2817587" cy="14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1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F1EBD-8AC5-2241-7439-ECCB60172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41F26-E5DD-76BB-07B1-AFDD20A9BC86}"/>
              </a:ext>
            </a:extLst>
          </p:cNvPr>
          <p:cNvSpPr txBox="1"/>
          <p:nvPr/>
        </p:nvSpPr>
        <p:spPr>
          <a:xfrm>
            <a:off x="288472" y="288472"/>
            <a:ext cx="71791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2E47F-D83D-A113-1F77-50464ABA1853}"/>
              </a:ext>
            </a:extLst>
          </p:cNvPr>
          <p:cNvSpPr txBox="1"/>
          <p:nvPr/>
        </p:nvSpPr>
        <p:spPr>
          <a:xfrm>
            <a:off x="288472" y="805543"/>
            <a:ext cx="11306627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Build configuration issues (Debug vs Release)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Code may work in debug builds but fail in optimized release builds due to undefined behavior or compiler optimizations.</a:t>
            </a:r>
            <a:endParaRPr lang="en-US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Memory corruption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Overwriting memory outside buffer bounds, use-after-free, or writing to invalid memory addresses can cause unpredictable crashes.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Incorrect logic due to copy-paste errors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Repeated code with slight changes may have mistakes missed during review.</a:t>
            </a:r>
            <a:endParaRPr lang="en-US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Mismatch between code and deployment environment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Bugs caused by wrong library versions, outdated dependencies, or misconfigured paths.</a:t>
            </a:r>
            <a:endParaRPr lang="en-US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Incorrect use of time-related functions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Bugs caused by incorrect assumptions about timers, sleep, or asynchronous behavior.</a:t>
            </a:r>
            <a:endParaRPr lang="en-US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Resource leaks (File handles, sockets, etc.)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Failing to close or release resources can exhaust system limits over time.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61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E9644-9B84-70AB-B153-315DFF99A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3E7A6-E6A5-3721-FE2A-3F0CF5368500}"/>
              </a:ext>
            </a:extLst>
          </p:cNvPr>
          <p:cNvSpPr txBox="1"/>
          <p:nvPr/>
        </p:nvSpPr>
        <p:spPr>
          <a:xfrm>
            <a:off x="288472" y="288472"/>
            <a:ext cx="71791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</a:t>
            </a: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 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AE3F5-4EA1-A6D9-41E0-064844936419}"/>
              </a:ext>
            </a:extLst>
          </p:cNvPr>
          <p:cNvSpPr txBox="1"/>
          <p:nvPr/>
        </p:nvSpPr>
        <p:spPr>
          <a:xfrm>
            <a:off x="288472" y="805543"/>
            <a:ext cx="11306627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Official C++ Language and Standard Library References</a:t>
            </a:r>
            <a:b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</a:br>
            <a:r>
              <a:rPr lang="en-US" dirty="0">
                <a:latin typeface="Times New Roman"/>
                <a:ea typeface="+mn-lt"/>
                <a:cs typeface="Times New Roman"/>
              </a:rPr>
              <a:t>Authoritative sources for language specs and library details.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Beginner-Friendly Tutorials and Online Courses</a:t>
            </a:r>
            <a:b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</a:br>
            <a:r>
              <a:rPr lang="en-US" dirty="0">
                <a:latin typeface="Times New Roman"/>
                <a:ea typeface="+mn-lt"/>
                <a:cs typeface="Times New Roman"/>
              </a:rPr>
              <a:t>Step-by-step guides to help newcomers grasp C++ fundamentals.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Widely-Used C++ Testing Frameworks such as Google Test and Catch2</a:t>
            </a:r>
            <a:b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</a:br>
            <a:r>
              <a:rPr lang="en-US" dirty="0">
                <a:latin typeface="Times New Roman"/>
                <a:ea typeface="+mn-lt"/>
                <a:cs typeface="Times New Roman"/>
              </a:rPr>
              <a:t>Tools to write and automate unit and integration tests efficiently.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Debugging Utilities including GDB, Visual Studio Debugger</a:t>
            </a:r>
            <a:b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</a:br>
            <a:r>
              <a:rPr lang="en-US" dirty="0">
                <a:latin typeface="Times New Roman"/>
                <a:ea typeface="+mn-lt"/>
                <a:cs typeface="Times New Roman"/>
              </a:rPr>
              <a:t>Powerful programs to inspect runtime behavior and memory issues.</a:t>
            </a:r>
          </a:p>
          <a:p>
            <a:pPr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088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F38BC-60EC-A3B4-AAA4-76CA181A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1E9FF-B084-795A-B48B-EA42A49C4FF0}"/>
              </a:ext>
            </a:extLst>
          </p:cNvPr>
          <p:cNvSpPr txBox="1"/>
          <p:nvPr/>
        </p:nvSpPr>
        <p:spPr>
          <a:xfrm>
            <a:off x="288472" y="288472"/>
            <a:ext cx="717912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</a:p>
          <a:p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6282A-7F65-F1C5-7DDE-D58AAB31C423}"/>
              </a:ext>
            </a:extLst>
          </p:cNvPr>
          <p:cNvSpPr txBox="1"/>
          <p:nvPr/>
        </p:nvSpPr>
        <p:spPr>
          <a:xfrm>
            <a:off x="288472" y="805543"/>
            <a:ext cx="113066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+mn-lt"/>
                <a:cs typeface="+mn-lt"/>
              </a:rPr>
              <a:t>Q1: What is test-driven development (TDD)?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 development approach where tests are written </a:t>
            </a:r>
            <a:r>
              <a:rPr lang="en-US" i="1" dirty="0">
                <a:latin typeface="Times New Roman"/>
                <a:ea typeface="+mn-lt"/>
                <a:cs typeface="+mn-lt"/>
              </a:rPr>
              <a:t>before</a:t>
            </a:r>
            <a:r>
              <a:rPr lang="en-US" dirty="0">
                <a:latin typeface="Times New Roman"/>
                <a:ea typeface="+mn-lt"/>
                <a:cs typeface="+mn-lt"/>
              </a:rPr>
              <a:t> the code, guiding the design and ensuring thorough testing.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Q2:How is integration testing different from unit testing?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Unit testing tests components individually, while integration testing verifies interactions between them.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Q3: When should integration tests be performed?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After unit tests, during the development of combined features or before system testing.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Q4: What is debugging?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The process of finding and fixing errors or bugs in software.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Q5: Name common debugging techniques.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Using breakpoints, printing logs, analyzing stack traces, and stepping through code.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Q6: What kinds of bugs are hard to debug?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Intermittent bugs, race conditions, memory corruption, and environment-specific errors.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99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83AFB-ECFE-E490-3AE8-106C4BD52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0B418-3E4E-A2C1-90EB-1348590266DE}"/>
              </a:ext>
            </a:extLst>
          </p:cNvPr>
          <p:cNvSpPr txBox="1"/>
          <p:nvPr/>
        </p:nvSpPr>
        <p:spPr>
          <a:xfrm>
            <a:off x="288472" y="288472"/>
            <a:ext cx="71791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Plan for </a:t>
            </a:r>
            <a:r>
              <a:rPr lang="en" sz="2800" b="1" err="1">
                <a:solidFill>
                  <a:srgbClr val="A71F38"/>
                </a:solidFill>
                <a:latin typeface="Times New Roman"/>
                <a:cs typeface="Times New Roman"/>
              </a:rPr>
              <a:t>Tommorrow</a:t>
            </a:r>
            <a:endParaRPr lang="en" sz="2800" err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AA2D9-1113-EA46-EC6F-A3E6FB0A6A9A}"/>
              </a:ext>
            </a:extLst>
          </p:cNvPr>
          <p:cNvSpPr txBox="1"/>
          <p:nvPr/>
        </p:nvSpPr>
        <p:spPr>
          <a:xfrm>
            <a:off x="288472" y="805543"/>
            <a:ext cx="11306627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Times New Roman"/>
              </a:rPr>
              <a:t>Introduction</a:t>
            </a:r>
            <a:r>
              <a:rPr lang="en-US" sz="2000">
                <a:latin typeface="Times New Roman"/>
                <a:ea typeface="Calibri"/>
                <a:cs typeface="Calibri"/>
              </a:rPr>
              <a:t> to Threads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Thread Management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Thread Safety(Mutex ,Lock Guard)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Advanced Thread Management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Condition Variables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Deadlock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64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2721C-2518-3573-4D5E-AFD5430D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3A247-EC21-5A32-165E-65840808CAC9}"/>
              </a:ext>
            </a:extLst>
          </p:cNvPr>
          <p:cNvSpPr txBox="1"/>
          <p:nvPr/>
        </p:nvSpPr>
        <p:spPr>
          <a:xfrm>
            <a:off x="288472" y="288472"/>
            <a:ext cx="71791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Overview</a:t>
            </a:r>
            <a:endParaRPr lang="en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7C8D4-AD3E-C773-4E2D-B37A98C3B73F}"/>
              </a:ext>
            </a:extLst>
          </p:cNvPr>
          <p:cNvSpPr txBox="1"/>
          <p:nvPr/>
        </p:nvSpPr>
        <p:spPr>
          <a:xfrm>
            <a:off x="288472" y="805543"/>
            <a:ext cx="1130662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Unit testing involves verifying individual components or functions of a program in isolation to ensure they behave as expected. It helps catch bugs early and makes code maintenance easier.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Integration testing comes next, where multiple units or modules are combined and tested together to confirm they interact correctly and data flows properly between them.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This step uncovers issues that unit tests may miss, such as interface mismatches or communication errors.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 Code debugging is the process of identifying, analyzing, and fixing errors in the program.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It often involves using tools like breakpoints, logging, and stepping through code to understand why bugs occur.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Effective debugging requires careful investigation, especially for complex issues like race conditions or intermittent errors.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Together, these practices ensure software reliability and quality throughout the development lifecycle.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03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611029-2B28-740A-4A81-337F12FF6EF5}"/>
              </a:ext>
            </a:extLst>
          </p:cNvPr>
          <p:cNvSpPr/>
          <p:nvPr/>
        </p:nvSpPr>
        <p:spPr>
          <a:xfrm>
            <a:off x="6096001" y="1424698"/>
            <a:ext cx="5395207" cy="61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>
                <a:solidFill>
                  <a:srgbClr val="A71F36"/>
                </a:solidFill>
              </a:rPr>
              <a:t>For More Quires, you can reach out to: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84ECC-87E1-D118-F27D-0D51EB7858FA}"/>
              </a:ext>
            </a:extLst>
          </p:cNvPr>
          <p:cNvGrpSpPr/>
          <p:nvPr/>
        </p:nvGrpSpPr>
        <p:grpSpPr>
          <a:xfrm>
            <a:off x="6540112" y="2809411"/>
            <a:ext cx="5527906" cy="1406933"/>
            <a:chOff x="4852971" y="992416"/>
            <a:chExt cx="4145931" cy="1055200"/>
          </a:xfrm>
        </p:grpSpPr>
        <p:pic>
          <p:nvPicPr>
            <p:cNvPr id="24" name="Picture 2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426C38C-157C-EC7E-9D31-316F7D1F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971" y="1301410"/>
              <a:ext cx="609523" cy="609523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82F6F2-CCAB-447C-D7D7-5A3D834A7AB9}"/>
                </a:ext>
              </a:extLst>
            </p:cNvPr>
            <p:cNvGrpSpPr/>
            <p:nvPr/>
          </p:nvGrpSpPr>
          <p:grpSpPr>
            <a:xfrm>
              <a:off x="5599532" y="992416"/>
              <a:ext cx="3399370" cy="1055200"/>
              <a:chOff x="5389925" y="1097087"/>
              <a:chExt cx="3399370" cy="98156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92890B-2941-0D13-193E-38E49106EAAD}"/>
                  </a:ext>
                </a:extLst>
              </p:cNvPr>
              <p:cNvSpPr/>
              <p:nvPr/>
            </p:nvSpPr>
            <p:spPr>
              <a:xfrm>
                <a:off x="5697842" y="1097087"/>
                <a:ext cx="3091453" cy="9815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sz="2133">
                  <a:solidFill>
                    <a:srgbClr val="A71F36"/>
                  </a:solidFill>
                </a:endParaRPr>
              </a:p>
            </p:txBody>
          </p:sp>
          <p:pic>
            <p:nvPicPr>
              <p:cNvPr id="28" name="Picture 27" descr="A logo of a group of people&#10;&#10;Description automatically generated">
                <a:extLst>
                  <a:ext uri="{FF2B5EF4-FFF2-40B4-BE49-F238E27FC236}">
                    <a16:creationId xmlns:a16="http://schemas.microsoft.com/office/drawing/2014/main" id="{F163094E-C2C9-E224-C496-B6AD5B75E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9925" y="1387784"/>
                <a:ext cx="392277" cy="21838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Picture 29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AB982F81-6AE9-78D0-02C4-7A03E0430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9455" y="1681248"/>
                <a:ext cx="218387" cy="218387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F0745-4701-23E8-61C7-C990F0C87C2C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</a:rPr>
              <a:t>Agenda</a:t>
            </a:r>
            <a:r>
              <a:rPr lang="en-US" sz="280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36AAE-8744-AD4C-4B1F-D5A5470D456A}"/>
              </a:ext>
            </a:extLst>
          </p:cNvPr>
          <p:cNvSpPr txBox="1"/>
          <p:nvPr/>
        </p:nvSpPr>
        <p:spPr>
          <a:xfrm>
            <a:off x="351973" y="805544"/>
            <a:ext cx="7115627" cy="2489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Key Learnings / Concepts Understand​​</a:t>
            </a: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Key Concepts with Definitions/ Code Snippet – Hands-on Practice​​</a:t>
            </a: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Challenges / Debugging Experience​​</a:t>
            </a: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Additional Learning Resources / Notes​​</a:t>
            </a: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Q&amp;A​​</a:t>
            </a: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Plan for Tomorrow​​</a:t>
            </a:r>
          </a:p>
        </p:txBody>
      </p:sp>
    </p:spTree>
    <p:extLst>
      <p:ext uri="{BB962C8B-B14F-4D97-AF65-F5344CB8AC3E}">
        <p14:creationId xmlns:p14="http://schemas.microsoft.com/office/powerpoint/2010/main" val="297591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B8E2-76E9-6770-BEA8-E1971274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9C041-C04E-C26C-7D24-D972385AE7AF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</a:rPr>
              <a:t>Topics Covered Today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AEEB1-B192-AC11-1BA2-F5820BF20116}"/>
              </a:ext>
            </a:extLst>
          </p:cNvPr>
          <p:cNvSpPr txBox="1"/>
          <p:nvPr/>
        </p:nvSpPr>
        <p:spPr>
          <a:xfrm>
            <a:off x="351973" y="805544"/>
            <a:ext cx="7115627" cy="1110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Unit test</a:t>
            </a:r>
            <a:endParaRPr lang="en-US" sz="2000" dirty="0">
              <a:latin typeface="Times New Roman"/>
              <a:ea typeface="+mn-lt"/>
              <a:cs typeface="Arial"/>
            </a:endParaRP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Integration test</a:t>
            </a:r>
            <a:endParaRPr lang="en-US" sz="2000" dirty="0">
              <a:latin typeface="Times New Roman"/>
              <a:ea typeface="+mn-lt"/>
              <a:cs typeface="Arial"/>
            </a:endParaRP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Code debugging</a:t>
            </a:r>
            <a:endParaRPr lang="en-US" sz="20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1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E2AD-7524-CDDA-94CE-3B008486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CB14E-4BAF-E766-E8FB-F2F152B82E13}"/>
              </a:ext>
            </a:extLst>
          </p:cNvPr>
          <p:cNvSpPr txBox="1"/>
          <p:nvPr/>
        </p:nvSpPr>
        <p:spPr>
          <a:xfrm>
            <a:off x="288472" y="288472"/>
            <a:ext cx="71791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Key learnings/concepts understand</a:t>
            </a:r>
            <a:endParaRPr lang="en-US" sz="2800" dirty="0">
              <a:solidFill>
                <a:srgbClr val="000000"/>
              </a:solidFill>
              <a:latin typeface="Times New Roman"/>
            </a:endParaRPr>
          </a:p>
          <a:p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E1994-BA28-E94A-6B7D-4BAF968E0D8A}"/>
              </a:ext>
            </a:extLst>
          </p:cNvPr>
          <p:cNvSpPr txBox="1"/>
          <p:nvPr/>
        </p:nvSpPr>
        <p:spPr>
          <a:xfrm>
            <a:off x="361044" y="950686"/>
            <a:ext cx="11542484" cy="2351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Unit tests check individual functions or classes in isolation.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Integration tests verify interactions between multiple components or systems.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Unit tests are fast and easy to maintain; integration tests are broader and slower.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frameworks like Google Test, Catch2 for writing C++ tests.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Debugging involves identifying and fixing bugs using tools like GDB or Visual Studio Debugger.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Breakpoints, step-by-step execution, and variable inspection are key debugging techniques.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Test-driven development (TDD) promotes writing tests before code for better design.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ts val="2727"/>
              </a:lnSpc>
              <a:buFont typeface="Arial,Sans-Serif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66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40C03-32FB-73E9-9CF6-5156712D2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C438C-260C-ED90-9E42-8254C98D1C8B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Unit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5C596-7EE0-647C-DC59-FBA4D3E1D6AE}"/>
              </a:ext>
            </a:extLst>
          </p:cNvPr>
          <p:cNvSpPr txBox="1"/>
          <p:nvPr/>
        </p:nvSpPr>
        <p:spPr>
          <a:xfrm>
            <a:off x="351973" y="805544"/>
            <a:ext cx="11497127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A unit test is a type of software test that focuses on verifying the correctness of a single unit of code, typically a function or method, in isolation from the rest of the system.</a:t>
            </a:r>
            <a:r>
              <a:rPr lang="en-US" sz="2000" dirty="0">
                <a:solidFill>
                  <a:srgbClr val="992E3A"/>
                </a:solidFill>
                <a:latin typeface="Calibri"/>
                <a:ea typeface="Calibri"/>
                <a:cs typeface="Calibri"/>
              </a:rPr>
              <a:t>                                                      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Characteristics of a Good Unit Test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Fast: Should run in milliseconds.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Isolated: Should not depend on external systems (like databases or file systems).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Repeatable: Always produces the same result under the same conditions.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Automatic: Should be easy to run repeatedly.</a:t>
            </a:r>
            <a:endParaRPr lang="en-US">
              <a:latin typeface="Times New Roman"/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Advantages of Unit Testing</a:t>
            </a:r>
            <a:endParaRPr lang="en-US" sz="2000" b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Catches issues in individual functions before they become bigger problems.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Forces developers to write cleaner, more modular, and testable code.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With tests in place, you can confidently change code without breaking functionality.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When a test fails, it's easier to locate the exact point of failure.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Fixing bugs during development is much cheaper than post-deployment.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Automated unit tests run on every change, ensuring stability.</a:t>
            </a:r>
            <a:endParaRPr lang="en-US">
              <a:latin typeface="Times New Roman"/>
              <a:ea typeface="Calibri"/>
              <a:cs typeface="Calibri"/>
            </a:endParaRPr>
          </a:p>
          <a:p>
            <a:endParaRPr lang="en-US" b="1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72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329A-A958-3593-AD41-3AEEA5CB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08F0E-4E67-5FE7-68B9-8D4B411CE6A3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Unit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3324-6C60-20E2-3846-3E5AF12303A2}"/>
              </a:ext>
            </a:extLst>
          </p:cNvPr>
          <p:cNvSpPr txBox="1"/>
          <p:nvPr/>
        </p:nvSpPr>
        <p:spPr>
          <a:xfrm>
            <a:off x="351973" y="805544"/>
            <a:ext cx="1149712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992E3A"/>
                </a:solidFill>
                <a:latin typeface="Calibri"/>
                <a:ea typeface="Calibri"/>
                <a:cs typeface="Calibri"/>
              </a:rPr>
              <a:t>Part 1:                                                            part-2:                                                                      output: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992E3A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A20983D-7E98-BD4C-D105-AB6BAF2F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0" y="1299482"/>
            <a:ext cx="3959225" cy="4168322"/>
          </a:xfrm>
          <a:prstGeom prst="rect">
            <a:avLst/>
          </a:prstGeom>
        </p:spPr>
      </p:pic>
      <p:pic>
        <p:nvPicPr>
          <p:cNvPr id="5" name="Picture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18A7599D-B879-97DC-8795-33A684A8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362" y="1298347"/>
            <a:ext cx="4576990" cy="406173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35BE51-AA96-6014-96E6-CA827B80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608" y="1295400"/>
            <a:ext cx="2574925" cy="1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191DF-0916-AA9D-D284-BF4196CC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66A3C-2F99-B12D-09E8-D480E64604FA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Integration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8F3DF-350B-F190-77A3-D5EA591273D9}"/>
              </a:ext>
            </a:extLst>
          </p:cNvPr>
          <p:cNvSpPr txBox="1"/>
          <p:nvPr/>
        </p:nvSpPr>
        <p:spPr>
          <a:xfrm>
            <a:off x="351973" y="805544"/>
            <a:ext cx="11497127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An integration test is a type of software test where multiple components or modules are combined and tested together to ensure they work correctly as a group.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It verifies data flow and interaction between units/modules that have already passed unit testing.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Characteristics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Tests multiple components together (e.g., function + database or API + UI).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Focuses on interface, communication, and data flow.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Detects incompatibility or miscommunication between modules.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Often uses real or simulated dependencies (e.g., mocks or stubs).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Slower than unit tests but more realistic.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Can be bottom-up, top-down, or big bang approach.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Advantages of Integration Testing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Ensures that connected parts of the system work together correctly.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Finds problems with APIs, data formats, and module assumptions.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Prevents bugs that only appear when components interact.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Test integration as new components are added.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Especially helpful in identifying logic or communication errors.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dirty="0">
              <a:solidFill>
                <a:srgbClr val="992E3A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21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49885-0E92-F9E1-A5F7-F10C8B069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DAEB9-DA66-0632-82DF-43EC93C8A1A8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Integration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41605-69B6-C398-088B-DABE7DFA49EC}"/>
              </a:ext>
            </a:extLst>
          </p:cNvPr>
          <p:cNvSpPr txBox="1"/>
          <p:nvPr/>
        </p:nvSpPr>
        <p:spPr>
          <a:xfrm>
            <a:off x="351973" y="805544"/>
            <a:ext cx="1149712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71F38"/>
                </a:solidFill>
                <a:latin typeface="Times New Roman"/>
                <a:cs typeface="Times New Roman"/>
              </a:rPr>
              <a:t>Example:                                                                                             output: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FC7A6B0-E219-E62B-14E6-865A17C6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1279070"/>
            <a:ext cx="6572866" cy="4916716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884781B-AB94-4095-D84A-E2F30736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39" y="1277712"/>
            <a:ext cx="2720521" cy="11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28F7B-650A-FA5A-0500-0D7E4992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46596-DB26-B0A9-5B9D-6730D6A142D4}"/>
              </a:ext>
            </a:extLst>
          </p:cNvPr>
          <p:cNvSpPr txBox="1"/>
          <p:nvPr/>
        </p:nvSpPr>
        <p:spPr>
          <a:xfrm>
            <a:off x="288472" y="288472"/>
            <a:ext cx="71791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A71F38"/>
                </a:solidFill>
                <a:latin typeface="Times New Roman"/>
                <a:cs typeface="Times New Roman"/>
              </a:rPr>
              <a:t>Unit Test vs Integration Test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8877DE-7096-C59F-59E3-9A1A26B64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9926"/>
              </p:ext>
            </p:extLst>
          </p:nvPr>
        </p:nvGraphicFramePr>
        <p:xfrm>
          <a:off x="480785" y="816428"/>
          <a:ext cx="10927341" cy="54226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42447">
                  <a:extLst>
                    <a:ext uri="{9D8B030D-6E8A-4147-A177-3AD203B41FA5}">
                      <a16:colId xmlns:a16="http://schemas.microsoft.com/office/drawing/2014/main" val="2915996360"/>
                    </a:ext>
                  </a:extLst>
                </a:gridCol>
                <a:gridCol w="3642447">
                  <a:extLst>
                    <a:ext uri="{9D8B030D-6E8A-4147-A177-3AD203B41FA5}">
                      <a16:colId xmlns:a16="http://schemas.microsoft.com/office/drawing/2014/main" val="3052250870"/>
                    </a:ext>
                  </a:extLst>
                </a:gridCol>
                <a:gridCol w="3642447">
                  <a:extLst>
                    <a:ext uri="{9D8B030D-6E8A-4147-A177-3AD203B41FA5}">
                      <a16:colId xmlns:a16="http://schemas.microsoft.com/office/drawing/2014/main" val="3240780416"/>
                    </a:ext>
                  </a:extLst>
                </a:gridCol>
              </a:tblGrid>
              <a:tr h="393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Unit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Integration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487466"/>
                  </a:ext>
                </a:extLst>
              </a:tr>
              <a:tr h="688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individual components or functions in isolation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combined components/modules working together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63313"/>
                  </a:ext>
                </a:extLst>
              </a:tr>
              <a:tr h="393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Smallest testable parts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Interaction between multiple 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870642"/>
                  </a:ext>
                </a:extLst>
              </a:tr>
              <a:tr h="688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 correctness of single unit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Interfaces, data flow, and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94030"/>
                  </a:ext>
                </a:extLst>
              </a:tr>
              <a:tr h="688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Dependencies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Mocked or stubbed dependencies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or simulated dependent components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0957"/>
                  </a:ext>
                </a:extLst>
              </a:tr>
              <a:tr h="393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than unit tests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766139"/>
                  </a:ext>
                </a:extLst>
              </a:tr>
              <a:tr h="393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Test, Catch2,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tools but with broader setups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98148"/>
                  </a:ext>
                </a:extLst>
              </a:tr>
              <a:tr h="688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tests, limited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complex, tests multiple components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414997"/>
                  </a:ext>
                </a:extLst>
              </a:tr>
              <a:tr h="3933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When Run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Frequently during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unit tests, before system tests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793397"/>
                  </a:ext>
                </a:extLst>
              </a:tr>
              <a:tr h="688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>
                          <a:solidFill>
                            <a:srgbClr val="A71F38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 function’s 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database interaction with app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1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47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1260</cp:revision>
  <dcterms:created xsi:type="dcterms:W3CDTF">2018-04-13T08:56:00Z</dcterms:created>
  <dcterms:modified xsi:type="dcterms:W3CDTF">2025-05-27T13:53:34Z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