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0" r:id="rId2"/>
    <p:sldId id="262" r:id="rId3"/>
    <p:sldId id="27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3F97D-A9F7-FFE4-E340-070D237A9CE5}" v="1169" dt="2025-05-17T11:40:27.408"/>
    <p1510:client id="{8F578679-5DD4-7BCB-5D0D-77D4AFBC45FD}" v="149" dt="2025-05-16T14:49:56.279"/>
    <p1510:client id="{9CC65DCF-4B22-E549-0864-397898473437}" v="149" dt="2025-05-17T13:55:36.674"/>
    <p1510:client id="{BF538E3A-88F7-D3F2-2885-CC2E4C16C670}" v="36" dt="2025-05-17T14:17:49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C77D8-6E3B-45FC-9568-BD5820F62537}" type="datetimeFigureOut"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3DBD-318D-4E3E-AAD0-FCF8DA55A3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77FF7BD-AC39-A2C0-DA22-B8278165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EBB9EF9-B9FD-3CEC-9BE8-C0813289A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B78DCD9-AE04-9D4C-F10F-ECB77F267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812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769C26C-092F-DF75-0541-D76C5EFA2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9946C4D-E926-D3DB-7C5E-8C2FADBF7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8A89DE5-6E5A-F3B3-4B39-B06356633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37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11B4AE6-BE09-22E6-6573-813D1D3B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5BF94FA-E355-A9F0-8B20-E90D0FDD7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E570FF0-8144-C480-029C-8E3A6E4DF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02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FF804B3-63B9-2AB5-A9A5-4C7AA3DC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A1E4EF7-4889-D537-F9D0-FE3EAA02E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3540996-F733-8F35-BDD6-14FB36BB7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99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7BB0A89-DB60-F969-9AAB-97FBF862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C9D12FA-DEAB-29F0-F6D2-8D32FA576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E849DA7-301A-8C7F-6B18-3842F002E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44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EF8C58-92F4-D78C-A2CC-ED076CD4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DAD4615-1BCC-3C1D-311E-BE2F291B2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A7AB51F-7793-4562-BC17-F8DE2A2CB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66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0AA8A04-D3B0-8E5B-86CB-8D889D276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712F62A-658B-BA06-BF10-372F64473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B698FEF-A39D-5F64-C59A-95758CAB6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1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5016CC4-20DC-C3D7-224E-808C27C2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637881E-1888-89C7-CB9B-1509E3038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CFBA4EF-AC0B-FA22-4D40-B530844B8D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79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1DB3C81-27B7-1342-8856-8CE2DBF3E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18D720E-97DB-B01B-9169-AA4C72124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EC66670-DD8F-00E1-CBF6-6ACAA6594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8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20BD646-AD1D-1A7D-9A94-4B8E83B4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3DDF076-9606-0BD2-E7BB-2920F8DB2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B073A0B-33A1-646E-398F-0744B9F19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63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88F43DB-61EA-C214-604F-6466F9E9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842107F-A0AC-31AB-43BD-AC16358B4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F85DCDA-015F-E152-A616-6DC84B845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9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CA71052-7386-D045-C068-5B68D1A9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BE52B7E-C96F-2F3B-5112-7594ED1D6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0B10A68-723D-0164-2819-5A0B1FA069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59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5044D46-CC7D-22E2-D329-AAA89535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E6704A7-5A2A-B862-54C5-7DC42486E8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7E3CCF1-9DED-8F5D-E3D5-1CC4BB134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15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1339AEF-5023-1F62-50B1-2303BA8E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292E5CD-406C-72F0-27EC-DEC015258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9FF2E73-B584-38FC-C95A-1579F13B3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1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4BD04A9-D6CE-DB68-5255-FACAB4F8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DB92EDA-1E61-A88E-C50A-1D40829C77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28EA254-EA1C-EB50-FB42-9362D8E5B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71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5/17/2025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75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19/05/2025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5E28956-D8AF-E027-89EC-7E6339A5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804C576-AFCC-E11B-36EC-3EDD1E140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Unique_ptr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EA2278C7-7D90-39DD-0EB7-460A5B2CC6C5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C0CE49D-4B3F-8229-5CFF-9AAC63DF44D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04F3F978-D603-59C7-DF46-5D14E9C9FB1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278B38C-5AEA-E58D-1E35-3B2332B60F5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B3FCD-0BF0-E590-28BE-31CC4AF1F02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B8BCA3-E74B-0AB0-DE45-0D1EC34C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1528763"/>
            <a:ext cx="10525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B213962-490E-D983-6C2E-93A0261E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B94F009-D121-6002-C500-562E40246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Shared_ptr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433C927-7A6B-A7A1-1F33-0C95E0E600A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375E5FF-1781-FF0B-64A5-7A331C7A765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3B841BEC-D457-D3EB-43F2-4F8C3DE3B21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327350D-6962-26E7-C53A-B3FC2087383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C3FA2-4FB5-B221-DC25-34A70F3B5F2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4D04C23-22AB-2827-67E7-FB9739329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942975"/>
            <a:ext cx="104203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198476A-665E-4526-CCEF-4190ABB05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034BA38-D26E-E695-6B61-46978CBCB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959187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Typical conversion b/w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unique_ptr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shared_ptr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and </a:t>
            </a:r>
            <a:r>
              <a:rPr lang="en-US" sz="24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weak_ptr</a:t>
            </a:r>
            <a:endParaRPr lang="en-US" sz="2400" b="1" dirty="0" err="1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EF5850B9-5FDE-E49E-F481-E842297633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38AB6953-44DE-6E55-1C1A-99460DE0EB6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C019D26-F49A-F270-6E10-6F5285BC6EE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F8442DF-E547-6B2B-9629-7FE3AC2FC81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42312-4308-3021-EC5A-7F383897A3A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A6C4AE30-D119-9F85-8E39-6B28845F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8" y="997085"/>
            <a:ext cx="1069571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F2FB950-D1EF-EDEB-0991-1AD2F801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>
            <a:extLst>
              <a:ext uri="{FF2B5EF4-FFF2-40B4-BE49-F238E27FC236}">
                <a16:creationId xmlns:a16="http://schemas.microsoft.com/office/drawing/2014/main" id="{809DAC47-50A1-0D46-2F24-935508845DA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7B2EFA3-231C-0A39-B493-E1AE4093CB99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0E3FCF60-2E7A-AAF6-BA64-87DB373F1E8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90C76C3-38A4-B6BB-DA68-520CD93FBB1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48089-BD76-DAD2-BC0D-B841FB483E38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6045FD-4BB1-A6C7-6731-8E0AF350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109435"/>
            <a:ext cx="10782300" cy="51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AB7B0BE-41E4-E31C-809B-BA95C336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2E3053A-3910-E29E-D89F-5C5439CF1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C7C117F-DDBC-E74F-2AFD-C005D105BB8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97992AA-508A-FF34-2C4F-BC3663FB20A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435A5C3-B7E9-D0F4-4E44-D10D1C511BE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7B03B81-81F4-6875-D0C1-66E0B7C0816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30D8-C131-6C41-2071-6A9F7848983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B8D78-1CA0-A313-1341-8DF6334357A3}"/>
              </a:ext>
            </a:extLst>
          </p:cNvPr>
          <p:cNvSpPr txBox="1"/>
          <p:nvPr/>
        </p:nvSpPr>
        <p:spPr>
          <a:xfrm>
            <a:off x="337790" y="1061884"/>
            <a:ext cx="1113739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 panose="02020603050405020304" pitchFamily="18" charset="0"/>
              </a:rPr>
              <a:t>Double Deletion (Raw Pointers vs Smart Pointers)</a:t>
            </a:r>
            <a:endParaRPr lang="en-US" dirty="0">
              <a:latin typeface="Times New Roman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In manual memory management using raw pointers, forgetting to delete or deleting twice can cause undefined behavior.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/>
                <a:cs typeface="Times New Roman" panose="02020603050405020304" pitchFamily="18" charset="0"/>
              </a:rPr>
              <a:t>Smart Pointer Fix: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Smart pointers automatically delete objects when no longer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 panose="02020603050405020304" pitchFamily="18" charset="0"/>
              </a:rPr>
              <a:t>Accessing Null </a:t>
            </a:r>
            <a:r>
              <a:rPr lang="en-US" b="1" dirty="0" err="1">
                <a:latin typeface="Times New Roman"/>
                <a:cs typeface="Times New Roman" panose="02020603050405020304" pitchFamily="18" charset="0"/>
              </a:rPr>
              <a:t>unique_ptr</a:t>
            </a:r>
            <a:r>
              <a:rPr lang="en-US" b="1" dirty="0">
                <a:latin typeface="Times New Roman"/>
                <a:cs typeface="Times New Roman" panose="02020603050405020304" pitchFamily="18" charset="0"/>
              </a:rPr>
              <a:t> after move()</a:t>
            </a:r>
            <a:endParaRPr lang="en-US" dirty="0">
              <a:latin typeface="Times New Roman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After using std::move, the original </a:t>
            </a:r>
            <a:r>
              <a:rPr lang="en-US" dirty="0" err="1">
                <a:latin typeface="Times New Roman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becomes null. Using it causes runtime errors.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/>
                <a:cs typeface="Times New Roman" panose="02020603050405020304" pitchFamily="18" charset="0"/>
              </a:rPr>
              <a:t>Fix: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Always check with if (</a:t>
            </a:r>
            <a:r>
              <a:rPr lang="en-US" dirty="0" err="1">
                <a:latin typeface="Times New Roman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) before accessing.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Assigning a </a:t>
            </a:r>
            <a:r>
              <a:rPr lang="en-US" dirty="0" err="1">
                <a:latin typeface="Times New Roman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Times New Roman"/>
                <a:cs typeface="Times New Roman" panose="02020603050405020304" pitchFamily="18" charset="0"/>
              </a:rPr>
              <a:t> without move() leads to compilation errors.</a:t>
            </a:r>
            <a:endParaRPr lang="en-US" dirty="0">
              <a:effectLst/>
              <a:latin typeface="Times New Roman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92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1C2B533-FCC1-93DD-A820-65CF7D1D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A91F746F-DC82-E501-4EF3-C69DB5137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Additional Learning Resources / Notes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642ED9B-30D7-42E4-B876-3C5C2D43617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EA1497B-83C4-6F5C-F986-8172CBFAB0B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10977E1-0989-8C0D-3755-C64890B43C6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3D5911A-A9A7-F4F5-6D10-1779952AB7C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E4D71-CD7A-DF30-BE25-184DAB1A20F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7E4EC-F8CF-BFE6-00E2-04A403B99377}"/>
              </a:ext>
            </a:extLst>
          </p:cNvPr>
          <p:cNvSpPr txBox="1"/>
          <p:nvPr/>
        </p:nvSpPr>
        <p:spPr>
          <a:xfrm>
            <a:off x="337790" y="1061884"/>
            <a:ext cx="11137392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u="sng" dirty="0">
                <a:latin typeface="Times New Roman"/>
                <a:ea typeface="+mn-lt"/>
                <a:cs typeface="+mn-lt"/>
              </a:rPr>
              <a:t>Online Tutorials and Articles</a:t>
            </a:r>
            <a:endParaRPr lang="en-US" u="sng" dirty="0">
              <a:effectLst/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Refer to explanation-based articles with diagrams and code walkthroughs.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Learn the evolution of C++ (from C++98 to C++20) and when specific features were introduced.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Practice with code snippets that compare raw pointers vs smart pointers.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Look for articles that explain how templates are compiled and instantiated.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u="sng" dirty="0">
                <a:effectLst/>
                <a:latin typeface="Times New Roman"/>
                <a:cs typeface="Times New Roman"/>
              </a:rPr>
              <a:t> </a:t>
            </a:r>
            <a:r>
              <a:rPr lang="en-US" u="sng" dirty="0">
                <a:latin typeface="Times New Roman"/>
                <a:cs typeface="Times New Roman"/>
              </a:rPr>
              <a:t>Online Practice Platforms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Practice template problems like generic max/min functions or custom smart pointers.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Solve memory-management challenges involving constructors, destructors, and smart pointers.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Try quiz-based C++ practice to test theoretical knowledge (e.g., what happens during copy/move).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problem sets that include creating data structures (like Stack or LinkedList) with templates.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Engage in hands-on projects (mini projects) using smart pointers for resource control.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br>
              <a:rPr lang="en-US" dirty="0"/>
            </a:b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C743E42-9832-3B6B-EF11-CCE69C5D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F1ADAE4-AB8B-FDE1-DD1B-5172FBF73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Q&amp;A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0E86211-A2A7-5D17-57E8-EE1D48912C0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447E4E9-4AC2-EEED-2B07-EC9FF845EBE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ACE1E0C-F59C-8E55-F3CC-9013B28D3B6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CDC5799-9BAF-81E9-E0C3-9344A16A3E5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861CC-958E-60A2-EFEE-31908E4021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CAC-F78F-0A40-2649-8E2E78ECF9E8}"/>
              </a:ext>
            </a:extLst>
          </p:cNvPr>
          <p:cNvSpPr txBox="1"/>
          <p:nvPr/>
        </p:nvSpPr>
        <p:spPr>
          <a:xfrm>
            <a:off x="337790" y="1061884"/>
            <a:ext cx="11137392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Can you assign a </a:t>
            </a:r>
            <a:r>
              <a:rPr lang="en-US" dirty="0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cs typeface="Times New Roman"/>
              </a:rPr>
              <a:t> to a </a:t>
            </a:r>
            <a:r>
              <a:rPr lang="en-US" dirty="0" err="1">
                <a:latin typeface="Times New Roman"/>
                <a:cs typeface="Times New Roman"/>
              </a:rPr>
              <a:t>unique_ptr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No, 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cannot be copied. However, you can convert a 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to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by moving.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What happens when the last </a:t>
            </a:r>
            <a:r>
              <a:rPr lang="en-US" dirty="0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cs typeface="Times New Roman"/>
              </a:rPr>
              <a:t> is destroyed?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The managed object is automatically deallocated and memory is freed.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Can we assign </a:t>
            </a:r>
            <a:r>
              <a:rPr lang="en-US" dirty="0" err="1">
                <a:latin typeface="Times New Roman"/>
                <a:cs typeface="Times New Roman"/>
              </a:rPr>
              <a:t>nullptr</a:t>
            </a:r>
            <a:r>
              <a:rPr lang="en-US" dirty="0">
                <a:latin typeface="Times New Roman"/>
                <a:cs typeface="Times New Roman"/>
              </a:rPr>
              <a:t> to a smart pointer?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Yes, assigning </a:t>
            </a:r>
            <a:r>
              <a:rPr lang="en-US" err="1">
                <a:latin typeface="Times New Roman"/>
                <a:ea typeface="+mn-lt"/>
                <a:cs typeface="+mn-lt"/>
              </a:rPr>
              <a:t>nullptr</a:t>
            </a:r>
            <a:r>
              <a:rPr lang="en-US" dirty="0">
                <a:latin typeface="Times New Roman"/>
                <a:ea typeface="+mn-lt"/>
                <a:cs typeface="+mn-lt"/>
              </a:rPr>
              <a:t> resets the smart pointer and releases its ownership.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What is the use of </a:t>
            </a:r>
            <a:r>
              <a:rPr lang="en-US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It avoids circular references by holding a non-owning reference to a 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Does </a:t>
            </a:r>
            <a:r>
              <a:rPr lang="en-US" err="1">
                <a:latin typeface="Times New Roman"/>
                <a:cs typeface="Times New Roman"/>
              </a:rPr>
              <a:t>unique_ptr</a:t>
            </a:r>
            <a:r>
              <a:rPr lang="en-US" dirty="0">
                <a:latin typeface="Times New Roman"/>
                <a:cs typeface="Times New Roman"/>
              </a:rPr>
              <a:t> support copy constructor?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No, </a:t>
            </a:r>
            <a:r>
              <a:rPr lang="en-US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only supports move semantics, not copy.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effectLst/>
              <a:latin typeface="Aptos"/>
              <a:cs typeface="Times New Roman" panose="02020603050405020304" pitchFamily="18" charset="0"/>
            </a:endParaRPr>
          </a:p>
          <a:p>
            <a:endParaRPr lang="en-US" sz="2000" b="1" dirty="0">
              <a:latin typeface="Aptos"/>
              <a:cs typeface="Times New Roman" panose="02020603050405020304" pitchFamily="18" charset="0"/>
            </a:endParaRPr>
          </a:p>
          <a:p>
            <a:endParaRPr lang="en-US" dirty="0">
              <a:latin typeface="-apple-system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3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3D46D25-7578-A8BE-930D-015DDFC9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C6E71DF-5E98-0DE6-7BF5-BEA362816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7155"/>
            <a:ext cx="6127559" cy="387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    Plan for Tomorrow</a:t>
            </a:r>
            <a:endParaRPr lang="en" sz="2400" b="1" dirty="0">
              <a:solidFill>
                <a:srgbClr val="C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A71F38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B625426-09A1-0122-A603-26DBF421F9D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C752CE7-2DF5-B93A-F58F-F68AB534126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5A0ABCF-1AA4-C8A3-0F2B-391DD5D5B45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9C885F4-8807-1A1A-B060-DF3090261FD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1C044-054D-019D-FB9B-AA588444A06D}"/>
              </a:ext>
            </a:extLst>
          </p:cNvPr>
          <p:cNvSpPr txBox="1"/>
          <p:nvPr/>
        </p:nvSpPr>
        <p:spPr>
          <a:xfrm>
            <a:off x="337790" y="1061884"/>
            <a:ext cx="111373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Using auto</a:t>
            </a:r>
            <a:endParaRPr lang="en-US">
              <a:latin typeface="Aptos" panose="020B0004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range</a:t>
            </a:r>
            <a:r>
              <a:rPr lang="en-US">
                <a:latin typeface="Times New Roman"/>
                <a:cs typeface="Times New Roman"/>
              </a:rPr>
              <a:t>-based for loops</a:t>
            </a:r>
            <a:endParaRPr lang="en-US">
              <a:latin typeface="Aptos" panose="020B0004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lambdas, </a:t>
            </a:r>
            <a:r>
              <a:rPr lang="en-US" dirty="0" err="1">
                <a:latin typeface="Times New Roman"/>
                <a:cs typeface="Times New Roman"/>
              </a:rPr>
              <a:t>constexpr</a:t>
            </a:r>
            <a:endParaRPr lang="en-US" dirty="0" err="1">
              <a:latin typeface="Aptos" panose="020B0004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Tuples</a:t>
            </a:r>
            <a:endParaRPr lang="en-US" dirty="0">
              <a:latin typeface="Aptos" panose="020B0004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strongly-typed </a:t>
            </a:r>
            <a:r>
              <a:rPr lang="en-US" dirty="0" err="1">
                <a:latin typeface="Times New Roman"/>
                <a:cs typeface="Times New Roman"/>
              </a:rPr>
              <a:t>enums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DE0F9EA-B481-14DD-7BE2-908C2FD2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F54607C-4385-9CE6-4CBD-3640589D2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Topics Covered Today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8EB7124-E461-B04A-857A-74E13008767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8B24D0C-E769-C3BD-C992-A3CC32213D1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58AB289-6B5E-9156-A1F4-2C760E3D2E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94B9E27-99C1-6FA6-8A86-D728178FE4E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3F06B-8156-590C-2A45-623C4B3F956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8C59F-B024-F30A-F77E-E3409F2A3B39}"/>
              </a:ext>
            </a:extLst>
          </p:cNvPr>
          <p:cNvSpPr txBox="1"/>
          <p:nvPr/>
        </p:nvSpPr>
        <p:spPr>
          <a:xfrm>
            <a:off x="337790" y="1061884"/>
            <a:ext cx="11137392" cy="45550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Gain proficiency in creating generic functions and classes using templates, including implementing template specialization and embedding templates within other templates.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Strengthen understanding by practically working with template instantiations and overloading operators in templated contexts.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Clearly distinguish between 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and 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, knowing their use cases and how to transition between them when necessary.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Enhance your skills in effective memory management by implementing and manipulating smart pointers in real code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8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02923FF-8CC2-6A69-405C-EB521E74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6DDB5ED-F449-232C-5476-FC1F71A25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Templates in C++</a:t>
            </a: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265ADB3-D2AF-E735-C305-EFCB0794F18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F397D9F-BC93-3240-4585-BD1FC1C7958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C5A88E5-5B2A-0964-1F9E-E048FCDFD98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C6FC514-7225-90CC-825B-8E1402E45DE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1937B-77FC-9223-357F-F6960EA1FCA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8A01C-8A25-D664-34B5-92B785B2995B}"/>
              </a:ext>
            </a:extLst>
          </p:cNvPr>
          <p:cNvSpPr txBox="1"/>
          <p:nvPr/>
        </p:nvSpPr>
        <p:spPr>
          <a:xfrm>
            <a:off x="337790" y="1061884"/>
            <a:ext cx="11137392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Templates allow you to write </a:t>
            </a:r>
            <a:r>
              <a:rPr lang="en-US" b="1" dirty="0">
                <a:latin typeface="Times New Roman"/>
                <a:ea typeface="+mn-lt"/>
                <a:cs typeface="+mn-lt"/>
              </a:rPr>
              <a:t>generic and reusable code</a:t>
            </a:r>
            <a:r>
              <a:rPr lang="en-US" dirty="0">
                <a:latin typeface="Times New Roman"/>
                <a:ea typeface="+mn-lt"/>
                <a:cs typeface="+mn-lt"/>
              </a:rPr>
              <a:t> for different data types.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Template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Template Functions</a:t>
            </a:r>
            <a:endParaRPr lang="en-US">
              <a:effectLst/>
              <a:latin typeface="Times New Roman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Template Specialization</a:t>
            </a:r>
            <a:endParaRPr lang="en-US">
              <a:effectLst/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Template Inside Another Template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23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230F5EE-062A-2325-F952-36B958EA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338AA94-7585-61A5-72CD-5DE46CB33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Template classes</a:t>
            </a: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A7C761C-A547-F511-89C6-1EC87244105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672449F-2A8D-7F88-7918-723126C6660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81DD48D4-0C6A-55A2-96B2-6BD838009E5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C8F77C1-DC77-ECFA-5998-6CA7CC6B2E0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8DBD7-5E98-7D68-B7B1-A7B0880BDA6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474B0-22FB-7B99-9E97-C02F70D61736}"/>
              </a:ext>
            </a:extLst>
          </p:cNvPr>
          <p:cNvSpPr txBox="1"/>
          <p:nvPr/>
        </p:nvSpPr>
        <p:spPr>
          <a:xfrm>
            <a:off x="337790" y="1061884"/>
            <a:ext cx="11137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Define </a:t>
            </a:r>
            <a:r>
              <a:rPr lang="en-US" b="1" dirty="0">
                <a:latin typeface="Times New Roman"/>
                <a:ea typeface="+mn-lt"/>
                <a:cs typeface="+mn-lt"/>
              </a:rPr>
              <a:t>data structures or components</a:t>
            </a:r>
            <a:r>
              <a:rPr lang="en-US" dirty="0">
                <a:latin typeface="Times New Roman"/>
                <a:ea typeface="+mn-lt"/>
                <a:cs typeface="+mn-lt"/>
              </a:rPr>
              <a:t> that work with any type (e.g., </a:t>
            </a:r>
            <a:r>
              <a:rPr lang="en-US" dirty="0">
                <a:latin typeface="Times New Roman"/>
                <a:cs typeface="Times New Roman"/>
              </a:rPr>
              <a:t>vector&lt;T&gt;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 dirty="0">
              <a:latin typeface="Times New Roman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30908F-765E-9A35-D259-C35AA90F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9" y="1635579"/>
            <a:ext cx="103060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6F39FC2-F904-EFE5-8D57-A5A88356B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348089F-097A-ABEB-4DD8-9E4F5D59A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Template classes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5256C11-AB2B-C467-8922-F397F38AED1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1DF62E1-DCA2-F16E-0EFF-356CA787575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3F83885-C027-ED26-BF82-493863F0DEA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5669D4E-7F06-E65F-F151-955519315EF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B0CBA-B5DE-F673-84EF-6FDE586C067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1286CA-1266-0C96-6C3C-1AA7A10A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32" y="852714"/>
            <a:ext cx="9550335" cy="53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A667D62-E9CD-6348-3266-0E4190F5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48D1954-04C8-5257-1399-8F27C756E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Template Function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8DDF6A7-8E07-4ADA-A2BF-3AA589F4506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5337701-9FBC-775B-ABDF-C3313ADCCE8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6ABC6CD-072D-FC3B-73E3-85F0110E4474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E90E76B-8840-43F6-6224-6F49E9C8D88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FEA92-4411-46CF-5352-680E14C0FCF5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AA71-6C7C-2C18-6A79-14DC701C4C11}"/>
              </a:ext>
            </a:extLst>
          </p:cNvPr>
          <p:cNvSpPr txBox="1"/>
          <p:nvPr/>
        </p:nvSpPr>
        <p:spPr>
          <a:xfrm>
            <a:off x="337790" y="1061884"/>
            <a:ext cx="11137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Used when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logic is same</a:t>
            </a:r>
            <a:r>
              <a:rPr lang="en-US" dirty="0">
                <a:latin typeface="Times New Roman"/>
                <a:ea typeface="+mn-lt"/>
                <a:cs typeface="+mn-lt"/>
              </a:rPr>
              <a:t>, but </a:t>
            </a:r>
            <a:r>
              <a:rPr lang="en-US" b="1" dirty="0">
                <a:latin typeface="Times New Roman"/>
                <a:ea typeface="+mn-lt"/>
                <a:cs typeface="+mn-lt"/>
              </a:rPr>
              <a:t>data types vary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</p:txBody>
      </p:sp>
      <p:pic>
        <p:nvPicPr>
          <p:cNvPr id="3" name="Picture 2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35109FD9-6340-B924-E937-FA27168E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47825"/>
            <a:ext cx="10591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A8FC2E2-4D3A-5AAF-A263-B309B25F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826350D-78A1-6421-63DD-83C59E142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Template Specialization</a:t>
            </a: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3918E0A-A585-82A2-480E-32FE1D7C5B8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409EB2D-4EC0-E9D3-51E0-C9E83157525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A36F5E9-9F49-0367-F0FA-98BDAC63C8F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7C4251D-F3A6-4956-2B89-8758D327115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36A4-9AAE-5362-952D-5D759FC1477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9CE4C-47C2-5997-5501-3A9FBEAAF422}"/>
              </a:ext>
            </a:extLst>
          </p:cNvPr>
          <p:cNvSpPr txBox="1"/>
          <p:nvPr/>
        </p:nvSpPr>
        <p:spPr>
          <a:xfrm>
            <a:off x="337790" y="930180"/>
            <a:ext cx="11137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You can </a:t>
            </a:r>
            <a:r>
              <a:rPr lang="en-US" b="1" dirty="0">
                <a:latin typeface="Times New Roman"/>
                <a:ea typeface="+mn-lt"/>
                <a:cs typeface="+mn-lt"/>
              </a:rPr>
              <a:t>customize</a:t>
            </a:r>
            <a:r>
              <a:rPr lang="en-US" dirty="0">
                <a:latin typeface="Times New Roman"/>
                <a:ea typeface="+mn-lt"/>
                <a:cs typeface="+mn-lt"/>
              </a:rPr>
              <a:t> behavior for a </a:t>
            </a:r>
            <a:r>
              <a:rPr lang="en-US" b="1" dirty="0">
                <a:latin typeface="Times New Roman"/>
                <a:ea typeface="+mn-lt"/>
                <a:cs typeface="+mn-lt"/>
              </a:rPr>
              <a:t>specific type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A5534D-86CB-A56A-26F5-94553151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3" y="1417864"/>
            <a:ext cx="10544175" cy="50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148D853-1893-F582-3388-4A6B22C64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F160BA4-7C79-F705-B4DE-A08F767A9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Template Inside Another Template</a:t>
            </a: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038B110-1E0B-8239-04A0-3EEF8F2D3DB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C1E3126-1BCF-F682-A78E-D00942A22FC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6CF912F1-7427-1652-9E4D-80196C030EA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547F003-4921-9A5C-6660-5B77E22EEBF2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0656-B283-3EAE-DBF7-F8B526CCC9F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 shot of a computer program">
            <a:extLst>
              <a:ext uri="{FF2B5EF4-FFF2-40B4-BE49-F238E27FC236}">
                <a16:creationId xmlns:a16="http://schemas.microsoft.com/office/drawing/2014/main" id="{92883B13-0D1B-84AA-E651-8862B980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26564"/>
            <a:ext cx="10972800" cy="5421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006D1-9018-6F33-2FFF-76D6B6D86A43}"/>
              </a:ext>
            </a:extLst>
          </p:cNvPr>
          <p:cNvSpPr txBox="1"/>
          <p:nvPr/>
        </p:nvSpPr>
        <p:spPr>
          <a:xfrm>
            <a:off x="234309" y="798477"/>
            <a:ext cx="11137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You can use one template </a:t>
            </a:r>
            <a:r>
              <a:rPr lang="en-US" b="1" dirty="0">
                <a:latin typeface="Times New Roman"/>
                <a:ea typeface="+mn-lt"/>
                <a:cs typeface="+mn-lt"/>
              </a:rPr>
              <a:t>inside another</a:t>
            </a:r>
            <a:r>
              <a:rPr lang="en-US" dirty="0">
                <a:latin typeface="Times New Roman"/>
                <a:ea typeface="+mn-lt"/>
                <a:cs typeface="+mn-lt"/>
              </a:rPr>
              <a:t>, either as: A template parameter</a:t>
            </a:r>
            <a:r>
              <a:rPr lang="en-US" b="1" dirty="0">
                <a:latin typeface="Times New Roman"/>
                <a:ea typeface="+mn-lt"/>
                <a:cs typeface="+mn-lt"/>
              </a:rPr>
              <a:t> &amp; </a:t>
            </a:r>
            <a:r>
              <a:rPr lang="en-US" dirty="0">
                <a:latin typeface="Times New Roman"/>
                <a:ea typeface="+mn-lt"/>
                <a:cs typeface="+mn-lt"/>
              </a:rPr>
              <a:t>A member variable.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79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Smart pointers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5F956-7868-FE2A-1650-38CCA1E4AD08}"/>
              </a:ext>
            </a:extLst>
          </p:cNvPr>
          <p:cNvSpPr txBox="1"/>
          <p:nvPr/>
        </p:nvSpPr>
        <p:spPr>
          <a:xfrm>
            <a:off x="337790" y="1061884"/>
            <a:ext cx="111373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latin typeface="Times New Roman"/>
                <a:ea typeface="+mn-lt"/>
                <a:cs typeface="+mn-lt"/>
              </a:rPr>
              <a:t>smart pointer</a:t>
            </a:r>
            <a:r>
              <a:rPr lang="en-US" dirty="0">
                <a:latin typeface="Times New Roman"/>
                <a:ea typeface="+mn-lt"/>
                <a:cs typeface="+mn-lt"/>
              </a:rPr>
              <a:t> is a class template provided by the C++ Standard Library that manages the </a:t>
            </a:r>
            <a:r>
              <a:rPr lang="en-US" b="1" dirty="0">
                <a:latin typeface="Times New Roman"/>
                <a:ea typeface="+mn-lt"/>
                <a:cs typeface="+mn-lt"/>
              </a:rPr>
              <a:t>lifetime of dynamically allocated objects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It </a:t>
            </a:r>
            <a:r>
              <a:rPr lang="en-US" b="1" dirty="0">
                <a:latin typeface="Times New Roman"/>
                <a:ea typeface="+mn-lt"/>
                <a:cs typeface="+mn-lt"/>
              </a:rPr>
              <a:t>automatically deallocates memory</a:t>
            </a:r>
            <a:r>
              <a:rPr lang="en-US" dirty="0">
                <a:latin typeface="Times New Roman"/>
                <a:ea typeface="+mn-lt"/>
                <a:cs typeface="+mn-lt"/>
              </a:rPr>
              <a:t> when it is no longer needed, preventing memory leaks and dangling pointers.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Smart pointers act like regular pointers but come with added </a:t>
            </a:r>
            <a:r>
              <a:rPr lang="en-US" b="1" dirty="0">
                <a:latin typeface="Times New Roman"/>
                <a:ea typeface="+mn-lt"/>
                <a:cs typeface="+mn-lt"/>
              </a:rPr>
              <a:t>ownership semantics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b="1" dirty="0">
                <a:latin typeface="Times New Roman"/>
                <a:ea typeface="+mn-lt"/>
                <a:cs typeface="+mn-lt"/>
              </a:rPr>
              <a:t>automatic resource management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Types of Smart Pointers in C++: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std::</a:t>
            </a:r>
            <a:r>
              <a:rPr lang="en-US" b="1" err="1">
                <a:latin typeface="Times New Roman"/>
                <a:cs typeface="Times New Roman"/>
              </a:rPr>
              <a:t>unique_ptr</a:t>
            </a:r>
            <a:r>
              <a:rPr lang="en-US" dirty="0">
                <a:latin typeface="Times New Roman"/>
                <a:ea typeface="+mn-lt"/>
                <a:cs typeface="+mn-lt"/>
              </a:rPr>
              <a:t> – owns a resource exclusively.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std::</a:t>
            </a:r>
            <a:r>
              <a:rPr lang="en-US" b="1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– allows multiple pointers to share ownership of the same resource.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std::</a:t>
            </a:r>
            <a:r>
              <a:rPr lang="en-US" b="1" err="1">
                <a:latin typeface="Times New Roman"/>
                <a:cs typeface="Times New Roman"/>
              </a:rPr>
              <a:t>weak_ptr</a:t>
            </a:r>
            <a:r>
              <a:rPr lang="en-US" dirty="0">
                <a:latin typeface="Times New Roman"/>
                <a:ea typeface="+mn-lt"/>
                <a:cs typeface="+mn-lt"/>
              </a:rPr>
              <a:t> – observes </a:t>
            </a:r>
            <a:r>
              <a:rPr lang="en-US" err="1">
                <a:latin typeface="Times New Roman"/>
                <a:cs typeface="Times New Roman"/>
              </a:rPr>
              <a:t>shared_ptr</a:t>
            </a:r>
            <a:r>
              <a:rPr lang="en-US" dirty="0">
                <a:latin typeface="Times New Roman"/>
                <a:ea typeface="+mn-lt"/>
                <a:cs typeface="+mn-lt"/>
              </a:rPr>
              <a:t> without taking ownership (prevents circular reference).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Topics Covered Today</vt:lpstr>
      <vt:lpstr>Templates in C++</vt:lpstr>
      <vt:lpstr>Template classes</vt:lpstr>
      <vt:lpstr>Template classes</vt:lpstr>
      <vt:lpstr>Template Function</vt:lpstr>
      <vt:lpstr>Template Specialization</vt:lpstr>
      <vt:lpstr>Template Inside Another Template</vt:lpstr>
      <vt:lpstr>Smart pointers</vt:lpstr>
      <vt:lpstr>Unique_ptr</vt:lpstr>
      <vt:lpstr> Shared_ptr</vt:lpstr>
      <vt:lpstr>Typical conversion b/w unique_ptr, shared_ptr and weak_ptr</vt:lpstr>
      <vt:lpstr>PowerPoint Presentation</vt:lpstr>
      <vt:lpstr>Challenges / Debugging Experience</vt:lpstr>
      <vt:lpstr>Additional Learning Resources / Notes</vt:lpstr>
      <vt:lpstr>Q&amp;A</vt:lpstr>
      <vt:lpstr>      Plan for Tomorrow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347</cp:revision>
  <dcterms:created xsi:type="dcterms:W3CDTF">2013-07-15T20:26:40Z</dcterms:created>
  <dcterms:modified xsi:type="dcterms:W3CDTF">2025-05-17T14:18:38Z</dcterms:modified>
</cp:coreProperties>
</file>