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0" r:id="rId2"/>
    <p:sldId id="262" r:id="rId3"/>
    <p:sldId id="283" r:id="rId4"/>
    <p:sldId id="272" r:id="rId5"/>
    <p:sldId id="263" r:id="rId6"/>
    <p:sldId id="264" r:id="rId7"/>
    <p:sldId id="284" r:id="rId8"/>
    <p:sldId id="266" r:id="rId9"/>
    <p:sldId id="281" r:id="rId10"/>
    <p:sldId id="274" r:id="rId11"/>
    <p:sldId id="275" r:id="rId12"/>
    <p:sldId id="276" r:id="rId13"/>
    <p:sldId id="277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EDB1C-4126-DFB0-3EBB-065906FDC42D}" v="106" dt="2025-05-21T13:03:00.350"/>
    <p1510:client id="{A280F5EC-7BED-4239-B207-57B564D831AB}" v="89" dt="2025-05-21T09:21:47.907"/>
    <p1510:client id="{B64CF350-BDB6-6425-3968-7BCAACD5F91F}" v="426" dt="2025-05-21T13:56:01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C77D8-6E3B-45FC-9568-BD5820F62537}" type="datetimeFigureOut"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13DBD-318D-4E3E-AAD0-FCF8DA55A3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4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77FF7BD-AC39-A2C0-DA22-B8278165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EBB9EF9-B9FD-3CEC-9BE8-C0813289AF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B78DCD9-AE04-9D4C-F10F-ECB77F267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812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EF8C58-92F4-D78C-A2CC-ED076CD4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DAD4615-1BCC-3C1D-311E-BE2F291B2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A7AB51F-7793-4562-BC17-F8DE2A2CB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668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0AA8A04-D3B0-8E5B-86CB-8D889D276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712F62A-658B-BA06-BF10-372F644738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B698FEF-A39D-5F64-C59A-95758CAB6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71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5016CC4-20DC-C3D7-224E-808C27C2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637881E-1888-89C7-CB9B-1509E3038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CFBA4EF-AC0B-FA22-4D40-B530844B8D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791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BD82A58-4E9A-24A0-7DCE-43675234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90E6557-8CA7-EC45-D60B-6A7D6A4608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0A93A1E-DEB1-7F3F-FF27-B3E6ED0C78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04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0806E93-4CA1-5F29-5B7E-4085065A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F162904-6A28-87D3-FB68-24B806BB1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1CD37B7-8840-AC5C-3D7A-8314E3DEF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5666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1DB3C81-27B7-1342-8856-8CE2DBF3E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18D720E-97DB-B01B-9169-AA4C72124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EC66670-DD8F-00E1-CBF6-6ACAA6594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128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20BD646-AD1D-1A7D-9A94-4B8E83B4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3DDF076-9606-0BD2-E7BB-2920F8DB2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B073A0B-33A1-646E-398F-0744B9F19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963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88F43DB-61EA-C214-604F-6466F9E92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842107F-A0AC-31AB-43BD-AC16358B4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F85DCDA-015F-E152-A616-6DC84B845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97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9CB059F-4724-940D-6201-1F68F599D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57E25A2-4C9A-C758-3E88-EA2B43FDA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843FCBF-4681-DBFC-B031-B73406692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617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5044D46-CC7D-22E2-D329-AAA89535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E6704A7-5A2A-B862-54C5-7DC42486E8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7E3CCF1-9DED-8F5D-E3D5-1CC4BB134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4152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C425183-1734-A161-F256-4B8B7921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DE06C311-EECE-A87D-34B4-AC071780E8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52D9A62-0AE5-5C53-EB10-69FB21089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732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7BB0A89-DB60-F969-9AAB-97FBF862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C9D12FA-DEAB-29F0-F6D2-8D32FA576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E849DA7-301A-8C7F-6B18-3842F002E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44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5/21/2025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75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T1911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/>
              <a:t>21/05/2025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AB7B0BE-41E4-E31C-809B-BA95C336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2E3053A-3910-E29E-D89F-5C5439CF1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C7C117F-DDBC-E74F-2AFD-C005D105BB8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97992AA-508A-FF34-2C4F-BC3663FB20A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435A5C3-B7E9-D0F4-4E44-D10D1C511BE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7B03B81-81F4-6875-D0C1-66E0B7C0816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830D8-C131-6C41-2071-6A9F7848983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3EEF3F-2142-7F2E-7176-73F4DC3D8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75" y="1305504"/>
            <a:ext cx="1162846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/>
            <a:r>
              <a:rPr lang="en-US" b="1" dirty="0">
                <a:latin typeface="Times New Roman"/>
                <a:ea typeface="+mn-lt"/>
                <a:cs typeface="+mn-lt"/>
              </a:rPr>
              <a:t>1.Auto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Type Deduction Issues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auto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may not </a:t>
            </a:r>
            <a:r>
              <a:rPr lang="en-US" dirty="0">
                <a:latin typeface="Times New Roman"/>
                <a:ea typeface="+mn-lt"/>
                <a:cs typeface="+mn-lt"/>
              </a:rPr>
              <a:t>infer the type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you expect, especially with complex </a:t>
            </a:r>
            <a:r>
              <a:rPr lang="en-US" dirty="0">
                <a:latin typeface="Times New Roman"/>
                <a:ea typeface="+mn-lt"/>
                <a:cs typeface="+mn-lt"/>
              </a:rPr>
              <a:t>types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or </a:t>
            </a:r>
            <a:r>
              <a:rPr lang="en-US" dirty="0">
                <a:latin typeface="Times New Roman"/>
                <a:ea typeface="+mn-lt"/>
                <a:cs typeface="+mn-lt"/>
              </a:rPr>
              <a:t>pointers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Use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decltype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explicitly specify the desired type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for </a:t>
            </a:r>
            <a:r>
              <a:rPr lang="en-US" dirty="0">
                <a:latin typeface="Times New Roman"/>
                <a:ea typeface="+mn-lt"/>
                <a:cs typeface="+mn-lt"/>
              </a:rPr>
              <a:t>better control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2.Range-Based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For Loop Modifications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Without using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auto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dirty="0">
                <a:latin typeface="Times New Roman"/>
                <a:ea typeface="+mn-lt"/>
                <a:cs typeface="+mn-lt"/>
              </a:rPr>
              <a:t>, modifications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in a range-based for loop </a:t>
            </a:r>
            <a:r>
              <a:rPr lang="en-US" dirty="0">
                <a:latin typeface="Times New Roman"/>
                <a:ea typeface="+mn-lt"/>
                <a:cs typeface="+mn-lt"/>
              </a:rPr>
              <a:t>affect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only local copies, not the original container.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Use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auto&amp;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to </a:t>
            </a:r>
            <a:r>
              <a:rPr lang="en-US" dirty="0">
                <a:latin typeface="Times New Roman"/>
                <a:ea typeface="+mn-lt"/>
                <a:cs typeface="+mn-lt"/>
              </a:rPr>
              <a:t>ensure modifications affect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the </a:t>
            </a:r>
            <a:r>
              <a:rPr lang="en-US" dirty="0">
                <a:latin typeface="Times New Roman"/>
                <a:ea typeface="+mn-lt"/>
                <a:cs typeface="+mn-lt"/>
              </a:rPr>
              <a:t>actual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elements</a:t>
            </a:r>
            <a:r>
              <a:rPr lang="en-US" dirty="0">
                <a:latin typeface="Times New Roman"/>
                <a:ea typeface="+mn-lt"/>
                <a:cs typeface="+mn-lt"/>
              </a:rPr>
              <a:t> of the container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3.Lambda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Capture Errors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Incorrect </a:t>
            </a:r>
            <a:r>
              <a:rPr lang="en-US" dirty="0">
                <a:latin typeface="Times New Roman"/>
                <a:ea typeface="+mn-lt"/>
                <a:cs typeface="+mn-lt"/>
              </a:rPr>
              <a:t>capture of variables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by value vs. reference can lead to </a:t>
            </a:r>
            <a:r>
              <a:rPr lang="en-US" dirty="0">
                <a:latin typeface="Times New Roman"/>
                <a:ea typeface="+mn-lt"/>
                <a:cs typeface="+mn-lt"/>
              </a:rPr>
              <a:t>unexpected behavior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(e.g., </a:t>
            </a:r>
            <a:r>
              <a:rPr lang="en-US" dirty="0">
                <a:latin typeface="Times New Roman"/>
                <a:ea typeface="+mn-lt"/>
                <a:cs typeface="+mn-lt"/>
              </a:rPr>
              <a:t>value captured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by value </a:t>
            </a:r>
            <a:r>
              <a:rPr lang="en-US" dirty="0">
                <a:latin typeface="Times New Roman"/>
                <a:ea typeface="+mn-lt"/>
                <a:cs typeface="+mn-lt"/>
              </a:rPr>
              <a:t>is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fixed </a:t>
            </a:r>
            <a:r>
              <a:rPr lang="en-US" dirty="0">
                <a:latin typeface="Times New Roman"/>
                <a:ea typeface="+mn-lt"/>
                <a:cs typeface="+mn-lt"/>
              </a:rPr>
              <a:t>when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the </a:t>
            </a:r>
            <a:r>
              <a:rPr lang="en-US" dirty="0">
                <a:latin typeface="Times New Roman"/>
                <a:ea typeface="+mn-lt"/>
                <a:cs typeface="+mn-lt"/>
              </a:rPr>
              <a:t>lambda is created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).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: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Be mindful of </a:t>
            </a:r>
            <a:r>
              <a:rPr lang="en-US" dirty="0">
                <a:latin typeface="Times New Roman"/>
                <a:ea typeface="+mn-lt"/>
                <a:cs typeface="+mn-lt"/>
              </a:rPr>
              <a:t>lambda captures, especially when using references (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dirty="0">
                <a:latin typeface="Times New Roman"/>
                <a:ea typeface="+mn-lt"/>
                <a:cs typeface="+mn-lt"/>
              </a:rPr>
              <a:t>) or values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4.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constexpr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Limitations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constexpr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functions must be evaluated at compile-time, </a:t>
            </a:r>
            <a:r>
              <a:rPr lang="en-US" dirty="0">
                <a:latin typeface="Times New Roman"/>
                <a:ea typeface="+mn-lt"/>
                <a:cs typeface="+mn-lt"/>
              </a:rPr>
              <a:t>which means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non-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constexpr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functions </a:t>
            </a:r>
            <a:r>
              <a:rPr lang="en-US" dirty="0">
                <a:latin typeface="Times New Roman"/>
                <a:ea typeface="+mn-lt"/>
                <a:cs typeface="+mn-lt"/>
              </a:rPr>
              <a:t>cannot be called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inside them.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: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Ensure </a:t>
            </a:r>
            <a:r>
              <a:rPr lang="en-US" dirty="0">
                <a:latin typeface="Times New Roman"/>
                <a:ea typeface="+mn-lt"/>
                <a:cs typeface="+mn-lt"/>
              </a:rPr>
              <a:t>that 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only compile-time constant expressions are used </a:t>
            </a:r>
            <a:r>
              <a:rPr lang="en-US" dirty="0">
                <a:latin typeface="Times New Roman"/>
                <a:ea typeface="+mn-lt"/>
                <a:cs typeface="+mn-lt"/>
              </a:rPr>
              <a:t>inside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constexpr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functions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5.Strongly-Typed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Enum Conversions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Problem</a:t>
            </a:r>
            <a:r>
              <a:rPr lang="en-US" dirty="0">
                <a:solidFill>
                  <a:srgbClr val="C00000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enum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does not allow implicit conversion to integers, which can cause issues in arithmetic or comparisons.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Solution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/>
                <a:ea typeface="+mn-lt"/>
                <a:cs typeface="+mn-lt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Explicitly cast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enum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class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 values to their underlying type using </a:t>
            </a:r>
            <a:r>
              <a:rPr kumimoji="0" lang="en-US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 when needed.</a:t>
            </a:r>
            <a:endParaRPr lang="en-US"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9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1C2B533-FCC1-93DD-A820-65CF7D1D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A91F746F-DC82-E501-4EF3-C69DB5137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Additional Learning Resources / Notes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642ED9B-30D7-42E4-B876-3C5C2D43617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EA1497B-83C4-6F5C-F986-8172CBFAB0B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10977E1-0989-8C0D-3755-C64890B43C6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3D5911A-A9A7-F4F5-6D10-1779952AB7C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E4D71-CD7A-DF30-BE25-184DAB1A20F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7E4EC-F8CF-BFE6-00E2-04A403B99377}"/>
              </a:ext>
            </a:extLst>
          </p:cNvPr>
          <p:cNvSpPr txBox="1"/>
          <p:nvPr/>
        </p:nvSpPr>
        <p:spPr>
          <a:xfrm>
            <a:off x="337790" y="1061884"/>
            <a:ext cx="11137392" cy="2723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u="sng" dirty="0">
                <a:latin typeface="Times New Roman"/>
                <a:ea typeface="+mn-lt"/>
                <a:cs typeface="+mn-lt"/>
              </a:rPr>
              <a:t>Online Tutorials and Articles</a:t>
            </a:r>
            <a:endParaRPr lang="en-US" u="sng" dirty="0">
              <a:effectLst/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u="sng" dirty="0">
                <a:effectLst/>
                <a:latin typeface="Times New Roman"/>
                <a:cs typeface="Times New Roman"/>
              </a:rPr>
              <a:t> </a:t>
            </a:r>
          </a:p>
          <a:p>
            <a:endParaRPr lang="en-US" u="sng" dirty="0">
              <a:latin typeface="Times New Roman"/>
              <a:cs typeface="Times New Roman"/>
            </a:endParaRPr>
          </a:p>
          <a:p>
            <a:endParaRPr lang="en-US" u="sng" dirty="0">
              <a:latin typeface="Times New Roman"/>
              <a:cs typeface="Times New Roman"/>
            </a:endParaRPr>
          </a:p>
          <a:p>
            <a:endParaRPr lang="en-US" u="sng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74307-DD85-83BA-49FC-6981D244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790" y="-631637"/>
            <a:ext cx="28777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Online Tutorials </a:t>
            </a:r>
            <a:endParaRPr lang="en-US" altLang="en-US" dirty="0"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Online Practice Platforms</a:t>
            </a:r>
            <a:endParaRPr lang="en-US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/>
                <a:cs typeface="Times New Roman"/>
              </a:rPr>
              <a:t>You Tube classes</a:t>
            </a:r>
            <a:endParaRPr lang="en-US" altLang="en-US" sz="1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C++ Evolution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21279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C743E42-9832-3B6B-EF11-CCE69C5D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F1ADAE4-AB8B-FDE1-DD1B-5172FBF73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     Q&amp;A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0E86211-A2A7-5D17-57E8-EE1D48912C0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447E4E9-4AC2-EEED-2B07-EC9FF845EBE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ACE1E0C-F59C-8E55-F3CC-9013B28D3B6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CDC5799-9BAF-81E9-E0C3-9344A16A3E5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3861CC-958E-60A2-EFEE-31908E4021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C5CAC-F78F-0A40-2649-8E2E78ECF9E8}"/>
              </a:ext>
            </a:extLst>
          </p:cNvPr>
          <p:cNvSpPr txBox="1"/>
          <p:nvPr/>
        </p:nvSpPr>
        <p:spPr>
          <a:xfrm flipV="1">
            <a:off x="744736" y="5894490"/>
            <a:ext cx="6722994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effectLst/>
              <a:latin typeface="Aptos"/>
              <a:cs typeface="Times New Roman" panose="02020603050405020304" pitchFamily="18" charset="0"/>
            </a:endParaRPr>
          </a:p>
          <a:p>
            <a:endParaRPr lang="en-US" sz="2000" b="1" dirty="0">
              <a:latin typeface="Aptos"/>
              <a:cs typeface="Times New Roman" panose="02020603050405020304" pitchFamily="18" charset="0"/>
            </a:endParaRPr>
          </a:p>
          <a:p>
            <a:endParaRPr lang="en-US" dirty="0">
              <a:latin typeface="-apple-system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FA608E2-A566-696C-BD8F-BE8C4A48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35" y="1007193"/>
            <a:ext cx="109304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What is the difference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auto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and explicit type declarations in C++, and how does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auto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simplify type deduction in complex code?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automatically deduces the type of a variable, reducing verbosity and avoiding type mismatches, especially with complex or templated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2.  How does a range-based for loop in C++ differ from a traditional for loop, and when should you use it for better code readability?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range-based for loop iterates directly over elements of a container, making the code more concise and readable, without manually dealing with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3.  Explain how lambdas in C++ can be used with STL algorithms, and what are the benefits of capturing variables by reference versus by value in a lambda?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Lambdas allow inline function definition, and capturing by reference modifies the original variable, while capturing by value uses a copy of the variable, preserving its original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4.  What are the limitations of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constexpr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in C++ and how does it enable compile-time evaluation? Provide an example where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constexpr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is useful.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constexpr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 must be evaluated at compile-time and can only contain a limited set of operations; it is useful for defining constant values like array sizes.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3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3D46D25-7578-A8BE-930D-015DDFC96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C6E71DF-5E98-0DE6-7BF5-BEA362816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7155"/>
            <a:ext cx="6127559" cy="387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    Plan for Tomorrow</a:t>
            </a:r>
            <a:endParaRPr lang="en" sz="2400" b="1" dirty="0">
              <a:solidFill>
                <a:srgbClr val="C00000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A71F38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B625426-09A1-0122-A603-26DBF421F9D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C752CE7-2DF5-B93A-F58F-F68AB534126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5A0ABCF-1AA4-C8A3-0F2B-391DD5D5B45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9C885F4-8807-1A1A-B060-DF3090261FD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1C044-054D-019D-FB9B-AA588444A06D}"/>
              </a:ext>
            </a:extLst>
          </p:cNvPr>
          <p:cNvSpPr txBox="1"/>
          <p:nvPr/>
        </p:nvSpPr>
        <p:spPr>
          <a:xfrm>
            <a:off x="337790" y="1061884"/>
            <a:ext cx="11137392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NameSpace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Inline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Macros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Type casting</a:t>
            </a:r>
          </a:p>
        </p:txBody>
      </p:sp>
    </p:spTree>
    <p:extLst>
      <p:ext uri="{BB962C8B-B14F-4D97-AF65-F5344CB8AC3E}">
        <p14:creationId xmlns:p14="http://schemas.microsoft.com/office/powerpoint/2010/main" val="357560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9077AC6-824D-5735-669C-02C00D5B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559E4BD-FFAD-07D9-2041-6D0F63AC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7155"/>
            <a:ext cx="6127559" cy="387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Times New Roman"/>
              </a:rPr>
              <a:t>Overview</a:t>
            </a:r>
            <a:endParaRPr lang="en-US" sz="2400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429995C-BED3-0FC5-6C4F-B7DC5E6B0C05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D8FB200-A0B0-596C-88A6-784C5E2828A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5581FD7-376A-FCD4-A42C-C2A7E86ABF44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F9BE4A65-55CF-3A74-EAB7-B184B362AC9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06935-8874-243A-A95E-BFD3E307B39A}"/>
              </a:ext>
            </a:extLst>
          </p:cNvPr>
          <p:cNvSpPr txBox="1"/>
          <p:nvPr/>
        </p:nvSpPr>
        <p:spPr>
          <a:xfrm>
            <a:off x="337790" y="1061884"/>
            <a:ext cx="11137392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latin typeface="Consolas"/>
              </a:rPr>
              <a:t>auto</a:t>
            </a:r>
            <a:r>
              <a:rPr lang="en-US" dirty="0">
                <a:ea typeface="+mn-lt"/>
                <a:cs typeface="+mn-lt"/>
              </a:rPr>
              <a:t> simplifies type declarations but needs careful attention for complex types.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Range-based for loops</a:t>
            </a:r>
            <a:r>
              <a:rPr lang="en-US" dirty="0">
                <a:ea typeface="+mn-lt"/>
                <a:cs typeface="+mn-lt"/>
              </a:rPr>
              <a:t> streamline iteration over collections, but use </a:t>
            </a:r>
            <a:r>
              <a:rPr lang="en-US" dirty="0">
                <a:latin typeface="Consolas"/>
              </a:rPr>
              <a:t>auto&amp;</a:t>
            </a:r>
            <a:r>
              <a:rPr lang="en-US" dirty="0">
                <a:ea typeface="+mn-lt"/>
                <a:cs typeface="+mn-lt"/>
              </a:rPr>
              <a:t> for modifying original elements.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Lambdas</a:t>
            </a:r>
            <a:r>
              <a:rPr lang="en-US" dirty="0">
                <a:ea typeface="+mn-lt"/>
                <a:cs typeface="+mn-lt"/>
              </a:rPr>
              <a:t> offer inline function definitions with powerful capture mechanisms but require careful capture management.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latin typeface="Aptos" panose="020B0004020202020204"/>
            </a:endParaRPr>
          </a:p>
          <a:p>
            <a:pPr>
              <a:buFont typeface="Arial"/>
              <a:buChar char="•"/>
            </a:pPr>
            <a:r>
              <a:rPr lang="en-US" b="1" dirty="0" err="1">
                <a:latin typeface="Consolas"/>
              </a:rPr>
              <a:t>constexpr</a:t>
            </a:r>
            <a:r>
              <a:rPr lang="en-US" dirty="0">
                <a:ea typeface="+mn-lt"/>
                <a:cs typeface="+mn-lt"/>
              </a:rPr>
              <a:t> allows compile-time evaluation but restricts the functions it can use.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Tuples</a:t>
            </a:r>
            <a:r>
              <a:rPr lang="en-US" dirty="0">
                <a:ea typeface="+mn-lt"/>
                <a:cs typeface="+mn-lt"/>
              </a:rPr>
              <a:t> allow storing multiple types in one container, but accessing elements requires extra effort.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Strongly-typed </a:t>
            </a:r>
            <a:r>
              <a:rPr lang="en-US" b="1" dirty="0" err="1">
                <a:ea typeface="+mn-lt"/>
                <a:cs typeface="+mn-lt"/>
              </a:rPr>
              <a:t>enums</a:t>
            </a:r>
            <a:r>
              <a:rPr lang="en-US" b="1" dirty="0">
                <a:ea typeface="+mn-lt"/>
                <a:cs typeface="+mn-lt"/>
              </a:rPr>
              <a:t> (</a:t>
            </a:r>
            <a:r>
              <a:rPr lang="en-US" b="1" dirty="0" err="1">
                <a:latin typeface="Consolas"/>
              </a:rPr>
              <a:t>enum</a:t>
            </a:r>
            <a:r>
              <a:rPr lang="en-US" b="1" dirty="0">
                <a:latin typeface="Consolas"/>
              </a:rPr>
              <a:t> class</a:t>
            </a:r>
            <a:r>
              <a:rPr lang="en-US" b="1" dirty="0">
                <a:ea typeface="+mn-lt"/>
                <a:cs typeface="+mn-lt"/>
              </a:rPr>
              <a:t>)</a:t>
            </a:r>
            <a:r>
              <a:rPr lang="en-US" dirty="0">
                <a:ea typeface="+mn-lt"/>
                <a:cs typeface="+mn-lt"/>
              </a:rPr>
              <a:t> improve type safety and prevent name collisions but require explicit casting for operations.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DE0F9EA-B481-14DD-7BE2-908C2FD2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F54607C-4385-9CE6-4CBD-3640589D2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Topics Covered Today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8EB7124-E461-B04A-857A-74E13008767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8B24D0C-E769-C3BD-C992-A3CC32213D1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58AB289-6B5E-9156-A1F4-2C760E3D2E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94B9E27-99C1-6FA6-8A86-D728178FE4E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C3F06B-8156-590C-2A45-623C4B3F956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8C59F-B024-F30A-F77E-E3409F2A3B39}"/>
              </a:ext>
            </a:extLst>
          </p:cNvPr>
          <p:cNvSpPr txBox="1"/>
          <p:nvPr/>
        </p:nvSpPr>
        <p:spPr>
          <a:xfrm>
            <a:off x="337790" y="1061884"/>
            <a:ext cx="1113739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auto</a:t>
            </a:r>
            <a:endParaRPr lang="en-US"/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range-based for loops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Lambdas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err="1">
                <a:latin typeface="Times New Roman"/>
                <a:cs typeface="Times New Roman"/>
              </a:rPr>
              <a:t>Constexpr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tuples</a:t>
            </a:r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r>
              <a:rPr lang="en-US" dirty="0">
                <a:latin typeface="Times New Roman"/>
                <a:cs typeface="Times New Roman"/>
              </a:rPr>
              <a:t>strongly-typed </a:t>
            </a:r>
            <a:r>
              <a:rPr lang="en-US" err="1">
                <a:latin typeface="Times New Roman"/>
                <a:cs typeface="Times New Roman"/>
              </a:rPr>
              <a:t>enum</a:t>
            </a:r>
            <a:endParaRPr lang="en-US" sz="2000">
              <a:effectLst/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8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92E2889-E093-9D25-6983-63012CB1C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064BCC03-CDEA-50FE-F48E-EB687D719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Topics Covered Today</a:t>
            </a:r>
            <a:endParaRPr lang="en-US" sz="2400" b="1">
              <a:solidFill>
                <a:srgbClr val="C00000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FE068EB-ADD9-2E96-02B7-B297907329F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0E3731D-9D4C-3E6B-E439-9E5F4A16104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D8134C3-2B0A-7BDF-A5E6-CB2961054B9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B0C33A7-4487-27BF-20EE-5AD9C118CD0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D785-2902-598D-D075-D3671A602E9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93CE9-F4A7-3A82-3D8A-B19704DD549D}"/>
              </a:ext>
            </a:extLst>
          </p:cNvPr>
          <p:cNvSpPr txBox="1"/>
          <p:nvPr/>
        </p:nvSpPr>
        <p:spPr>
          <a:xfrm>
            <a:off x="337790" y="1061884"/>
            <a:ext cx="11137392" cy="51768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1.Using </a:t>
            </a:r>
            <a:r>
              <a:rPr lang="en-US" b="1" dirty="0">
                <a:latin typeface="Consolas"/>
                <a:cs typeface="Times New Roman"/>
              </a:rPr>
              <a:t>auto</a:t>
            </a:r>
            <a:r>
              <a:rPr lang="en-US" dirty="0"/>
              <a:t>:</a:t>
            </a:r>
            <a:r>
              <a:rPr lang="en-US" dirty="0">
                <a:latin typeface="Aptos"/>
                <a:cs typeface="Times New Roman"/>
              </a:rPr>
              <a:t> </a:t>
            </a:r>
            <a:r>
              <a:rPr lang="en-US" dirty="0">
                <a:latin typeface="Consolas"/>
                <a:cs typeface="Times New Roman"/>
              </a:rPr>
              <a:t>auto</a:t>
            </a:r>
            <a:r>
              <a:rPr lang="en-US" dirty="0">
                <a:ea typeface="+mn-lt"/>
                <a:cs typeface="+mn-lt"/>
              </a:rPr>
              <a:t> allows the compiler to deduce the type of a variable, simplifying code and reducing redundancy.</a:t>
            </a:r>
            <a:endParaRPr lang="en-US" dirty="0"/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b="1" dirty="0"/>
              <a:t>Range-Based For Loops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 Range-based for loops make iterating over containers easier and more concise, but use </a:t>
            </a:r>
            <a:r>
              <a:rPr lang="en-US" dirty="0">
                <a:latin typeface="Consolas"/>
                <a:cs typeface="Times New Roman"/>
              </a:rPr>
              <a:t>auto&amp;</a:t>
            </a:r>
            <a:r>
              <a:rPr lang="en-US" dirty="0">
                <a:ea typeface="+mn-lt"/>
                <a:cs typeface="+mn-lt"/>
              </a:rPr>
              <a:t> to modify the original elements.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b="1" dirty="0"/>
              <a:t>Lambdas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 Lambdas are anonymous functions that can capture variables from their surrounding scope, and the capture mode (by reference or value) should be carefully chosen.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</a:t>
            </a:r>
            <a:r>
              <a:rPr lang="en-US" b="1" dirty="0" err="1">
                <a:latin typeface="Consolas"/>
                <a:cs typeface="Times New Roman"/>
              </a:rPr>
              <a:t>constexpr</a:t>
            </a:r>
            <a:r>
              <a:rPr lang="en-US" dirty="0"/>
              <a:t>:</a:t>
            </a:r>
            <a:r>
              <a:rPr lang="en-US" dirty="0">
                <a:latin typeface="Aptos"/>
                <a:cs typeface="Times New Roman"/>
              </a:rPr>
              <a:t> </a:t>
            </a:r>
            <a:r>
              <a:rPr lang="en-US" dirty="0">
                <a:latin typeface="Consolas"/>
                <a:cs typeface="Times New Roman"/>
              </a:rPr>
              <a:t>constexpr</a:t>
            </a:r>
            <a:r>
              <a:rPr lang="en-US" dirty="0">
                <a:ea typeface="+mn-lt"/>
                <a:cs typeface="+mn-lt"/>
              </a:rPr>
              <a:t> ensures that a function or variable is evaluated at compile-time, improving performance by avoiding runtime calculation.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5. </a:t>
            </a:r>
            <a:r>
              <a:rPr lang="en-US" b="1" dirty="0"/>
              <a:t>Tuples</a:t>
            </a:r>
            <a:r>
              <a:rPr lang="en-US" dirty="0"/>
              <a:t>:</a:t>
            </a:r>
            <a:r>
              <a:rPr lang="en-US" dirty="0">
                <a:ea typeface="+mn-lt"/>
                <a:cs typeface="+mn-lt"/>
              </a:rPr>
              <a:t> Tuples allow you to store multiple different types of values together in a single container, accessible using </a:t>
            </a:r>
            <a:r>
              <a:rPr lang="en-US" dirty="0">
                <a:latin typeface="Consolas"/>
                <a:cs typeface="Times New Roman"/>
              </a:rPr>
              <a:t>std::get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  <a:p>
            <a:r>
              <a:rPr lang="en-US" dirty="0"/>
              <a:t>6. </a:t>
            </a:r>
            <a:r>
              <a:rPr lang="en-US" b="1" dirty="0"/>
              <a:t>Strongly-Typed Enum (</a:t>
            </a:r>
            <a:r>
              <a:rPr lang="en-US" b="1" dirty="0" err="1">
                <a:latin typeface="Consolas"/>
                <a:cs typeface="Times New Roman"/>
              </a:rPr>
              <a:t>enum</a:t>
            </a:r>
            <a:r>
              <a:rPr lang="en-US" b="1" dirty="0">
                <a:latin typeface="Consolas"/>
                <a:cs typeface="Times New Roman"/>
              </a:rPr>
              <a:t> class</a:t>
            </a:r>
            <a:r>
              <a:rPr lang="en-US" b="1" dirty="0"/>
              <a:t>)</a:t>
            </a:r>
            <a:r>
              <a:rPr lang="en-US" dirty="0"/>
              <a:t>:</a:t>
            </a:r>
            <a:r>
              <a:rPr lang="en-US" dirty="0">
                <a:latin typeface="Aptos"/>
              </a:rPr>
              <a:t> </a:t>
            </a:r>
            <a:r>
              <a:rPr lang="en-US" dirty="0">
                <a:latin typeface="Consolas"/>
              </a:rPr>
              <a:t>enum class</a:t>
            </a:r>
            <a:r>
              <a:rPr lang="en-US" dirty="0">
                <a:ea typeface="+mn-lt"/>
                <a:cs typeface="+mn-lt"/>
              </a:rPr>
              <a:t> provides a scoped, type-safe enumeration that avoids implicit conversions to integers, requiring explicit casting when needed.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20B0604020202020204" pitchFamily="34" charset="0"/>
              <a:buChar char="ü"/>
            </a:pPr>
            <a:endParaRPr lang="en-US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56158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02923FF-8CC2-6A69-405C-EB521E74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6DDB5ED-F449-232C-5476-FC1F71A25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8496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+mj-lt"/>
                <a:cs typeface="+mj-lt"/>
              </a:rPr>
              <a:t>Using Auto in C++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265ADB3-D2AF-E735-C305-EFCB0794F18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F397D9F-BC93-3240-4585-BD1FC1C7958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C5A88E5-5B2A-0964-1F9E-E048FCDFD98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C6FC514-7225-90CC-825B-8E1402E45DE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1937B-77FC-9223-357F-F6960EA1FCA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8A01C-8A25-D664-34B5-92B785B2995B}"/>
              </a:ext>
            </a:extLst>
          </p:cNvPr>
          <p:cNvSpPr txBox="1"/>
          <p:nvPr/>
        </p:nvSpPr>
        <p:spPr>
          <a:xfrm>
            <a:off x="150445" y="758963"/>
            <a:ext cx="11137392" cy="13388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Auto: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41B87F-1675-FD5A-A9D2-1BEC192F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21" y="1182937"/>
            <a:ext cx="118899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 C++, the </a:t>
            </a:r>
            <a:r>
              <a:rPr lang="en-US" dirty="0">
                <a:latin typeface="Consolas"/>
                <a:cs typeface="Times New Roman"/>
              </a:rPr>
              <a:t>auto</a:t>
            </a:r>
            <a:r>
              <a:rPr lang="en-US" dirty="0">
                <a:ea typeface="+mn-lt"/>
                <a:cs typeface="+mn-lt"/>
              </a:rPr>
              <a:t> keyword tells the </a:t>
            </a:r>
            <a:r>
              <a:rPr lang="en-US" b="1" dirty="0">
                <a:ea typeface="+mn-lt"/>
                <a:cs typeface="+mn-lt"/>
              </a:rPr>
              <a:t>compiler to automatically deduce the type</a:t>
            </a:r>
            <a:r>
              <a:rPr lang="en-US" dirty="0">
                <a:ea typeface="+mn-lt"/>
                <a:cs typeface="+mn-lt"/>
              </a:rPr>
              <a:t> of a variable from its </a:t>
            </a:r>
            <a:r>
              <a:rPr lang="en-US" b="1" dirty="0">
                <a:ea typeface="+mn-lt"/>
                <a:cs typeface="+mn-lt"/>
              </a:rPr>
              <a:t>initializer </a:t>
            </a:r>
            <a:r>
              <a:rPr lang="en-US" b="1" dirty="0" err="1">
                <a:ea typeface="+mn-lt"/>
                <a:cs typeface="+mn-lt"/>
              </a:rPr>
              <a:t>expression</a:t>
            </a:r>
            <a:r>
              <a:rPr lang="en-US" dirty="0" err="1">
                <a:ea typeface="+mn-lt"/>
                <a:cs typeface="+mn-lt"/>
              </a:rPr>
              <a:t>.Used</a:t>
            </a:r>
            <a:r>
              <a:rPr lang="en-US" dirty="0">
                <a:ea typeface="+mn-lt"/>
                <a:cs typeface="+mn-lt"/>
              </a:rPr>
              <a:t> for the data type is </a:t>
            </a:r>
            <a:r>
              <a:rPr lang="en-US" b="1" dirty="0">
                <a:ea typeface="+mn-lt"/>
                <a:cs typeface="+mn-lt"/>
              </a:rPr>
              <a:t>complex</a:t>
            </a:r>
            <a:r>
              <a:rPr lang="en-US" dirty="0">
                <a:ea typeface="+mn-lt"/>
                <a:cs typeface="+mn-lt"/>
              </a:rPr>
              <a:t> or </a:t>
            </a:r>
            <a:r>
              <a:rPr lang="en-US" b="1" dirty="0" err="1">
                <a:ea typeface="+mn-lt"/>
                <a:cs typeface="+mn-lt"/>
              </a:rPr>
              <a:t>verbose.</a:t>
            </a:r>
            <a:r>
              <a:rPr lang="en-US" dirty="0" err="1">
                <a:ea typeface="+mn-lt"/>
                <a:cs typeface="+mn-lt"/>
              </a:rPr>
              <a:t>You</a:t>
            </a:r>
            <a:r>
              <a:rPr lang="en-US" dirty="0">
                <a:ea typeface="+mn-lt"/>
                <a:cs typeface="+mn-lt"/>
              </a:rPr>
              <a:t> want </a:t>
            </a:r>
            <a:r>
              <a:rPr lang="en-US" b="1" dirty="0">
                <a:ea typeface="+mn-lt"/>
                <a:cs typeface="+mn-lt"/>
              </a:rPr>
              <a:t>cleaner and more readable</a:t>
            </a:r>
            <a:r>
              <a:rPr lang="en-US" dirty="0">
                <a:ea typeface="+mn-lt"/>
                <a:cs typeface="+mn-lt"/>
              </a:rPr>
              <a:t> code</a:t>
            </a:r>
            <a:endParaRPr lang="en-US" dirty="0"/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5E5CD-6A0F-44D3-21E5-63B177F3F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39" y="2282598"/>
            <a:ext cx="98869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230F5EE-062A-2325-F952-36B958EA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338AA94-7585-61A5-72CD-5DE46CB33F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Range-based for loops</a:t>
            </a:r>
            <a:endParaRPr lang="en-US"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A7C761C-A547-F511-89C6-1EC87244105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672449F-2A8D-7F88-7918-723126C6660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81DD48D4-0C6A-55A2-96B2-6BD838009E5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C8F77C1-DC77-ECFA-5998-6CA7CC6B2E0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8DBD7-5E98-7D68-B7B1-A7B0880BDA6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474B0-22FB-7B99-9E97-C02F70D61736}"/>
              </a:ext>
            </a:extLst>
          </p:cNvPr>
          <p:cNvSpPr txBox="1"/>
          <p:nvPr/>
        </p:nvSpPr>
        <p:spPr>
          <a:xfrm>
            <a:off x="417303" y="916758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range-based for loop</a:t>
            </a:r>
            <a:r>
              <a:rPr lang="en-US" dirty="0">
                <a:ea typeface="+mn-lt"/>
                <a:cs typeface="+mn-lt"/>
              </a:rPr>
              <a:t> is a modern and concise way to loop through each element in a container (like arrays, vectors, sets, etc.) </a:t>
            </a:r>
            <a:r>
              <a:rPr lang="en-US" b="1" dirty="0">
                <a:ea typeface="+mn-lt"/>
                <a:cs typeface="+mn-lt"/>
              </a:rPr>
              <a:t>without writing traditional loops with counters or iterators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It automatically handles the iteration, making the code cleaner, safer, and easier to read.</a:t>
            </a:r>
          </a:p>
        </p:txBody>
      </p:sp>
      <p:pic>
        <p:nvPicPr>
          <p:cNvPr id="3" name="Picture 2" descr="A dark blue background with a black strip&#10;&#10;AI-generated content may be incorrect.">
            <a:extLst>
              <a:ext uri="{FF2B5EF4-FFF2-40B4-BE49-F238E27FC236}">
                <a16:creationId xmlns:a16="http://schemas.microsoft.com/office/drawing/2014/main" id="{434A8B00-A2FF-FD80-E2BF-A66A6FAA6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432" y="2065564"/>
            <a:ext cx="9086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6F39FC2-F904-EFE5-8D57-A5A88356B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348089F-097A-ABEB-4DD8-9E4F5D59A9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Lambdas</a:t>
            </a:r>
            <a:br>
              <a:rPr lang="en-US" sz="1050" dirty="0"/>
            </a:b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5256C11-AB2B-C467-8922-F397F38AED1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1DF62E1-DCA2-F16E-0EFF-356CA787575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3F83885-C027-ED26-BF82-493863F0DEA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5669D4E-7F06-E65F-F151-955519315EF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B0CBA-B5DE-F673-84EF-6FDE586C0674}"/>
              </a:ext>
            </a:extLst>
          </p:cNvPr>
          <p:cNvSpPr txBox="1"/>
          <p:nvPr/>
        </p:nvSpPr>
        <p:spPr>
          <a:xfrm>
            <a:off x="333197" y="1067869"/>
            <a:ext cx="113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Lambdas are anonymous functions (closures) that can be defined inline and passed around as arguments or returned from other functions. They’re often used for short operations, like in algorithms.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D9ADA-7602-BD20-87FF-C28FE8E0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79" y="2166030"/>
            <a:ext cx="97917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AEC5993-BC70-D34D-E70A-FFE4E1B52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A51F800-A9F2-1F1C-92D1-10C8C919D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236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0000"/>
              </a:lnSpc>
              <a:spcAft>
                <a:spcPct val="0"/>
              </a:spcAft>
            </a:pPr>
            <a:br>
              <a:rPr lang="en-US" sz="2000" dirty="0">
                <a:solidFill>
                  <a:srgbClr val="FF0000"/>
                </a:solidFill>
              </a:rPr>
            </a:br>
            <a:endParaRPr lang="en-US"/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sz="2400" b="1" err="1">
                <a:solidFill>
                  <a:srgbClr val="FF0000"/>
                </a:solidFill>
                <a:latin typeface="Times New Roman"/>
                <a:cs typeface="Times New Roman"/>
              </a:rPr>
              <a:t>Constexpr</a:t>
            </a:r>
            <a:br>
              <a:rPr lang="en-US" sz="1050" dirty="0"/>
            </a:br>
            <a:endParaRPr lang="en-US" sz="2400" b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9518053-3130-E852-6706-29AEDBBE6E33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FF149475-3E4E-6D4E-A372-76BF9CE2119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42138B5-D5CC-9A04-0C23-2503C308BC5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2572E6A-8E43-77A2-6960-3A674FC9D70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8A5869-13E2-7334-A7D9-7BCFA747BE63}"/>
              </a:ext>
            </a:extLst>
          </p:cNvPr>
          <p:cNvSpPr txBox="1"/>
          <p:nvPr/>
        </p:nvSpPr>
        <p:spPr>
          <a:xfrm>
            <a:off x="333197" y="1067869"/>
            <a:ext cx="1130552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dirty="0" err="1">
                <a:latin typeface="Times New Roman"/>
                <a:cs typeface="Times New Roman"/>
              </a:rPr>
              <a:t>constexpr</a:t>
            </a:r>
            <a:r>
              <a:rPr lang="en-US" dirty="0">
                <a:latin typeface="Times New Roman"/>
                <a:cs typeface="Times New Roman"/>
              </a:rPr>
              <a:t> keyword was introduced in </a:t>
            </a:r>
            <a:r>
              <a:rPr lang="en-US" b="1" dirty="0">
                <a:latin typeface="Times New Roman"/>
                <a:cs typeface="Times New Roman"/>
              </a:rPr>
              <a:t>C++11</a:t>
            </a:r>
            <a:r>
              <a:rPr lang="en-US" dirty="0">
                <a:latin typeface="Times New Roman"/>
                <a:cs typeface="Times New Roman"/>
              </a:rPr>
              <a:t> and specifies that a function or variable can be evaluated at </a:t>
            </a:r>
            <a:r>
              <a:rPr lang="en-US" b="1" dirty="0">
                <a:latin typeface="Times New Roman"/>
                <a:cs typeface="Times New Roman"/>
              </a:rPr>
              <a:t>compile-time</a:t>
            </a:r>
            <a:r>
              <a:rPr lang="en-US" dirty="0">
                <a:latin typeface="Times New Roman"/>
                <a:cs typeface="Times New Roman"/>
              </a:rPr>
              <a:t>. This means the </a:t>
            </a:r>
            <a:r>
              <a:rPr lang="en-US" b="1" dirty="0">
                <a:latin typeface="Times New Roman"/>
                <a:cs typeface="Times New Roman"/>
              </a:rPr>
              <a:t>value of the variable or the result of the function call will be computed while compiling the code</a:t>
            </a:r>
            <a:r>
              <a:rPr lang="en-US" dirty="0">
                <a:latin typeface="Times New Roman"/>
                <a:cs typeface="Times New Roman"/>
              </a:rPr>
              <a:t>, rather than at runtime. This can lead to significant performance improvements because values that would normally need to be computed during program execution are instead calculated at compile-time.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4104273-498E-F864-D277-18FBBC9A3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546" y="2539093"/>
            <a:ext cx="9925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90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A8FC2E2-4D3A-5AAF-A263-B309B25F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826350D-78A1-6421-63DD-83C59E142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 </a:t>
            </a:r>
            <a:b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</a:b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3918E0A-A585-82A2-480E-32FE1D7C5B8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409EB2D-4EC0-E9D3-51E0-C9E83157525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A36F5E9-9F49-0367-F0FA-98BDAC63C8F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57C4251D-F3A6-4956-2B89-8758D327115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36A4-9AAE-5362-952D-5D759FC1477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9CE4C-47C2-5997-5501-3A9FBEAAF422}"/>
              </a:ext>
            </a:extLst>
          </p:cNvPr>
          <p:cNvSpPr txBox="1"/>
          <p:nvPr/>
        </p:nvSpPr>
        <p:spPr>
          <a:xfrm>
            <a:off x="233805" y="866997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tuple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fixed-size collection</a:t>
            </a:r>
            <a:r>
              <a:rPr lang="en-US" dirty="0">
                <a:ea typeface="+mn-lt"/>
                <a:cs typeface="+mn-lt"/>
              </a:rPr>
              <a:t> of elements, where each element can have a </a:t>
            </a:r>
            <a:r>
              <a:rPr lang="en-US" b="1" dirty="0">
                <a:ea typeface="+mn-lt"/>
                <a:cs typeface="+mn-lt"/>
              </a:rPr>
              <a:t>different data type</a:t>
            </a:r>
            <a:r>
              <a:rPr lang="en-US" dirty="0">
                <a:ea typeface="+mn-lt"/>
                <a:cs typeface="+mn-lt"/>
              </a:rPr>
              <a:t>. Unlike arrays or vectors, which are collections of elements of the </a:t>
            </a:r>
            <a:r>
              <a:rPr lang="en-US" b="1" dirty="0">
                <a:ea typeface="+mn-lt"/>
                <a:cs typeface="+mn-lt"/>
              </a:rPr>
              <a:t>same type</a:t>
            </a:r>
            <a:r>
              <a:rPr lang="en-US" dirty="0">
                <a:ea typeface="+mn-lt"/>
                <a:cs typeface="+mn-lt"/>
              </a:rPr>
              <a:t>, a tuple can store values of various types in a single object.</a:t>
            </a:r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943CDF94-8221-525C-F288-29419ABB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93" y="2262188"/>
            <a:ext cx="8801100" cy="315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5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7597A0B-3F86-6B3A-7A01-7A452EFF3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A81D1C3D-C031-0A13-4AA0-4D874C68C9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b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  <a:t> </a:t>
            </a:r>
            <a:br>
              <a:rPr lang="en-US" sz="2400" b="1" dirty="0">
                <a:solidFill>
                  <a:srgbClr val="C00000"/>
                </a:solidFill>
                <a:latin typeface="Times New Roman"/>
                <a:ea typeface="+mj-lt"/>
                <a:cs typeface="+mj-lt"/>
              </a:rPr>
            </a:br>
            <a:r>
              <a:rPr lang="en-US" sz="2400" dirty="0">
                <a:solidFill>
                  <a:srgbClr val="FF0000"/>
                </a:solidFill>
                <a:latin typeface="Times New Roman"/>
                <a:ea typeface="+mj-lt"/>
                <a:cs typeface="Times New Roman"/>
              </a:rPr>
              <a:t>Strongly-Typed </a:t>
            </a:r>
            <a:r>
              <a:rPr lang="en-US" sz="2400" err="1">
                <a:solidFill>
                  <a:srgbClr val="FF0000"/>
                </a:solidFill>
                <a:latin typeface="Times New Roman"/>
                <a:cs typeface="Times New Roman"/>
              </a:rPr>
              <a:t>enum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2C526E5-C22C-9417-B62C-15CE73711D9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83A0439-8FF3-7313-DA9E-BEF9CCBC129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1754553-70B6-ED8E-33AD-3D603F2F5AB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6B2189E-ABA7-D4DC-6BA6-66793B35887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E5D5E-F207-7FA8-700E-FD8FB2A5F0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71433-9891-C4C2-C25E-FE217E901C48}"/>
              </a:ext>
            </a:extLst>
          </p:cNvPr>
          <p:cNvSpPr txBox="1"/>
          <p:nvPr/>
        </p:nvSpPr>
        <p:spPr>
          <a:xfrm>
            <a:off x="233805" y="866997"/>
            <a:ext cx="11137392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Times New Roman"/>
              </a:rPr>
              <a:t>In traditional C++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enums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the values of an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enum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are essentially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integers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by default. This means they can be implicitly converted to other integer types (e.g., int, char), which can lead to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bugs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or unintended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behavior.To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address this,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strongly-typed </a:t>
            </a:r>
            <a:r>
              <a:rPr lang="en-US" b="1" dirty="0" err="1">
                <a:latin typeface="Times New Roman"/>
                <a:ea typeface="+mn-lt"/>
                <a:cs typeface="Times New Roman"/>
              </a:rPr>
              <a:t>enums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or </a:t>
            </a:r>
            <a:r>
              <a:rPr lang="en-US" b="1" dirty="0" err="1">
                <a:latin typeface="Times New Roman"/>
                <a:ea typeface="+mn-lt"/>
                <a:cs typeface="Times New Roman"/>
              </a:rPr>
              <a:t>enum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 classes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were introduced in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C++11</a:t>
            </a:r>
            <a:r>
              <a:rPr lang="en-US" dirty="0">
                <a:latin typeface="Times New Roman"/>
                <a:ea typeface="+mn-lt"/>
                <a:cs typeface="Times New Roman"/>
              </a:rPr>
              <a:t>. These provide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better type safety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prevent implicit conversions, and make your code more </a:t>
            </a:r>
            <a:r>
              <a:rPr lang="en-US" b="1" dirty="0">
                <a:latin typeface="Times New Roman"/>
                <a:ea typeface="+mn-lt"/>
                <a:cs typeface="Times New Roman"/>
              </a:rPr>
              <a:t>robust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253FBA2-C669-F095-DF23-C667BA0D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80" y="2101850"/>
            <a:ext cx="10144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734</Words>
  <Application>Microsoft Office PowerPoint</Application>
  <PresentationFormat>Widescreen</PresentationFormat>
  <Paragraphs>85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Topics Covered Today</vt:lpstr>
      <vt:lpstr>Topics Covered Today</vt:lpstr>
      <vt:lpstr>Using Auto in C++</vt:lpstr>
      <vt:lpstr>Range-based for loops</vt:lpstr>
      <vt:lpstr> Lambdas </vt:lpstr>
      <vt:lpstr>  Constexpr </vt:lpstr>
      <vt:lpstr>   Tuples </vt:lpstr>
      <vt:lpstr>   Strongly-Typed enum: </vt:lpstr>
      <vt:lpstr>Challenges / Debugging Experience</vt:lpstr>
      <vt:lpstr>Additional Learning Resources / Notes</vt:lpstr>
      <vt:lpstr>     Q&amp;A</vt:lpstr>
      <vt:lpstr>      Plan for Tomorrow </vt:lpstr>
      <vt:lpstr>   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Poojitha Mungi</cp:lastModifiedBy>
  <cp:revision>499</cp:revision>
  <dcterms:created xsi:type="dcterms:W3CDTF">2013-07-15T20:26:40Z</dcterms:created>
  <dcterms:modified xsi:type="dcterms:W3CDTF">2025-05-21T13:56:46Z</dcterms:modified>
</cp:coreProperties>
</file>