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714" r:id="rId2"/>
    <p:sldId id="720" r:id="rId3"/>
    <p:sldId id="737" r:id="rId4"/>
    <p:sldId id="738" r:id="rId5"/>
    <p:sldId id="739" r:id="rId6"/>
    <p:sldId id="749" r:id="rId7"/>
    <p:sldId id="740" r:id="rId8"/>
    <p:sldId id="741" r:id="rId9"/>
    <p:sldId id="742" r:id="rId10"/>
    <p:sldId id="743" r:id="rId11"/>
    <p:sldId id="744" r:id="rId12"/>
    <p:sldId id="745" r:id="rId13"/>
    <p:sldId id="736" r:id="rId14"/>
    <p:sldId id="750" r:id="rId15"/>
    <p:sldId id="747" r:id="rId16"/>
    <p:sldId id="748" r:id="rId17"/>
    <p:sldId id="71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67BBD-C003-8807-FECE-F1705DF547D3}" v="353" dt="2025-06-13T09:53:59.675"/>
    <p1510:client id="{C19E8AE8-5A38-A064-33C2-345D0E1E167B}" v="1297" dt="2025-06-13T06:56:52.4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988" y="9101240"/>
            <a:ext cx="7786025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A58B-CAF3-4E32-85F3-137EA002F635}" type="datetimeFigureOut">
              <a:rPr lang="en-US" altLang="en-US"/>
              <a:pPr>
                <a:defRPr/>
              </a:pPr>
              <a:t>6/13/2025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1880-5F44-44C6-8DA0-FBD0EF085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731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233151" y="6426200"/>
            <a:ext cx="508000" cy="36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35CE8F52-651D-4239-8B00-C59ADA65524D}" type="slidenum">
              <a:rPr lang="en-US" altLang="en-US" sz="1200" smtClean="0">
                <a:solidFill>
                  <a:srgbClr val="D9D9D9"/>
                </a:solidFill>
                <a:latin typeface="Segoe UI Bold" panose="020B0802040204020203" pitchFamily="34" charset="0"/>
                <a:ea typeface="Open Sans bold" pitchFamily="34" charset="0"/>
                <a:cs typeface="Segoe UI Bold" panose="020B0802040204020203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200">
              <a:solidFill>
                <a:srgbClr val="D9D9D9"/>
              </a:solidFill>
              <a:latin typeface="Segoe UI Bold" panose="020B0802040204020203" pitchFamily="34" charset="0"/>
              <a:ea typeface="Open Sans bold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11696700" y="6521451"/>
            <a:ext cx="86784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 rot="10800000">
            <a:off x="11190818" y="6521451"/>
            <a:ext cx="88900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3" name="Picture 3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9E6F4A3-0DE8-4463-BEC9-2F53A78451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00" y="160867"/>
            <a:ext cx="323083" cy="32308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E2ABB8-41EA-41DA-B29B-8DCD08E8EDCE}"/>
              </a:ext>
            </a:extLst>
          </p:cNvPr>
          <p:cNvCxnSpPr>
            <a:cxnSpLocks/>
          </p:cNvCxnSpPr>
          <p:nvPr userDrawn="1"/>
        </p:nvCxnSpPr>
        <p:spPr>
          <a:xfrm>
            <a:off x="0" y="6424536"/>
            <a:ext cx="12170453" cy="555"/>
          </a:xfrm>
          <a:prstGeom prst="line">
            <a:avLst/>
          </a:prstGeom>
          <a:ln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35" descr="A close up of a sign&#10;&#10;Description generated with high confidence">
            <a:extLst>
              <a:ext uri="{FF2B5EF4-FFF2-40B4-BE49-F238E27FC236}">
                <a16:creationId xmlns:a16="http://schemas.microsoft.com/office/drawing/2014/main" id="{35835365-7027-4624-B99D-26F557A853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3" y="6461818"/>
            <a:ext cx="1479028" cy="33056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9583CE-4A8A-4E08-99C6-60151723EBFE}"/>
              </a:ext>
            </a:extLst>
          </p:cNvPr>
          <p:cNvCxnSpPr/>
          <p:nvPr userDrawn="1"/>
        </p:nvCxnSpPr>
        <p:spPr>
          <a:xfrm>
            <a:off x="0" y="729521"/>
            <a:ext cx="12192000" cy="0"/>
          </a:xfrm>
          <a:prstGeom prst="line">
            <a:avLst/>
          </a:prstGeom>
          <a:ln w="19050"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6B14-B25C-4724-A013-55E8341254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1020762"/>
            <a:ext cx="11322051" cy="503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5DD62D-C40D-43A2-BC4E-9BE03038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66740"/>
            <a:ext cx="11138025" cy="5265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2391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320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3D611B-43CF-4ECA-9D0D-19F588D40824}" type="datetime1">
              <a:rPr 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6/13/2025</a:t>
            </a:fld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A43EE-205B-437B-9471-1CC0D5CC9AF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BE4E7C3-42EA-4148-B083-9A65F1012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213" y="196729"/>
            <a:ext cx="323083" cy="242312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4E1F52-3FE3-D842-A17D-580FE5C7B711}"/>
              </a:ext>
            </a:extLst>
          </p:cNvPr>
          <p:cNvCxnSpPr>
            <a:cxnSpLocks/>
          </p:cNvCxnSpPr>
          <p:nvPr userDrawn="1"/>
        </p:nvCxnSpPr>
        <p:spPr>
          <a:xfrm>
            <a:off x="21547" y="635769"/>
            <a:ext cx="12170453" cy="4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675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algorithm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C99708-0F37-48D5-9138-5D954309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76" y="5996066"/>
            <a:ext cx="2315624" cy="845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58B467-90E8-DD95-6910-9051E3E924BE}"/>
              </a:ext>
            </a:extLst>
          </p:cNvPr>
          <p:cNvGrpSpPr/>
          <p:nvPr/>
        </p:nvGrpSpPr>
        <p:grpSpPr>
          <a:xfrm>
            <a:off x="609600" y="865363"/>
            <a:ext cx="4777307" cy="5992637"/>
            <a:chOff x="457198" y="411475"/>
            <a:chExt cx="4305240" cy="5400478"/>
          </a:xfrm>
        </p:grpSpPr>
        <p:sp>
          <p:nvSpPr>
            <p:cNvPr id="3" name="Google Shape;55;p15">
              <a:extLst>
                <a:ext uri="{FF2B5EF4-FFF2-40B4-BE49-F238E27FC236}">
                  <a16:creationId xmlns:a16="http://schemas.microsoft.com/office/drawing/2014/main" id="{734F926A-081C-1A7C-FB51-541AADBF0EC6}"/>
                </a:ext>
              </a:extLst>
            </p:cNvPr>
            <p:cNvSpPr/>
            <p:nvPr/>
          </p:nvSpPr>
          <p:spPr>
            <a:xfrm>
              <a:off x="457198" y="411475"/>
              <a:ext cx="4305240" cy="5400478"/>
            </a:xfrm>
            <a:custGeom>
              <a:avLst/>
              <a:gdLst/>
              <a:ahLst/>
              <a:cxnLst/>
              <a:rect l="l" t="t" r="r" b="b"/>
              <a:pathLst>
                <a:path w="68405" h="85807" extrusionOk="0">
                  <a:moveTo>
                    <a:pt x="0" y="11543"/>
                  </a:moveTo>
                  <a:lnTo>
                    <a:pt x="0" y="85807"/>
                  </a:lnTo>
                  <a:lnTo>
                    <a:pt x="68405" y="85807"/>
                  </a:lnTo>
                  <a:lnTo>
                    <a:pt x="68405" y="0"/>
                  </a:lnTo>
                  <a:lnTo>
                    <a:pt x="11566" y="1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58;p15">
              <a:extLst>
                <a:ext uri="{FF2B5EF4-FFF2-40B4-BE49-F238E27FC236}">
                  <a16:creationId xmlns:a16="http://schemas.microsoft.com/office/drawing/2014/main" id="{1797132C-7721-2564-E354-A9D9F5887778}"/>
                </a:ext>
              </a:extLst>
            </p:cNvPr>
            <p:cNvSpPr/>
            <p:nvPr/>
          </p:nvSpPr>
          <p:spPr>
            <a:xfrm>
              <a:off x="457198" y="411475"/>
              <a:ext cx="726493" cy="726493"/>
            </a:xfrm>
            <a:custGeom>
              <a:avLst/>
              <a:gdLst/>
              <a:ahLst/>
              <a:cxnLst/>
              <a:rect l="l" t="t" r="r" b="b"/>
              <a:pathLst>
                <a:path w="11367" h="11367" extrusionOk="0">
                  <a:moveTo>
                    <a:pt x="0" y="11367"/>
                  </a:moveTo>
                  <a:lnTo>
                    <a:pt x="11367" y="0"/>
                  </a:lnTo>
                  <a:lnTo>
                    <a:pt x="11367" y="1136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71438" dist="19050" dir="2640000" algn="bl" rotWithShape="0">
                <a:srgbClr val="000000">
                  <a:alpha val="2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Google Shape;57;p15">
            <a:extLst>
              <a:ext uri="{FF2B5EF4-FFF2-40B4-BE49-F238E27FC236}">
                <a16:creationId xmlns:a16="http://schemas.microsoft.com/office/drawing/2014/main" id="{F7611543-87E3-D976-0808-F9813B89A625}"/>
              </a:ext>
            </a:extLst>
          </p:cNvPr>
          <p:cNvSpPr txBox="1">
            <a:spLocks/>
          </p:cNvSpPr>
          <p:nvPr/>
        </p:nvSpPr>
        <p:spPr>
          <a:xfrm>
            <a:off x="5812566" y="1899044"/>
            <a:ext cx="6026946" cy="3193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b="1" dirty="0">
                <a:solidFill>
                  <a:srgbClr val="992E3A"/>
                </a:solidFill>
                <a:latin typeface="Times New Roman"/>
                <a:ea typeface="+mj-lt"/>
                <a:cs typeface="+mj-lt"/>
                <a:sym typeface="Fira Sans Condensed SemiBold"/>
              </a:rPr>
              <a:t>T1911</a:t>
            </a:r>
            <a:endParaRPr lang="en-US" dirty="0">
              <a:solidFill>
                <a:srgbClr val="000000"/>
              </a:solidFill>
              <a:latin typeface="Aptos Display" panose="020F0302020204030204"/>
              <a:ea typeface="+mj-lt"/>
              <a:cs typeface="+mj-lt"/>
              <a:sym typeface="Fira Sans Condensed SemiBold"/>
            </a:endParaRPr>
          </a:p>
          <a:p>
            <a:pPr algn="r"/>
            <a:r>
              <a:rPr lang="en-US" sz="6000" dirty="0">
                <a:solidFill>
                  <a:srgbClr val="676767"/>
                </a:solidFill>
                <a:latin typeface="Aptos Display"/>
                <a:ea typeface="+mj-lt"/>
                <a:cs typeface="+mj-lt"/>
                <a:sym typeface="Fira Sans Condensed SemiBold"/>
              </a:rPr>
              <a:t>Introduction</a:t>
            </a:r>
            <a:r>
              <a:rPr lang="en-US" sz="6000" dirty="0">
                <a:solidFill>
                  <a:srgbClr val="676767"/>
                </a:solidFill>
                <a:ea typeface="+mj-lt"/>
                <a:cs typeface="+mj-lt"/>
                <a:sym typeface="Fira Sans Condensed SemiBold"/>
              </a:rPr>
              <a:t> to Algorithms &amp; Big O</a:t>
            </a:r>
            <a:endParaRPr lang="en-US"/>
          </a:p>
          <a:p>
            <a:pPr algn="r"/>
            <a:endParaRPr lang="en-US" sz="6000" b="1">
              <a:solidFill>
                <a:schemeClr val="bg2">
                  <a:lumMod val="50000"/>
                </a:schemeClr>
              </a:solidFill>
              <a:latin typeface="Times New Roman"/>
              <a:ea typeface="Fira Sans Condensed SemiBold"/>
              <a:cs typeface="Times New Roman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2420A8-32F9-C09A-FA4D-F1F28DFD6EBF}"/>
              </a:ext>
            </a:extLst>
          </p:cNvPr>
          <p:cNvGrpSpPr/>
          <p:nvPr/>
        </p:nvGrpSpPr>
        <p:grpSpPr>
          <a:xfrm>
            <a:off x="1302541" y="1832138"/>
            <a:ext cx="3391423" cy="3445295"/>
            <a:chOff x="1302541" y="1832138"/>
            <a:chExt cx="3391423" cy="34452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2DF67-22A1-A81C-2873-E92A531EDD27}"/>
                </a:ext>
              </a:extLst>
            </p:cNvPr>
            <p:cNvSpPr/>
            <p:nvPr/>
          </p:nvSpPr>
          <p:spPr>
            <a:xfrm>
              <a:off x="1302541" y="4908101"/>
              <a:ext cx="33914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>
                  <a:ln w="10160">
                    <a:noFill/>
                    <a:prstDash val="solid"/>
                  </a:ln>
                  <a:solidFill>
                    <a:srgbClr val="676767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Quest Global Company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5694BC-4362-C788-AB73-5824DB37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36040" y="1832138"/>
              <a:ext cx="2924426" cy="292442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9A2E9E-6DA7-F05B-2C1F-D49A753F83DD}"/>
                </a:ext>
              </a:extLst>
            </p:cNvPr>
            <p:cNvCxnSpPr/>
            <p:nvPr/>
          </p:nvCxnSpPr>
          <p:spPr>
            <a:xfrm>
              <a:off x="1536040" y="4791582"/>
              <a:ext cx="3044713" cy="0"/>
            </a:xfrm>
            <a:prstGeom prst="line">
              <a:avLst/>
            </a:prstGeom>
            <a:ln w="28575">
              <a:solidFill>
                <a:srgbClr val="A71F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4E1779-A66B-FB6E-28F5-D4E769A6E806}"/>
              </a:ext>
            </a:extLst>
          </p:cNvPr>
          <p:cNvCxnSpPr/>
          <p:nvPr/>
        </p:nvCxnSpPr>
        <p:spPr>
          <a:xfrm>
            <a:off x="5705239" y="4605454"/>
            <a:ext cx="6241601" cy="0"/>
          </a:xfrm>
          <a:prstGeom prst="line">
            <a:avLst/>
          </a:prstGeom>
          <a:ln w="76200">
            <a:solidFill>
              <a:srgbClr val="A71F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50AFA-0F66-C39C-7585-EE7A379FDC42}"/>
              </a:ext>
            </a:extLst>
          </p:cNvPr>
          <p:cNvCxnSpPr>
            <a:cxnSpLocks/>
          </p:cNvCxnSpPr>
          <p:nvPr/>
        </p:nvCxnSpPr>
        <p:spPr>
          <a:xfrm>
            <a:off x="9010185" y="1832138"/>
            <a:ext cx="2936655" cy="0"/>
          </a:xfrm>
          <a:prstGeom prst="line">
            <a:avLst/>
          </a:prstGeom>
          <a:ln w="76200">
            <a:solidFill>
              <a:srgbClr val="6767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3F18F84-31C0-D55C-FA0C-CA35A1ED2848}"/>
              </a:ext>
            </a:extLst>
          </p:cNvPr>
          <p:cNvSpPr txBox="1"/>
          <p:nvPr/>
        </p:nvSpPr>
        <p:spPr>
          <a:xfrm>
            <a:off x="10058399" y="4869543"/>
            <a:ext cx="17816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alibri"/>
                <a:ea typeface="Calibri"/>
                <a:cs typeface="Calibri"/>
              </a:rPr>
              <a:t> 13/06/2025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E87B1-FDB7-3AD4-241D-09678CBE4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A06611-0408-6956-B9AC-2A65C03A0F73}"/>
              </a:ext>
            </a:extLst>
          </p:cNvPr>
          <p:cNvSpPr txBox="1"/>
          <p:nvPr/>
        </p:nvSpPr>
        <p:spPr>
          <a:xfrm>
            <a:off x="252185" y="977901"/>
            <a:ext cx="11288485" cy="2634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A71F38"/>
                </a:solidFill>
                <a:latin typeface="Times New Roman"/>
                <a:cs typeface="Times New Roman"/>
              </a:rPr>
              <a:t>Types of Algorithms:</a:t>
            </a:r>
            <a:endParaRPr lang="en-US" sz="2000">
              <a:solidFill>
                <a:srgbClr val="A71F38"/>
              </a:solidFill>
              <a:latin typeface="Times New Roman"/>
              <a:cs typeface="Times New Roman"/>
            </a:endParaRPr>
          </a:p>
          <a:p>
            <a:endParaRPr lang="en-US" b="1" dirty="0">
              <a:latin typeface="Aptos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>
                <a:latin typeface="Times New Roman"/>
                <a:ea typeface="+mn-lt"/>
                <a:cs typeface="+mn-lt"/>
              </a:rPr>
              <a:t>Search Algorithms: Linear Search, Binary Search</a:t>
            </a:r>
            <a:endParaRPr lang="en-US" sz="160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>
                <a:latin typeface="Times New Roman"/>
                <a:ea typeface="+mn-lt"/>
                <a:cs typeface="+mn-lt"/>
              </a:rPr>
              <a:t>Sort Algorithms: Bubble Sort, Merge Sort, Quick Sort</a:t>
            </a:r>
            <a:endParaRPr lang="en-US" sz="160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>
                <a:latin typeface="Times New Roman"/>
                <a:ea typeface="+mn-lt"/>
                <a:cs typeface="+mn-lt"/>
              </a:rPr>
              <a:t>Divide and Conquer: Merge Sort, Binary Search</a:t>
            </a:r>
            <a:endParaRPr lang="en-US" sz="160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>
                <a:latin typeface="Times New Roman"/>
                <a:ea typeface="+mn-lt"/>
                <a:cs typeface="+mn-lt"/>
              </a:rPr>
              <a:t>Greedy Algorithms: Dijkstra’s Algorithm</a:t>
            </a:r>
            <a:endParaRPr lang="en-US" sz="160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>
                <a:latin typeface="Times New Roman"/>
                <a:ea typeface="+mn-lt"/>
                <a:cs typeface="+mn-lt"/>
              </a:rPr>
              <a:t>Dynamic Programming: Fibonacci, Knapsack Problem</a:t>
            </a:r>
            <a:endParaRPr lang="en-US" sz="160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>
                <a:latin typeface="Times New Roman"/>
                <a:ea typeface="+mn-lt"/>
                <a:cs typeface="+mn-lt"/>
              </a:rPr>
              <a:t>Backtracking: N-Queens Problem, Maze solving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ts val="2325"/>
              </a:lnSpc>
            </a:pPr>
            <a:endParaRPr lang="en-US" sz="2000" dirty="0">
              <a:latin typeface="Times New Roman"/>
              <a:ea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C484EF-8FBE-ED8C-3B59-9EE2BE634148}"/>
              </a:ext>
            </a:extLst>
          </p:cNvPr>
          <p:cNvSpPr txBox="1"/>
          <p:nvPr/>
        </p:nvSpPr>
        <p:spPr>
          <a:xfrm>
            <a:off x="288323" y="133865"/>
            <a:ext cx="112652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A71F38"/>
                </a:solidFill>
                <a:latin typeface="Times New Roman"/>
                <a:cs typeface="Times New Roman"/>
              </a:rPr>
              <a:t>2.   Properties, Importance and Types of algorithms</a:t>
            </a:r>
            <a:endParaRPr lang="en-US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744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B3168-FB17-C877-DF8F-4C025A4C3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A54D6A-3D92-B8F7-053E-805520D0456B}"/>
              </a:ext>
            </a:extLst>
          </p:cNvPr>
          <p:cNvSpPr txBox="1"/>
          <p:nvPr/>
        </p:nvSpPr>
        <p:spPr>
          <a:xfrm>
            <a:off x="252185" y="977901"/>
            <a:ext cx="11288485" cy="23878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A71F38"/>
                </a:solidFill>
                <a:latin typeface="Times New Roman"/>
                <a:ea typeface="+mn-lt"/>
                <a:cs typeface="+mn-lt"/>
              </a:rPr>
              <a:t>Definition:</a:t>
            </a:r>
            <a:r>
              <a:rPr lang="en-US" dirty="0">
                <a:solidFill>
                  <a:srgbClr val="A71F38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>
                <a:latin typeface="Times New Roman"/>
                <a:ea typeface="+mn-lt"/>
                <a:cs typeface="+mn-lt"/>
              </a:rPr>
              <a:t>Measures how the execution time of an algorithm increases with the input size.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solidFill>
                <a:srgbClr val="A71F38"/>
              </a:solidFill>
              <a:latin typeface="Times New Roman"/>
              <a:ea typeface="+mn-lt"/>
              <a:cs typeface="+mn-lt"/>
            </a:endParaRPr>
          </a:p>
          <a:p>
            <a:r>
              <a:rPr lang="en-US" b="1">
                <a:solidFill>
                  <a:srgbClr val="A71F38"/>
                </a:solidFill>
                <a:latin typeface="Times New Roman"/>
                <a:ea typeface="+mn-lt"/>
                <a:cs typeface="+mn-lt"/>
              </a:rPr>
              <a:t>Notation:</a:t>
            </a:r>
            <a:r>
              <a:rPr lang="en-US" dirty="0">
                <a:solidFill>
                  <a:srgbClr val="A71F38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>
                <a:latin typeface="Times New Roman"/>
                <a:ea typeface="+mn-lt"/>
                <a:cs typeface="+mn-lt"/>
              </a:rPr>
              <a:t>Big-O (e.g., O(n), O(log n), O(n²))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solidFill>
                <a:srgbClr val="A71F38"/>
              </a:solidFill>
              <a:latin typeface="Times New Roman"/>
              <a:ea typeface="+mn-lt"/>
              <a:cs typeface="+mn-lt"/>
            </a:endParaRPr>
          </a:p>
          <a:p>
            <a:r>
              <a:rPr lang="en-US" b="1">
                <a:solidFill>
                  <a:srgbClr val="A71F38"/>
                </a:solidFill>
                <a:latin typeface="Times New Roman"/>
                <a:ea typeface="+mn-lt"/>
                <a:cs typeface="+mn-lt"/>
              </a:rPr>
              <a:t>Purpose:</a:t>
            </a:r>
            <a:r>
              <a:rPr lang="en-US" dirty="0">
                <a:solidFill>
                  <a:srgbClr val="A71F38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>
                <a:latin typeface="Times New Roman"/>
                <a:ea typeface="+mn-lt"/>
                <a:cs typeface="+mn-lt"/>
              </a:rPr>
              <a:t>Helps you compare algorithms by how fast they run as input grows.</a:t>
            </a:r>
          </a:p>
          <a:p>
            <a:endParaRPr lang="en-US" sz="2000" b="1" dirty="0">
              <a:solidFill>
                <a:srgbClr val="A71F38"/>
              </a:solidFill>
              <a:latin typeface="Times New Roman"/>
              <a:cs typeface="Times New Roman"/>
            </a:endParaRPr>
          </a:p>
          <a:p>
            <a:endParaRPr lang="en-US" sz="2000" b="1" dirty="0">
              <a:solidFill>
                <a:srgbClr val="A71F38"/>
              </a:solidFill>
              <a:latin typeface="Times New Roman"/>
              <a:ea typeface="Arial"/>
              <a:cs typeface="Times New Roman"/>
            </a:endParaRPr>
          </a:p>
          <a:p>
            <a:pPr>
              <a:lnSpc>
                <a:spcPts val="2325"/>
              </a:lnSpc>
            </a:pPr>
            <a:endParaRPr lang="en-US" sz="2000" dirty="0">
              <a:latin typeface="Times New Roman"/>
              <a:ea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D270A-EC07-33E2-D6F5-1F2E4C1FF756}"/>
              </a:ext>
            </a:extLst>
          </p:cNvPr>
          <p:cNvSpPr txBox="1"/>
          <p:nvPr/>
        </p:nvSpPr>
        <p:spPr>
          <a:xfrm>
            <a:off x="288323" y="133865"/>
            <a:ext cx="112652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A71F38"/>
                </a:solidFill>
                <a:latin typeface="Times New Roman"/>
                <a:cs typeface="Times New Roman"/>
              </a:rPr>
              <a:t>3.  Time Complexity</a:t>
            </a:r>
            <a:endParaRPr lang="en-US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F67BFF-B9B4-74C2-BBAD-6B401CA75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085411"/>
              </p:ext>
            </p:extLst>
          </p:nvPr>
        </p:nvGraphicFramePr>
        <p:xfrm>
          <a:off x="362857" y="2804886"/>
          <a:ext cx="6323607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08908">
                  <a:extLst>
                    <a:ext uri="{9D8B030D-6E8A-4147-A177-3AD203B41FA5}">
                      <a16:colId xmlns:a16="http://schemas.microsoft.com/office/drawing/2014/main" val="2379297157"/>
                    </a:ext>
                  </a:extLst>
                </a:gridCol>
                <a:gridCol w="2365167">
                  <a:extLst>
                    <a:ext uri="{9D8B030D-6E8A-4147-A177-3AD203B41FA5}">
                      <a16:colId xmlns:a16="http://schemas.microsoft.com/office/drawing/2014/main" val="1783301853"/>
                    </a:ext>
                  </a:extLst>
                </a:gridCol>
                <a:gridCol w="1949532">
                  <a:extLst>
                    <a:ext uri="{9D8B030D-6E8A-4147-A177-3AD203B41FA5}">
                      <a16:colId xmlns:a16="http://schemas.microsoft.com/office/drawing/2014/main" val="1580861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A71F38"/>
                          </a:solidFill>
                          <a:latin typeface="Times New Roman"/>
                        </a:rPr>
                        <a:t>Example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A71F38"/>
                          </a:solidFill>
                          <a:latin typeface="Times New Roman"/>
                        </a:rPr>
                        <a:t>Code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A71F38"/>
                          </a:solidFill>
                          <a:latin typeface="Times New Roman"/>
                        </a:rPr>
                        <a:t>Time Complexity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88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/>
                        </a:rPr>
                        <a:t>Loop through array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/>
                        </a:rPr>
                        <a:t>for(int i = 0; i &lt; n; i++)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/>
                        </a:rPr>
                        <a:t>O(n)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776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/>
                        </a:rPr>
                        <a:t>Nested loops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/>
                        </a:rPr>
                        <a:t>for(...) for(...)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/>
                        </a:rPr>
                        <a:t>O(n²)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983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/>
                        </a:rPr>
                        <a:t>Binary Search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/>
                        </a:rPr>
                        <a:t>Search in sorted array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/>
                        </a:rPr>
                        <a:t>O(log n)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371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/>
                        </a:rPr>
                        <a:t>Sorting 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/>
                        </a:rPr>
                        <a:t>QuickSort (avg case)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/>
                        </a:rPr>
                        <a:t>O(n log n)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31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53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8E1F4-D9DB-7B31-19ED-C8CE44BF9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8DC7C2-B771-938F-19DD-9D926343E6A5}"/>
              </a:ext>
            </a:extLst>
          </p:cNvPr>
          <p:cNvSpPr txBox="1"/>
          <p:nvPr/>
        </p:nvSpPr>
        <p:spPr>
          <a:xfrm>
            <a:off x="252185" y="977901"/>
            <a:ext cx="11288485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A71F38"/>
                </a:solidFill>
                <a:latin typeface="Times New Roman"/>
                <a:ea typeface="+mn-lt"/>
                <a:cs typeface="+mn-lt"/>
              </a:rPr>
              <a:t>Definition:</a:t>
            </a:r>
            <a:r>
              <a:rPr lang="en-US">
                <a:solidFill>
                  <a:srgbClr val="A71F38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>
                <a:latin typeface="Times New Roman"/>
                <a:ea typeface="+mn-lt"/>
                <a:cs typeface="+mn-lt"/>
              </a:rPr>
              <a:t>Measures how much extra memory is used by an algorithm as the input size grows.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>
                <a:solidFill>
                  <a:srgbClr val="A71F38"/>
                </a:solidFill>
                <a:latin typeface="Times New Roman"/>
                <a:ea typeface="+mn-lt"/>
                <a:cs typeface="+mn-lt"/>
              </a:rPr>
              <a:t>Includes:</a:t>
            </a:r>
            <a:r>
              <a:rPr lang="en-US">
                <a:solidFill>
                  <a:srgbClr val="A71F38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>
                <a:latin typeface="Times New Roman"/>
                <a:ea typeface="+mn-lt"/>
                <a:cs typeface="+mn-lt"/>
              </a:rPr>
              <a:t>Variables, data structures, recursion stack, etc.</a:t>
            </a:r>
            <a:endParaRPr lang="en-US" b="1">
              <a:latin typeface="Times New Roman"/>
              <a:cs typeface="Times New Roman"/>
            </a:endParaRPr>
          </a:p>
          <a:p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ea typeface="Arial"/>
              <a:cs typeface="Arial"/>
            </a:endParaRPr>
          </a:p>
          <a:p>
            <a:endParaRPr lang="en-US" dirty="0">
              <a:solidFill>
                <a:srgbClr val="000000"/>
              </a:solidFill>
              <a:latin typeface="Times New Roman"/>
              <a:ea typeface="Arial"/>
              <a:cs typeface="Times New Roman"/>
            </a:endParaRPr>
          </a:p>
          <a:p>
            <a:endParaRPr lang="en-US" dirty="0">
              <a:latin typeface="Times New Roman"/>
              <a:ea typeface="Arial"/>
              <a:cs typeface="Arial"/>
            </a:endParaRPr>
          </a:p>
          <a:p>
            <a:endParaRPr lang="en-US" dirty="0">
              <a:latin typeface="Times New Roman"/>
              <a:ea typeface="Arial"/>
              <a:cs typeface="Arial"/>
            </a:endParaRPr>
          </a:p>
          <a:p>
            <a:endParaRPr lang="en-US" dirty="0">
              <a:latin typeface="Times New Roman"/>
              <a:ea typeface="Arial"/>
              <a:cs typeface="Arial"/>
            </a:endParaRPr>
          </a:p>
          <a:p>
            <a:endParaRPr lang="en-US" dirty="0">
              <a:solidFill>
                <a:srgbClr val="A71F38"/>
              </a:solidFill>
              <a:latin typeface="Times New Roman"/>
              <a:ea typeface="Arial"/>
              <a:cs typeface="Arial"/>
            </a:endParaRPr>
          </a:p>
          <a:p>
            <a:endParaRPr lang="en-US" b="1" dirty="0">
              <a:solidFill>
                <a:srgbClr val="A71F38"/>
              </a:solidFill>
              <a:latin typeface="Times New Roman"/>
              <a:cs typeface="Times New Roman"/>
            </a:endParaRPr>
          </a:p>
          <a:p>
            <a:r>
              <a:rPr lang="en-US" b="1">
                <a:solidFill>
                  <a:srgbClr val="A71F38"/>
                </a:solidFill>
                <a:latin typeface="Times New Roman"/>
                <a:cs typeface="Times New Roman"/>
              </a:rPr>
              <a:t>Uses in Automotive Embedded Systems(For Time and Space Complexities):</a:t>
            </a:r>
            <a:endParaRPr lang="en-US">
              <a:solidFill>
                <a:srgbClr val="A71F38"/>
              </a:solidFill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>
                <a:latin typeface="Times New Roman"/>
                <a:ea typeface="+mn-lt"/>
                <a:cs typeface="+mn-lt"/>
              </a:rPr>
              <a:t>Limited memory and real-time deadlines make low space &amp; time complexity algorithms essential.</a:t>
            </a:r>
            <a:endParaRPr lang="en-US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>
                <a:latin typeface="Times New Roman"/>
                <a:ea typeface="+mn-lt"/>
                <a:cs typeface="+mn-lt"/>
              </a:rPr>
              <a:t>Examples:</a:t>
            </a:r>
            <a:endParaRPr lang="en-US">
              <a:latin typeface="Times New Roman"/>
              <a:cs typeface="Times New Roman"/>
            </a:endParaRPr>
          </a:p>
          <a:p>
            <a:pPr marL="800100" lvl="1" indent="-342900">
              <a:buAutoNum type="romanLcPeriod"/>
            </a:pPr>
            <a:r>
              <a:rPr lang="en-US">
                <a:latin typeface="Times New Roman"/>
                <a:ea typeface="+mn-lt"/>
                <a:cs typeface="+mn-lt"/>
              </a:rPr>
              <a:t>Fast pathfinding Ex:-</a:t>
            </a:r>
            <a:r>
              <a:rPr lang="en-US" dirty="0">
                <a:latin typeface="Times New Roman"/>
                <a:ea typeface="+mn-lt"/>
                <a:cs typeface="Arial"/>
              </a:rPr>
              <a:t> </a:t>
            </a:r>
            <a:r>
              <a:rPr lang="en-US">
                <a:latin typeface="Times New Roman"/>
                <a:ea typeface="+mn-lt"/>
                <a:cs typeface="Arial"/>
              </a:rPr>
              <a:t>O(V + E)</a:t>
            </a:r>
            <a:r>
              <a:rPr lang="en-US">
                <a:latin typeface="Times New Roman"/>
                <a:ea typeface="+mn-lt"/>
                <a:cs typeface="+mn-lt"/>
              </a:rPr>
              <a:t> BFS for route planning.</a:t>
            </a:r>
            <a:endParaRPr lang="en-US">
              <a:latin typeface="Times New Roman"/>
              <a:cs typeface="Times New Roman"/>
            </a:endParaRPr>
          </a:p>
          <a:p>
            <a:pPr marL="800100" lvl="1" indent="-342900">
              <a:buAutoNum type="romanLcPeriod"/>
            </a:pPr>
            <a:r>
              <a:rPr lang="en-US">
                <a:latin typeface="Times New Roman"/>
                <a:ea typeface="+mn-lt"/>
                <a:cs typeface="+mn-lt"/>
              </a:rPr>
              <a:t>Efficient fault detection in sensor streams.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ea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90C8B-B6DE-8FE8-51BC-9159B73C10C5}"/>
              </a:ext>
            </a:extLst>
          </p:cNvPr>
          <p:cNvSpPr txBox="1"/>
          <p:nvPr/>
        </p:nvSpPr>
        <p:spPr>
          <a:xfrm>
            <a:off x="288323" y="133865"/>
            <a:ext cx="112652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A71F38"/>
                </a:solidFill>
                <a:latin typeface="Times New Roman"/>
                <a:cs typeface="Times New Roman"/>
              </a:rPr>
              <a:t>4.  Space Complexity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AE8E45-F8B0-7F49-D9D1-C9F7EB1EA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922181"/>
              </p:ext>
            </p:extLst>
          </p:nvPr>
        </p:nvGraphicFramePr>
        <p:xfrm>
          <a:off x="381000" y="2116909"/>
          <a:ext cx="6877902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36496">
                  <a:extLst>
                    <a:ext uri="{9D8B030D-6E8A-4147-A177-3AD203B41FA5}">
                      <a16:colId xmlns:a16="http://schemas.microsoft.com/office/drawing/2014/main" val="2150060725"/>
                    </a:ext>
                  </a:extLst>
                </a:gridCol>
                <a:gridCol w="2117746">
                  <a:extLst>
                    <a:ext uri="{9D8B030D-6E8A-4147-A177-3AD203B41FA5}">
                      <a16:colId xmlns:a16="http://schemas.microsoft.com/office/drawing/2014/main" val="3320242628"/>
                    </a:ext>
                  </a:extLst>
                </a:gridCol>
                <a:gridCol w="2823660">
                  <a:extLst>
                    <a:ext uri="{9D8B030D-6E8A-4147-A177-3AD203B41FA5}">
                      <a16:colId xmlns:a16="http://schemas.microsoft.com/office/drawing/2014/main" val="2973614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A71F38"/>
                          </a:solidFill>
                          <a:latin typeface="Times New Roman"/>
                        </a:rPr>
                        <a:t>Example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A71F38"/>
                          </a:solidFill>
                          <a:latin typeface="Times New Roman"/>
                        </a:rPr>
                        <a:t>Code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A71F38"/>
                          </a:solidFill>
                          <a:latin typeface="Times New Roman"/>
                        </a:rPr>
                        <a:t>Space Complexity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240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/>
                        </a:rPr>
                        <a:t>Single loop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/>
                        </a:rPr>
                        <a:t>No extra data used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/>
                        </a:rPr>
                        <a:t>O(1)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212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/>
                        </a:rPr>
                        <a:t>Using array/vector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/>
                        </a:rPr>
                        <a:t>vector&lt;int&gt; arr(n)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/>
                        </a:rPr>
                        <a:t>O(n)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2182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/>
                        </a:rPr>
                        <a:t>Recursive DFS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/>
                        </a:rPr>
                        <a:t>Uses call stack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/>
                        </a:rPr>
                        <a:t>O(h), where h = tree height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516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484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878A8-82C3-EF5F-6E93-A1FAB63E3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97B019-FBE3-6782-BF30-CE41BDC8C5E6}"/>
              </a:ext>
            </a:extLst>
          </p:cNvPr>
          <p:cNvSpPr txBox="1"/>
          <p:nvPr/>
        </p:nvSpPr>
        <p:spPr>
          <a:xfrm>
            <a:off x="252185" y="977901"/>
            <a:ext cx="11288485" cy="62170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A71F38"/>
                </a:solidFill>
                <a:latin typeface="Times New Roman"/>
                <a:ea typeface="+mn-lt"/>
                <a:cs typeface="+mn-lt"/>
              </a:rPr>
              <a:t>Challenges/Debugging Experience: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Loop Unrolling Misunderstanding: Tried manually unrolling loops for speed without realizing it increased code size and complexity without real gain.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Sorting Inside Loops: Initially placed std::sort() inside a loop, causing O(n log n) to turn into O(n² log n); debugging showed why sorting should happen once.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Cache Misses in Large Data: Iterating over large, non-contiguous arrays led to performance issues on hardware due to poor cache locality.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 Ignoring Worst-Case Inputs: Assumed average case performance was enough, until adversarial test cases exposed quadratic time complexity flaws.</a:t>
            </a:r>
          </a:p>
          <a:p>
            <a:pPr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Improper Data Structures: Used vectors for frequent insert/delete in the middle—switching to deque or list solved hidden inefficiencies.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Memory vs Speed Tradeoffs: Tried optimizing runtime with lookup tables but ran into memory limits; had to redesign with balanced time-space tradeoffs.</a:t>
            </a:r>
          </a:p>
          <a:p>
            <a:pPr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latin typeface="Times New Roman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CBA26-9973-5652-F009-F34AC128BB5D}"/>
              </a:ext>
            </a:extLst>
          </p:cNvPr>
          <p:cNvSpPr txBox="1"/>
          <p:nvPr/>
        </p:nvSpPr>
        <p:spPr>
          <a:xfrm>
            <a:off x="288323" y="133865"/>
            <a:ext cx="112652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A71F38"/>
                </a:solidFill>
                <a:latin typeface="Times New Roman"/>
                <a:cs typeface="Times New Roman"/>
              </a:rPr>
              <a:t>Challenges/Debugging Experience and Additional Learning Resources</a:t>
            </a:r>
          </a:p>
        </p:txBody>
      </p:sp>
    </p:spTree>
    <p:extLst>
      <p:ext uri="{BB962C8B-B14F-4D97-AF65-F5344CB8AC3E}">
        <p14:creationId xmlns:p14="http://schemas.microsoft.com/office/powerpoint/2010/main" val="2042959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B4C8F-E25C-9830-0DE8-8136BDE57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A5B56D-A909-B45B-3277-3B34960CABE5}"/>
              </a:ext>
            </a:extLst>
          </p:cNvPr>
          <p:cNvSpPr txBox="1"/>
          <p:nvPr/>
        </p:nvSpPr>
        <p:spPr>
          <a:xfrm>
            <a:off x="252185" y="977901"/>
            <a:ext cx="11288485" cy="37420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A71F38"/>
                </a:solidFill>
                <a:latin typeface="Times New Roman"/>
                <a:ea typeface="+mn-lt"/>
                <a:cs typeface="Times New Roman"/>
              </a:rPr>
              <a:t>Additional Learning Resources:</a:t>
            </a:r>
            <a:endParaRPr lang="en-US" sz="2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C++ Reference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: </a:t>
            </a:r>
            <a:r>
              <a:rPr lang="en-US" dirty="0">
                <a:latin typeface="Times New Roman"/>
                <a:ea typeface="+mn-lt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cppreference.com</a:t>
            </a:r>
            <a:r>
              <a:rPr lang="en-US" dirty="0">
                <a:latin typeface="Times New Roman"/>
                <a:ea typeface="+mn-lt"/>
                <a:cs typeface="Times New Roman"/>
              </a:rPr>
              <a:t> for detailed algorithm documentation.</a:t>
            </a:r>
          </a:p>
          <a:p>
            <a:pPr marL="285750" indent="-285750">
              <a:buFont typeface="Arial,Sans-Serif"/>
              <a:buChar char="•"/>
            </a:pPr>
            <a:endParaRPr lang="en-US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Book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: </a:t>
            </a:r>
            <a:r>
              <a:rPr lang="en-US" dirty="0">
                <a:latin typeface="Times New Roman"/>
                <a:ea typeface="+mn-lt"/>
                <a:cs typeface="Times New Roman"/>
              </a:rPr>
              <a:t>“The C++ Standard Library” by Nicolai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Josuttis</a:t>
            </a:r>
            <a:r>
              <a:rPr lang="en-US" dirty="0">
                <a:latin typeface="Times New Roman"/>
                <a:ea typeface="+mn-lt"/>
                <a:cs typeface="Times New Roman"/>
              </a:rPr>
              <a:t> for in-depth algorithm explanations.</a:t>
            </a:r>
          </a:p>
          <a:p>
            <a:pPr marL="285750" indent="-285750">
              <a:buFont typeface="Arial,Sans-Serif"/>
              <a:buChar char="•"/>
            </a:pPr>
            <a:endParaRPr lang="en-US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Tutorials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: </a:t>
            </a:r>
            <a:r>
              <a:rPr lang="en-US" dirty="0">
                <a:latin typeface="Times New Roman"/>
                <a:ea typeface="+mn-lt"/>
                <a:cs typeface="Times New Roman"/>
              </a:rPr>
              <a:t>CPlusPlus.com and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GeeksforGeeks</a:t>
            </a:r>
            <a:r>
              <a:rPr lang="en-US" dirty="0">
                <a:latin typeface="Times New Roman"/>
                <a:ea typeface="+mn-lt"/>
                <a:cs typeface="Times New Roman"/>
              </a:rPr>
              <a:t> for practical examples.</a:t>
            </a:r>
          </a:p>
          <a:p>
            <a:pPr marL="285750" indent="-285750">
              <a:buFont typeface="Arial,Sans-Serif"/>
              <a:buChar char="•"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Online Platforms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: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LeetCode</a:t>
            </a:r>
            <a:r>
              <a:rPr lang="en-US" dirty="0">
                <a:latin typeface="Times New Roman"/>
                <a:ea typeface="+mn-lt"/>
                <a:cs typeface="Times New Roman"/>
              </a:rPr>
              <a:t>,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HackerRank</a:t>
            </a:r>
            <a:r>
              <a:rPr lang="en-US" dirty="0">
                <a:latin typeface="Times New Roman"/>
                <a:ea typeface="+mn-lt"/>
                <a:cs typeface="Times New Roman"/>
              </a:rPr>
              <a:t> for algorithm practice.</a:t>
            </a:r>
          </a:p>
          <a:p>
            <a:pPr marL="285750" indent="-285750">
              <a:buFont typeface="Arial,Sans-Serif"/>
              <a:buChar char="•"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742950" lvl="1" indent="-285750">
              <a:buFont typeface="Arial,Sans-Serif"/>
              <a:buChar char="•"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342900" indent="-342900">
              <a:lnSpc>
                <a:spcPts val="2325"/>
              </a:lnSpc>
              <a:buAutoNum type="arabicPeriod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2F4A1-E3B8-BA2B-09BF-54E5BE42F9CD}"/>
              </a:ext>
            </a:extLst>
          </p:cNvPr>
          <p:cNvSpPr txBox="1"/>
          <p:nvPr/>
        </p:nvSpPr>
        <p:spPr>
          <a:xfrm>
            <a:off x="288323" y="133865"/>
            <a:ext cx="112652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Additional Learning Resources</a:t>
            </a:r>
          </a:p>
        </p:txBody>
      </p:sp>
    </p:spTree>
    <p:extLst>
      <p:ext uri="{BB962C8B-B14F-4D97-AF65-F5344CB8AC3E}">
        <p14:creationId xmlns:p14="http://schemas.microsoft.com/office/powerpoint/2010/main" val="526882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A0F33-1692-3974-6DA4-48517B95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EB839-FEF1-D696-021A-896A9DF9C3C2}"/>
              </a:ext>
            </a:extLst>
          </p:cNvPr>
          <p:cNvSpPr txBox="1"/>
          <p:nvPr/>
        </p:nvSpPr>
        <p:spPr>
          <a:xfrm>
            <a:off x="252185" y="977901"/>
            <a:ext cx="11288485" cy="54168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A71F38"/>
                </a:solidFill>
                <a:ea typeface="+mn-lt"/>
                <a:cs typeface="+mn-lt"/>
              </a:rPr>
              <a:t>Q1. W</a:t>
            </a:r>
            <a:r>
              <a:rPr lang="en-US" b="1" dirty="0">
                <a:solidFill>
                  <a:srgbClr val="A71F38"/>
                </a:solidFill>
                <a:latin typeface="Times New Roman"/>
                <a:ea typeface="+mn-lt"/>
                <a:cs typeface="+mn-lt"/>
              </a:rPr>
              <a:t>hat is Big-O notation and why is it used?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solidFill>
                  <a:srgbClr val="A71F38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Ans: Big-O notation describes the upper bound of an algorithm’s growth rate, helping developers understand its worst-case performance as input size increases.</a:t>
            </a:r>
          </a:p>
          <a:p>
            <a:endParaRPr lang="en-US" dirty="0">
              <a:solidFill>
                <a:srgbClr val="A71F38"/>
              </a:solidFill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solidFill>
                  <a:srgbClr val="A71F38"/>
                </a:solidFill>
                <a:latin typeface="Times New Roman"/>
                <a:ea typeface="+mn-lt"/>
                <a:cs typeface="+mn-lt"/>
              </a:rPr>
              <a:t>Q2. What is the difference between worst-case and average-case complexity?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solidFill>
                  <a:srgbClr val="A71F38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Ans: Worst-case complexity shows the maximum time an algorithm could take, while average-case reflects typical performance across varying inputs.</a:t>
            </a:r>
            <a:br>
              <a:rPr lang="en-US" dirty="0"/>
            </a:br>
            <a:endParaRPr lang="en-US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A71F38"/>
                </a:solidFill>
                <a:latin typeface="Times New Roman"/>
                <a:ea typeface="+mn-lt"/>
                <a:cs typeface="+mn-lt"/>
              </a:rPr>
              <a:t>Q3. What is the time complexity of a binary search algorithm?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Ans: Binary search runs in O(log n) time because it halves the search space with each step.</a:t>
            </a:r>
            <a:br>
              <a:rPr lang="en-US" dirty="0"/>
            </a:br>
            <a:endParaRPr lang="en-US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A71F38"/>
                </a:solidFill>
                <a:latin typeface="Times New Roman"/>
                <a:ea typeface="+mn-lt"/>
                <a:cs typeface="+mn-lt"/>
              </a:rPr>
              <a:t>Q4. How does recursion affect time and space complexity?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Ans: Recursion can increase time due to repeated calls and space due to call stack usage, unless optimized with techniques like </a:t>
            </a:r>
            <a:r>
              <a:rPr lang="en-US" err="1">
                <a:latin typeface="Times New Roman"/>
                <a:ea typeface="+mn-lt"/>
                <a:cs typeface="+mn-lt"/>
              </a:rPr>
              <a:t>memoization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A71F38"/>
                </a:solidFill>
                <a:latin typeface="Times New Roman"/>
                <a:ea typeface="+mn-lt"/>
                <a:cs typeface="+mn-lt"/>
              </a:rPr>
              <a:t>Q5. What are common pitfalls when analyzing algorithm complexity?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Ans: Ignoring hidden constants, assuming best-case performance, or not considering nested loops and recursive depths can lead to inaccurate analysis.</a:t>
            </a:r>
          </a:p>
          <a:p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FA816-EE6D-162D-4B9D-4DE7D2F6CB92}"/>
              </a:ext>
            </a:extLst>
          </p:cNvPr>
          <p:cNvSpPr txBox="1"/>
          <p:nvPr/>
        </p:nvSpPr>
        <p:spPr>
          <a:xfrm>
            <a:off x="288323" y="133865"/>
            <a:ext cx="112652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A71F38"/>
                </a:solidFill>
                <a:latin typeface="Times New Roman"/>
                <a:cs typeface="Times New Roman"/>
              </a:rPr>
              <a:t>Q &amp; A</a:t>
            </a:r>
            <a:endParaRPr lang="en-US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3740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02CE5-3E22-806E-A25A-B54121FBF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F5A84-890D-9884-FCE9-52AC6D0FA96A}"/>
              </a:ext>
            </a:extLst>
          </p:cNvPr>
          <p:cNvSpPr txBox="1"/>
          <p:nvPr/>
        </p:nvSpPr>
        <p:spPr>
          <a:xfrm>
            <a:off x="252185" y="977901"/>
            <a:ext cx="11288485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I've come to understand that having a solid grasp of algorithm fundamentals is key to developing efficient and reliable software. </a:t>
            </a:r>
          </a:p>
          <a:p>
            <a:pPr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Algorithms offer a systematic approach to solving problems and directly influence how well a program performs as input size increases.</a:t>
            </a:r>
          </a:p>
          <a:p>
            <a:pPr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Understanding time and space complexity is crucial for writing optimized code that can handle large-scale or resource-constrained environments.</a:t>
            </a:r>
          </a:p>
          <a:p>
            <a:pPr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With Big-O notation, I'm now able to evaluate how loops, recursive functions, and data structures impact the program’s performance.</a:t>
            </a:r>
          </a:p>
          <a:p>
            <a:pPr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This skill is particularly important in areas like automotive embedded systems, where hardware limitations demand efficient solutions.</a:t>
            </a:r>
          </a:p>
          <a:p>
            <a:pPr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Gaining this knowledge has improved my ability to troubleshoot slow or memory-heavy code and build applications that scale effectively.</a:t>
            </a:r>
          </a:p>
          <a:p>
            <a:pPr marL="342900" indent="-342900">
              <a:buFont typeface="Wingdings"/>
              <a:buChar char="Ø"/>
            </a:pPr>
            <a:endParaRPr lang="en-US" dirty="0">
              <a:latin typeface="Times New Roman"/>
              <a:ea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C2B077-275E-0A06-BA16-417A70473C66}"/>
              </a:ext>
            </a:extLst>
          </p:cNvPr>
          <p:cNvSpPr txBox="1"/>
          <p:nvPr/>
        </p:nvSpPr>
        <p:spPr>
          <a:xfrm>
            <a:off x="288323" y="133865"/>
            <a:ext cx="112652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A71F38"/>
                </a:solidFill>
                <a:latin typeface="Times New Roman"/>
                <a:cs typeface="Times New Roman"/>
              </a:rPr>
              <a:t>Overall Overview </a:t>
            </a:r>
            <a:endParaRPr lang="en-US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7384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BDCFB0-12AE-EF3D-72D3-BC4C72C6527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8878" y="-35513"/>
            <a:ext cx="6296788" cy="6924583"/>
            <a:chOff x="-6659" y="0"/>
            <a:chExt cx="4722591" cy="5143500"/>
          </a:xfrm>
        </p:grpSpPr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CB184579-C921-36DB-E362-3CDBB5E3B1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1" y="2"/>
              <a:ext cx="4715933" cy="5143498"/>
            </a:xfrm>
            <a:prstGeom prst="flowChartDelay">
              <a:avLst/>
            </a:prstGeom>
            <a:blipFill>
              <a:blip r:embed="rId2">
                <a:alphaModFix amt="78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8000" b="1"/>
            </a:p>
          </p:txBody>
        </p:sp>
        <p:sp>
          <p:nvSpPr>
            <p:cNvPr id="3" name="Flowchart: Delay 2">
              <a:extLst>
                <a:ext uri="{FF2B5EF4-FFF2-40B4-BE49-F238E27FC236}">
                  <a16:creationId xmlns:a16="http://schemas.microsoft.com/office/drawing/2014/main" id="{E15B3111-97BF-26D3-66CD-F377A236713E}"/>
                </a:ext>
              </a:extLst>
            </p:cNvPr>
            <p:cNvSpPr>
              <a:spLocks/>
            </p:cNvSpPr>
            <p:nvPr/>
          </p:nvSpPr>
          <p:spPr>
            <a:xfrm>
              <a:off x="-6659" y="0"/>
              <a:ext cx="4715933" cy="5143498"/>
            </a:xfrm>
            <a:prstGeom prst="flowChartDelay">
              <a:avLst/>
            </a:prstGeom>
            <a:gradFill>
              <a:gsLst>
                <a:gs pos="0">
                  <a:srgbClr val="A71F36"/>
                </a:gs>
                <a:gs pos="19000">
                  <a:srgbClr val="A71F36"/>
                </a:gs>
                <a:gs pos="100000">
                  <a:srgbClr val="EF4B4A">
                    <a:tint val="23500"/>
                    <a:satMod val="160000"/>
                    <a:alpha val="0"/>
                    <a:lumMod val="0"/>
                    <a:lumOff val="10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0" b="1">
                  <a:latin typeface="Brush Script MT" panose="03060802040406070304" pitchFamily="66" charset="0"/>
                </a:rPr>
                <a:t>Thank You</a:t>
              </a:r>
            </a:p>
          </p:txBody>
        </p:sp>
      </p:grpSp>
      <p:pic>
        <p:nvPicPr>
          <p:cNvPr id="20" name="Picture 19" descr="A black background with red and grey text&#10;&#10;Description automatically generated">
            <a:extLst>
              <a:ext uri="{FF2B5EF4-FFF2-40B4-BE49-F238E27FC236}">
                <a16:creationId xmlns:a16="http://schemas.microsoft.com/office/drawing/2014/main" id="{F4C51A72-E5CB-C0AE-B546-3773C9C4FA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01" y="5756413"/>
            <a:ext cx="3060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769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B69378-FBE9-330B-5100-BBAC50CEF262}"/>
              </a:ext>
            </a:extLst>
          </p:cNvPr>
          <p:cNvSpPr txBox="1"/>
          <p:nvPr/>
        </p:nvSpPr>
        <p:spPr>
          <a:xfrm>
            <a:off x="252185" y="977901"/>
            <a:ext cx="11288485" cy="24519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lvl="0" indent="-457200" rtl="0">
              <a:lnSpc>
                <a:spcPts val="2325"/>
              </a:lnSpc>
              <a:buFont typeface=""/>
              <a:buAutoNum type="arabicPeriod"/>
            </a:pPr>
            <a:r>
              <a:rPr lang="en-US" sz="2000" baseline="0">
                <a:latin typeface="Times New Roman"/>
                <a:ea typeface="Arial"/>
                <a:cs typeface="Arial"/>
              </a:rPr>
              <a:t>Topics Covered Today</a:t>
            </a:r>
            <a:r>
              <a:rPr lang="en-US" sz="2000">
                <a:latin typeface="Times New Roman"/>
                <a:ea typeface="Arial"/>
                <a:cs typeface="Arial"/>
              </a:rPr>
              <a:t>​</a:t>
            </a:r>
          </a:p>
          <a:p>
            <a:pPr marL="457200" lvl="0" indent="-457200" rtl="0">
              <a:lnSpc>
                <a:spcPts val="2325"/>
              </a:lnSpc>
              <a:buFont typeface=""/>
              <a:buAutoNum type="arabicPeriod"/>
            </a:pPr>
            <a:r>
              <a:rPr lang="en-US" sz="2000" baseline="0">
                <a:latin typeface="Times New Roman"/>
                <a:ea typeface="Arial"/>
                <a:cs typeface="Arial"/>
              </a:rPr>
              <a:t>Key Learnings / Concepts Understood</a:t>
            </a:r>
            <a:endParaRPr lang="en-US" sz="2000">
              <a:latin typeface="Times New Roman"/>
              <a:ea typeface="Arial"/>
              <a:cs typeface="Arial"/>
            </a:endParaRPr>
          </a:p>
          <a:p>
            <a:pPr marL="457200" lvl="0" indent="-457200" rtl="0">
              <a:lnSpc>
                <a:spcPts val="2325"/>
              </a:lnSpc>
              <a:buFont typeface=""/>
              <a:buAutoNum type="arabicPeriod"/>
            </a:pPr>
            <a:r>
              <a:rPr lang="en-US" sz="2000" baseline="0">
                <a:latin typeface="Times New Roman"/>
                <a:ea typeface="Arial"/>
                <a:cs typeface="Arial"/>
              </a:rPr>
              <a:t>Key Concepts with Definitions/ Code Snippet – Hands-on Practice</a:t>
            </a:r>
            <a:r>
              <a:rPr lang="en-US" sz="2000">
                <a:latin typeface="Times New Roman"/>
                <a:ea typeface="Arial"/>
                <a:cs typeface="Arial"/>
              </a:rPr>
              <a:t>​</a:t>
            </a:r>
          </a:p>
          <a:p>
            <a:pPr marL="457200" lvl="0" indent="-457200" rtl="0">
              <a:lnSpc>
                <a:spcPts val="2325"/>
              </a:lnSpc>
              <a:buFont typeface=""/>
              <a:buAutoNum type="arabicPeriod"/>
            </a:pPr>
            <a:r>
              <a:rPr lang="en-US" sz="2000" baseline="0">
                <a:latin typeface="Times New Roman"/>
                <a:ea typeface="Arial"/>
                <a:cs typeface="Arial"/>
              </a:rPr>
              <a:t>Challenges / Debugging Experience</a:t>
            </a:r>
            <a:r>
              <a:rPr lang="en-US" sz="2000">
                <a:latin typeface="Times New Roman"/>
                <a:ea typeface="Arial"/>
                <a:cs typeface="Arial"/>
              </a:rPr>
              <a:t>​</a:t>
            </a:r>
          </a:p>
          <a:p>
            <a:pPr marL="457200" lvl="0" indent="-457200" rtl="0">
              <a:lnSpc>
                <a:spcPts val="2325"/>
              </a:lnSpc>
              <a:buFont typeface=""/>
              <a:buAutoNum type="arabicPeriod"/>
            </a:pPr>
            <a:r>
              <a:rPr lang="en-US" sz="2000" baseline="0">
                <a:latin typeface="Times New Roman"/>
                <a:ea typeface="Arial"/>
                <a:cs typeface="Arial"/>
              </a:rPr>
              <a:t>Tasks/Assignments Completed</a:t>
            </a:r>
            <a:r>
              <a:rPr lang="en-US" sz="2000">
                <a:latin typeface="Times New Roman"/>
                <a:ea typeface="Arial"/>
                <a:cs typeface="Arial"/>
              </a:rPr>
              <a:t>​</a:t>
            </a:r>
          </a:p>
          <a:p>
            <a:pPr marL="457200" lvl="0" indent="-457200" rtl="0">
              <a:lnSpc>
                <a:spcPts val="2325"/>
              </a:lnSpc>
              <a:buFont typeface=""/>
              <a:buAutoNum type="arabicPeriod"/>
            </a:pPr>
            <a:r>
              <a:rPr lang="en-US" sz="2000" baseline="0">
                <a:latin typeface="Times New Roman"/>
                <a:ea typeface="Arial"/>
                <a:cs typeface="Arial"/>
              </a:rPr>
              <a:t>Additional Learning Resources / Notes</a:t>
            </a:r>
            <a:r>
              <a:rPr lang="en-US" sz="2000">
                <a:latin typeface="Times New Roman"/>
                <a:ea typeface="Arial"/>
                <a:cs typeface="Arial"/>
              </a:rPr>
              <a:t>​</a:t>
            </a:r>
          </a:p>
          <a:p>
            <a:pPr marL="457200" lvl="0" indent="-457200" rtl="0">
              <a:lnSpc>
                <a:spcPts val="2325"/>
              </a:lnSpc>
              <a:buFont typeface=""/>
              <a:buAutoNum type="arabicPeriod"/>
            </a:pPr>
            <a:r>
              <a:rPr lang="en-US" sz="2000" baseline="0">
                <a:latin typeface="Times New Roman"/>
                <a:ea typeface="Arial"/>
                <a:cs typeface="Arial"/>
              </a:rPr>
              <a:t>Q&amp;A</a:t>
            </a:r>
            <a:r>
              <a:rPr lang="en-US" sz="2000">
                <a:latin typeface="Times New Roman"/>
                <a:ea typeface="Arial"/>
                <a:cs typeface="Arial"/>
              </a:rPr>
              <a:t>​</a:t>
            </a:r>
          </a:p>
          <a:p>
            <a:pPr marL="457200" lvl="0" indent="-457200" rtl="0">
              <a:lnSpc>
                <a:spcPts val="2325"/>
              </a:lnSpc>
              <a:buFont typeface=""/>
              <a:buAutoNum type="arabicPeriod"/>
            </a:pPr>
            <a:r>
              <a:rPr lang="en-US" sz="2000" baseline="0">
                <a:latin typeface="Times New Roman"/>
                <a:ea typeface="Arial"/>
                <a:cs typeface="Arial"/>
              </a:rPr>
              <a:t>Plan for Tomorrow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C2927-DE32-8E2E-A538-62036FD1C091}"/>
              </a:ext>
            </a:extLst>
          </p:cNvPr>
          <p:cNvSpPr txBox="1"/>
          <p:nvPr/>
        </p:nvSpPr>
        <p:spPr>
          <a:xfrm>
            <a:off x="288323" y="133865"/>
            <a:ext cx="112652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rgbClr val="A71F38"/>
                </a:solidFill>
                <a:latin typeface="Times New Roman"/>
                <a:cs typeface="Times New Roman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9603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3E062-416C-6506-9388-1C2E7FF23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E75A30-A6E5-183B-49C4-13FB2170A066}"/>
              </a:ext>
            </a:extLst>
          </p:cNvPr>
          <p:cNvSpPr txBox="1"/>
          <p:nvPr/>
        </p:nvSpPr>
        <p:spPr>
          <a:xfrm>
            <a:off x="252185" y="977901"/>
            <a:ext cx="11288485" cy="3872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ts val="2325"/>
              </a:lnSpc>
              <a:buAutoNum type="arabicPeriod"/>
            </a:pPr>
            <a:r>
              <a:rPr lang="en-US" sz="2000">
                <a:latin typeface="Times New Roman"/>
                <a:ea typeface="+mn-lt"/>
                <a:cs typeface="+mn-lt"/>
              </a:rPr>
              <a:t>Introduction to Algorithms and Big O Notation</a:t>
            </a:r>
            <a:endParaRPr lang="en-US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0AA08-4BEA-6E8B-D92A-AC6ED7169F76}"/>
              </a:ext>
            </a:extLst>
          </p:cNvPr>
          <p:cNvSpPr txBox="1"/>
          <p:nvPr/>
        </p:nvSpPr>
        <p:spPr>
          <a:xfrm>
            <a:off x="288323" y="133865"/>
            <a:ext cx="112652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A71F38"/>
                </a:solidFill>
                <a:latin typeface="Times New Roman"/>
                <a:cs typeface="Times New Roman"/>
              </a:rPr>
              <a:t>Topics Covered Today</a:t>
            </a:r>
          </a:p>
        </p:txBody>
      </p:sp>
    </p:spTree>
    <p:extLst>
      <p:ext uri="{BB962C8B-B14F-4D97-AF65-F5344CB8AC3E}">
        <p14:creationId xmlns:p14="http://schemas.microsoft.com/office/powerpoint/2010/main" val="219821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F67F6-62F4-BD62-4716-577E12A3C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F7897B-0A44-9F01-109D-DE73DAD55DD3}"/>
              </a:ext>
            </a:extLst>
          </p:cNvPr>
          <p:cNvSpPr txBox="1"/>
          <p:nvPr/>
        </p:nvSpPr>
        <p:spPr>
          <a:xfrm>
            <a:off x="252185" y="977901"/>
            <a:ext cx="11288485" cy="12721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ts val="2325"/>
              </a:lnSpc>
              <a:buAutoNum type="arabicPeriod"/>
            </a:pPr>
            <a:r>
              <a:rPr lang="en-US" sz="2000">
                <a:latin typeface="Times New Roman"/>
                <a:ea typeface="+mn-lt"/>
                <a:cs typeface="+mn-lt"/>
              </a:rPr>
              <a:t>Introduction to Algorithms</a:t>
            </a: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457200" indent="-457200">
              <a:lnSpc>
                <a:spcPts val="2325"/>
              </a:lnSpc>
              <a:buAutoNum type="arabicPeriod"/>
            </a:pPr>
            <a:r>
              <a:rPr lang="en-US" sz="2000">
                <a:latin typeface="Times New Roman"/>
                <a:ea typeface="+mn-lt"/>
                <a:cs typeface="+mn-lt"/>
              </a:rPr>
              <a:t>Properties, Importance and Types of algorithms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457200" indent="-457200">
              <a:lnSpc>
                <a:spcPts val="2325"/>
              </a:lnSpc>
              <a:buAutoNum type="arabicPeriod"/>
            </a:pPr>
            <a:r>
              <a:rPr lang="en-US" sz="2000">
                <a:latin typeface="Times New Roman"/>
                <a:ea typeface="+mn-lt"/>
                <a:cs typeface="+mn-lt"/>
              </a:rPr>
              <a:t>Time Complexity 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457200" indent="-457200">
              <a:lnSpc>
                <a:spcPts val="2325"/>
              </a:lnSpc>
              <a:buAutoNum type="arabicPeriod"/>
            </a:pPr>
            <a:r>
              <a:rPr lang="en-US" sz="2000">
                <a:latin typeface="Times New Roman"/>
                <a:ea typeface="+mn-lt"/>
                <a:cs typeface="+mn-lt"/>
              </a:rPr>
              <a:t>Space Complexity </a:t>
            </a:r>
            <a:endParaRPr lang="en-US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86D36-A0CB-17A6-C8C5-5B3F5E382F8C}"/>
              </a:ext>
            </a:extLst>
          </p:cNvPr>
          <p:cNvSpPr txBox="1"/>
          <p:nvPr/>
        </p:nvSpPr>
        <p:spPr>
          <a:xfrm>
            <a:off x="288323" y="133865"/>
            <a:ext cx="112652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A71F38"/>
                </a:solidFill>
                <a:latin typeface="Times New Roman"/>
                <a:cs typeface="Times New Roman"/>
              </a:rPr>
              <a:t>Key Learnings/Concepts Understood</a:t>
            </a:r>
          </a:p>
        </p:txBody>
      </p:sp>
    </p:spTree>
    <p:extLst>
      <p:ext uri="{BB962C8B-B14F-4D97-AF65-F5344CB8AC3E}">
        <p14:creationId xmlns:p14="http://schemas.microsoft.com/office/powerpoint/2010/main" val="282649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8199F-6CFD-51A6-088E-213D0CBB5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40609-BDAA-A9E4-7E0D-A4254F1B8084}"/>
              </a:ext>
            </a:extLst>
          </p:cNvPr>
          <p:cNvSpPr txBox="1"/>
          <p:nvPr/>
        </p:nvSpPr>
        <p:spPr>
          <a:xfrm>
            <a:off x="252185" y="977901"/>
            <a:ext cx="11288485" cy="48910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rtl="0">
              <a:lnSpc>
                <a:spcPts val="2325"/>
              </a:lnSpc>
            </a:pPr>
            <a:r>
              <a:rPr lang="en-US" sz="2000" b="1" dirty="0">
                <a:solidFill>
                  <a:srgbClr val="A71F38"/>
                </a:solidFill>
                <a:latin typeface="Times New Roman"/>
                <a:ea typeface="Arial"/>
                <a:cs typeface="Arial"/>
              </a:rPr>
              <a:t>Definition:</a:t>
            </a:r>
          </a:p>
          <a:p>
            <a:pPr>
              <a:lnSpc>
                <a:spcPts val="2325"/>
              </a:lnSpc>
            </a:pPr>
            <a:endParaRPr lang="en-US" dirty="0">
              <a:latin typeface="Times New Roman"/>
              <a:ea typeface="+mn-lt"/>
              <a:cs typeface="Arial"/>
            </a:endParaRPr>
          </a:p>
          <a:p>
            <a:pPr>
              <a:lnSpc>
                <a:spcPts val="2325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In C++, algorithms refer to a set of generic, reusable functions provided by the Standard Template Library (STL). These functions are designed to perform a wide range of operations on sequences and containers, such as: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ts val="2325"/>
              </a:lnSpc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Sorting elements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Searching for values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Counting occurrences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Merging ranges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Comparing sequences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Removing duplicates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Transforming data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They are defined in the </a:t>
            </a:r>
            <a:r>
              <a:rPr lang="en-US" dirty="0">
                <a:latin typeface="Times New Roman"/>
                <a:cs typeface="Times New Roman"/>
              </a:rPr>
              <a:t>&lt;algorithm&gt;</a:t>
            </a:r>
            <a:r>
              <a:rPr lang="en-US" dirty="0">
                <a:latin typeface="Times New Roman"/>
                <a:ea typeface="+mn-lt"/>
                <a:cs typeface="+mn-lt"/>
              </a:rPr>
              <a:t> header and are used with iterators, which allows them to work generically with different container types such as </a:t>
            </a:r>
            <a:r>
              <a:rPr lang="en-US" dirty="0">
                <a:latin typeface="Times New Roman"/>
                <a:cs typeface="Times New Roman"/>
              </a:rPr>
              <a:t>vector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>
                <a:latin typeface="Times New Roman"/>
                <a:cs typeface="Times New Roman"/>
              </a:rPr>
              <a:t>array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>
                <a:latin typeface="Times New Roman"/>
                <a:cs typeface="Times New Roman"/>
              </a:rPr>
              <a:t>list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>
                <a:latin typeface="Times New Roman"/>
                <a:cs typeface="Times New Roman"/>
              </a:rPr>
              <a:t>deque</a:t>
            </a:r>
            <a:r>
              <a:rPr lang="en-US" dirty="0">
                <a:latin typeface="Times New Roman"/>
                <a:ea typeface="+mn-lt"/>
                <a:cs typeface="+mn-lt"/>
              </a:rPr>
              <a:t>, and even raw arrays.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38D0E-84A9-9C80-D330-858728C319C6}"/>
              </a:ext>
            </a:extLst>
          </p:cNvPr>
          <p:cNvSpPr txBox="1"/>
          <p:nvPr/>
        </p:nvSpPr>
        <p:spPr>
          <a:xfrm>
            <a:off x="288323" y="133865"/>
            <a:ext cx="112652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2800" b="1">
                <a:solidFill>
                  <a:srgbClr val="A71F38"/>
                </a:solidFill>
                <a:latin typeface="Times New Roman"/>
                <a:cs typeface="Times New Roman"/>
              </a:rPr>
              <a:t>Introduction to Algorithms</a:t>
            </a:r>
            <a:endParaRPr lang="en-US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690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990A4-AE32-6E2F-9FC0-2210169A2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21CB93-FAA8-9FC6-A790-C5676CCAE0AE}"/>
              </a:ext>
            </a:extLst>
          </p:cNvPr>
          <p:cNvSpPr txBox="1"/>
          <p:nvPr/>
        </p:nvSpPr>
        <p:spPr>
          <a:xfrm>
            <a:off x="252185" y="977901"/>
            <a:ext cx="11288485" cy="53655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A71F38"/>
                </a:solidFill>
                <a:latin typeface="Times New Roman"/>
                <a:cs typeface="Times New Roman"/>
              </a:rPr>
              <a:t>Purpose of Algorithms in C++ STL</a:t>
            </a: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The STL algorithms serve several key purposes that make them highly valuable in professional and educational coding:</a:t>
            </a:r>
          </a:p>
          <a:p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ts val="2325"/>
              </a:lnSpc>
            </a:pPr>
            <a:r>
              <a:rPr lang="en-US" sz="2000" b="1" dirty="0">
                <a:solidFill>
                  <a:srgbClr val="A71F38"/>
                </a:solidFill>
                <a:latin typeface="Times New Roman"/>
                <a:cs typeface="Times New Roman"/>
              </a:rPr>
              <a:t>1.Simplify Code</a:t>
            </a: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ts val="2325"/>
              </a:lnSpc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Instead of writing manual loops to search, sort, or modify data, algorithms offer ready-made functions.</a:t>
            </a:r>
          </a:p>
          <a:p>
            <a:endParaRPr lang="en-US" sz="2000" b="1" dirty="0">
              <a:solidFill>
                <a:srgbClr val="A71F38"/>
              </a:solidFill>
              <a:latin typeface="Times New Roman"/>
              <a:cs typeface="Arial"/>
            </a:endParaRPr>
          </a:p>
          <a:p>
            <a:r>
              <a:rPr lang="en-US" sz="2000" b="1" dirty="0">
                <a:solidFill>
                  <a:srgbClr val="A71F38"/>
                </a:solidFill>
                <a:latin typeface="Times New Roman"/>
                <a:cs typeface="Arial"/>
              </a:rPr>
              <a:t>2. Boost Performance</a:t>
            </a:r>
            <a:endParaRPr lang="en-US" dirty="0"/>
          </a:p>
          <a:p>
            <a:r>
              <a:rPr lang="en-US" dirty="0">
                <a:latin typeface="Times New Roman"/>
                <a:ea typeface="+mn-lt"/>
                <a:cs typeface="+mn-lt"/>
              </a:rPr>
              <a:t>STL algorithms are implemented by expert library developers and optimized for speed and efficiency. This often leads to better performance compared to writing custom logic from scratch.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ts val="2325"/>
              </a:lnSpc>
            </a:pPr>
            <a:endParaRPr lang="en-US" sz="2000" b="1" dirty="0">
              <a:solidFill>
                <a:srgbClr val="A71F38"/>
              </a:solidFill>
              <a:latin typeface="Times New Roman"/>
              <a:cs typeface="Arial"/>
            </a:endParaRPr>
          </a:p>
          <a:p>
            <a:r>
              <a:rPr lang="en-US" sz="2000" b="1" dirty="0">
                <a:solidFill>
                  <a:srgbClr val="A71F38"/>
                </a:solidFill>
                <a:latin typeface="Times New Roman"/>
                <a:cs typeface="Arial"/>
              </a:rPr>
              <a:t>3. Improve Code Readability and Maintainability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Using named algorithms like std::sort, std::count, std::accumulate, etc., makes the code </a:t>
            </a:r>
            <a:r>
              <a:rPr lang="en-US" b="1" dirty="0">
                <a:latin typeface="Times New Roman"/>
                <a:ea typeface="+mn-lt"/>
                <a:cs typeface="+mn-lt"/>
              </a:rPr>
              <a:t>self-</a:t>
            </a:r>
            <a:r>
              <a:rPr lang="en-US" sz="2000" dirty="0">
                <a:latin typeface="Times New Roman"/>
                <a:cs typeface="Arial"/>
              </a:rPr>
              <a:t>explanatory.</a:t>
            </a:r>
          </a:p>
          <a:p>
            <a:endParaRPr lang="en-US" sz="20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r>
              <a:rPr lang="en-US" sz="2000" b="1" dirty="0">
                <a:solidFill>
                  <a:srgbClr val="A71F38"/>
                </a:solidFill>
                <a:latin typeface="Times New Roman"/>
                <a:cs typeface="Arial"/>
              </a:rPr>
              <a:t>4. Encourage Functional Programming Style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Many algorithms like std::transform, std::</a:t>
            </a:r>
            <a:r>
              <a:rPr lang="en-US" err="1">
                <a:latin typeface="Times New Roman"/>
                <a:ea typeface="+mn-lt"/>
                <a:cs typeface="+mn-lt"/>
              </a:rPr>
              <a:t>for_each</a:t>
            </a:r>
            <a:r>
              <a:rPr lang="en-US" dirty="0">
                <a:latin typeface="Times New Roman"/>
                <a:ea typeface="+mn-lt"/>
                <a:cs typeface="+mn-lt"/>
              </a:rPr>
              <a:t>, and std::accumulate encourage a more functional style of programming where you focus on </a:t>
            </a:r>
            <a:r>
              <a:rPr lang="en-US" i="1" dirty="0">
                <a:latin typeface="Times New Roman"/>
                <a:ea typeface="+mn-lt"/>
                <a:cs typeface="+mn-lt"/>
              </a:rPr>
              <a:t>what</a:t>
            </a:r>
            <a:r>
              <a:rPr lang="en-US" dirty="0">
                <a:latin typeface="Times New Roman"/>
                <a:ea typeface="+mn-lt"/>
                <a:cs typeface="+mn-lt"/>
              </a:rPr>
              <a:t> to do, not </a:t>
            </a:r>
            <a:r>
              <a:rPr lang="en-US" i="1" dirty="0">
                <a:latin typeface="Times New Roman"/>
                <a:ea typeface="+mn-lt"/>
                <a:cs typeface="+mn-lt"/>
              </a:rPr>
              <a:t>how</a:t>
            </a:r>
            <a:r>
              <a:rPr lang="en-US" dirty="0">
                <a:latin typeface="Times New Roman"/>
                <a:ea typeface="+mn-lt"/>
                <a:cs typeface="+mn-lt"/>
              </a:rPr>
              <a:t> to do it. This leads to less error-prone code.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ts val="2325"/>
              </a:lnSpc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F9806-42D1-288E-A366-D11EF3A4B4FF}"/>
              </a:ext>
            </a:extLst>
          </p:cNvPr>
          <p:cNvSpPr txBox="1"/>
          <p:nvPr/>
        </p:nvSpPr>
        <p:spPr>
          <a:xfrm>
            <a:off x="288323" y="133865"/>
            <a:ext cx="112652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2800" b="1">
                <a:solidFill>
                  <a:srgbClr val="A71F38"/>
                </a:solidFill>
                <a:latin typeface="Times New Roman"/>
                <a:cs typeface="Times New Roman"/>
              </a:rPr>
              <a:t>Introduction to Algorithms</a:t>
            </a:r>
            <a:endParaRPr lang="en-US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712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44930-8517-72AF-C9BF-581C219BB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C17C0A-D0EB-3195-CB0C-006B210ED97B}"/>
              </a:ext>
            </a:extLst>
          </p:cNvPr>
          <p:cNvSpPr txBox="1"/>
          <p:nvPr/>
        </p:nvSpPr>
        <p:spPr>
          <a:xfrm>
            <a:off x="252185" y="977901"/>
            <a:ext cx="11288485" cy="42216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325"/>
              </a:lnSpc>
            </a:pPr>
            <a:r>
              <a:rPr lang="en-US" sz="2000" b="1">
                <a:solidFill>
                  <a:srgbClr val="A71F38"/>
                </a:solidFill>
                <a:latin typeface="Times New Roman"/>
                <a:ea typeface="+mn-lt"/>
                <a:cs typeface="+mn-lt"/>
              </a:rPr>
              <a:t>Uses in Automotive Embedded Systems:</a:t>
            </a:r>
          </a:p>
          <a:p>
            <a:pPr>
              <a:lnSpc>
                <a:spcPts val="2325"/>
              </a:lnSpc>
            </a:pPr>
            <a:endParaRPr lang="en-US" sz="2000" b="1" dirty="0">
              <a:solidFill>
                <a:srgbClr val="A71F38"/>
              </a:solidFill>
              <a:latin typeface="Times New Roman"/>
              <a:cs typeface="Times New Roman"/>
            </a:endParaRPr>
          </a:p>
          <a:p>
            <a:pPr>
              <a:lnSpc>
                <a:spcPts val="2325"/>
              </a:lnSpc>
            </a:pPr>
            <a:endParaRPr lang="en-US" sz="2000" b="1" dirty="0">
              <a:solidFill>
                <a:srgbClr val="A71F38"/>
              </a:solidFill>
              <a:latin typeface="Times New Roman"/>
              <a:cs typeface="Times New Roman"/>
            </a:endParaRPr>
          </a:p>
          <a:p>
            <a:pPr>
              <a:lnSpc>
                <a:spcPts val="2325"/>
              </a:lnSpc>
            </a:pPr>
            <a:endParaRPr lang="en-US" sz="2000" b="1" dirty="0">
              <a:solidFill>
                <a:srgbClr val="A71F38"/>
              </a:solidFill>
              <a:latin typeface="Times New Roman"/>
              <a:cs typeface="Times New Roman"/>
            </a:endParaRPr>
          </a:p>
          <a:p>
            <a:pPr>
              <a:lnSpc>
                <a:spcPts val="2325"/>
              </a:lnSpc>
            </a:pPr>
            <a:endParaRPr lang="en-US" sz="2000" b="1" dirty="0">
              <a:solidFill>
                <a:srgbClr val="A71F38"/>
              </a:solidFill>
              <a:latin typeface="Times New Roman"/>
              <a:cs typeface="Times New Roman"/>
            </a:endParaRPr>
          </a:p>
          <a:p>
            <a:pPr>
              <a:lnSpc>
                <a:spcPts val="2325"/>
              </a:lnSpc>
            </a:pPr>
            <a:endParaRPr lang="en-US" sz="2000" b="1" dirty="0">
              <a:solidFill>
                <a:srgbClr val="A71F38"/>
              </a:solidFill>
              <a:latin typeface="Times New Roman"/>
              <a:cs typeface="Times New Roman"/>
            </a:endParaRPr>
          </a:p>
          <a:p>
            <a:pPr>
              <a:lnSpc>
                <a:spcPts val="2325"/>
              </a:lnSpc>
            </a:pPr>
            <a:endParaRPr lang="en-US" sz="2000" b="1" dirty="0">
              <a:solidFill>
                <a:srgbClr val="A71F38"/>
              </a:solidFill>
              <a:latin typeface="Times New Roman"/>
              <a:cs typeface="Times New Roman"/>
            </a:endParaRPr>
          </a:p>
          <a:p>
            <a:pPr>
              <a:lnSpc>
                <a:spcPts val="2325"/>
              </a:lnSpc>
            </a:pPr>
            <a:endParaRPr lang="en-US" sz="2000" b="1" dirty="0">
              <a:solidFill>
                <a:srgbClr val="A71F38"/>
              </a:solidFill>
              <a:latin typeface="Times New Roman"/>
              <a:cs typeface="Times New Roman"/>
            </a:endParaRPr>
          </a:p>
          <a:p>
            <a:pPr>
              <a:lnSpc>
                <a:spcPts val="2325"/>
              </a:lnSpc>
            </a:pPr>
            <a:endParaRPr lang="en-US" sz="2000" b="1" dirty="0">
              <a:solidFill>
                <a:srgbClr val="A71F38"/>
              </a:solidFill>
              <a:latin typeface="Times New Roman"/>
              <a:cs typeface="Times New Roman"/>
            </a:endParaRPr>
          </a:p>
          <a:p>
            <a:pPr>
              <a:lnSpc>
                <a:spcPts val="2325"/>
              </a:lnSpc>
            </a:pPr>
            <a:endParaRPr lang="en-US" sz="2000" b="1" dirty="0">
              <a:solidFill>
                <a:srgbClr val="A71F38"/>
              </a:solidFill>
              <a:latin typeface="Times New Roman"/>
              <a:cs typeface="Times New Roman"/>
            </a:endParaRPr>
          </a:p>
          <a:p>
            <a:pPr>
              <a:lnSpc>
                <a:spcPts val="2325"/>
              </a:lnSpc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lnSpc>
                <a:spcPts val="2325"/>
              </a:lnSpc>
            </a:pPr>
            <a:r>
              <a:rPr lang="en-US" b="1">
                <a:solidFill>
                  <a:srgbClr val="A71F38"/>
                </a:solidFill>
                <a:latin typeface="Times New Roman"/>
                <a:ea typeface="+mn-lt"/>
                <a:cs typeface="+mn-lt"/>
              </a:rPr>
              <a:t>Note:</a:t>
            </a:r>
            <a:r>
              <a:rPr lang="en-US">
                <a:latin typeface="Times New Roman"/>
                <a:ea typeface="+mn-lt"/>
                <a:cs typeface="+mn-lt"/>
              </a:rPr>
              <a:t> By using STL algorithms, developers in automotive systems can ensure real-time, reliable, and efficient handling of large streams of vehicle data with minimal custom logic.</a:t>
            </a:r>
            <a:endParaRPr lang="en-US">
              <a:latin typeface="Aptos" panose="020B0004020202020204"/>
            </a:endParaRPr>
          </a:p>
          <a:p>
            <a:pPr>
              <a:lnSpc>
                <a:spcPts val="2325"/>
              </a:lnSpc>
            </a:pPr>
            <a:endParaRPr lang="en-US" sz="20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0CF0A-48AB-25B0-7B03-919387C0B377}"/>
              </a:ext>
            </a:extLst>
          </p:cNvPr>
          <p:cNvSpPr txBox="1"/>
          <p:nvPr/>
        </p:nvSpPr>
        <p:spPr>
          <a:xfrm>
            <a:off x="288323" y="133865"/>
            <a:ext cx="112652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2800" b="1">
                <a:solidFill>
                  <a:srgbClr val="A71F38"/>
                </a:solidFill>
                <a:latin typeface="Times New Roman"/>
                <a:cs typeface="Times New Roman"/>
              </a:rPr>
              <a:t>Introduction to Algorithms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ED3993-7894-98C6-4088-E9CAB874E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410387"/>
              </p:ext>
            </p:extLst>
          </p:nvPr>
        </p:nvGraphicFramePr>
        <p:xfrm>
          <a:off x="399143" y="1542506"/>
          <a:ext cx="7939214" cy="2194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4863">
                  <a:extLst>
                    <a:ext uri="{9D8B030D-6E8A-4147-A177-3AD203B41FA5}">
                      <a16:colId xmlns:a16="http://schemas.microsoft.com/office/drawing/2014/main" val="3589208607"/>
                    </a:ext>
                  </a:extLst>
                </a:gridCol>
                <a:gridCol w="3614351">
                  <a:extLst>
                    <a:ext uri="{9D8B030D-6E8A-4147-A177-3AD203B41FA5}">
                      <a16:colId xmlns:a16="http://schemas.microsoft.com/office/drawing/2014/main" val="2451408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>
                          <a:solidFill>
                            <a:srgbClr val="A71F38"/>
                          </a:solidFill>
                          <a:latin typeface="Times New Roman"/>
                        </a:rPr>
                        <a:t>Use Case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>
                          <a:solidFill>
                            <a:srgbClr val="A71F38"/>
                          </a:solidFill>
                          <a:latin typeface="Times New Roman"/>
                        </a:rPr>
                        <a:t>Algorithms Involved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760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/>
                        </a:rPr>
                        <a:t>Sensor data filtering and transformation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/>
                        </a:rPr>
                        <a:t>std::transform, std::remove_if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359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/>
                        </a:rPr>
                        <a:t>Prioritizing vehicle alerts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/>
                        </a:rPr>
                        <a:t>std::sort, std::max_element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350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/>
                        </a:rPr>
                        <a:t>Merging data from multiple ECUs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/>
                        </a:rPr>
                        <a:t>std::merge, std::set_union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890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/>
                        </a:rPr>
                        <a:t>Finding anomalies in speed/fuel levels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/>
                        </a:rPr>
                        <a:t>std::find_if, std::adjacent_find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895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/>
                        </a:rPr>
                        <a:t>Logging and analyzing min/max temperature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/>
                        </a:rPr>
                        <a:t>std::min_element, std::max_element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408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73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1A9EC-84E1-F2EA-A459-ED6C32DE3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B7CAD8-090E-5165-EACF-5A68E41C4BE1}"/>
              </a:ext>
            </a:extLst>
          </p:cNvPr>
          <p:cNvSpPr txBox="1"/>
          <p:nvPr/>
        </p:nvSpPr>
        <p:spPr>
          <a:xfrm>
            <a:off x="252185" y="977901"/>
            <a:ext cx="11288485" cy="48500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A71F38"/>
                </a:solidFill>
                <a:latin typeface="Times New Roman"/>
                <a:cs typeface="Times New Roman"/>
              </a:rPr>
              <a:t>Properties of an Algorithm:</a:t>
            </a:r>
            <a:endParaRPr lang="en-US" sz="2000">
              <a:solidFill>
                <a:srgbClr val="A71F38"/>
              </a:solidFill>
              <a:latin typeface="Times New Roman"/>
              <a:cs typeface="Times New Roman"/>
            </a:endParaRPr>
          </a:p>
          <a:p>
            <a:endParaRPr lang="en-US" sz="1600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>
                <a:latin typeface="Times New Roman"/>
                <a:ea typeface="+mn-lt"/>
                <a:cs typeface="+mn-lt"/>
              </a:rPr>
              <a:t>Input: Clearly defined inputs which can be zero or more.</a:t>
            </a:r>
            <a:endParaRPr lang="en-US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>
                <a:latin typeface="Times New Roman"/>
                <a:ea typeface="+mn-lt"/>
                <a:cs typeface="+mn-lt"/>
              </a:rPr>
              <a:t>Output: At least one output is produced.</a:t>
            </a:r>
            <a:endParaRPr lang="en-US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>
                <a:latin typeface="Times New Roman"/>
                <a:ea typeface="+mn-lt"/>
                <a:cs typeface="+mn-lt"/>
              </a:rPr>
              <a:t>Definiteness: Each step must be clear and unambiguous.</a:t>
            </a:r>
            <a:endParaRPr lang="en-US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>
                <a:latin typeface="Times New Roman"/>
                <a:ea typeface="+mn-lt"/>
                <a:cs typeface="+mn-lt"/>
              </a:rPr>
              <a:t>Finiteness: The algorithm must terminate after a finite number of steps.</a:t>
            </a:r>
            <a:endParaRPr lang="en-US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>
                <a:latin typeface="Times New Roman"/>
                <a:ea typeface="+mn-lt"/>
                <a:cs typeface="+mn-lt"/>
              </a:rPr>
              <a:t>Effectiveness: Every step must be basic enough to be performed.</a:t>
            </a:r>
            <a:endParaRPr lang="en-US" i="1">
              <a:latin typeface="Times New Roman"/>
              <a:cs typeface="Times New Roman"/>
            </a:endParaRPr>
          </a:p>
          <a:p>
            <a:pPr lvl="0">
              <a:lnSpc>
                <a:spcPts val="2325"/>
              </a:lnSpc>
            </a:pPr>
            <a:endParaRPr lang="en-US" sz="2400" baseline="0" dirty="0">
              <a:solidFill>
                <a:srgbClr val="A71F38"/>
              </a:solidFill>
              <a:latin typeface="Times New Roman"/>
              <a:ea typeface="Arial"/>
              <a:cs typeface="Arial"/>
            </a:endParaRPr>
          </a:p>
          <a:p>
            <a:r>
              <a:rPr lang="en-US" sz="2000" b="1">
                <a:solidFill>
                  <a:srgbClr val="A71F38"/>
                </a:solidFill>
                <a:latin typeface="Times New Roman"/>
                <a:cs typeface="Times New Roman"/>
              </a:rPr>
              <a:t>Importance of Algorithms:</a:t>
            </a:r>
            <a:endParaRPr lang="en-US" sz="2000">
              <a:solidFill>
                <a:srgbClr val="A71F38"/>
              </a:solidFill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endParaRPr lang="en-US" dirty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 b="1">
                <a:solidFill>
                  <a:srgbClr val="A71F38"/>
                </a:solidFill>
                <a:latin typeface="Times New Roman"/>
                <a:cs typeface="Times New Roman"/>
              </a:rPr>
              <a:t>Efficiency in Problem Solving:</a:t>
            </a:r>
            <a:r>
              <a:rPr lang="en-US" dirty="0">
                <a:latin typeface="Times New Roman"/>
                <a:ea typeface="+mn-lt"/>
                <a:cs typeface="Times New Roman"/>
              </a:rPr>
              <a:t> </a:t>
            </a:r>
            <a:r>
              <a:rPr lang="en-US">
                <a:latin typeface="Times New Roman"/>
                <a:ea typeface="+mn-lt"/>
                <a:cs typeface="+mn-lt"/>
              </a:rPr>
              <a:t>Algorithms allow you to solve complex problems efficiently and systematically.In C++, with STL support, you can implement common operations like searching, sorting, and transforming data in just a few lines using standard algorithms.</a:t>
            </a:r>
            <a:endParaRPr lang="en-US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endParaRPr lang="en-US" dirty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 b="1">
                <a:solidFill>
                  <a:srgbClr val="A71F38"/>
                </a:solidFill>
                <a:latin typeface="Times New Roman"/>
                <a:cs typeface="Times New Roman"/>
              </a:rPr>
              <a:t>Performance Optimization: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ea typeface="+mn-lt"/>
                <a:cs typeface="+mn-lt"/>
              </a:rPr>
              <a:t>Well-designed algorithms reduce both time complexity and memory usage, which is critical in systems with limited resources like embedded systems in vehicles.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016831-B981-36CE-FB42-875875694675}"/>
              </a:ext>
            </a:extLst>
          </p:cNvPr>
          <p:cNvSpPr txBox="1"/>
          <p:nvPr/>
        </p:nvSpPr>
        <p:spPr>
          <a:xfrm>
            <a:off x="288323" y="133865"/>
            <a:ext cx="112652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A71F38"/>
                </a:solidFill>
                <a:latin typeface="Times New Roman"/>
                <a:cs typeface="Times New Roman"/>
              </a:rPr>
              <a:t>2.   Properties, Importance and Types of algorithms</a:t>
            </a:r>
            <a:endParaRPr lang="en-US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768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72A0C-DA8D-80E2-6029-CE0D0B7CA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EDD059-5413-3C9C-C46B-F98A162AB208}"/>
              </a:ext>
            </a:extLst>
          </p:cNvPr>
          <p:cNvSpPr txBox="1"/>
          <p:nvPr/>
        </p:nvSpPr>
        <p:spPr>
          <a:xfrm>
            <a:off x="252185" y="977901"/>
            <a:ext cx="11288485" cy="46038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A71F38"/>
                </a:solidFill>
                <a:latin typeface="Times New Roman"/>
                <a:cs typeface="Times New Roman"/>
              </a:rPr>
              <a:t>Importance of Algorithms:</a:t>
            </a:r>
            <a:endParaRPr lang="en-US"/>
          </a:p>
          <a:p>
            <a:endParaRPr lang="en-US" sz="2000" b="1" dirty="0">
              <a:solidFill>
                <a:srgbClr val="A71F38"/>
              </a:solidFill>
              <a:latin typeface="Times New Roman"/>
              <a:cs typeface="Times New Roman"/>
            </a:endParaRPr>
          </a:p>
          <a:p>
            <a:r>
              <a:rPr lang="en-US" b="1">
                <a:solidFill>
                  <a:srgbClr val="A71F38"/>
                </a:solidFill>
                <a:latin typeface="Times New Roman"/>
                <a:cs typeface="Times New Roman"/>
              </a:rPr>
              <a:t>3.   Code Reusability and Readability: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>
                <a:latin typeface="Times New Roman"/>
                <a:ea typeface="+mn-lt"/>
                <a:cs typeface="+mn-lt"/>
              </a:rPr>
              <a:t>C++ STL provides ready-to-use algorithms that make your code concise, readable, and reusable, compared to writing manual loops and logic.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b="1" dirty="0">
              <a:solidFill>
                <a:srgbClr val="A71F38"/>
              </a:solidFill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A71F38"/>
                </a:solidFill>
                <a:latin typeface="Times New Roman"/>
                <a:cs typeface="Times New Roman"/>
              </a:rPr>
              <a:t>4.   </a:t>
            </a:r>
            <a:r>
              <a:rPr lang="en-US" b="1">
                <a:solidFill>
                  <a:srgbClr val="A71F38"/>
                </a:solidFill>
                <a:latin typeface="Times New Roman"/>
                <a:cs typeface="Times New Roman"/>
              </a:rPr>
              <a:t>Industry Readiness: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>
                <a:latin typeface="Times New Roman"/>
                <a:ea typeface="+mn-lt"/>
                <a:cs typeface="+mn-lt"/>
              </a:rPr>
              <a:t>Strong algorithmic knowledge is essential for coding interviews, system design, and performance-critical applications in the automotive, robotics, AI, and IoT industries.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b="1">
                <a:solidFill>
                  <a:srgbClr val="A71F38"/>
                </a:solidFill>
                <a:latin typeface="Times New Roman"/>
                <a:cs typeface="Times New Roman"/>
              </a:rPr>
              <a:t>5.   Foundation for Advanced Concepts:</a:t>
            </a:r>
            <a:r>
              <a:rPr lang="en-US" b="1" dirty="0">
                <a:solidFill>
                  <a:srgbClr val="A71F38"/>
                </a:solidFill>
                <a:latin typeface="Times New Roman"/>
                <a:ea typeface="+mn-lt"/>
                <a:cs typeface="Times New Roman"/>
              </a:rPr>
              <a:t> </a:t>
            </a:r>
            <a:endParaRPr lang="en-US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r>
              <a:rPr lang="en-US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Understanding basic algorithms helps in mastering advanced topics like: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342900" indent="-342900">
              <a:buAutoNum type="romanLcPeriod"/>
            </a:pPr>
            <a:r>
              <a:rPr lang="en-US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Graph algorithms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342900" indent="-342900">
              <a:buAutoNum type="romanLcPeriod"/>
            </a:pPr>
            <a:r>
              <a:rPr lang="en-US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Dynamic programming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342900" indent="-342900">
              <a:buAutoNum type="romanLcPeriod"/>
            </a:pPr>
            <a:r>
              <a:rPr lang="en-US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Data compression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342900" indent="-342900">
              <a:buAutoNum type="romanLcPeriod"/>
            </a:pPr>
            <a:r>
              <a:rPr lang="en-US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Real-time system scheduling</a:t>
            </a:r>
            <a:endParaRPr lang="en-US">
              <a:latin typeface="Times New Roman"/>
              <a:ea typeface="+mn-lt"/>
              <a:cs typeface="+mn-lt"/>
            </a:endParaRPr>
          </a:p>
          <a:p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ts val="2325"/>
              </a:lnSpc>
            </a:pPr>
            <a:endParaRPr lang="en-US" sz="2000" dirty="0">
              <a:latin typeface="Times New Roman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C2983-AF2A-CCE2-1F63-78F88B8FEECB}"/>
              </a:ext>
            </a:extLst>
          </p:cNvPr>
          <p:cNvSpPr txBox="1"/>
          <p:nvPr/>
        </p:nvSpPr>
        <p:spPr>
          <a:xfrm>
            <a:off x="288323" y="133865"/>
            <a:ext cx="112652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A71F38"/>
                </a:solidFill>
                <a:latin typeface="Times New Roman"/>
                <a:cs typeface="Times New Roman"/>
              </a:rPr>
              <a:t>2.   Properties, Importance and Types of algorithms</a:t>
            </a:r>
            <a:endParaRPr lang="en-US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610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351</cp:revision>
  <dcterms:created xsi:type="dcterms:W3CDTF">2025-06-13T04:57:30Z</dcterms:created>
  <dcterms:modified xsi:type="dcterms:W3CDTF">2025-06-13T10:07:22Z</dcterms:modified>
</cp:coreProperties>
</file>