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6"/>
  </p:notesMasterIdLst>
  <p:sldIdLst>
    <p:sldId id="260" r:id="rId6"/>
    <p:sldId id="719" r:id="rId7"/>
    <p:sldId id="720" r:id="rId8"/>
    <p:sldId id="721" r:id="rId9"/>
    <p:sldId id="755" r:id="rId10"/>
    <p:sldId id="756" r:id="rId11"/>
    <p:sldId id="742" r:id="rId12"/>
    <p:sldId id="757" r:id="rId13"/>
    <p:sldId id="738" r:id="rId14"/>
    <p:sldId id="760" r:id="rId15"/>
    <p:sldId id="761" r:id="rId16"/>
    <p:sldId id="747" r:id="rId17"/>
    <p:sldId id="762" r:id="rId18"/>
    <p:sldId id="763" r:id="rId19"/>
    <p:sldId id="730" r:id="rId20"/>
    <p:sldId id="731" r:id="rId21"/>
    <p:sldId id="732" r:id="rId22"/>
    <p:sldId id="733" r:id="rId23"/>
    <p:sldId id="734" r:id="rId24"/>
    <p:sldId id="7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7EF45-168D-4569-2D27-B21EA9538332}" v="273" dt="2025-06-09T13:12:49.337"/>
    <p1510:client id="{AE8CEB2D-9D1B-A6F2-3E48-9ABB12E44AA5}" v="417" dt="2025-06-09T13:54:19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6/9/2025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6/9/2025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ntainers-cpp-stl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2385495"/>
            <a:ext cx="6026946" cy="2068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sym typeface="Fira Sans Condensed SemiBold"/>
              </a:rPr>
              <a:t>T1911</a:t>
            </a:r>
            <a:endParaRPr lang="en-US" dirty="0">
              <a:sym typeface="Fira Sans Condensed SemiBold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4000" dirty="0">
                <a:solidFill>
                  <a:srgbClr val="992E3A"/>
                </a:solidFill>
                <a:ea typeface="+mj-lt"/>
                <a:cs typeface="+mj-lt"/>
                <a:sym typeface="Fira Sans Condensed SemiBold"/>
              </a:rPr>
              <a:t>Graphs, building blocks of many algorithms.</a:t>
            </a:r>
            <a:endParaRPr lang="en-US" sz="4000">
              <a:ea typeface="Calibri Light"/>
              <a:cs typeface="Calibri Light"/>
            </a:endParaRPr>
          </a:p>
          <a:p>
            <a:pPr algn="r">
              <a:spcBef>
                <a:spcPts val="0"/>
              </a:spcBef>
            </a:pPr>
            <a:endParaRPr lang="en-US" sz="4000" dirty="0">
              <a:solidFill>
                <a:srgbClr val="676767"/>
              </a:solidFill>
              <a:ea typeface="Calibri Light"/>
              <a:cs typeface="Calibri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DF860-6F46-F632-5435-EA81E90D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E7B23B7-3D57-BE34-1C9C-6698C311AA77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21C1F-8F03-7C96-7191-6072344C4AB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F8C69EE4-524C-A903-7A6B-61606CF56BB9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Graph Traversal </a:t>
            </a:r>
            <a:endParaRPr lang="en-US" sz="2400" b="1">
              <a:solidFill>
                <a:srgbClr val="A71F38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62C69DB-C014-A818-F3E5-83BE17DDFCC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D6CB410-564E-54AE-2D7C-19AAB262A660}"/>
              </a:ext>
            </a:extLst>
          </p:cNvPr>
          <p:cNvSpPr txBox="1"/>
          <p:nvPr/>
        </p:nvSpPr>
        <p:spPr>
          <a:xfrm>
            <a:off x="337790" y="1061884"/>
            <a:ext cx="11137392" cy="65094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DFS (Depth-First Search): Explores as far as possible down one branch before backtracking. Uses recursion or stack.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BFS (Breadth-First Search): Explores neighbors level by level using a queue.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Depth-First Search (DFS):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Goes as deep as possible before backtracking.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Implemented using recursion or a stack.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Good for detecting cycles, connected components, and topological sorting.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Breadth-First Search (BFS):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Visits all neighbors level by level.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Uses a queue.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to find shortest path in unweighted graphs.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1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4EACD-D688-BB90-4A30-888423F15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58EBEBF-76D9-52E8-F540-D3B47ACDDA8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A70D3A-3278-7CAB-3663-F3401F092BD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F769DD6-4488-2496-516F-9D099DBFD7D0}"/>
              </a:ext>
            </a:extLst>
          </p:cNvPr>
          <p:cNvSpPr txBox="1"/>
          <p:nvPr/>
        </p:nvSpPr>
        <p:spPr>
          <a:xfrm>
            <a:off x="314037" y="187036"/>
            <a:ext cx="985519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Graph Traversal </a:t>
            </a:r>
            <a:endParaRPr lang="en-US" sz="2400" dirty="0">
              <a:solidFill>
                <a:srgbClr val="A71F38"/>
              </a:solidFill>
            </a:endParaRPr>
          </a:p>
          <a:p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1A60824-D790-DA74-753C-96C77E7C8681}"/>
              </a:ext>
            </a:extLst>
          </p:cNvPr>
          <p:cNvSpPr txBox="1"/>
          <p:nvPr/>
        </p:nvSpPr>
        <p:spPr>
          <a:xfrm>
            <a:off x="4807075" y="4905180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alibri"/>
                <a:ea typeface="Calibri"/>
                <a:cs typeface="Calibri"/>
              </a:rPr>
              <a:t>Output</a:t>
            </a:r>
            <a:r>
              <a:rPr lang="en-US" sz="2000" b="1" dirty="0">
                <a:latin typeface="Times New Roman"/>
                <a:cs typeface="Times New Roman"/>
              </a:rPr>
              <a:t>:-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955E715-1120-22D1-3C5F-B6F42E4926A3}"/>
              </a:ext>
            </a:extLst>
          </p:cNvPr>
          <p:cNvSpPr txBox="1"/>
          <p:nvPr/>
        </p:nvSpPr>
        <p:spPr>
          <a:xfrm>
            <a:off x="316717" y="1013537"/>
            <a:ext cx="16153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/>
                <a:cs typeface="Times New Roman"/>
              </a:rPr>
              <a:t>Example:-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3F2BF32-0D94-E605-2260-A91FB834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9" y="1516969"/>
            <a:ext cx="4248150" cy="4495346"/>
          </a:xfrm>
          <a:prstGeom prst="rect">
            <a:avLst/>
          </a:prstGeom>
        </p:spPr>
      </p:pic>
      <p:pic>
        <p:nvPicPr>
          <p:cNvPr id="4" name="Picture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9D34C9F0-41BB-C554-A4D5-E633939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55" y="1513794"/>
            <a:ext cx="3662590" cy="3240768"/>
          </a:xfrm>
          <a:prstGeom prst="rect">
            <a:avLst/>
          </a:prstGeom>
        </p:spPr>
      </p:pic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6AB1B35-9626-56B1-C45A-5313BD930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17" y="1413782"/>
            <a:ext cx="3259366" cy="3331936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46C1B5-D54E-D503-EC5C-3F192AC6E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254" y="4904921"/>
            <a:ext cx="3562350" cy="13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BF2CF-0C67-AAD7-59D6-54DFF28D9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BBC8706-DDB0-DEDD-0D76-8FE5855303B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91122E-86D6-D3B8-0CED-B9D382D7D8C2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CCDC3429-CB83-4644-B01C-DFA00ACDCE6E}"/>
              </a:ext>
            </a:extLst>
          </p:cNvPr>
          <p:cNvSpPr txBox="1">
            <a:spLocks noGrp="1"/>
          </p:cNvSpPr>
          <p:nvPr/>
        </p:nvSpPr>
        <p:spPr>
          <a:xfrm>
            <a:off x="344714" y="569437"/>
            <a:ext cx="8706196" cy="551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Shortest Path</a:t>
            </a:r>
          </a:p>
          <a:p>
            <a:pPr>
              <a:spcBef>
                <a:spcPts val="0"/>
              </a:spcBef>
            </a:pP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B379788-B79C-7700-31C4-C5994CC1E58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FF32DFA-1A24-59CA-BC92-8120FC6145C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B61A359-C528-54F4-5F1D-8F16A027BB1D}"/>
              </a:ext>
            </a:extLst>
          </p:cNvPr>
          <p:cNvSpPr txBox="1"/>
          <p:nvPr/>
        </p:nvSpPr>
        <p:spPr>
          <a:xfrm>
            <a:off x="337790" y="1061884"/>
            <a:ext cx="11137392" cy="75497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Shortest Path</a:t>
            </a:r>
          </a:p>
          <a:p>
            <a:r>
              <a:rPr lang="en-US" dirty="0"/>
              <a:t>Goal: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Find the </a:t>
            </a:r>
            <a:r>
              <a:rPr lang="en-US" b="1" dirty="0">
                <a:ea typeface="+mn-lt"/>
                <a:cs typeface="+mn-lt"/>
              </a:rPr>
              <a:t>minimum distance</a:t>
            </a:r>
            <a:r>
              <a:rPr lang="en-US" dirty="0">
                <a:ea typeface="+mn-lt"/>
                <a:cs typeface="+mn-lt"/>
              </a:rPr>
              <a:t> from a source node to other nodes.</a:t>
            </a:r>
            <a:endParaRPr lang="en-US"/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Algorithms:</a:t>
            </a:r>
          </a:p>
          <a:p>
            <a:r>
              <a:rPr lang="en-US" b="1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Dijkstra's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Works with </a:t>
            </a:r>
            <a:r>
              <a:rPr lang="en-US" b="1" dirty="0">
                <a:ea typeface="+mn-lt"/>
                <a:cs typeface="+mn-lt"/>
              </a:rPr>
              <a:t>non-negative weights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Uses a </a:t>
            </a:r>
            <a:r>
              <a:rPr lang="en-US" b="1" dirty="0">
                <a:ea typeface="+mn-lt"/>
                <a:cs typeface="+mn-lt"/>
              </a:rPr>
              <a:t>min-heap (priority queue)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Time complexity: O((V + E) log V)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Common in routing (GPS, networks).</a:t>
            </a:r>
            <a:endParaRPr lang="en-US"/>
          </a:p>
          <a:p>
            <a:r>
              <a:rPr lang="en-US" b="1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Bellman-Ford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Handles </a:t>
            </a:r>
            <a:r>
              <a:rPr lang="en-US" b="1" dirty="0">
                <a:ea typeface="+mn-lt"/>
                <a:cs typeface="+mn-lt"/>
              </a:rPr>
              <a:t>negative weights</a:t>
            </a:r>
            <a:r>
              <a:rPr lang="en-US" dirty="0">
                <a:ea typeface="+mn-lt"/>
                <a:cs typeface="+mn-lt"/>
              </a:rPr>
              <a:t> (but not negative cycles).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Slower than Dijkstra: O(VE).</a:t>
            </a:r>
            <a:endParaRPr lang="en-US"/>
          </a:p>
          <a:p>
            <a:r>
              <a:rPr lang="en-US" b="1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Floyd-Warshall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Finds shortest paths </a:t>
            </a:r>
            <a:r>
              <a:rPr lang="en-US" b="1" dirty="0">
                <a:ea typeface="+mn-lt"/>
                <a:cs typeface="+mn-lt"/>
              </a:rPr>
              <a:t>between all pairs of vertices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Time: O(V³)</a:t>
            </a:r>
            <a:endParaRPr lang="en-US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A71F38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43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281B-5AB6-938F-8096-B775F965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B45977F-9B67-28C3-317B-0460C2C59D2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6D6C3-9ABD-AD4E-05D8-7243AA725C7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B243319C-4EF7-ACBB-12FA-FDC7751F5EE2}"/>
              </a:ext>
            </a:extLst>
          </p:cNvPr>
          <p:cNvSpPr txBox="1">
            <a:spLocks noGrp="1"/>
          </p:cNvSpPr>
          <p:nvPr/>
        </p:nvSpPr>
        <p:spPr>
          <a:xfrm>
            <a:off x="344714" y="569437"/>
            <a:ext cx="8706196" cy="551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Minimum Spanning Tree (MST)</a:t>
            </a:r>
          </a:p>
          <a:p>
            <a:pPr>
              <a:spcBef>
                <a:spcPts val="0"/>
              </a:spcBef>
            </a:pP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DBFC85-44B9-F0B4-8FE2-8AC1F9DDF3ED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56E07A3E-89F4-7472-8691-918C46FFE63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DCCBA97-757C-3F64-DC21-09A92AEBF91F}"/>
              </a:ext>
            </a:extLst>
          </p:cNvPr>
          <p:cNvSpPr txBox="1"/>
          <p:nvPr/>
        </p:nvSpPr>
        <p:spPr>
          <a:xfrm>
            <a:off x="337790" y="1061884"/>
            <a:ext cx="11137392" cy="727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Minimum Spanning Tree (MST)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spanning tree connects all nodes in a graph with the minimum total edge weight, without cycles.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Real-world use: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Network design (e.g., laying cables, pipelines with minimal cost).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Algorithms: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 Kruskal's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Sort all edges by weight.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Add edges one by one if they don't form a cycle (using Union-Find).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Prim's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Start from a node.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Always pick the minimum weight edge connecting a visited and unvisited node.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Uses a priority queue.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A71F38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132E4-DD90-CC98-0459-7B4EEC01A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F308B1E-9E6C-241F-02BA-7DFDC77F75B8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A3634-0EFC-EBC4-49BF-1C6E9DC262E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44FE3E9F-DE69-5718-C1BC-25B831F54390}"/>
              </a:ext>
            </a:extLst>
          </p:cNvPr>
          <p:cNvSpPr txBox="1">
            <a:spLocks noGrp="1"/>
          </p:cNvSpPr>
          <p:nvPr/>
        </p:nvSpPr>
        <p:spPr>
          <a:xfrm>
            <a:off x="344714" y="569437"/>
            <a:ext cx="8706196" cy="551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Cycle Detection in Graphs</a:t>
            </a:r>
          </a:p>
          <a:p>
            <a:pPr>
              <a:spcBef>
                <a:spcPts val="0"/>
              </a:spcBef>
            </a:pP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B0ED905-A31E-870C-893D-B2C754A521A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B8E0DEC3-BC18-CE47-B48F-2E22F43ED19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FC00FFF6-DC22-86E9-FC9B-ED26FD59E1BD}"/>
              </a:ext>
            </a:extLst>
          </p:cNvPr>
          <p:cNvSpPr txBox="1"/>
          <p:nvPr/>
        </p:nvSpPr>
        <p:spPr>
          <a:xfrm>
            <a:off x="346861" y="1061884"/>
            <a:ext cx="11128321" cy="8048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Cycle Detection in Graph</a:t>
            </a:r>
            <a:r>
              <a:rPr lang="en-US" dirty="0">
                <a:latin typeface="Times New Roman"/>
                <a:cs typeface="Times New Roman"/>
              </a:rPr>
              <a:t>s</a:t>
            </a: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Goal: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 check if a graph contains a loop.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 Why it matters: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Important for avoiding infinite processes.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Useful in: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Dependency resolution (e.g., task schedulers)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Validating trees</a:t>
            </a:r>
            <a:endParaRPr lang="en-US">
              <a:latin typeface="Times New Roman"/>
              <a:ea typeface="+mn-lt"/>
              <a:cs typeface="+mn-lt"/>
            </a:endParaRPr>
          </a:p>
          <a:p>
            <a:pPr lvl="1"/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Techniques:</a:t>
            </a:r>
          </a:p>
          <a:p>
            <a:pPr lvl="1"/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For Undirected Graph: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DFS.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If a neighbor is visited and not the parent, a cycle exists.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For Directed Graph: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DFS with a recursion stack.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If a node is visited and still in the recursion stack, a cycle is present.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Using Union-Find (Disjoint Set):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Often used in Kruskal’s algorithm for efficient cycle detection.</a:t>
            </a:r>
          </a:p>
          <a:p>
            <a:endParaRPr lang="en-US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A71F38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51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BD-9137-7E3A-7066-4B35FCE5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682D2C4-14C9-A296-54E0-9F0D463799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55918-D70D-2F24-329F-E07FDC17453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9C766CB-DD5A-09DC-3DAD-0FE6BC8BAD1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D9457B-EE8C-14DA-DB20-0895C47F10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6BF5F58-95AE-E674-35B4-C24A4A038D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53C6A89-17A1-8047-2DAB-C656F4AFB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8977475-0591-DBB5-0E66-8FD2F1C9FF1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8EC0398-CCA4-A6A7-73CC-B963791444D0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35A43C8-C8E5-0456-B808-5D510E32EFDC}"/>
              </a:ext>
            </a:extLst>
          </p:cNvPr>
          <p:cNvSpPr txBox="1"/>
          <p:nvPr/>
        </p:nvSpPr>
        <p:spPr>
          <a:xfrm>
            <a:off x="383474" y="883969"/>
            <a:ext cx="11275125" cy="77559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Forgetting to mark nodes as visited during DFS or BFS can lead to infinite loops or revisiting the same node multiple times.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Accessing neighbors from uninitialized adjacency lists can cause segmentation faults always initialize or resize adj[] properly.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Incorrectly assuming bidirectionality in directed graphs — always be sure whether edges are one-way or two-way when building the graph.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 Dijkstra’s algorithm, pushing updated distances without checking visited status can cause the algorithm to run longer or return wrong paths.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Kruskal's algorithm requires sorting all edges first, and forgetting to use Union-Find for cycle detection breaks the MST logic.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Cycle detection in directed graphs requires tracking the recursion stack — missing this can lead to incorrect cycle detection.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Using BFS for shortest path in weighted graphs is incorrect — Dijkstra or Bellman-Ford should be used instead.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00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A57E-1AF7-A5D9-7B43-F1AEFCF0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0A283E-6C2D-3CD0-564B-B40CBA3BC9E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70A3F-F4D1-9A7B-1C57-8E3550776C9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EDCF92E-4D12-3F99-D84B-CAAA0D953DF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 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62138E-32E8-23BA-EE07-B155579A75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1255780-DC12-A70E-64CF-A414DF0130F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F4C158-9FC7-8386-B621-D6838B5192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8874FBC-5727-C40C-D66D-D4F94BA1C31F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48F8E0-B83B-A322-6047-645AC183F321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CDFEA6-9A7D-EC14-06FE-477A66608E3A}"/>
              </a:ext>
            </a:extLst>
          </p:cNvPr>
          <p:cNvSpPr txBox="1"/>
          <p:nvPr/>
        </p:nvSpPr>
        <p:spPr>
          <a:xfrm>
            <a:off x="381000" y="1208314"/>
            <a:ext cx="11277599" cy="49398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CPP Reference — Comprehensive and official C++ documentation.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cplusplus.com — Beginner-friendly tutorials and examples for STL algorithms.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+mn-lt"/>
                <a:hlinkClick r:id="rId2"/>
              </a:rPr>
              <a:t>Containers in C++ STL | GeeksforGeeks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YouTube tutorials — Search for C++ STL algorithms and sorting tutorials.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Practice coding problems on platforms like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LeetCode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Codechef</a:t>
            </a:r>
            <a:r>
              <a:rPr lang="en-US" dirty="0">
                <a:latin typeface="Times New Roman"/>
                <a:ea typeface="+mn-lt"/>
                <a:cs typeface="Times New Roman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Experiment with custom comparators to learn more about flexible sorting.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7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6270-5A10-A421-538B-94EFF8C9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6C63A1D-58B9-67AD-46FD-F6D880157DB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CB66-EC2C-06FB-04B5-3C2FF4C3FB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4B100240-E2AC-229E-FB5B-BB0E28B2E86E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FE34A74-B4F6-1150-4ED8-FCD33F9C3D6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62E0193-D002-6E12-5009-9A5EC5B888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8DD15A1-AA7E-B9EB-F0B4-4AA46BE1839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6D67BBB-B733-E924-EC67-048DDA855AF4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FAEA65A-0C43-ED03-B74F-2FA3957190C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AB4118-57CE-E8CC-6114-FDF66C678624}"/>
              </a:ext>
            </a:extLst>
          </p:cNvPr>
          <p:cNvSpPr txBox="1"/>
          <p:nvPr/>
        </p:nvSpPr>
        <p:spPr>
          <a:xfrm>
            <a:off x="230054" y="766701"/>
            <a:ext cx="11324636" cy="862954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ea typeface="+mn-lt"/>
                <a:cs typeface="+mn-lt"/>
              </a:rPr>
              <a:t>Q1: What is a graph in computer science?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A graph is a data structure consisting of vertices (nodes) connected by edges, which can be directed or undirected, weighted or unweighted.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Q2: What is the difference between BFS and DFS in graph traversal?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BFS explores nodes level-by-level using a queue, while DFS explores as deep as possible along each branch using </a:t>
            </a:r>
            <a:r>
              <a:rPr lang="en-US">
                <a:latin typeface="Times New Roman"/>
                <a:ea typeface="+mn-lt"/>
                <a:cs typeface="+mn-lt"/>
              </a:rPr>
              <a:t>recursion or a stack.</a:t>
            </a:r>
            <a:br>
              <a:rPr lang="en-US" dirty="0">
                <a:latin typeface="Times New Roman"/>
              </a:rPr>
            </a:b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Q3: How is a graph commonly represented in memory?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Using adjacency lists (efficient for sparse graphs) or adjacency matrices (simple but uses more memory).</a:t>
            </a:r>
            <a:br>
              <a:rPr lang="en-US" dirty="0">
                <a:latin typeface="Times New Roman"/>
              </a:rPr>
            </a:b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Q4: What is the purpose of Dijkstra’s algorithm?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To find the shortest path from a single source node to all other nodes in a weighted graph with non-negative edge weights.</a:t>
            </a:r>
            <a:br>
              <a:rPr lang="en-US" dirty="0">
                <a:latin typeface="Times New Roman"/>
              </a:rPr>
            </a:b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Q5: What does a Minimum Spanning Tree (MST) represent?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It is a subset of edges connecting all vertices with the minimum possible total edge weight, without forming any cycles.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sz="2400" b="1" dirty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478971" y="1153886"/>
            <a:ext cx="11299371" cy="28587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Associative Containers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ea typeface="+mn-lt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Calibri"/>
              <a:ea typeface="+mn-lt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4796-0C8E-8B9C-6C73-3AFE7BD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EF84D9-29C0-74C1-5F64-9E45EF500A9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E9F0-F927-D930-1CF8-AA03CF1459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11" name="Google Shape;197;p19">
            <a:extLst>
              <a:ext uri="{FF2B5EF4-FFF2-40B4-BE49-F238E27FC236}">
                <a16:creationId xmlns:a16="http://schemas.microsoft.com/office/drawing/2014/main" id="{3D1DB561-2B52-638D-DF71-932B02CA104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5DDF15-3D42-3B28-195C-9A175E2CAA2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2AC05DD-5633-2257-F7C6-A7CC79B7663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6CF7CB7-1CBB-4201-FB12-28E3A391C7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1AD62E6C-5192-7A68-320E-956145D10660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DD976C35-CD94-5A3C-68B1-AE97EE612007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C17CF7B-7643-542A-7282-EC48E6834D7F}"/>
              </a:ext>
            </a:extLst>
          </p:cNvPr>
          <p:cNvSpPr txBox="1"/>
          <p:nvPr/>
        </p:nvSpPr>
        <p:spPr>
          <a:xfrm>
            <a:off x="478971" y="1153886"/>
            <a:ext cx="11299371" cy="710604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A graph is a collection of vertices (nodes) connected by edges, which can be directed or undirected and weighted or unweighted.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Graph traversal techniques like Depth-First Search (DFS) and Breadth-First Search (BFS) help explore all nodes systematically.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DFS explores as far as possible along a branch before backtracking, using recursion or a stack.</a:t>
            </a:r>
            <a:endParaRPr lang="en-US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BFS visits nodes level-by-level using a queue, often finding the shortest path in unweighted graphs.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shortest path problem finds the minimum distance between two nodes, commonly solved by Dijkstra’s algorithm for graphs with non-negative weights.</a:t>
            </a:r>
            <a:endParaRPr lang="en-US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Minimum Spanning Tree (MST) is a subset of edges connecting all vertices with the smallest total weight, without forming cycles.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Kruskal’s and Prim’s algorithms are popular methods to find MST efficiently.</a:t>
            </a:r>
            <a:endParaRPr lang="en-US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Cycle detection identifies if a graph contains loops, crucial for ensuring correctness in networks and avoiding infinite loops.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 undirected graphs, cycle detection is done with DFS and parent checks; in directed graphs, it uses recursion stacks or advanced algorithms.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Mastering these graph concepts is fundamental for solving problems in networking, routing, scheduling, and many real-world applications.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9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40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Topics Covered Today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07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61F7-3DA5-3798-49AD-0F805C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D99828F-75CE-1E28-2901-7EA3D78E9A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F81E-E558-5E41-78E2-04BD4B45D87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D0348FCB-C7AD-DFEF-2DA5-8350292A766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2CD29DF-C0DA-9806-28B4-313A51FA8A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5ECD3D9-F101-384A-9604-FC30E5A3C5D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E1F1CE0-3BAC-D0F8-EAEE-51C990EF53E1}"/>
              </a:ext>
            </a:extLst>
          </p:cNvPr>
          <p:cNvSpPr txBox="1"/>
          <p:nvPr/>
        </p:nvSpPr>
        <p:spPr>
          <a:xfrm>
            <a:off x="337790" y="1061884"/>
            <a:ext cx="11137392" cy="42319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Basics of Graphs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Graph Traversal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Shortest Path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Minimum Spanning Tree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Cycle Detection in Graphs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ED14-7562-02E9-1124-1D3FC5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EE32C0D-3E6E-D830-56BE-6B0D51470AC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DB836-5CE6-C14B-B24E-FDAEE3A5FD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20D4B063-E8DE-1861-9B5D-3B336DF829F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41E5FD-C85D-0F87-2807-F7508A4B9D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2F9B1F6-4DDE-DA18-443F-1D03E1451DD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1BABF16-70D6-A511-8AA6-276D38937E3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57B83F3-3888-0657-19C3-E415B960C6E9}"/>
              </a:ext>
            </a:extLst>
          </p:cNvPr>
          <p:cNvSpPr txBox="1"/>
          <p:nvPr/>
        </p:nvSpPr>
        <p:spPr>
          <a:xfrm>
            <a:off x="337790" y="1061884"/>
            <a:ext cx="11137392" cy="90486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Graphs consist of nodes (vertices) and connections (edges) used to model relationships.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Graphs can be directed or undirected, weighted or unweighted, cyclic or acyclic.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Depth-First Search (DFS) is a traversal technique that explores deep before backtracking.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Breadth-First Search (BFS) is a traversal method that explores level by level using a queue.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Dijkstra’s algorithm finds the shortest path in graphs with non-negative edge weights.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Bellman-Ford algorithm handles shortest paths with negative weights and detects negative cycles.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Minimum Spanning Tree (MST) connects all vertices with minimum total weight without cycles.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Prim’s and Kruskal’s algorithms are used to construct the Minimum Spanning Tree.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Cycle detection ensures graphs do not contain loops, critical in scheduling and validation.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Graphs are used in real-world applications like navigation, networking, and task scheduling.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/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0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ECA81E-F8EA-8DD6-3B04-708877C8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639"/>
            <a:ext cx="2484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Basics of Graphs</a:t>
            </a:r>
            <a:r>
              <a:rPr lang="en-US" altLang="en-US" sz="24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 </a:t>
            </a:r>
            <a:endParaRPr lang="en-US" sz="2400" b="1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62F3BC-03C9-8B04-6826-1907BE1D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6" y="952663"/>
            <a:ext cx="11594968" cy="72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/>
                <a:cs typeface="Times New Roman"/>
              </a:rPr>
              <a:t>In C++, graphs are non-linear data structures that are used to represent the relationships between various objects. A graph is defined as a collection of vertices and edges.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B1B455-7A5D-C536-810D-04E4883A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96FD9C-F739-AA5A-85BC-55F568DF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6" y="1525221"/>
            <a:ext cx="865076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Graph Basics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 graph consists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of </a:t>
            </a:r>
            <a:r>
              <a:rPr lang="en-US" dirty="0">
                <a:latin typeface="Times New Roman"/>
                <a:ea typeface="+mn-lt"/>
                <a:cs typeface="+mn-lt"/>
              </a:rPr>
              <a:t>vertices (nodes) and edges (connections).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It can be directed/undirected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+mn-lt"/>
                <a:cs typeface="+mn-lt"/>
              </a:rPr>
              <a:t>weighted/unweighted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and </a:t>
            </a:r>
            <a:r>
              <a:rPr lang="en-US" dirty="0">
                <a:latin typeface="Times New Roman"/>
                <a:ea typeface="+mn-lt"/>
                <a:cs typeface="+mn-lt"/>
              </a:rPr>
              <a:t>cyclic/acyclic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Common representations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adjacency list (efficient) and adjacency matrix (dense graphs).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ea typeface="+mn-lt"/>
                <a:cs typeface="+mn-lt"/>
              </a:rPr>
              <a:t>Types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ea typeface="+mn-lt"/>
                <a:cs typeface="+mn-lt"/>
              </a:rPr>
              <a:t>of </a:t>
            </a:r>
            <a:r>
              <a:rPr lang="en-US" sz="2000" b="1" dirty="0">
                <a:solidFill>
                  <a:srgbClr val="992E3A"/>
                </a:solidFill>
                <a:ea typeface="+mn-lt"/>
                <a:cs typeface="+mn-lt"/>
              </a:rPr>
              <a:t>Graphs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Directed Acyclic Graph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(</a:t>
            </a:r>
            <a:r>
              <a:rPr lang="en-US" dirty="0">
                <a:latin typeface="Times New Roman"/>
                <a:ea typeface="+mn-lt"/>
                <a:cs typeface="+mn-lt"/>
              </a:rPr>
              <a:t>DAG): used in scheduling, compilers, etc.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Connected vs. Disconnected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+mn-lt"/>
                <a:cs typeface="+mn-lt"/>
              </a:rPr>
              <a:t>Sparse vs. Dense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+mn-lt"/>
                <a:cs typeface="+mn-lt"/>
              </a:rPr>
              <a:t>Cyclic vs. Acyclic graphs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Represented using: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Adjacency Matrix (2D array, dense graphs)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Adjacency List (dictionary/list of lists, sparse graphs)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992E3A"/>
                </a:solidFill>
                <a:ea typeface="+mn-lt"/>
                <a:cs typeface="+mn-lt"/>
              </a:rPr>
              <a:t>Applications: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in navigation, social networks, recommendation systems, and more.</a:t>
            </a:r>
            <a:endParaRPr lang="en-US" dirty="0"/>
          </a:p>
          <a:p>
            <a:pPr marR="0" algn="l" defTabSz="914400">
              <a:buClrTx/>
              <a:buSzTx/>
              <a:tabLst/>
            </a:pPr>
            <a:endParaRPr 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Calibri"/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992E3A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55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5F77C-E906-050E-4C05-E2C30584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E05B241-EF02-41ED-F71F-9F69CFB9F58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BEF9D-4CC4-502B-94C5-752992A99F6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80EFD78-5F78-5CB6-946B-58494972321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Basics of Graphs </a:t>
            </a:r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5492CB2-8861-3B5D-E3B2-04432CF933F9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45C5EED-C838-477C-C7D6-8934A69DF8B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BD7C0AC-0748-183D-1FD9-D7699415EB9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2FABF35-CD5B-CE90-7059-4C355987761C}"/>
              </a:ext>
            </a:extLst>
          </p:cNvPr>
          <p:cNvSpPr txBox="1"/>
          <p:nvPr/>
        </p:nvSpPr>
        <p:spPr>
          <a:xfrm>
            <a:off x="337790" y="1061884"/>
            <a:ext cx="11137392" cy="80329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Graph Representation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Adjacency Matrix: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In this representation, Matrix or two dimensional array is used to represent the graph.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Consider a graph of N vertices and </a:t>
            </a:r>
            <a:r>
              <a:rPr lang="en-US" dirty="0">
                <a:latin typeface="Times New Roman"/>
                <a:ea typeface="+mn-lt"/>
                <a:cs typeface="Times New Roman"/>
              </a:rPr>
              <a:t>the matrix M. If there is an edge present between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verticies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Vi and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Vj</a:t>
            </a:r>
            <a:r>
              <a:rPr lang="en-US" dirty="0">
                <a:latin typeface="Times New Roman"/>
                <a:ea typeface="+mn-lt"/>
                <a:cs typeface="Times New Roman"/>
              </a:rPr>
              <a:t> then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1 else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0. Note that for an undirected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graph </a:t>
            </a:r>
            <a:r>
              <a:rPr lang="en-US" dirty="0">
                <a:latin typeface="Times New Roman"/>
                <a:ea typeface="+mn-lt"/>
                <a:cs typeface="Times New Roman"/>
              </a:rPr>
              <a:t>if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1 then for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1. Here</a:t>
            </a:r>
            <a:r>
              <a:rPr lang="en-US" dirty="0">
                <a:latin typeface="Times New Roman"/>
                <a:ea typeface="+mn-lt"/>
                <a:cs typeface="Times New Roman"/>
              </a:rPr>
              <a:t> are some graphs shown by adjacency matrix.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lvl="1"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Graph Representation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Adjacency Matrix for weighted graph: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In the weighted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graph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weights or distances are given</a:t>
            </a:r>
            <a:r>
              <a:rPr lang="en-US" dirty="0">
                <a:latin typeface="Times New Roman"/>
                <a:ea typeface="+mn-lt"/>
                <a:cs typeface="Times New Roman"/>
              </a:rPr>
              <a:t> along every edge.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Hence in an adjacency matrix representation any edge which is present between vertices Vi and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Vj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is denoted by its weight. Hence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Weight of edge.</a:t>
            </a:r>
          </a:p>
          <a:p>
            <a:pPr marL="285750" indent="-285750" algn="just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,Sans-Serif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691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A4D60-5A4F-F33A-69E6-9A2632630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628B100-A497-8FC7-D0E3-C167B294BF4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8F622-ADDB-AA20-B6D7-802C54B7B3C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B8409D3C-00EB-82D9-08D7-1ED6763A421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Basics of Graphs 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0C1C696-F293-BB48-0BB7-EF216A12E37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6F07B30-6B43-1EE4-F2E8-968970586E2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4D7CF85E-10D9-7547-9092-B5D0AACCD6EA}"/>
              </a:ext>
            </a:extLst>
          </p:cNvPr>
          <p:cNvSpPr txBox="1"/>
          <p:nvPr/>
        </p:nvSpPr>
        <p:spPr>
          <a:xfrm>
            <a:off x="337790" y="1061884"/>
            <a:ext cx="11137392" cy="79252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Adjacency List: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A list of lists where each list represent neighbors of a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veretex</a:t>
            </a:r>
            <a:r>
              <a:rPr lang="en-US" dirty="0">
                <a:latin typeface="Times New Roman"/>
                <a:ea typeface="+mn-lt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It is space-efficient for sparse graphs. </a:t>
            </a:r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Why Adjacency List?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Efficient for sparse graphs (few edges).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Space complexity: O(V + E).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Easily supports both directed and undirected graphs.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Calibri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Graph using Adjacency Matrix in C++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2D matrix where </a:t>
            </a:r>
            <a:r>
              <a:rPr lang="en-US" dirty="0">
                <a:latin typeface="Consolas"/>
                <a:ea typeface="+mn-lt"/>
                <a:cs typeface="Times New Roman"/>
              </a:rPr>
              <a:t>matrix[</a:t>
            </a:r>
            <a:r>
              <a:rPr lang="en-US" err="1">
                <a:latin typeface="Consolas"/>
                <a:ea typeface="+mn-lt"/>
                <a:cs typeface="Times New Roman"/>
              </a:rPr>
              <a:t>i</a:t>
            </a:r>
            <a:r>
              <a:rPr lang="en-US" dirty="0">
                <a:latin typeface="Consolas"/>
                <a:ea typeface="+mn-lt"/>
                <a:cs typeface="Times New Roman"/>
              </a:rPr>
              <a:t>][j] = 1</a:t>
            </a:r>
            <a:r>
              <a:rPr lang="en-US" dirty="0">
                <a:ea typeface="+mn-lt"/>
                <a:cs typeface="+mn-lt"/>
              </a:rPr>
              <a:t> if there's an edge from node </a:t>
            </a:r>
            <a:r>
              <a:rPr lang="en-US" err="1">
                <a:latin typeface="Consolas"/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dirty="0">
                <a:latin typeface="Consolas"/>
                <a:ea typeface="+mn-lt"/>
                <a:cs typeface="+mn-lt"/>
              </a:rPr>
              <a:t>j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weighted graphs, store the weight instead of 1.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Undirected graph → symmetric matrix.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Space complexity: O(V²).</a:t>
            </a:r>
            <a:endParaRPr lang="en-US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15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3A1A-E055-7E50-011A-C2F451FB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D1E7BDC-0277-4829-B218-94C01415FBC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70F1EC-D564-6180-EC10-37A799F91CD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C0F94C4-03C0-A40E-2FE2-9FA0BA8B9D76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Basics of Graphs </a:t>
            </a: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 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876F22A-5CBE-215F-8431-CE30CD87A8BD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803F46F-2F8B-CF99-5896-9CAA4047128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D636CD2-6824-7FB4-7DBE-4CA82784EDB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5C4DD83C-F998-94C1-847C-E0595FC9325C}"/>
              </a:ext>
            </a:extLst>
          </p:cNvPr>
          <p:cNvSpPr txBox="1"/>
          <p:nvPr/>
        </p:nvSpPr>
        <p:spPr>
          <a:xfrm>
            <a:off x="337790" y="1061884"/>
            <a:ext cx="11137392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 Example(</a:t>
            </a:r>
            <a:r>
              <a:rPr lang="en-US" dirty="0">
                <a:solidFill>
                  <a:srgbClr val="992E3A"/>
                </a:solidFill>
                <a:ea typeface="+mn-lt"/>
                <a:cs typeface="+mn-lt"/>
              </a:rPr>
              <a:t>Adjacency </a:t>
            </a:r>
            <a:r>
              <a:rPr lang="en-US" dirty="0">
                <a:solidFill>
                  <a:srgbClr val="992E3A"/>
                </a:solidFill>
                <a:latin typeface="Calibri"/>
                <a:ea typeface="Calibri"/>
                <a:cs typeface="Calibri"/>
              </a:rPr>
              <a:t>List)</a:t>
            </a: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ea typeface="+mn-lt"/>
                <a:cs typeface="+mn-lt"/>
              </a:rPr>
              <a:t>                                                       </a:t>
            </a:r>
            <a:endParaRPr lang="en-US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902AC8E-5BB8-1CE6-CD46-EB8CA839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" y="1425802"/>
            <a:ext cx="4157436" cy="4686754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FB6393F5-EA88-ACB3-4454-90FC80C2D253}"/>
              </a:ext>
            </a:extLst>
          </p:cNvPr>
          <p:cNvSpPr txBox="1"/>
          <p:nvPr/>
        </p:nvSpPr>
        <p:spPr>
          <a:xfrm>
            <a:off x="5387646" y="4079681"/>
            <a:ext cx="13885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alibri"/>
                <a:ea typeface="Calibri"/>
                <a:cs typeface="Calibri"/>
              </a:rPr>
              <a:t>Output</a:t>
            </a:r>
            <a:r>
              <a:rPr lang="en-US" sz="2000" b="1" dirty="0">
                <a:latin typeface="Times New Roman"/>
                <a:cs typeface="Times New Roman"/>
              </a:rPr>
              <a:t>:-</a:t>
            </a:r>
          </a:p>
        </p:txBody>
      </p:sp>
      <p:pic>
        <p:nvPicPr>
          <p:cNvPr id="14" name="Picture 1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0DF43B0-B423-6A92-4635-42D46A08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1423988"/>
            <a:ext cx="2933700" cy="2549526"/>
          </a:xfrm>
          <a:prstGeom prst="rect">
            <a:avLst/>
          </a:prstGeom>
        </p:spPr>
      </p:pic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1E0E7B1-12FB-116C-D691-8E12CB748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604" y="4623707"/>
            <a:ext cx="29146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7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409C-7808-64DF-8DA1-285C92B1A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E09D74-D882-2F1D-BC4B-BF7448A923B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C1E68-BEA6-5897-951F-5089BD34A43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2488662-724F-4BBA-07B2-665AB5A769DC}"/>
              </a:ext>
            </a:extLst>
          </p:cNvPr>
          <p:cNvSpPr txBox="1"/>
          <p:nvPr/>
        </p:nvSpPr>
        <p:spPr>
          <a:xfrm>
            <a:off x="314037" y="187036"/>
            <a:ext cx="9855199" cy="8925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Basics of Graphs </a:t>
            </a:r>
            <a:r>
              <a:rPr lang="en-US" sz="28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 </a:t>
            </a:r>
            <a:endParaRPr lang="en-US"/>
          </a:p>
          <a:p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B3C33B0-B312-441B-8EDE-E92290B2C866}"/>
              </a:ext>
            </a:extLst>
          </p:cNvPr>
          <p:cNvSpPr txBox="1"/>
          <p:nvPr/>
        </p:nvSpPr>
        <p:spPr>
          <a:xfrm>
            <a:off x="5759575" y="986323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alibri"/>
                <a:ea typeface="Calibri"/>
                <a:cs typeface="Calibri"/>
              </a:rPr>
              <a:t>Output</a:t>
            </a:r>
            <a:r>
              <a:rPr lang="en-US" sz="2000" b="1" dirty="0">
                <a:latin typeface="Times New Roman"/>
                <a:cs typeface="Times New Roman"/>
              </a:rPr>
              <a:t>:-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943160C-2979-0CDB-3870-DAFDF0219CDF}"/>
              </a:ext>
            </a:extLst>
          </p:cNvPr>
          <p:cNvSpPr txBox="1"/>
          <p:nvPr/>
        </p:nvSpPr>
        <p:spPr>
          <a:xfrm>
            <a:off x="316717" y="1077036"/>
            <a:ext cx="33842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/>
                <a:cs typeface="Times New Roman"/>
              </a:rPr>
              <a:t>Example(</a:t>
            </a:r>
            <a:r>
              <a:rPr lang="en-US" sz="2000" dirty="0">
                <a:ea typeface="+mn-lt"/>
                <a:cs typeface="+mn-lt"/>
              </a:rPr>
              <a:t>Adjacency Matrix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  <a:r>
              <a:rPr lang="en-US" sz="2000" b="1" dirty="0">
                <a:latin typeface="Times New Roman"/>
                <a:cs typeface="Times New Roman"/>
              </a:rPr>
              <a:t>:-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D6F6C78-52D2-2464-8840-773427EC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1617436"/>
            <a:ext cx="4343400" cy="466634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59FDE1-122D-DD63-9689-A5A966D9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757" y="1613580"/>
            <a:ext cx="3124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5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2036</cp:revision>
  <dcterms:created xsi:type="dcterms:W3CDTF">2018-04-13T08:56:00Z</dcterms:created>
  <dcterms:modified xsi:type="dcterms:W3CDTF">2025-06-09T13:56:40Z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